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71" r:id="rId4"/>
    <p:sldId id="270" r:id="rId5"/>
    <p:sldId id="269" r:id="rId6"/>
    <p:sldId id="268" r:id="rId7"/>
    <p:sldId id="267" r:id="rId8"/>
    <p:sldId id="266" r:id="rId9"/>
    <p:sldId id="265" r:id="rId10"/>
    <p:sldId id="264" r:id="rId11"/>
    <p:sldId id="263" r:id="rId12"/>
    <p:sldId id="262" r:id="rId13"/>
    <p:sldId id="261" r:id="rId14"/>
    <p:sldId id="260" r:id="rId15"/>
    <p:sldId id="259" r:id="rId16"/>
    <p:sldId id="258" r:id="rId17"/>
    <p:sldId id="272" r:id="rId18"/>
    <p:sldId id="273" r:id="rId19"/>
    <p:sldId id="274" r:id="rId20"/>
    <p:sldId id="275" r:id="rId21"/>
    <p:sldId id="276" r:id="rId22"/>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85" d="100"/>
          <a:sy n="85" d="100"/>
        </p:scale>
        <p:origin x="-1122"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9" name="副标题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zh-CN" altLang="en-US" smtClean="0"/>
              <a:t>单击此处编辑母版副标题样式</a:t>
            </a:r>
            <a:endParaRPr kumimoji="0" lang="en-US"/>
          </a:p>
        </p:txBody>
      </p:sp>
      <p:sp>
        <p:nvSpPr>
          <p:cNvPr id="28" name="标题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zh-CN" altLang="en-US" smtClean="0"/>
              <a:t>单击此处编辑母版标题样式</a:t>
            </a:r>
            <a:endParaRPr kumimoji="0" lang="en-US"/>
          </a:p>
        </p:txBody>
      </p:sp>
      <p:cxnSp>
        <p:nvCxnSpPr>
          <p:cNvPr id="8" name="直接连接符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椭圆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a:p>
        </p:txBody>
      </p:sp>
      <p:sp>
        <p:nvSpPr>
          <p:cNvPr id="15" name="日期占位符 14"/>
          <p:cNvSpPr>
            <a:spLocks noGrp="1"/>
          </p:cNvSpPr>
          <p:nvPr>
            <p:ph type="dt" sz="half" idx="10"/>
          </p:nvPr>
        </p:nvSpPr>
        <p:spPr/>
        <p:txBody>
          <a:bodyPr/>
          <a:lstStyle/>
          <a:p>
            <a:fld id="{530820CF-B880-4189-942D-D702A7CBA730}" type="datetimeFigureOut">
              <a:rPr lang="zh-CN" altLang="en-US" smtClean="0"/>
              <a:pPr/>
              <a:t>2012-10-21</a:t>
            </a:fld>
            <a:endParaRPr lang="zh-CN" altLang="en-US"/>
          </a:p>
        </p:txBody>
      </p:sp>
      <p:sp>
        <p:nvSpPr>
          <p:cNvPr id="16" name="灯片编号占位符 15"/>
          <p:cNvSpPr>
            <a:spLocks noGrp="1"/>
          </p:cNvSpPr>
          <p:nvPr>
            <p:ph type="sldNum" sz="quarter" idx="11"/>
          </p:nvPr>
        </p:nvSpPr>
        <p:spPr/>
        <p:txBody>
          <a:bodyPr/>
          <a:lstStyle/>
          <a:p>
            <a:fld id="{0C913308-F349-4B6D-A68A-DD1791B4A57B}" type="slidenum">
              <a:rPr lang="zh-CN" altLang="en-US" smtClean="0"/>
              <a:pPr/>
              <a:t>‹#›</a:t>
            </a:fld>
            <a:endParaRPr lang="zh-CN" altLang="en-US"/>
          </a:p>
        </p:txBody>
      </p:sp>
      <p:sp>
        <p:nvSpPr>
          <p:cNvPr id="17" name="页脚占位符 16"/>
          <p:cNvSpPr>
            <a:spLocks noGrp="1"/>
          </p:cNvSpPr>
          <p:nvPr>
            <p:ph type="ftr" sz="quarter" idx="12"/>
          </p:nvPr>
        </p:nvSpPr>
        <p:spPr/>
        <p:txBody>
          <a:bodyPr/>
          <a:lstStyle/>
          <a:p>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9" name="内容占位符 8"/>
          <p:cNvSpPr>
            <a:spLocks noGrp="1"/>
          </p:cNvSpPr>
          <p:nvPr>
            <p:ph idx="1"/>
          </p:nvPr>
        </p:nvSpPr>
        <p:spPr>
          <a:xfrm>
            <a:off x="457200" y="1524000"/>
            <a:ext cx="8229600"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4" name="日期占位符 13"/>
          <p:cNvSpPr>
            <a:spLocks noGrp="1"/>
          </p:cNvSpPr>
          <p:nvPr>
            <p:ph type="dt" sz="half" idx="14"/>
          </p:nvPr>
        </p:nvSpPr>
        <p:spPr/>
        <p:txBody>
          <a:bodyPr/>
          <a:lstStyle/>
          <a:p>
            <a:fld id="{530820CF-B880-4189-942D-D702A7CBA730}" type="datetimeFigureOut">
              <a:rPr lang="zh-CN" altLang="en-US" smtClean="0"/>
              <a:pPr/>
              <a:t>2012-10-21</a:t>
            </a:fld>
            <a:endParaRPr lang="zh-CN" altLang="en-US"/>
          </a:p>
        </p:txBody>
      </p:sp>
      <p:sp>
        <p:nvSpPr>
          <p:cNvPr id="15" name="灯片编号占位符 14"/>
          <p:cNvSpPr>
            <a:spLocks noGrp="1"/>
          </p:cNvSpPr>
          <p:nvPr>
            <p:ph type="sldNum" sz="quarter" idx="15"/>
          </p:nvPr>
        </p:nvSpPr>
        <p:spPr/>
        <p:txBody>
          <a:bodyPr/>
          <a:lstStyle>
            <a:lvl1pPr algn="ctr">
              <a:defRPr/>
            </a:lvl1pPr>
          </a:lstStyle>
          <a:p>
            <a:fld id="{0C913308-F349-4B6D-A68A-DD1791B4A57B}" type="slidenum">
              <a:rPr lang="zh-CN" altLang="en-US" smtClean="0"/>
              <a:pPr/>
              <a:t>‹#›</a:t>
            </a:fld>
            <a:endParaRPr lang="zh-CN" altLang="en-US"/>
          </a:p>
        </p:txBody>
      </p:sp>
      <p:sp>
        <p:nvSpPr>
          <p:cNvPr id="16" name="页脚占位符 15"/>
          <p:cNvSpPr>
            <a:spLocks noGrp="1"/>
          </p:cNvSpPr>
          <p:nvPr>
            <p:ph type="ftr" sz="quarter" idx="16"/>
          </p:nvPr>
        </p:nvSpPr>
        <p:spPr/>
        <p:txBody>
          <a:bodyPr/>
          <a:lstStyle/>
          <a:p>
            <a:endParaRPr lang="zh-CN" altLang="en-US"/>
          </a:p>
        </p:txBody>
      </p:sp>
      <p:sp>
        <p:nvSpPr>
          <p:cNvPr id="17" name="标题 16"/>
          <p:cNvSpPr>
            <a:spLocks noGrp="1"/>
          </p:cNvSpPr>
          <p:nvPr>
            <p:ph type="title"/>
          </p:nvPr>
        </p:nvSpPr>
        <p:spPr/>
        <p:txBody>
          <a:bodyPr rtlCol="0" anchor="b" anchorCtr="0"/>
          <a:lstStyle/>
          <a:p>
            <a:r>
              <a:rPr kumimoji="0" lang="zh-CN" altLang="en-US" smtClean="0"/>
              <a:t>单击此处编辑母版标题样式</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530820CF-B880-4189-942D-D702A7CBA730}" type="datetimeFigureOut">
              <a:rPr lang="zh-CN" altLang="en-US" smtClean="0"/>
              <a:pPr/>
              <a:t>2012-10-21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2" name="标题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zh-CN" altLang="en-US" smtClean="0"/>
              <a:t>单击此处编辑母版标题样式</a:t>
            </a:r>
            <a:endParaRPr kumimoji="0" lang="en-US"/>
          </a:p>
        </p:txBody>
      </p:sp>
      <p:sp>
        <p:nvSpPr>
          <p:cNvPr id="3" name="文本占位符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zh-CN" altLang="en-US" smtClean="0"/>
              <a:t>单击此处编辑母版文本样式</a:t>
            </a:r>
          </a:p>
        </p:txBody>
      </p:sp>
      <p:cxnSp>
        <p:nvCxnSpPr>
          <p:cNvPr id="7" name="直接连接符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5" name="日期占位符 4"/>
          <p:cNvSpPr>
            <a:spLocks noGrp="1"/>
          </p:cNvSpPr>
          <p:nvPr>
            <p:ph type="dt" sz="half" idx="10"/>
          </p:nvPr>
        </p:nvSpPr>
        <p:spPr/>
        <p:txBody>
          <a:bodyPr/>
          <a:lstStyle/>
          <a:p>
            <a:fld id="{530820CF-B880-4189-942D-D702A7CBA730}" type="datetimeFigureOut">
              <a:rPr lang="zh-CN" altLang="en-US" smtClean="0"/>
              <a:pPr/>
              <a:t>2012-10-21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11" name="内容占位符 10"/>
          <p:cNvSpPr>
            <a:spLocks noGrp="1"/>
          </p:cNvSpPr>
          <p:nvPr>
            <p:ph sz="half" idx="1"/>
          </p:nvPr>
        </p:nvSpPr>
        <p:spPr>
          <a:xfrm>
            <a:off x="457200" y="1524000"/>
            <a:ext cx="4059936"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13" name="内容占位符 12"/>
          <p:cNvSpPr>
            <a:spLocks noGrp="1"/>
          </p:cNvSpPr>
          <p:nvPr>
            <p:ph sz="half" idx="2"/>
          </p:nvPr>
        </p:nvSpPr>
        <p:spPr>
          <a:xfrm>
            <a:off x="4648200" y="1524000"/>
            <a:ext cx="4059936" cy="4572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9" name="灯片编号占位符 8"/>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7" name="日期占位符 6"/>
          <p:cNvSpPr>
            <a:spLocks noGrp="1"/>
          </p:cNvSpPr>
          <p:nvPr>
            <p:ph type="dt" sz="half" idx="10"/>
          </p:nvPr>
        </p:nvSpPr>
        <p:spPr/>
        <p:txBody>
          <a:bodyPr/>
          <a:lstStyle/>
          <a:p>
            <a:fld id="{530820CF-B880-4189-942D-D702A7CBA730}" type="datetimeFigureOut">
              <a:rPr lang="zh-CN" altLang="en-US" smtClean="0"/>
              <a:pPr/>
              <a:t>2012-10-21</a:t>
            </a:fld>
            <a:endParaRPr lang="zh-CN" altLang="en-US"/>
          </a:p>
        </p:txBody>
      </p:sp>
      <p:sp>
        <p:nvSpPr>
          <p:cNvPr id="3" name="文本占位符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sp>
        <p:nvSpPr>
          <p:cNvPr id="32" name="内容占位符 31"/>
          <p:cNvSpPr>
            <a:spLocks noGrp="1"/>
          </p:cNvSpPr>
          <p:nvPr>
            <p:ph sz="half" idx="2"/>
          </p:nvPr>
        </p:nvSpPr>
        <p:spPr>
          <a:xfrm>
            <a:off x="457200" y="2201896"/>
            <a:ext cx="4038600" cy="3913632"/>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34" name="内容占位符 33"/>
          <p:cNvSpPr>
            <a:spLocks noGrp="1"/>
          </p:cNvSpPr>
          <p:nvPr>
            <p:ph sz="quarter" idx="4"/>
          </p:nvPr>
        </p:nvSpPr>
        <p:spPr>
          <a:xfrm>
            <a:off x="4649788" y="2201896"/>
            <a:ext cx="4038600" cy="3913632"/>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2" name="标题 1"/>
          <p:cNvSpPr>
            <a:spLocks noGrp="1"/>
          </p:cNvSpPr>
          <p:nvPr>
            <p:ph type="title"/>
          </p:nvPr>
        </p:nvSpPr>
        <p:spPr>
          <a:xfrm>
            <a:off x="457200" y="155448"/>
            <a:ext cx="8229600" cy="1143000"/>
          </a:xfrm>
        </p:spPr>
        <p:txBody>
          <a:bodyPr anchor="b" anchorCtr="0"/>
          <a:lstStyle>
            <a:lvl1pPr>
              <a:defRPr/>
            </a:lvl1pPr>
          </a:lstStyle>
          <a:p>
            <a:r>
              <a:rPr kumimoji="0" lang="zh-CN" altLang="en-US" smtClean="0"/>
              <a:t>单击此处编辑母版标题样式</a:t>
            </a:r>
            <a:endParaRPr kumimoji="0" lang="en-US"/>
          </a:p>
        </p:txBody>
      </p:sp>
      <p:sp>
        <p:nvSpPr>
          <p:cNvPr id="12" name="文本占位符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zh-CN" altLang="en-US" smtClean="0"/>
              <a:t>单击此处编辑母版文本样式</a:t>
            </a:r>
          </a:p>
        </p:txBody>
      </p:sp>
      <p:cxnSp>
        <p:nvCxnSpPr>
          <p:cNvPr id="10" name="直接连接符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3" name="日期占位符 2"/>
          <p:cNvSpPr>
            <a:spLocks noGrp="1"/>
          </p:cNvSpPr>
          <p:nvPr>
            <p:ph type="dt" sz="half" idx="10"/>
          </p:nvPr>
        </p:nvSpPr>
        <p:spPr/>
        <p:txBody>
          <a:bodyPr/>
          <a:lstStyle/>
          <a:p>
            <a:fld id="{530820CF-B880-4189-942D-D702A7CBA730}" type="datetimeFigureOut">
              <a:rPr lang="zh-CN" altLang="en-US" smtClean="0"/>
              <a:pPr/>
              <a:t>2012-10-21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pPr/>
              <a:t>‹#›</a:t>
            </a:fld>
            <a:endParaRPr lang="zh-CN" altLang="en-US"/>
          </a:p>
        </p:txBody>
      </p:sp>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530820CF-B880-4189-942D-D702A7CBA730}" type="datetimeFigureOut">
              <a:rPr lang="zh-CN" altLang="en-US" smtClean="0"/>
              <a:pPr/>
              <a:t>2012-10-21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29" name="内容占位符 28"/>
          <p:cNvSpPr>
            <a:spLocks noGrp="1"/>
          </p:cNvSpPr>
          <p:nvPr>
            <p:ph sz="quarter" idx="1"/>
          </p:nvPr>
        </p:nvSpPr>
        <p:spPr>
          <a:xfrm>
            <a:off x="457200" y="457200"/>
            <a:ext cx="6248400" cy="5715000"/>
          </a:xfrm>
        </p:spPr>
        <p:txBody>
          <a:bodyPr/>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3" name="文本占位符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zh-CN" altLang="en-US" smtClean="0"/>
              <a:t>单击此处编辑母版文本样式</a:t>
            </a:r>
          </a:p>
        </p:txBody>
      </p:sp>
      <p:sp>
        <p:nvSpPr>
          <p:cNvPr id="31" name="标题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zh-CN" altLang="en-US" smtClean="0"/>
              <a:t>单击此处编辑母版标题样式</a:t>
            </a:r>
            <a:endParaRPr kumimoji="0" lang="en-US"/>
          </a:p>
        </p:txBody>
      </p:sp>
      <p:sp>
        <p:nvSpPr>
          <p:cNvPr id="8" name="日期占位符 7"/>
          <p:cNvSpPr>
            <a:spLocks noGrp="1"/>
          </p:cNvSpPr>
          <p:nvPr>
            <p:ph type="dt" sz="half" idx="14"/>
          </p:nvPr>
        </p:nvSpPr>
        <p:spPr/>
        <p:txBody>
          <a:bodyPr/>
          <a:lstStyle/>
          <a:p>
            <a:fld id="{530820CF-B880-4189-942D-D702A7CBA730}" type="datetimeFigureOut">
              <a:rPr lang="zh-CN" altLang="en-US" smtClean="0"/>
              <a:pPr/>
              <a:t>2012-10-21</a:t>
            </a:fld>
            <a:endParaRPr lang="zh-CN" altLang="en-US"/>
          </a:p>
        </p:txBody>
      </p:sp>
      <p:sp>
        <p:nvSpPr>
          <p:cNvPr id="9" name="灯片编号占位符 8"/>
          <p:cNvSpPr>
            <a:spLocks noGrp="1"/>
          </p:cNvSpPr>
          <p:nvPr>
            <p:ph type="sldNum" sz="quarter" idx="15"/>
          </p:nvPr>
        </p:nvSpPr>
        <p:spPr/>
        <p:txBody>
          <a:bodyPr/>
          <a:lstStyle/>
          <a:p>
            <a:fld id="{0C913308-F349-4B6D-A68A-DD1791B4A57B}" type="slidenum">
              <a:rPr lang="zh-CN" altLang="en-US" smtClean="0"/>
              <a:pPr/>
              <a:t>‹#›</a:t>
            </a:fld>
            <a:endParaRPr lang="zh-CN" altLang="en-US"/>
          </a:p>
        </p:txBody>
      </p:sp>
      <p:sp>
        <p:nvSpPr>
          <p:cNvPr id="10" name="页脚占位符 9"/>
          <p:cNvSpPr>
            <a:spLocks noGrp="1"/>
          </p:cNvSpPr>
          <p:nvPr>
            <p:ph type="ftr" sz="quarter" idx="16"/>
          </p:nvPr>
        </p:nvSpPr>
        <p:spPr/>
        <p:txBody>
          <a:bodyPr/>
          <a:lstStyle/>
          <a:p>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zh-CN" altLang="en-US" smtClean="0"/>
              <a:t>单击此处编辑母版标题样式</a:t>
            </a:r>
            <a:endParaRPr kumimoji="0" lang="en-US"/>
          </a:p>
        </p:txBody>
      </p:sp>
      <p:sp>
        <p:nvSpPr>
          <p:cNvPr id="3" name="图片占位符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zh-CN" altLang="en-US" smtClean="0"/>
              <a:t>单击图标添加图片</a:t>
            </a:r>
            <a:endParaRPr kumimoji="0" lang="en-US"/>
          </a:p>
        </p:txBody>
      </p:sp>
      <p:sp>
        <p:nvSpPr>
          <p:cNvPr id="4" name="文本占位符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zh-CN" altLang="en-US" smtClean="0"/>
              <a:t>单击此处编辑母版文本样式</a:t>
            </a:r>
          </a:p>
        </p:txBody>
      </p:sp>
      <p:sp>
        <p:nvSpPr>
          <p:cNvPr id="8" name="日期占位符 7"/>
          <p:cNvSpPr>
            <a:spLocks noGrp="1"/>
          </p:cNvSpPr>
          <p:nvPr>
            <p:ph type="dt" sz="half" idx="10"/>
          </p:nvPr>
        </p:nvSpPr>
        <p:spPr/>
        <p:txBody>
          <a:bodyPr/>
          <a:lstStyle/>
          <a:p>
            <a:fld id="{530820CF-B880-4189-942D-D702A7CBA730}" type="datetimeFigureOut">
              <a:rPr lang="zh-CN" altLang="en-US" smtClean="0"/>
              <a:pPr/>
              <a:t>2012-10-21</a:t>
            </a:fld>
            <a:endParaRPr lang="zh-CN" altLang="en-US"/>
          </a:p>
        </p:txBody>
      </p:sp>
      <p:sp>
        <p:nvSpPr>
          <p:cNvPr id="9" name="灯片编号占位符 8"/>
          <p:cNvSpPr>
            <a:spLocks noGrp="1"/>
          </p:cNvSpPr>
          <p:nvPr>
            <p:ph type="sldNum" sz="quarter" idx="11"/>
          </p:nvPr>
        </p:nvSpPr>
        <p:spPr/>
        <p:txBody>
          <a:bodyPr/>
          <a:lstStyle/>
          <a:p>
            <a:fld id="{0C913308-F349-4B6D-A68A-DD1791B4A57B}" type="slidenum">
              <a:rPr lang="zh-CN" altLang="en-US" smtClean="0"/>
              <a:pPr/>
              <a:t>‹#›</a:t>
            </a:fld>
            <a:endParaRPr lang="zh-CN" altLang="en-US"/>
          </a:p>
        </p:txBody>
      </p:sp>
      <p:sp>
        <p:nvSpPr>
          <p:cNvPr id="10" name="页脚占位符 9"/>
          <p:cNvSpPr>
            <a:spLocks noGrp="1"/>
          </p:cNvSpPr>
          <p:nvPr>
            <p:ph type="ftr" sz="quarter" idx="12"/>
          </p:nvPr>
        </p:nvSpPr>
        <p:spPr/>
        <p:txBody>
          <a:bodyPr/>
          <a:lstStyle/>
          <a:p>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2012-10-21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p:spPr>
        <p:txBody>
          <a:bodyPr vert="eaVert"/>
          <a:lstStyle/>
          <a:p>
            <a:r>
              <a:rPr kumimoji="0" lang="zh-CN" altLang="en-US" smtClean="0"/>
              <a:t>单击此处编辑母版标题样式</a:t>
            </a:r>
            <a:endParaRPr kumimoji="0" lang="en-US"/>
          </a:p>
        </p:txBody>
      </p:sp>
      <p:sp>
        <p:nvSpPr>
          <p:cNvPr id="3" name="竖排文字占位符 2"/>
          <p:cNvSpPr>
            <a:spLocks noGrp="1"/>
          </p:cNvSpPr>
          <p:nvPr>
            <p:ph type="body" orient="vert" idx="1"/>
          </p:nvPr>
        </p:nvSpPr>
        <p:spPr>
          <a:xfrm>
            <a:off x="457200" y="274638"/>
            <a:ext cx="6019800" cy="5851525"/>
          </a:xfrm>
        </p:spPr>
        <p:txBody>
          <a:bodyPr vert="eaVert"/>
          <a:lstStyle/>
          <a:p>
            <a:pPr lvl="0" eaLnBrk="1" latinLnBrk="0" hangingPunct="1"/>
            <a:r>
              <a:rPr lang="zh-CN" altLang="en-US" smtClean="0"/>
              <a:t>单击此处编辑母版文本样式</a:t>
            </a:r>
          </a:p>
          <a:p>
            <a:pPr lvl="1" eaLnBrk="1" latinLnBrk="0" hangingPunct="1"/>
            <a:r>
              <a:rPr lang="zh-CN" altLang="en-US" smtClean="0"/>
              <a:t>第二级</a:t>
            </a:r>
          </a:p>
          <a:p>
            <a:pPr lvl="2" eaLnBrk="1" latinLnBrk="0" hangingPunct="1"/>
            <a:r>
              <a:rPr lang="zh-CN" altLang="en-US" smtClean="0"/>
              <a:t>第三级</a:t>
            </a:r>
          </a:p>
          <a:p>
            <a:pPr lvl="3" eaLnBrk="1" latinLnBrk="0" hangingPunct="1"/>
            <a:r>
              <a:rPr lang="zh-CN" altLang="en-US" smtClean="0"/>
              <a:t>第四级</a:t>
            </a:r>
          </a:p>
          <a:p>
            <a:pPr lvl="4" eaLnBrk="1" latinLnBrk="0" hangingPunct="1"/>
            <a:r>
              <a:rPr lang="zh-CN" altLang="en-US" smtClean="0"/>
              <a:t>第五级</a:t>
            </a:r>
            <a:endParaRPr kumimoji="0" lang="en-US"/>
          </a:p>
        </p:txBody>
      </p:sp>
      <p:sp>
        <p:nvSpPr>
          <p:cNvPr id="4" name="日期占位符 3"/>
          <p:cNvSpPr>
            <a:spLocks noGrp="1"/>
          </p:cNvSpPr>
          <p:nvPr>
            <p:ph type="dt" sz="half" idx="10"/>
          </p:nvPr>
        </p:nvSpPr>
        <p:spPr/>
        <p:txBody>
          <a:bodyPr/>
          <a:lstStyle/>
          <a:p>
            <a:fld id="{530820CF-B880-4189-942D-D702A7CBA730}" type="datetimeFigureOut">
              <a:rPr lang="zh-CN" altLang="en-US" smtClean="0"/>
              <a:pPr/>
              <a:t>2012-10-21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0C913308-F349-4B6D-A68A-DD1791B4A57B}" type="slidenum">
              <a:rPr lang="zh-CN" altLang="en-US" smtClean="0"/>
              <a:pPr/>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文本占位符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zh-CN" altLang="en-US" smtClean="0"/>
              <a:t>单击此处编辑母版文本样式</a:t>
            </a:r>
          </a:p>
          <a:p>
            <a:pPr lvl="1" eaLnBrk="1" latinLnBrk="0" hangingPunct="1"/>
            <a:r>
              <a:rPr kumimoji="0" lang="zh-CN" altLang="en-US" smtClean="0"/>
              <a:t>第二级</a:t>
            </a:r>
          </a:p>
          <a:p>
            <a:pPr lvl="2" eaLnBrk="1" latinLnBrk="0" hangingPunct="1"/>
            <a:r>
              <a:rPr kumimoji="0" lang="zh-CN" altLang="en-US" smtClean="0"/>
              <a:t>第三级</a:t>
            </a:r>
          </a:p>
          <a:p>
            <a:pPr lvl="3" eaLnBrk="1" latinLnBrk="0" hangingPunct="1"/>
            <a:r>
              <a:rPr kumimoji="0" lang="zh-CN" altLang="en-US" smtClean="0"/>
              <a:t>第四级</a:t>
            </a:r>
          </a:p>
          <a:p>
            <a:pPr lvl="4" eaLnBrk="1" latinLnBrk="0" hangingPunct="1"/>
            <a:r>
              <a:rPr kumimoji="0" lang="zh-CN" altLang="en-US" smtClean="0"/>
              <a:t>第五级</a:t>
            </a:r>
            <a:endParaRPr kumimoji="0" lang="en-US"/>
          </a:p>
        </p:txBody>
      </p:sp>
      <p:sp>
        <p:nvSpPr>
          <p:cNvPr id="24" name="日期占位符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530820CF-B880-4189-942D-D702A7CBA730}" type="datetimeFigureOut">
              <a:rPr lang="zh-CN" altLang="en-US" smtClean="0"/>
              <a:pPr/>
              <a:t>2012-10-21</a:t>
            </a:fld>
            <a:endParaRPr lang="zh-CN" altLang="en-US"/>
          </a:p>
        </p:txBody>
      </p:sp>
      <p:sp>
        <p:nvSpPr>
          <p:cNvPr id="10" name="页脚占位符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zh-CN" altLang="en-US"/>
          </a:p>
        </p:txBody>
      </p:sp>
      <p:sp>
        <p:nvSpPr>
          <p:cNvPr id="22" name="灯片编号占位符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0C913308-F349-4B6D-A68A-DD1791B4A57B}" type="slidenum">
              <a:rPr lang="zh-CN" altLang="en-US" smtClean="0"/>
              <a:pPr/>
              <a:t>‹#›</a:t>
            </a:fld>
            <a:endParaRPr lang="zh-CN" altLang="en-US"/>
          </a:p>
        </p:txBody>
      </p:sp>
      <p:sp>
        <p:nvSpPr>
          <p:cNvPr id="5" name="标题占位符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zh-CN" altLang="en-US" smtClean="0"/>
              <a:t>单击此处编辑母版标题样式</a:t>
            </a:r>
            <a:endParaRPr kumimoji="0" lang="en-US"/>
          </a:p>
        </p:txBody>
      </p:sp>
    </p:spTree>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www.ilidu.com/zhuanti/360fx/" TargetMode="Externa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标题 2"/>
          <p:cNvSpPr>
            <a:spLocks noGrp="1"/>
          </p:cNvSpPr>
          <p:nvPr>
            <p:ph type="subTitle" idx="1"/>
          </p:nvPr>
        </p:nvSpPr>
        <p:spPr>
          <a:xfrm>
            <a:off x="457200" y="3699804"/>
            <a:ext cx="8329642" cy="586452"/>
          </a:xfrm>
        </p:spPr>
        <p:txBody>
          <a:bodyPr/>
          <a:lstStyle/>
          <a:p>
            <a:r>
              <a:rPr lang="zh-CN" altLang="en-US" dirty="0" smtClean="0"/>
              <a:t>北</a:t>
            </a:r>
            <a:r>
              <a:rPr lang="en-US" altLang="zh-CN" dirty="0" smtClean="0"/>
              <a:t>.</a:t>
            </a:r>
            <a:r>
              <a:rPr lang="zh-CN" altLang="en-US" dirty="0" smtClean="0"/>
              <a:t>京</a:t>
            </a:r>
            <a:r>
              <a:rPr lang="en-US" altLang="zh-CN" dirty="0" smtClean="0"/>
              <a:t>.</a:t>
            </a:r>
            <a:r>
              <a:rPr lang="zh-CN" altLang="en-US" dirty="0" smtClean="0"/>
              <a:t>丽</a:t>
            </a:r>
            <a:r>
              <a:rPr lang="en-US" altLang="zh-CN" dirty="0" smtClean="0"/>
              <a:t>.</a:t>
            </a:r>
            <a:r>
              <a:rPr lang="zh-CN" altLang="en-US" dirty="0" smtClean="0"/>
              <a:t>都</a:t>
            </a:r>
            <a:r>
              <a:rPr lang="en-US" altLang="zh-CN" dirty="0" smtClean="0"/>
              <a:t>.</a:t>
            </a:r>
            <a:r>
              <a:rPr lang="zh-CN" altLang="en-US" dirty="0" smtClean="0"/>
              <a:t>医</a:t>
            </a:r>
            <a:r>
              <a:rPr lang="en-US" altLang="zh-CN" dirty="0" smtClean="0"/>
              <a:t>.</a:t>
            </a:r>
            <a:r>
              <a:rPr lang="zh-CN" altLang="en-US" dirty="0" smtClean="0"/>
              <a:t>疗</a:t>
            </a:r>
            <a:r>
              <a:rPr lang="en-US" altLang="zh-CN" dirty="0" smtClean="0"/>
              <a:t>.</a:t>
            </a:r>
            <a:r>
              <a:rPr lang="zh-CN" altLang="en-US" dirty="0" smtClean="0"/>
              <a:t>美</a:t>
            </a:r>
            <a:r>
              <a:rPr lang="en-US" altLang="zh-CN" dirty="0" smtClean="0"/>
              <a:t>.</a:t>
            </a:r>
            <a:r>
              <a:rPr lang="zh-CN" altLang="en-US" dirty="0" smtClean="0"/>
              <a:t>容</a:t>
            </a:r>
            <a:r>
              <a:rPr lang="en-US" altLang="zh-CN" dirty="0" smtClean="0"/>
              <a:t>.</a:t>
            </a:r>
            <a:r>
              <a:rPr lang="zh-CN" altLang="en-US" dirty="0" smtClean="0"/>
              <a:t>机</a:t>
            </a:r>
            <a:r>
              <a:rPr lang="en-US" altLang="zh-CN" dirty="0" smtClean="0"/>
              <a:t>.</a:t>
            </a:r>
            <a:r>
              <a:rPr lang="zh-CN" altLang="en-US" dirty="0" smtClean="0"/>
              <a:t>构</a:t>
            </a:r>
            <a:endParaRPr lang="zh-CN" altLang="en-US" dirty="0"/>
          </a:p>
        </p:txBody>
      </p:sp>
      <p:sp>
        <p:nvSpPr>
          <p:cNvPr id="2" name="标题 1"/>
          <p:cNvSpPr>
            <a:spLocks noGrp="1"/>
          </p:cNvSpPr>
          <p:nvPr>
            <p:ph type="ctrTitle"/>
          </p:nvPr>
        </p:nvSpPr>
        <p:spPr>
          <a:xfrm>
            <a:off x="457200" y="2500306"/>
            <a:ext cx="8305800" cy="914626"/>
          </a:xfrm>
        </p:spPr>
        <p:txBody>
          <a:bodyPr/>
          <a:lstStyle/>
          <a:p>
            <a:r>
              <a:rPr lang="zh-CN" altLang="en-US" dirty="0" smtClean="0"/>
              <a:t>隆胸相关大全</a:t>
            </a:r>
            <a:endParaRPr lang="zh-CN" altLang="en-US" dirty="0"/>
          </a:p>
        </p:txBody>
      </p:sp>
      <p:sp>
        <p:nvSpPr>
          <p:cNvPr id="4" name="矩形 3"/>
          <p:cNvSpPr/>
          <p:nvPr/>
        </p:nvSpPr>
        <p:spPr>
          <a:xfrm>
            <a:off x="3071802" y="6143644"/>
            <a:ext cx="5783186" cy="369332"/>
          </a:xfrm>
          <a:prstGeom prst="rect">
            <a:avLst/>
          </a:prstGeom>
        </p:spPr>
        <p:txBody>
          <a:bodyPr wrap="none">
            <a:spAutoFit/>
          </a:bodyPr>
          <a:lstStyle/>
          <a:p>
            <a:r>
              <a:rPr lang="en-US" altLang="zh-CN" dirty="0" smtClean="0">
                <a:hlinkClick r:id="rId2"/>
              </a:rPr>
              <a:t>http://www.ilidu.com/zhuanti/360fx</a:t>
            </a:r>
            <a:r>
              <a:rPr lang="en-US" altLang="zh-CN" dirty="0" smtClean="0">
                <a:hlinkClick r:id="rId2"/>
              </a:rPr>
              <a:t>/</a:t>
            </a:r>
            <a:r>
              <a:rPr lang="en-US" altLang="zh-CN" dirty="0" smtClean="0"/>
              <a:t>        010 58396911/</a:t>
            </a:r>
            <a:endParaRPr lang="zh-CN" altLang="en-US" dirty="0"/>
          </a:p>
        </p:txBody>
      </p:sp>
      <p:pic>
        <p:nvPicPr>
          <p:cNvPr id="5" name="图片 4" descr="无字透明丽都.png"/>
          <p:cNvPicPr>
            <a:picLocks noChangeAspect="1"/>
          </p:cNvPicPr>
          <p:nvPr/>
        </p:nvPicPr>
        <p:blipFill>
          <a:blip r:embed="rId3"/>
          <a:stretch>
            <a:fillRect/>
          </a:stretch>
        </p:blipFill>
        <p:spPr>
          <a:xfrm>
            <a:off x="1071538" y="357166"/>
            <a:ext cx="785812" cy="790178"/>
          </a:xfrm>
          <a:prstGeom prst="rect">
            <a:avLst/>
          </a:prstGeom>
        </p:spPr>
      </p:pic>
      <p:sp>
        <p:nvSpPr>
          <p:cNvPr id="6" name="矩形 5"/>
          <p:cNvSpPr/>
          <p:nvPr/>
        </p:nvSpPr>
        <p:spPr>
          <a:xfrm>
            <a:off x="2000232" y="928670"/>
            <a:ext cx="4743606" cy="369332"/>
          </a:xfrm>
          <a:prstGeom prst="rect">
            <a:avLst/>
          </a:prstGeom>
        </p:spPr>
        <p:txBody>
          <a:bodyPr wrap="none">
            <a:spAutoFit/>
          </a:bodyPr>
          <a:lstStyle/>
          <a:p>
            <a:r>
              <a:rPr lang="zh-CN" altLang="en-US" dirty="0" smtClean="0"/>
              <a:t>亚 洲 高 端 连 锁           中 国 整 形 领 导 品 牌</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r>
              <a:rPr lang="zh-CN" altLang="en-US" dirty="0" smtClean="0"/>
              <a:t>常见</a:t>
            </a:r>
            <a:r>
              <a:rPr lang="zh-CN" altLang="en-US" dirty="0" smtClean="0"/>
              <a:t>的隆胸手术有</a:t>
            </a:r>
            <a:r>
              <a:rPr lang="en-US" altLang="zh-CN" dirty="0" smtClean="0"/>
              <a:t>3</a:t>
            </a:r>
            <a:r>
              <a:rPr lang="zh-CN" altLang="en-US" dirty="0" smtClean="0"/>
              <a:t>种</a:t>
            </a:r>
            <a:r>
              <a:rPr lang="zh-CN" altLang="en-US" dirty="0" smtClean="0"/>
              <a:t>：</a:t>
            </a:r>
            <a:endParaRPr lang="en-US" altLang="zh-CN" dirty="0" smtClean="0"/>
          </a:p>
          <a:p>
            <a:endParaRPr lang="en-US" altLang="zh-CN" dirty="0" smtClean="0"/>
          </a:p>
          <a:p>
            <a:r>
              <a:rPr lang="en-US" altLang="zh-CN" dirty="0" smtClean="0"/>
              <a:t>1</a:t>
            </a:r>
            <a:r>
              <a:rPr lang="zh-CN" altLang="en-US" dirty="0" smtClean="0"/>
              <a:t>、假体隆胸</a:t>
            </a:r>
            <a:r>
              <a:rPr lang="zh-CN" altLang="en-US" dirty="0" smtClean="0"/>
              <a:t>；</a:t>
            </a:r>
            <a:endParaRPr lang="en-US" altLang="zh-CN" dirty="0" smtClean="0"/>
          </a:p>
          <a:p>
            <a:endParaRPr lang="en-US" altLang="zh-CN" dirty="0" smtClean="0"/>
          </a:p>
          <a:p>
            <a:r>
              <a:rPr lang="en-US" altLang="zh-CN" dirty="0" smtClean="0"/>
              <a:t>2</a:t>
            </a:r>
            <a:r>
              <a:rPr lang="zh-CN" altLang="en-US" dirty="0" smtClean="0"/>
              <a:t>、自体脂肪移植隆胸</a:t>
            </a:r>
            <a:r>
              <a:rPr lang="zh-CN" altLang="en-US" dirty="0" smtClean="0"/>
              <a:t>；</a:t>
            </a:r>
            <a:endParaRPr lang="en-US" altLang="zh-CN" dirty="0" smtClean="0"/>
          </a:p>
          <a:p>
            <a:endParaRPr lang="en-US" altLang="zh-CN" dirty="0" smtClean="0"/>
          </a:p>
          <a:p>
            <a:r>
              <a:rPr lang="en-US" altLang="zh-CN" dirty="0" smtClean="0"/>
              <a:t>3</a:t>
            </a:r>
            <a:r>
              <a:rPr lang="zh-CN" altLang="en-US" dirty="0" smtClean="0"/>
              <a:t>、注射隆胸。</a:t>
            </a:r>
            <a:endParaRPr lang="zh-CN" altLang="en-US" dirty="0"/>
          </a:p>
        </p:txBody>
      </p:sp>
      <p:sp>
        <p:nvSpPr>
          <p:cNvPr id="3" name="标题 2"/>
          <p:cNvSpPr>
            <a:spLocks noGrp="1"/>
          </p:cNvSpPr>
          <p:nvPr>
            <p:ph type="title"/>
          </p:nvPr>
        </p:nvSpPr>
        <p:spPr/>
        <p:txBody>
          <a:bodyPr/>
          <a:lstStyle/>
          <a:p>
            <a:r>
              <a:rPr lang="zh-CN" altLang="en-US" dirty="0" smtClean="0"/>
              <a:t>隆胸手术的分类</a:t>
            </a:r>
            <a:endParaRPr lang="zh-CN" altLang="en-US" dirty="0"/>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smtClean="0"/>
              <a:t>⒈隆胸手术后胸部通常会有疼痛及瘀肿的情形，其程度因人而异，视乎手术的方法，性质及个人的体质而定。疼痛一般会维持约二至三天，可依医生的指示按时服药控制。瘀肿则会约在一至两星期内消退。 </a:t>
            </a:r>
            <a:endParaRPr lang="en-US" altLang="zh-CN" dirty="0" smtClean="0"/>
          </a:p>
          <a:p>
            <a:endParaRPr lang="zh-CN" altLang="en-US" dirty="0" smtClean="0"/>
          </a:p>
          <a:p>
            <a:r>
              <a:rPr lang="zh-CN" altLang="en-US" dirty="0" smtClean="0"/>
              <a:t> ⒉</a:t>
            </a:r>
            <a:r>
              <a:rPr lang="zh-CN" altLang="en-US" dirty="0" smtClean="0"/>
              <a:t>休息二至三天后，日常活动普遍可在手术日的二至三天后恢复。手术后的第五至七天后便可如常上班工作。手术后首星期应避免高举手臂及提携重物。两星期内应避免进行蒸气浴及游泳。而剧烈的运动则要待手术后二星期才可进行。 </a:t>
            </a:r>
            <a:endParaRPr lang="zh-CN" altLang="en-US" dirty="0"/>
          </a:p>
        </p:txBody>
      </p:sp>
      <p:sp>
        <p:nvSpPr>
          <p:cNvPr id="3" name="标题 2"/>
          <p:cNvSpPr>
            <a:spLocks noGrp="1"/>
          </p:cNvSpPr>
          <p:nvPr>
            <p:ph type="title"/>
          </p:nvPr>
        </p:nvSpPr>
        <p:spPr/>
        <p:txBody>
          <a:bodyPr/>
          <a:lstStyle/>
          <a:p>
            <a:r>
              <a:rPr lang="zh-CN" altLang="en-US" dirty="0" smtClean="0"/>
              <a:t>隆胸术后护理</a:t>
            </a:r>
            <a:endParaRPr lang="zh-CN" altLang="en-US" dirty="0"/>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r>
              <a:rPr lang="zh-CN" altLang="en-US" dirty="0" smtClean="0"/>
              <a:t>⒊手术后的伤口上会有简单的敷料，中间会有绷带固定乳房位置。二至三天后到医生处覆诊检查后便可以正常沐浴。再安排一星期，一个月及六个月后再覆诊。伤口的缝线会在十天内自动溶解。 </a:t>
            </a:r>
            <a:endParaRPr lang="en-US" altLang="zh-CN" dirty="0" smtClean="0"/>
          </a:p>
          <a:p>
            <a:endParaRPr lang="zh-CN" altLang="en-US" dirty="0" smtClean="0"/>
          </a:p>
          <a:p>
            <a:r>
              <a:rPr lang="zh-CN" altLang="en-US" dirty="0" smtClean="0"/>
              <a:t>⒋</a:t>
            </a:r>
            <a:r>
              <a:rPr lang="zh-CN" altLang="en-US" dirty="0" smtClean="0"/>
              <a:t>手术后首月应依医生的指示穿着任其一的合身柔软胸围或定位胸带，或不穿胸围让胸部组织自然成形。乳房初期会感觉肿胀不柔软，待一至两个月后，乳房质感形状便会比较自然。当你心理上将它融入变成为你身体的一部份时，不再留意假体的存在，你便完全康复了。 </a:t>
            </a:r>
            <a:endParaRPr lang="zh-CN" altLang="en-US" dirty="0"/>
          </a:p>
        </p:txBody>
      </p:sp>
      <p:sp>
        <p:nvSpPr>
          <p:cNvPr id="3" name="标题 2"/>
          <p:cNvSpPr>
            <a:spLocks noGrp="1"/>
          </p:cNvSpPr>
          <p:nvPr>
            <p:ph type="title"/>
          </p:nvPr>
        </p:nvSpPr>
        <p:spPr/>
        <p:txBody>
          <a:bodyPr/>
          <a:lstStyle/>
          <a:p>
            <a:endParaRPr lang="zh-CN" altLang="en-US"/>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smtClean="0"/>
              <a:t>⒌手术后六个月内不能穿着有铁线的胸围，以防令胸部变形及引致包膜孪缩（包膜纤维硬化）的发生。 </a:t>
            </a:r>
            <a:endParaRPr lang="en-US" altLang="zh-CN" dirty="0" smtClean="0"/>
          </a:p>
          <a:p>
            <a:endParaRPr lang="zh-CN" altLang="en-US" dirty="0" smtClean="0"/>
          </a:p>
          <a:p>
            <a:r>
              <a:rPr lang="zh-CN" altLang="en-US" dirty="0" smtClean="0"/>
              <a:t>⒍</a:t>
            </a:r>
            <a:r>
              <a:rPr lang="zh-CN" altLang="en-US" dirty="0" smtClean="0"/>
              <a:t>手术后两星期内应避免性行为，以免踫伤乳房。 </a:t>
            </a:r>
            <a:endParaRPr lang="en-US" altLang="zh-CN" dirty="0" smtClean="0"/>
          </a:p>
          <a:p>
            <a:endParaRPr lang="zh-CN" altLang="en-US" dirty="0" smtClean="0"/>
          </a:p>
          <a:p>
            <a:r>
              <a:rPr lang="zh-CN" altLang="en-US" dirty="0" smtClean="0"/>
              <a:t>⒎</a:t>
            </a:r>
            <a:r>
              <a:rPr lang="zh-CN" altLang="en-US" dirty="0" smtClean="0"/>
              <a:t>如准备怀孕，最好在手术六个月后，待乳房形状稳定下来才开始。隆胸手术一般亦不会影响哺乳的能力。 </a:t>
            </a:r>
            <a:endParaRPr lang="zh-CN" altLang="en-US" dirty="0"/>
          </a:p>
        </p:txBody>
      </p:sp>
      <p:sp>
        <p:nvSpPr>
          <p:cNvPr id="3" name="标题 2"/>
          <p:cNvSpPr>
            <a:spLocks noGrp="1"/>
          </p:cNvSpPr>
          <p:nvPr>
            <p:ph type="title"/>
          </p:nvPr>
        </p:nvSpPr>
        <p:spPr/>
        <p:txBody>
          <a:bodyPr/>
          <a:lstStyle/>
          <a:p>
            <a:endParaRPr lang="zh-CN" altLang="en-US"/>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dirty="0" smtClean="0"/>
              <a:t>⒏乳部按摩在手术后一星期开始进行，方法是将乳房尽量向上、内、外三个方向推挤，保持位置十秒，左右乳房各做五分钟。第一个月早晚二次。笫二个月开始每晚一次，维持一年。一年后改为不定时按摩。乳部按摩可将假体周围的包膜纤维组织拉松，有效地减少包膜孪缩的发生，所以应该持之以恒。 </a:t>
            </a:r>
            <a:endParaRPr lang="en-US" altLang="zh-CN" dirty="0" smtClean="0"/>
          </a:p>
          <a:p>
            <a:endParaRPr lang="zh-CN" altLang="en-US" dirty="0" smtClean="0"/>
          </a:p>
          <a:p>
            <a:r>
              <a:rPr lang="zh-CN" altLang="en-US" dirty="0" smtClean="0"/>
              <a:t>⒐</a:t>
            </a:r>
            <a:r>
              <a:rPr lang="zh-CN" altLang="en-US" dirty="0" smtClean="0"/>
              <a:t>另外，隆胸手术后每天服用</a:t>
            </a:r>
            <a:r>
              <a:rPr lang="en-US" altLang="zh-CN" dirty="0" smtClean="0"/>
              <a:t>800</a:t>
            </a:r>
            <a:r>
              <a:rPr lang="zh-CN" altLang="en-US" dirty="0" smtClean="0"/>
              <a:t>单位的维他命</a:t>
            </a:r>
            <a:r>
              <a:rPr lang="en-US" altLang="zh-CN" dirty="0" smtClean="0"/>
              <a:t>E</a:t>
            </a:r>
            <a:r>
              <a:rPr lang="zh-CN" altLang="en-US" dirty="0" smtClean="0"/>
              <a:t>（早晚各</a:t>
            </a:r>
            <a:r>
              <a:rPr lang="en-US" altLang="zh-CN" dirty="0" smtClean="0"/>
              <a:t>400</a:t>
            </a:r>
            <a:r>
              <a:rPr lang="zh-CN" altLang="en-US" dirty="0" smtClean="0"/>
              <a:t>单位），连续六个月，有助防止胸部包膜组织孪缩硬化。 </a:t>
            </a:r>
            <a:endParaRPr lang="zh-CN" altLang="en-US" dirty="0"/>
          </a:p>
        </p:txBody>
      </p:sp>
      <p:sp>
        <p:nvSpPr>
          <p:cNvPr id="3" name="标题 2"/>
          <p:cNvSpPr>
            <a:spLocks noGrp="1"/>
          </p:cNvSpPr>
          <p:nvPr>
            <p:ph type="title"/>
          </p:nvPr>
        </p:nvSpPr>
        <p:spPr/>
        <p:txBody>
          <a:bodyPr/>
          <a:lstStyle/>
          <a:p>
            <a:endParaRPr lang="zh-CN" altLang="en-US"/>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lnSpcReduction="10000"/>
          </a:bodyPr>
          <a:lstStyle/>
          <a:p>
            <a:r>
              <a:rPr lang="zh-CN" altLang="en-US" dirty="0" smtClean="0"/>
              <a:t>⒑手术后的伤口疤痕在手术后的首三个月会出现有硬化，凸起及泛红的正常生理现象，但约半年后便多数会消退淡化至不明显的痕迹。 </a:t>
            </a:r>
            <a:endParaRPr lang="en-US" altLang="zh-CN" dirty="0" smtClean="0"/>
          </a:p>
          <a:p>
            <a:endParaRPr lang="zh-CN" altLang="en-US" dirty="0" smtClean="0"/>
          </a:p>
          <a:p>
            <a:r>
              <a:rPr lang="zh-CN" altLang="en-US" dirty="0" smtClean="0"/>
              <a:t>⒒</a:t>
            </a:r>
            <a:r>
              <a:rPr lang="zh-CN" altLang="en-US" dirty="0" smtClean="0"/>
              <a:t>少数的病人手术后乳头可能会有麻痹感觉，但经过数个月后便会恢复正常。 </a:t>
            </a:r>
            <a:endParaRPr lang="en-US" altLang="zh-CN" dirty="0" smtClean="0"/>
          </a:p>
          <a:p>
            <a:endParaRPr lang="zh-CN" altLang="en-US" dirty="0" smtClean="0"/>
          </a:p>
          <a:p>
            <a:r>
              <a:rPr lang="en-US" altLang="zh-CN" dirty="0" smtClean="0"/>
              <a:t>12</a:t>
            </a:r>
            <a:r>
              <a:rPr lang="zh-CN" altLang="en-US" dirty="0" smtClean="0"/>
              <a:t>、身材瘦削，胸部组织薄弱的女仕，皮下的假体的边缘可能会在触摸下轻微感觉得到，尤其于乳房的下部及外侧处。选择硅胶的假体材料及放置假体于胸肌下可减少但不能完全避免这些问题。 </a:t>
            </a:r>
            <a:endParaRPr lang="zh-CN" altLang="en-US" dirty="0"/>
          </a:p>
        </p:txBody>
      </p:sp>
      <p:sp>
        <p:nvSpPr>
          <p:cNvPr id="3" name="标题 2"/>
          <p:cNvSpPr>
            <a:spLocks noGrp="1"/>
          </p:cNvSpPr>
          <p:nvPr>
            <p:ph type="title"/>
          </p:nvPr>
        </p:nvSpPr>
        <p:spPr/>
        <p:txBody>
          <a:bodyPr/>
          <a:lstStyle/>
          <a:p>
            <a:endParaRPr lang="zh-CN" altLang="en-US"/>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r>
              <a:rPr lang="zh-CN" altLang="en-US" dirty="0" smtClean="0"/>
              <a:t>⒔</a:t>
            </a:r>
            <a:r>
              <a:rPr lang="zh-CN" altLang="en-US" dirty="0" smtClean="0"/>
              <a:t>乳房假体的物料能承受一般的俯卧，踫撞及挤压的压力，所以不用过份担心假体会因而破裂。乘坐飞机是绝对没有问题的。 </a:t>
            </a:r>
            <a:endParaRPr lang="en-US" altLang="zh-CN" dirty="0" smtClean="0"/>
          </a:p>
          <a:p>
            <a:endParaRPr lang="zh-CN" altLang="en-US" dirty="0" smtClean="0"/>
          </a:p>
          <a:p>
            <a:r>
              <a:rPr lang="zh-CN" altLang="en-US" dirty="0" smtClean="0"/>
              <a:t>⒕</a:t>
            </a:r>
            <a:r>
              <a:rPr lang="zh-CN" altLang="en-US" dirty="0" smtClean="0"/>
              <a:t>绝大部份女仕对隆胸手术的效果感觉理想满意，没有后遗问题。但如一旦发觉乳房不柔软，高低不一，形状有异，或疤痕不理想的情形便要咨询医生的意见。 </a:t>
            </a:r>
            <a:endParaRPr lang="zh-CN" altLang="en-US" dirty="0"/>
          </a:p>
        </p:txBody>
      </p:sp>
      <p:sp>
        <p:nvSpPr>
          <p:cNvPr id="3" name="标题 2"/>
          <p:cNvSpPr>
            <a:spLocks noGrp="1"/>
          </p:cNvSpPr>
          <p:nvPr>
            <p:ph type="title"/>
          </p:nvPr>
        </p:nvSpPr>
        <p:spPr/>
        <p:txBody>
          <a:bodyPr/>
          <a:lstStyle/>
          <a:p>
            <a:endParaRPr lang="zh-CN" altLang="en-US"/>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endParaRPr lang="en-US" altLang="zh-CN" dirty="0" smtClean="0"/>
          </a:p>
          <a:p>
            <a:r>
              <a:rPr lang="zh-CN" altLang="en-US" dirty="0" smtClean="0"/>
              <a:t>⒖</a:t>
            </a:r>
            <a:r>
              <a:rPr lang="zh-CN" altLang="en-US" dirty="0" smtClean="0"/>
              <a:t>拆线后，可做乳房按摩，随着切口愈合，可逐渐加大按摩力度。术后早期做局部按摩可能有些疼痛，不要因为疼痛而放弃按摩。术后一个月后，可做扩胸、臂上举运动，有意识地多做深呼吸等胸部活动。要坚持半年以上。以上措施可有效减少肌纤维束挛缩的程度，防止乳房变硬，保持乳房良好的手感。</a:t>
            </a:r>
            <a:endParaRPr lang="zh-CN" altLang="en-US" dirty="0"/>
          </a:p>
        </p:txBody>
      </p:sp>
      <p:sp>
        <p:nvSpPr>
          <p:cNvPr id="3" name="标题 2"/>
          <p:cNvSpPr>
            <a:spLocks noGrp="1"/>
          </p:cNvSpPr>
          <p:nvPr>
            <p:ph type="title"/>
          </p:nvPr>
        </p:nvSpPr>
        <p:spPr/>
        <p:txBody>
          <a:bodyPr/>
          <a:lstStyle/>
          <a:p>
            <a:endParaRPr lang="zh-CN" altLang="en-US"/>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dirty="0" smtClean="0"/>
              <a:t>⒈假体位置太高、两边高低不一或形状不</a:t>
            </a:r>
            <a:r>
              <a:rPr lang="zh-CN" altLang="en-US" dirty="0" smtClean="0"/>
              <a:t>自然</a:t>
            </a:r>
            <a:endParaRPr lang="zh-CN" altLang="en-US" dirty="0" smtClean="0"/>
          </a:p>
          <a:p>
            <a:r>
              <a:rPr lang="zh-CN" altLang="en-US" dirty="0" smtClean="0"/>
              <a:t>⒉</a:t>
            </a:r>
            <a:r>
              <a:rPr lang="zh-CN" altLang="en-US" dirty="0" smtClean="0"/>
              <a:t>变硬 </a:t>
            </a:r>
            <a:endParaRPr lang="en-US" altLang="zh-CN" dirty="0" smtClean="0"/>
          </a:p>
          <a:p>
            <a:r>
              <a:rPr lang="zh-CN" altLang="en-US" dirty="0" smtClean="0"/>
              <a:t>⒊假体漏裂 </a:t>
            </a:r>
            <a:endParaRPr lang="en-US" altLang="zh-CN" dirty="0" smtClean="0"/>
          </a:p>
          <a:p>
            <a:r>
              <a:rPr lang="zh-CN" altLang="en-US" dirty="0" smtClean="0"/>
              <a:t>⒋细菌感染 </a:t>
            </a:r>
            <a:endParaRPr lang="en-US" altLang="zh-CN" dirty="0" smtClean="0"/>
          </a:p>
          <a:p>
            <a:r>
              <a:rPr lang="zh-CN" altLang="en-US" dirty="0" smtClean="0"/>
              <a:t>⒌血肿 </a:t>
            </a:r>
            <a:endParaRPr lang="en-US" altLang="zh-CN" dirty="0" smtClean="0"/>
          </a:p>
          <a:p>
            <a:r>
              <a:rPr lang="zh-CN" altLang="en-US" dirty="0" smtClean="0"/>
              <a:t>⒍最坏的情况，便是不断发生包膜挛缩 </a:t>
            </a:r>
            <a:endParaRPr lang="zh-CN" altLang="en-US" dirty="0"/>
          </a:p>
        </p:txBody>
      </p:sp>
      <p:sp>
        <p:nvSpPr>
          <p:cNvPr id="3" name="标题 2"/>
          <p:cNvSpPr>
            <a:spLocks noGrp="1"/>
          </p:cNvSpPr>
          <p:nvPr>
            <p:ph type="title"/>
          </p:nvPr>
        </p:nvSpPr>
        <p:spPr/>
        <p:txBody>
          <a:bodyPr/>
          <a:lstStyle/>
          <a:p>
            <a:r>
              <a:rPr lang="zh-CN" altLang="en-US" dirty="0" smtClean="0"/>
              <a:t>隆胸失败症状</a:t>
            </a:r>
            <a:endParaRPr lang="zh-CN" altLang="en-US" dirty="0"/>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smtClean="0"/>
              <a:t>1</a:t>
            </a:r>
            <a:r>
              <a:rPr lang="zh-CN" altLang="en-US" dirty="0" smtClean="0"/>
              <a:t>、先天性乳腺发育不全，成小乳畸形。 </a:t>
            </a:r>
            <a:endParaRPr lang="en-US" altLang="zh-CN" dirty="0" smtClean="0"/>
          </a:p>
          <a:p>
            <a:endParaRPr lang="zh-CN" altLang="en-US" dirty="0" smtClean="0"/>
          </a:p>
          <a:p>
            <a:r>
              <a:rPr lang="en-US" altLang="zh-CN" dirty="0" smtClean="0"/>
              <a:t>2</a:t>
            </a:r>
            <a:r>
              <a:rPr lang="zh-CN" altLang="en-US" dirty="0" smtClean="0"/>
              <a:t>、生育绝育等原因致内分泌紊乱后乳腺组织萎缩。 </a:t>
            </a:r>
            <a:endParaRPr lang="en-US" altLang="zh-CN" dirty="0" smtClean="0"/>
          </a:p>
          <a:p>
            <a:endParaRPr lang="zh-CN" altLang="en-US" dirty="0" smtClean="0"/>
          </a:p>
          <a:p>
            <a:r>
              <a:rPr lang="en-US" altLang="zh-CN" dirty="0" smtClean="0"/>
              <a:t>3</a:t>
            </a:r>
            <a:r>
              <a:rPr lang="zh-CN" altLang="en-US" dirty="0" smtClean="0"/>
              <a:t>、轻度乳房下垂。 </a:t>
            </a:r>
            <a:endParaRPr lang="en-US" altLang="zh-CN" dirty="0" smtClean="0"/>
          </a:p>
          <a:p>
            <a:endParaRPr lang="zh-CN" altLang="en-US" dirty="0" smtClean="0"/>
          </a:p>
          <a:p>
            <a:r>
              <a:rPr lang="en-US" altLang="zh-CN" dirty="0" smtClean="0"/>
              <a:t>4</a:t>
            </a:r>
            <a:r>
              <a:rPr lang="zh-CN" altLang="en-US" dirty="0" smtClean="0"/>
              <a:t>、先天性乳房下垂。 </a:t>
            </a:r>
          </a:p>
          <a:p>
            <a:endParaRPr lang="zh-CN" altLang="en-US" dirty="0"/>
          </a:p>
        </p:txBody>
      </p:sp>
      <p:sp>
        <p:nvSpPr>
          <p:cNvPr id="3" name="标题 2"/>
          <p:cNvSpPr>
            <a:spLocks noGrp="1"/>
          </p:cNvSpPr>
          <p:nvPr>
            <p:ph type="title"/>
          </p:nvPr>
        </p:nvSpPr>
        <p:spPr/>
        <p:txBody>
          <a:bodyPr/>
          <a:lstStyle/>
          <a:p>
            <a:r>
              <a:rPr lang="zh-CN" altLang="en-US" dirty="0" smtClean="0"/>
              <a:t>隆胸主要针对人群</a:t>
            </a:r>
            <a:endParaRPr lang="zh-CN" altLang="en-US" dirty="0"/>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r>
              <a:rPr lang="en-US" altLang="zh-CN" dirty="0" smtClean="0"/>
              <a:t>5</a:t>
            </a:r>
            <a:r>
              <a:rPr lang="zh-CN" altLang="en-US" dirty="0" smtClean="0"/>
              <a:t>、先天性双侧乳房不对称。 </a:t>
            </a:r>
            <a:endParaRPr lang="en-US" altLang="zh-CN" dirty="0" smtClean="0"/>
          </a:p>
          <a:p>
            <a:endParaRPr lang="zh-CN" altLang="en-US" dirty="0" smtClean="0"/>
          </a:p>
          <a:p>
            <a:r>
              <a:rPr lang="en-US" altLang="zh-CN" dirty="0" smtClean="0"/>
              <a:t>6</a:t>
            </a:r>
            <a:r>
              <a:rPr lang="zh-CN" altLang="en-US" dirty="0" smtClean="0"/>
              <a:t>、先天性胸部畸形，如</a:t>
            </a:r>
            <a:r>
              <a:rPr lang="en-US" altLang="zh-CN" dirty="0" smtClean="0"/>
              <a:t>Poland</a:t>
            </a:r>
            <a:r>
              <a:rPr lang="zh-CN" altLang="en-US" dirty="0" smtClean="0"/>
              <a:t>综合症等。 </a:t>
            </a:r>
            <a:endParaRPr lang="en-US" altLang="zh-CN" dirty="0" smtClean="0"/>
          </a:p>
          <a:p>
            <a:endParaRPr lang="zh-CN" altLang="en-US" dirty="0" smtClean="0"/>
          </a:p>
          <a:p>
            <a:r>
              <a:rPr lang="en-US" altLang="zh-CN" dirty="0" smtClean="0"/>
              <a:t>7</a:t>
            </a:r>
            <a:r>
              <a:rPr lang="zh-CN" altLang="en-US" dirty="0" smtClean="0"/>
              <a:t>、乳腺手术后乳房缺者</a:t>
            </a:r>
            <a:r>
              <a:rPr lang="zh-CN" altLang="en-US" dirty="0" smtClean="0"/>
              <a:t>。</a:t>
            </a:r>
            <a:endParaRPr lang="zh-CN" altLang="en-US" dirty="0"/>
          </a:p>
        </p:txBody>
      </p:sp>
      <p:sp>
        <p:nvSpPr>
          <p:cNvPr id="3" name="标题 2"/>
          <p:cNvSpPr>
            <a:spLocks noGrp="1"/>
          </p:cNvSpPr>
          <p:nvPr>
            <p:ph type="title"/>
          </p:nvPr>
        </p:nvSpPr>
        <p:spPr/>
        <p:txBody>
          <a:bodyPr/>
          <a:lstStyle/>
          <a:p>
            <a:endParaRPr lang="zh-CN" altLang="en-US"/>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smtClean="0"/>
              <a:t>1</a:t>
            </a:r>
            <a:r>
              <a:rPr lang="zh-CN" altLang="en-US" dirty="0" smtClean="0"/>
              <a:t>、乳房组织有炎症及手术切口相邻部位有炎症者。 </a:t>
            </a:r>
            <a:endParaRPr lang="en-US" altLang="zh-CN" dirty="0" smtClean="0"/>
          </a:p>
          <a:p>
            <a:endParaRPr lang="zh-CN" altLang="en-US" dirty="0" smtClean="0"/>
          </a:p>
          <a:p>
            <a:r>
              <a:rPr lang="en-US" altLang="zh-CN" dirty="0" smtClean="0"/>
              <a:t>2</a:t>
            </a:r>
            <a:r>
              <a:rPr lang="zh-CN" altLang="en-US" dirty="0" smtClean="0"/>
              <a:t>、乳房内有异常包块或腋窝肿大者。 </a:t>
            </a:r>
            <a:endParaRPr lang="en-US" altLang="zh-CN" dirty="0" smtClean="0"/>
          </a:p>
          <a:p>
            <a:endParaRPr lang="zh-CN" altLang="en-US" dirty="0" smtClean="0"/>
          </a:p>
          <a:p>
            <a:r>
              <a:rPr lang="en-US" altLang="zh-CN" dirty="0" smtClean="0"/>
              <a:t>3</a:t>
            </a:r>
            <a:r>
              <a:rPr lang="zh-CN" altLang="en-US" dirty="0" smtClean="0"/>
              <a:t>、首要脏器有病变或糖尿病不能手术者。 </a:t>
            </a:r>
            <a:endParaRPr lang="en-US" altLang="zh-CN" dirty="0" smtClean="0"/>
          </a:p>
          <a:p>
            <a:endParaRPr lang="zh-CN" altLang="en-US" dirty="0" smtClean="0"/>
          </a:p>
          <a:p>
            <a:r>
              <a:rPr lang="en-US" altLang="zh-CN" dirty="0" smtClean="0"/>
              <a:t>4</a:t>
            </a:r>
            <a:r>
              <a:rPr lang="zh-CN" altLang="en-US" dirty="0" smtClean="0"/>
              <a:t>、患免疫体系或造血体系疾病者。 </a:t>
            </a:r>
            <a:endParaRPr lang="en-US" altLang="zh-CN" dirty="0" smtClean="0"/>
          </a:p>
          <a:p>
            <a:endParaRPr lang="en-US" altLang="zh-CN" dirty="0" smtClean="0"/>
          </a:p>
          <a:p>
            <a:r>
              <a:rPr lang="en-US" altLang="zh-CN" dirty="0" smtClean="0"/>
              <a:t>5</a:t>
            </a:r>
            <a:r>
              <a:rPr lang="zh-CN" altLang="en-US" dirty="0" smtClean="0"/>
              <a:t>、瘢痕体质或异常体质、过敏体质者。 </a:t>
            </a:r>
            <a:endParaRPr lang="zh-CN" altLang="en-US" dirty="0"/>
          </a:p>
        </p:txBody>
      </p:sp>
      <p:sp>
        <p:nvSpPr>
          <p:cNvPr id="3" name="标题 2"/>
          <p:cNvSpPr>
            <a:spLocks noGrp="1"/>
          </p:cNvSpPr>
          <p:nvPr>
            <p:ph type="title"/>
          </p:nvPr>
        </p:nvSpPr>
        <p:spPr/>
        <p:txBody>
          <a:bodyPr/>
          <a:lstStyle/>
          <a:p>
            <a:r>
              <a:rPr lang="zh-CN" altLang="en-US" dirty="0" smtClean="0"/>
              <a:t>隆胸禁忌人群</a:t>
            </a:r>
            <a:endParaRPr lang="zh-CN" altLang="en-US" dirty="0"/>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smtClean="0"/>
              <a:t>6</a:t>
            </a:r>
            <a:r>
              <a:rPr lang="zh-CN" altLang="en-US" dirty="0" smtClean="0"/>
              <a:t>、妊娠期或哺乳期。 </a:t>
            </a:r>
            <a:endParaRPr lang="en-US" altLang="zh-CN" dirty="0" smtClean="0"/>
          </a:p>
          <a:p>
            <a:endParaRPr lang="zh-CN" altLang="en-US" dirty="0" smtClean="0"/>
          </a:p>
          <a:p>
            <a:r>
              <a:rPr lang="en-US" altLang="zh-CN" dirty="0" smtClean="0"/>
              <a:t>7</a:t>
            </a:r>
            <a:r>
              <a:rPr lang="zh-CN" altLang="en-US" dirty="0" smtClean="0"/>
              <a:t>、乳癌术后复发或有转移偏向者。 </a:t>
            </a:r>
            <a:endParaRPr lang="en-US" altLang="zh-CN" dirty="0" smtClean="0"/>
          </a:p>
          <a:p>
            <a:endParaRPr lang="zh-CN" altLang="en-US" dirty="0" smtClean="0"/>
          </a:p>
          <a:p>
            <a:r>
              <a:rPr lang="en-US" altLang="zh-CN" dirty="0" smtClean="0"/>
              <a:t>8</a:t>
            </a:r>
            <a:r>
              <a:rPr lang="zh-CN" altLang="en-US" dirty="0" smtClean="0"/>
              <a:t>、心理预备不够或有不切合实际的要求者。 </a:t>
            </a:r>
            <a:endParaRPr lang="en-US" altLang="zh-CN" dirty="0" smtClean="0"/>
          </a:p>
          <a:p>
            <a:endParaRPr lang="zh-CN" altLang="en-US" dirty="0" smtClean="0"/>
          </a:p>
          <a:p>
            <a:r>
              <a:rPr lang="en-US" altLang="zh-CN" dirty="0" smtClean="0"/>
              <a:t>9</a:t>
            </a:r>
            <a:r>
              <a:rPr lang="zh-CN" altLang="en-US" dirty="0" smtClean="0"/>
              <a:t>、精神疾病患者。 </a:t>
            </a:r>
            <a:endParaRPr lang="en-US" altLang="zh-CN" dirty="0" smtClean="0"/>
          </a:p>
          <a:p>
            <a:endParaRPr lang="en-US" altLang="zh-CN" dirty="0" smtClean="0"/>
          </a:p>
          <a:p>
            <a:r>
              <a:rPr lang="en-US" altLang="zh-CN" dirty="0" smtClean="0"/>
              <a:t>10</a:t>
            </a:r>
            <a:r>
              <a:rPr lang="zh-CN" altLang="en-US" dirty="0" smtClean="0"/>
              <a:t>、未成年女性，不宜手术。</a:t>
            </a:r>
            <a:endParaRPr lang="zh-CN" altLang="en-US" dirty="0"/>
          </a:p>
        </p:txBody>
      </p:sp>
      <p:sp>
        <p:nvSpPr>
          <p:cNvPr id="3" name="标题 2"/>
          <p:cNvSpPr>
            <a:spLocks noGrp="1"/>
          </p:cNvSpPr>
          <p:nvPr>
            <p:ph type="title"/>
          </p:nvPr>
        </p:nvSpPr>
        <p:spPr/>
        <p:txBody>
          <a:bodyPr/>
          <a:lstStyle/>
          <a:p>
            <a:endParaRPr lang="zh-CN" altLang="en-US"/>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r>
              <a:rPr lang="zh-CN" altLang="en-US" dirty="0" smtClean="0"/>
              <a:t>注意：</a:t>
            </a:r>
            <a:r>
              <a:rPr lang="zh-CN" altLang="en-US" b="1" dirty="0" smtClean="0"/>
              <a:t>少女慎</a:t>
            </a:r>
            <a:r>
              <a:rPr lang="zh-CN" altLang="en-US" b="1" dirty="0" smtClean="0"/>
              <a:t>隆胸</a:t>
            </a:r>
            <a:endParaRPr lang="en-US" altLang="zh-CN" b="1" dirty="0" smtClean="0"/>
          </a:p>
          <a:p>
            <a:endParaRPr lang="zh-CN" altLang="en-US" b="1" dirty="0" smtClean="0"/>
          </a:p>
          <a:p>
            <a:r>
              <a:rPr lang="zh-CN" altLang="en-US" dirty="0" smtClean="0"/>
              <a:t>乳房</a:t>
            </a:r>
            <a:r>
              <a:rPr lang="zh-CN" altLang="en-US" dirty="0" smtClean="0"/>
              <a:t>的发育通常会到</a:t>
            </a:r>
            <a:r>
              <a:rPr lang="en-US" altLang="zh-CN" dirty="0" smtClean="0"/>
              <a:t>22</a:t>
            </a:r>
            <a:r>
              <a:rPr lang="zh-CN" altLang="en-US" dirty="0" smtClean="0"/>
              <a:t>岁以后才逐渐完成！所以，操之过急，太早施行隆胸手术，揠苗助长是不可取的！如果真要隆胸，起码要等到乳房发育期过后才来考虑。</a:t>
            </a:r>
            <a:endParaRPr lang="zh-CN" altLang="en-US" dirty="0"/>
          </a:p>
        </p:txBody>
      </p:sp>
      <p:sp>
        <p:nvSpPr>
          <p:cNvPr id="3" name="标题 2"/>
          <p:cNvSpPr>
            <a:spLocks noGrp="1"/>
          </p:cNvSpPr>
          <p:nvPr>
            <p:ph type="title"/>
          </p:nvPr>
        </p:nvSpPr>
        <p:spPr/>
        <p:txBody>
          <a:bodyPr/>
          <a:lstStyle/>
          <a:p>
            <a:endParaRPr lang="zh-CN" altLang="en-US" dirty="0"/>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zh-CN" altLang="en-US" b="1" dirty="0" smtClean="0"/>
              <a:t>第一关：技术支持</a:t>
            </a:r>
            <a:r>
              <a:rPr lang="zh-CN" altLang="en-US" dirty="0" smtClean="0"/>
              <a:t> </a:t>
            </a:r>
            <a:endParaRPr lang="en-US" altLang="zh-CN" dirty="0" smtClean="0"/>
          </a:p>
          <a:p>
            <a:endParaRPr lang="zh-CN" altLang="en-US" dirty="0" smtClean="0"/>
          </a:p>
          <a:p>
            <a:r>
              <a:rPr lang="zh-CN" altLang="en-US" dirty="0" smtClean="0"/>
              <a:t>丰</a:t>
            </a:r>
            <a:r>
              <a:rPr lang="zh-CN" altLang="en-US" dirty="0" smtClean="0"/>
              <a:t>胸手术是一个非常讲究的手术，除了需要假体材料的安全保证外，过硬的技术至关重要。要求在直视情况下植入假体，能避免血管与神经损伤，更准确地将假体置入胸大肌与胸小肌之间的天然腔系。同是要求不会像注射方式一样渗入到乳腺组织，更安全持久；加上与“妙桃”的完美结合，使健康安全“丰胸”与完美并行，术后形态逼真，手感好，且没有副作用，不影响哺乳。 </a:t>
            </a:r>
            <a:endParaRPr lang="zh-CN" altLang="en-US" dirty="0"/>
          </a:p>
        </p:txBody>
      </p:sp>
      <p:sp>
        <p:nvSpPr>
          <p:cNvPr id="3" name="标题 2"/>
          <p:cNvSpPr>
            <a:spLocks noGrp="1"/>
          </p:cNvSpPr>
          <p:nvPr>
            <p:ph type="title"/>
          </p:nvPr>
        </p:nvSpPr>
        <p:spPr/>
        <p:txBody>
          <a:bodyPr/>
          <a:lstStyle/>
          <a:p>
            <a:r>
              <a:rPr lang="zh-CN" altLang="en-US" dirty="0" smtClean="0"/>
              <a:t>隆胸三个安全关</a:t>
            </a:r>
            <a:endParaRPr lang="zh-CN" altLang="en-US" dirty="0"/>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normAutofit/>
          </a:bodyPr>
          <a:lstStyle/>
          <a:p>
            <a:r>
              <a:rPr lang="zh-CN" altLang="en-US" b="1" dirty="0" smtClean="0"/>
              <a:t>第二关：材料安全</a:t>
            </a:r>
            <a:r>
              <a:rPr lang="zh-CN" altLang="en-US" dirty="0" smtClean="0"/>
              <a:t> </a:t>
            </a:r>
          </a:p>
          <a:p>
            <a:r>
              <a:rPr lang="zh-CN" altLang="en-US" dirty="0" smtClean="0"/>
              <a:t>顾名思义</a:t>
            </a:r>
            <a:r>
              <a:rPr lang="zh-CN" altLang="en-US" dirty="0" smtClean="0"/>
              <a:t>，手术假体填充隆胸需要使用假体作为填充材料。目前市场上的隆胸材料很多，如进口的、国产的、光面的、毛面的、高、中、低不同突度和不同充盈度的等等，让普通大众眼花缭乱，不知如何选择。 </a:t>
            </a:r>
          </a:p>
          <a:p>
            <a:r>
              <a:rPr lang="zh-CN" altLang="en-US" dirty="0" smtClean="0"/>
              <a:t>隆胸</a:t>
            </a:r>
            <a:r>
              <a:rPr lang="zh-CN" altLang="en-US" dirty="0" smtClean="0"/>
              <a:t>材料必须绝对安全，对人体无毒、无害、无副作用，不致癌；同时，使用后就能塑造出外形自然、美观的乳房，并经得起时间的考验；而且无论多长时间，都能方便、干净、完整地取出来，不留后遗症，对乳房的原有形态不造成破坏性损害。 </a:t>
            </a:r>
            <a:endParaRPr lang="zh-CN" altLang="en-US" dirty="0"/>
          </a:p>
        </p:txBody>
      </p:sp>
      <p:sp>
        <p:nvSpPr>
          <p:cNvPr id="3" name="标题 2"/>
          <p:cNvSpPr>
            <a:spLocks noGrp="1"/>
          </p:cNvSpPr>
          <p:nvPr>
            <p:ph type="title"/>
          </p:nvPr>
        </p:nvSpPr>
        <p:spPr/>
        <p:txBody>
          <a:bodyPr/>
          <a:lstStyle/>
          <a:p>
            <a:endParaRPr lang="zh-CN" altLang="en-US"/>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b="1" dirty="0" smtClean="0"/>
          </a:p>
          <a:p>
            <a:r>
              <a:rPr lang="zh-CN" altLang="en-US" b="1" dirty="0" smtClean="0"/>
              <a:t>第</a:t>
            </a:r>
            <a:r>
              <a:rPr lang="zh-CN" altLang="en-US" b="1" dirty="0" smtClean="0"/>
              <a:t>三关：品质医院、医生</a:t>
            </a:r>
            <a:r>
              <a:rPr lang="zh-CN" altLang="en-US" dirty="0" smtClean="0"/>
              <a:t> </a:t>
            </a:r>
            <a:endParaRPr lang="en-US" altLang="zh-CN" dirty="0" smtClean="0"/>
          </a:p>
          <a:p>
            <a:endParaRPr lang="zh-CN" altLang="en-US" dirty="0" smtClean="0"/>
          </a:p>
          <a:p>
            <a:r>
              <a:rPr lang="zh-CN" altLang="en-US" dirty="0" smtClean="0"/>
              <a:t>选择</a:t>
            </a:r>
            <a:r>
              <a:rPr lang="zh-CN" altLang="en-US" dirty="0" smtClean="0"/>
              <a:t>值得信赖的整形医院和医术医生是隆胸手术关键中的关键。无疑，隆胸的最终手术效果除了借助精密的仪器，如微创内窥镜技术之外，更需要的是专业整形医生在术前精准的判断以及术中精细的操作。</a:t>
            </a:r>
            <a:endParaRPr lang="zh-CN" altLang="en-US" dirty="0"/>
          </a:p>
        </p:txBody>
      </p:sp>
      <p:sp>
        <p:nvSpPr>
          <p:cNvPr id="3" name="标题 2"/>
          <p:cNvSpPr>
            <a:spLocks noGrp="1"/>
          </p:cNvSpPr>
          <p:nvPr>
            <p:ph type="title"/>
          </p:nvPr>
        </p:nvSpPr>
        <p:spPr/>
        <p:txBody>
          <a:bodyPr/>
          <a:lstStyle/>
          <a:p>
            <a:endParaRPr lang="zh-CN" altLang="en-US"/>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smtClean="0"/>
              <a:t>1</a:t>
            </a:r>
            <a:r>
              <a:rPr lang="zh-CN" altLang="en-US" dirty="0" smtClean="0"/>
              <a:t>、手术前两周内，请勿服用含有阿斯匹林的药物，因为阿司匹林会使得血小板凝固的功能能降低； </a:t>
            </a:r>
            <a:endParaRPr lang="en-US" altLang="zh-CN" dirty="0" smtClean="0"/>
          </a:p>
          <a:p>
            <a:endParaRPr lang="zh-CN" altLang="en-US" dirty="0" smtClean="0"/>
          </a:p>
          <a:p>
            <a:r>
              <a:rPr lang="en-US" altLang="zh-CN" dirty="0" smtClean="0"/>
              <a:t>2</a:t>
            </a:r>
            <a:r>
              <a:rPr lang="zh-CN" altLang="en-US" dirty="0" smtClean="0"/>
              <a:t>、患有高血压和糖尿病的患者，应该在初诊时翔实向医生告知病情，以便应诊大夫确认手手术方案； </a:t>
            </a:r>
            <a:endParaRPr lang="en-US" altLang="zh-CN" dirty="0" smtClean="0"/>
          </a:p>
          <a:p>
            <a:endParaRPr lang="zh-CN" altLang="en-US" dirty="0" smtClean="0"/>
          </a:p>
          <a:p>
            <a:r>
              <a:rPr lang="en-US" altLang="zh-CN" dirty="0" smtClean="0"/>
              <a:t>3</a:t>
            </a:r>
            <a:r>
              <a:rPr lang="zh-CN" altLang="en-US" dirty="0" smtClean="0"/>
              <a:t>、手术前确定健康，无传染性疾病或其他身体炎症</a:t>
            </a:r>
            <a:r>
              <a:rPr lang="zh-CN" altLang="en-US" dirty="0" smtClean="0"/>
              <a:t>；</a:t>
            </a:r>
            <a:endParaRPr lang="en-US" altLang="zh-CN" dirty="0" smtClean="0"/>
          </a:p>
          <a:p>
            <a:pPr>
              <a:buNone/>
            </a:pPr>
            <a:endParaRPr lang="zh-CN" altLang="en-US" dirty="0" smtClean="0"/>
          </a:p>
          <a:p>
            <a:r>
              <a:rPr lang="en-US" altLang="zh-CN" dirty="0" smtClean="0"/>
              <a:t>4</a:t>
            </a:r>
            <a:r>
              <a:rPr lang="zh-CN" altLang="en-US" dirty="0" smtClean="0"/>
              <a:t>、月经期、妊娠期、哺乳期</a:t>
            </a:r>
            <a:r>
              <a:rPr lang="en-US" altLang="zh-CN" dirty="0" smtClean="0"/>
              <a:t>6</a:t>
            </a:r>
            <a:r>
              <a:rPr lang="zh-CN" altLang="en-US" dirty="0" smtClean="0"/>
              <a:t>个月内不宜手术。</a:t>
            </a:r>
            <a:endParaRPr lang="zh-CN" altLang="en-US" dirty="0"/>
          </a:p>
        </p:txBody>
      </p:sp>
      <p:sp>
        <p:nvSpPr>
          <p:cNvPr id="3" name="标题 2"/>
          <p:cNvSpPr>
            <a:spLocks noGrp="1"/>
          </p:cNvSpPr>
          <p:nvPr>
            <p:ph type="title"/>
          </p:nvPr>
        </p:nvSpPr>
        <p:spPr/>
        <p:txBody>
          <a:bodyPr/>
          <a:lstStyle/>
          <a:p>
            <a:r>
              <a:rPr lang="zh-CN" altLang="en-US" dirty="0" smtClean="0"/>
              <a:t>隆胸术前注意事项</a:t>
            </a:r>
            <a:endParaRPr lang="zh-CN" altLang="en-US" dirty="0"/>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r>
              <a:rPr lang="en-US" altLang="zh-CN" dirty="0" smtClean="0"/>
              <a:t>1</a:t>
            </a:r>
            <a:r>
              <a:rPr lang="zh-CN" altLang="en-US" dirty="0" smtClean="0"/>
              <a:t>、术后避免上肢上举动作，必要时在胸上部可用绷带包扎； </a:t>
            </a:r>
            <a:endParaRPr lang="en-US" altLang="zh-CN" dirty="0" smtClean="0"/>
          </a:p>
          <a:p>
            <a:endParaRPr lang="en-US" altLang="zh-CN" dirty="0" smtClean="0"/>
          </a:p>
          <a:p>
            <a:r>
              <a:rPr lang="en-US" altLang="zh-CN" dirty="0" smtClean="0"/>
              <a:t>2</a:t>
            </a:r>
            <a:r>
              <a:rPr lang="zh-CN" altLang="en-US" dirty="0" smtClean="0"/>
              <a:t>、术后</a:t>
            </a:r>
            <a:r>
              <a:rPr lang="en-US" altLang="zh-CN" dirty="0" smtClean="0"/>
              <a:t>4</a:t>
            </a:r>
            <a:r>
              <a:rPr lang="zh-CN" altLang="en-US" dirty="0" smtClean="0"/>
              <a:t>～</a:t>
            </a:r>
            <a:r>
              <a:rPr lang="en-US" altLang="zh-CN" dirty="0" smtClean="0"/>
              <a:t>5</a:t>
            </a:r>
            <a:r>
              <a:rPr lang="zh-CN" altLang="en-US" dirty="0" smtClean="0"/>
              <a:t>天即可开始行乳房按摩，向各方向挤压，早晚各一次，以防止包膜挛缩； </a:t>
            </a:r>
            <a:endParaRPr lang="en-US" altLang="zh-CN" dirty="0" smtClean="0"/>
          </a:p>
          <a:p>
            <a:endParaRPr lang="zh-CN" altLang="en-US" dirty="0" smtClean="0"/>
          </a:p>
          <a:p>
            <a:r>
              <a:rPr lang="en-US" altLang="zh-CN" dirty="0" smtClean="0"/>
              <a:t>3</a:t>
            </a:r>
            <a:r>
              <a:rPr lang="zh-CN" altLang="en-US" dirty="0" smtClean="0"/>
              <a:t>、术后服用适量的维生素</a:t>
            </a:r>
            <a:r>
              <a:rPr lang="en-US" altLang="zh-CN" dirty="0" smtClean="0"/>
              <a:t>E</a:t>
            </a:r>
            <a:r>
              <a:rPr lang="zh-CN" altLang="en-US" dirty="0" smtClean="0"/>
              <a:t>，如发现创口红肿或有少量渗出物，皮下发硬时，可进行理疗； </a:t>
            </a:r>
          </a:p>
        </p:txBody>
      </p:sp>
      <p:sp>
        <p:nvSpPr>
          <p:cNvPr id="3" name="标题 2"/>
          <p:cNvSpPr>
            <a:spLocks noGrp="1"/>
          </p:cNvSpPr>
          <p:nvPr>
            <p:ph type="title"/>
          </p:nvPr>
        </p:nvSpPr>
        <p:spPr/>
        <p:txBody>
          <a:bodyPr/>
          <a:lstStyle/>
          <a:p>
            <a:r>
              <a:rPr lang="zh-CN" altLang="en-US" dirty="0" smtClean="0"/>
              <a:t>隆胸术后注意事项</a:t>
            </a:r>
            <a:endParaRPr lang="zh-CN" altLang="en-US" dirty="0"/>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内容占位符 1"/>
          <p:cNvSpPr>
            <a:spLocks noGrp="1"/>
          </p:cNvSpPr>
          <p:nvPr>
            <p:ph idx="1"/>
          </p:nvPr>
        </p:nvSpPr>
        <p:spPr/>
        <p:txBody>
          <a:bodyPr/>
          <a:lstStyle/>
          <a:p>
            <a:endParaRPr lang="en-US" altLang="zh-CN" dirty="0" smtClean="0"/>
          </a:p>
          <a:p>
            <a:r>
              <a:rPr lang="en-US" altLang="zh-CN" dirty="0" smtClean="0"/>
              <a:t>4</a:t>
            </a:r>
            <a:r>
              <a:rPr lang="zh-CN" altLang="en-US" dirty="0" smtClean="0"/>
              <a:t>、术后一周内应避免性生活。其后一个月内对乳房要极为小心。 </a:t>
            </a:r>
            <a:endParaRPr lang="en-US" altLang="zh-CN" dirty="0" smtClean="0"/>
          </a:p>
          <a:p>
            <a:endParaRPr lang="zh-CN" altLang="en-US" dirty="0" smtClean="0"/>
          </a:p>
          <a:p>
            <a:r>
              <a:rPr lang="en-US" altLang="zh-CN" dirty="0" smtClean="0"/>
              <a:t>5</a:t>
            </a:r>
            <a:r>
              <a:rPr lang="zh-CN" altLang="en-US" dirty="0" smtClean="0"/>
              <a:t>、术后一周内不可吸烟以及喝酒</a:t>
            </a:r>
          </a:p>
          <a:p>
            <a:endParaRPr lang="zh-CN" altLang="en-US" dirty="0"/>
          </a:p>
        </p:txBody>
      </p:sp>
      <p:sp>
        <p:nvSpPr>
          <p:cNvPr id="3" name="标题 2"/>
          <p:cNvSpPr>
            <a:spLocks noGrp="1"/>
          </p:cNvSpPr>
          <p:nvPr>
            <p:ph type="title"/>
          </p:nvPr>
        </p:nvSpPr>
        <p:spPr/>
        <p:txBody>
          <a:bodyPr/>
          <a:lstStyle/>
          <a:p>
            <a:endParaRPr lang="zh-CN" altLang="en-US" dirty="0"/>
          </a:p>
        </p:txBody>
      </p:sp>
      <p:pic>
        <p:nvPicPr>
          <p:cNvPr id="4" name="图片 3" descr="无字透明丽都.png"/>
          <p:cNvPicPr>
            <a:picLocks noChangeAspect="1"/>
          </p:cNvPicPr>
          <p:nvPr/>
        </p:nvPicPr>
        <p:blipFill>
          <a:blip r:embed="rId2"/>
          <a:stretch>
            <a:fillRect/>
          </a:stretch>
        </p:blipFill>
        <p:spPr>
          <a:xfrm>
            <a:off x="7929586" y="357166"/>
            <a:ext cx="714374" cy="718343"/>
          </a:xfrm>
          <a:prstGeom prst="rect">
            <a:avLst/>
          </a:prstGeom>
        </p:spPr>
      </p:pic>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纸张">
  <a:themeElements>
    <a:clrScheme name="纸张">
      <a:dk1>
        <a:sysClr val="windowText" lastClr="000000"/>
      </a:dk1>
      <a:lt1>
        <a:sysClr val="window" lastClr="FFFFFF"/>
      </a:lt1>
      <a:dk2>
        <a:srgbClr val="444D26"/>
      </a:dk2>
      <a:lt2>
        <a:srgbClr val="FEFAC9"/>
      </a:lt2>
      <a:accent1>
        <a:srgbClr val="A5B592"/>
      </a:accent1>
      <a:accent2>
        <a:srgbClr val="F3A447"/>
      </a:accent2>
      <a:accent3>
        <a:srgbClr val="E7BC29"/>
      </a:accent3>
      <a:accent4>
        <a:srgbClr val="D092A7"/>
      </a:accent4>
      <a:accent5>
        <a:srgbClr val="9C85C0"/>
      </a:accent5>
      <a:accent6>
        <a:srgbClr val="809EC2"/>
      </a:accent6>
      <a:hlink>
        <a:srgbClr val="8E58B6"/>
      </a:hlink>
      <a:folHlink>
        <a:srgbClr val="7F6F6F"/>
      </a:folHlink>
    </a:clrScheme>
    <a:fontScheme name="纸张">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纸张">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17</TotalTime>
  <Words>1579</Words>
  <PresentationFormat>全屏显示(4:3)</PresentationFormat>
  <Paragraphs>113</Paragraphs>
  <Slides>21</Slides>
  <Notes>0</Notes>
  <HiddenSlides>0</HiddenSlides>
  <MMClips>0</MMClips>
  <ScaleCrop>false</ScaleCrop>
  <HeadingPairs>
    <vt:vector size="4" baseType="variant">
      <vt:variant>
        <vt:lpstr>主题</vt:lpstr>
      </vt:variant>
      <vt:variant>
        <vt:i4>1</vt:i4>
      </vt:variant>
      <vt:variant>
        <vt:lpstr>幻灯片标题</vt:lpstr>
      </vt:variant>
      <vt:variant>
        <vt:i4>21</vt:i4>
      </vt:variant>
    </vt:vector>
  </HeadingPairs>
  <TitlesOfParts>
    <vt:vector size="22" baseType="lpstr">
      <vt:lpstr>纸张</vt:lpstr>
      <vt:lpstr>隆胸相关大全</vt:lpstr>
      <vt:lpstr>隆胸手术的分类</vt:lpstr>
      <vt:lpstr>隆胸术后护理</vt:lpstr>
      <vt:lpstr>幻灯片 4</vt:lpstr>
      <vt:lpstr>幻灯片 5</vt:lpstr>
      <vt:lpstr>幻灯片 6</vt:lpstr>
      <vt:lpstr>幻灯片 7</vt:lpstr>
      <vt:lpstr>幻灯片 8</vt:lpstr>
      <vt:lpstr>幻灯片 9</vt:lpstr>
      <vt:lpstr>隆胸失败症状</vt:lpstr>
      <vt:lpstr>隆胸主要针对人群</vt:lpstr>
      <vt:lpstr>幻灯片 12</vt:lpstr>
      <vt:lpstr>隆胸禁忌人群</vt:lpstr>
      <vt:lpstr>幻灯片 14</vt:lpstr>
      <vt:lpstr>幻灯片 15</vt:lpstr>
      <vt:lpstr>隆胸三个安全关</vt:lpstr>
      <vt:lpstr>幻灯片 17</vt:lpstr>
      <vt:lpstr>幻灯片 18</vt:lpstr>
      <vt:lpstr>隆胸术前注意事项</vt:lpstr>
      <vt:lpstr>隆胸术后注意事项</vt:lpstr>
      <vt:lpstr>幻灯片 21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幻灯片 1</dc:title>
  <cp:lastModifiedBy>微软用户</cp:lastModifiedBy>
  <cp:revision>5</cp:revision>
  <dcterms:modified xsi:type="dcterms:W3CDTF">2012-10-21T06:43:33Z</dcterms:modified>
</cp:coreProperties>
</file>