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83" r:id="rId4"/>
    <p:sldId id="385" r:id="rId5"/>
    <p:sldId id="386" r:id="rId6"/>
    <p:sldId id="387" r:id="rId7"/>
    <p:sldId id="389" r:id="rId8"/>
    <p:sldId id="388" r:id="rId9"/>
    <p:sldId id="334" r:id="rId10"/>
    <p:sldId id="335" r:id="rId11"/>
    <p:sldId id="337" r:id="rId12"/>
    <p:sldId id="374" r:id="rId13"/>
    <p:sldId id="373" r:id="rId14"/>
    <p:sldId id="338" r:id="rId15"/>
    <p:sldId id="376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53" r:id="rId31"/>
    <p:sldId id="354" r:id="rId32"/>
    <p:sldId id="355" r:id="rId33"/>
    <p:sldId id="357" r:id="rId34"/>
    <p:sldId id="381" r:id="rId35"/>
    <p:sldId id="382" r:id="rId36"/>
    <p:sldId id="356" r:id="rId37"/>
    <p:sldId id="377" r:id="rId38"/>
    <p:sldId id="336" r:id="rId39"/>
    <p:sldId id="358" r:id="rId40"/>
    <p:sldId id="359" r:id="rId41"/>
    <p:sldId id="378" r:id="rId42"/>
    <p:sldId id="360" r:id="rId43"/>
    <p:sldId id="361" r:id="rId44"/>
    <p:sldId id="379" r:id="rId45"/>
    <p:sldId id="362" r:id="rId46"/>
    <p:sldId id="390" r:id="rId47"/>
    <p:sldId id="363" r:id="rId48"/>
    <p:sldId id="380" r:id="rId49"/>
    <p:sldId id="364" r:id="rId50"/>
    <p:sldId id="365" r:id="rId51"/>
    <p:sldId id="366" r:id="rId52"/>
    <p:sldId id="367" r:id="rId53"/>
    <p:sldId id="368" r:id="rId54"/>
    <p:sldId id="369" r:id="rId55"/>
    <p:sldId id="370" r:id="rId56"/>
    <p:sldId id="371" r:id="rId57"/>
    <p:sldId id="372" r:id="rId58"/>
    <p:sldId id="260" r:id="rId59"/>
    <p:sldId id="391" r:id="rId6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36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3" Type="http://schemas.openxmlformats.org/officeDocument/2006/relationships/tableStyles" Target="tableStyles.xml"/><Relationship Id="rId62" Type="http://schemas.openxmlformats.org/officeDocument/2006/relationships/viewProps" Target="viewProps.xml"/><Relationship Id="rId61" Type="http://schemas.openxmlformats.org/officeDocument/2006/relationships/presProps" Target="presProps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 smtClean="0"/>
              <a:t>内部资料 严禁外传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96E27-F940-44B5-8C05-48DABF06CA6A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 smtClean="0"/>
              <a:t>内部资料 严禁外传</a:t>
            </a:r>
            <a:endParaRPr lang="zh-CN" alt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 flipV="1">
            <a:off x="0" y="908720"/>
            <a:ext cx="9144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hyperlink" Target="&#12298;&#22763;&#20853;&#31361;&#20987;&#12299;&#32769;A&#28120;&#27760;&#25104;&#25165;.rmvb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1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0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5.jpe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9"/>
          <p:cNvSpPr>
            <a:spLocks noChangeArrowheads="1"/>
          </p:cNvSpPr>
          <p:nvPr/>
        </p:nvSpPr>
        <p:spPr bwMode="auto">
          <a:xfrm>
            <a:off x="1063625" y="2068513"/>
            <a:ext cx="7040563" cy="1281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8000" b="1" dirty="0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36</a:t>
            </a:r>
            <a:r>
              <a:rPr lang="zh-CN" altLang="en-US" sz="8000" b="1" dirty="0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计</a:t>
            </a:r>
            <a:endParaRPr lang="zh-CN" altLang="en-US" sz="4000" b="1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371600"/>
            <a:ext cx="9144000" cy="15240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600" b="1" dirty="0" smtClean="0">
                <a:latin typeface="+mj-ea"/>
                <a:ea typeface="+mj-ea"/>
              </a:rPr>
              <a:t>感恩</a:t>
            </a:r>
            <a:r>
              <a:rPr lang="en-US" altLang="zh-CN" sz="3600" b="1" dirty="0" smtClean="0">
                <a:latin typeface="+mj-ea"/>
                <a:ea typeface="+mj-ea"/>
              </a:rPr>
              <a:t>——</a:t>
            </a:r>
            <a:r>
              <a:rPr lang="zh-CN" altLang="en-US" sz="3600" b="1" dirty="0" smtClean="0">
                <a:latin typeface="+mj-ea"/>
                <a:ea typeface="+mj-ea"/>
              </a:rPr>
              <a:t>你必须掌握的营销技能</a:t>
            </a:r>
            <a:endParaRPr lang="zh-CN" sz="3600" b="1" dirty="0" smtClean="0">
              <a:latin typeface="+mj-ea"/>
              <a:ea typeface="+mj-ea"/>
            </a:endParaRPr>
          </a:p>
        </p:txBody>
      </p:sp>
      <p:pic>
        <p:nvPicPr>
          <p:cNvPr id="6147" name="Picture 2" descr="d:\360se6\User Data\temp\3420202442012838204.jpg"/>
          <p:cNvPicPr>
            <a:picLocks noChangeAspect="1" noChangeArrowheads="1"/>
          </p:cNvPicPr>
          <p:nvPr/>
        </p:nvPicPr>
        <p:blipFill>
          <a:blip r:embed="rId1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1" t="19649" b="24213"/>
          <a:stretch>
            <a:fillRect/>
          </a:stretch>
        </p:blipFill>
        <p:spPr bwMode="auto">
          <a:xfrm>
            <a:off x="1981200" y="3306763"/>
            <a:ext cx="5105400" cy="355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05DDA07-54EB-45C4-8AFC-D7B877CFF1E4}" type="slidenum">
              <a:rPr lang="zh-CN" altLang="zh-CN" sz="1400"/>
            </a:fld>
            <a:endParaRPr lang="zh-CN" altLang="zh-CN" sz="1400"/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0" y="1143000"/>
            <a:ext cx="91440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4000">
                <a:solidFill>
                  <a:srgbClr val="CC0000"/>
                </a:solidFill>
                <a:ea typeface="微软雅黑" panose="020B0503020204020204" pitchFamily="34" charset="-122"/>
              </a:rPr>
              <a:t>《</a:t>
            </a:r>
            <a:r>
              <a:rPr lang="zh-CN" altLang="en-US" sz="4000">
                <a:solidFill>
                  <a:srgbClr val="CC0000"/>
                </a:solidFill>
                <a:ea typeface="微软雅黑" panose="020B0503020204020204" pitchFamily="34" charset="-122"/>
              </a:rPr>
              <a:t>士兵突击</a:t>
            </a:r>
            <a:r>
              <a:rPr lang="en-US" altLang="zh-CN" sz="4000">
                <a:solidFill>
                  <a:srgbClr val="CC0000"/>
                </a:solidFill>
                <a:ea typeface="微软雅黑" panose="020B0503020204020204" pitchFamily="34" charset="-122"/>
              </a:rPr>
              <a:t>》</a:t>
            </a:r>
            <a:endParaRPr lang="en-US" altLang="zh-CN" sz="4000">
              <a:solidFill>
                <a:srgbClr val="CC0000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老</a:t>
            </a:r>
            <a:r>
              <a:rPr lang="en-US" altLang="zh-CN" sz="3600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zh-CN" altLang="en-US" sz="3600">
                <a:latin typeface="楷体" panose="02010609060101010101" pitchFamily="49" charset="-122"/>
                <a:ea typeface="楷体" panose="02010609060101010101" pitchFamily="49" charset="-122"/>
              </a:rPr>
              <a:t>特种兵大队淘汰“成才”的启示</a:t>
            </a:r>
            <a:endParaRPr lang="zh-CN" altLang="en-US" sz="3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9940" name="Picture 3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2819400"/>
            <a:ext cx="5167313" cy="387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24D8AE7-27B5-44F4-B156-BDBA2B69DD0E}" type="slidenum">
              <a:rPr lang="zh-CN" altLang="zh-CN" sz="1400"/>
            </a:fld>
            <a:endParaRPr lang="zh-CN" altLang="zh-CN" sz="140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457450"/>
            <a:ext cx="42481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 Box 3"/>
          <p:cNvSpPr txBox="1">
            <a:spLocks noChangeArrowheads="1"/>
          </p:cNvSpPr>
          <p:nvPr/>
        </p:nvSpPr>
        <p:spPr bwMode="auto">
          <a:xfrm>
            <a:off x="396875" y="1376363"/>
            <a:ext cx="54832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>
                <a:solidFill>
                  <a:srgbClr val="0033CC"/>
                </a:solidFill>
                <a:ea typeface="方正启体简体" pitchFamily="2" charset="-122"/>
              </a:rPr>
              <a:t>盲人提灯的启示</a:t>
            </a:r>
            <a:endParaRPr lang="zh-CN" altLang="en-US" sz="4000">
              <a:solidFill>
                <a:srgbClr val="0033CC"/>
              </a:solidFill>
              <a:ea typeface="方正启体简体" pitchFamily="2" charset="-122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403350" y="4760913"/>
            <a:ext cx="71850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000">
                <a:solidFill>
                  <a:srgbClr val="CC0000"/>
                </a:solidFill>
                <a:ea typeface="微软雅黑" panose="020B0503020204020204" pitchFamily="34" charset="-122"/>
              </a:rPr>
              <a:t>为别人就是为自己！</a:t>
            </a:r>
            <a:endParaRPr lang="zh-CN" altLang="en-US" sz="6000">
              <a:solidFill>
                <a:srgbClr val="CC00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58 0.013148 L 0.003958 -0.320182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148AD90-3B66-4C87-8592-506FF02269D1}" type="slidenum">
              <a:rPr lang="zh-CN" altLang="zh-CN" sz="1400"/>
            </a:fld>
            <a:endParaRPr lang="zh-CN" altLang="zh-CN" sz="1400"/>
          </a:p>
        </p:txBody>
      </p:sp>
      <p:sp>
        <p:nvSpPr>
          <p:cNvPr id="41987" name="AutoShape 2"/>
          <p:cNvSpPr>
            <a:spLocks noChangeArrowheads="1"/>
          </p:cNvSpPr>
          <p:nvPr/>
        </p:nvSpPr>
        <p:spPr bwMode="auto">
          <a:xfrm flipH="1">
            <a:off x="4191000" y="1774825"/>
            <a:ext cx="1905000" cy="2667000"/>
          </a:xfrm>
          <a:prstGeom prst="curvedLeftArrow">
            <a:avLst>
              <a:gd name="adj1" fmla="val 28000"/>
              <a:gd name="adj2" fmla="val 56000"/>
              <a:gd name="adj3" fmla="val 3333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468313" y="1663700"/>
            <a:ext cx="7924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dirty="0">
              <a:ea typeface="方正硬笔楷书简体" pitchFamily="2" charset="-122"/>
            </a:endParaRPr>
          </a:p>
          <a:p>
            <a:pPr algn="ctr" eaLnBrk="1" hangingPunct="1"/>
            <a:r>
              <a:rPr lang="zh-CN" altLang="en-US" sz="6000" dirty="0">
                <a:solidFill>
                  <a:srgbClr val="CC0000"/>
                </a:solidFill>
                <a:ea typeface="微软雅黑" panose="020B0503020204020204" pitchFamily="34" charset="-122"/>
              </a:rPr>
              <a:t>把</a:t>
            </a:r>
            <a:r>
              <a:rPr lang="zh-CN" altLang="en-US" sz="6000" dirty="0" smtClean="0">
                <a:solidFill>
                  <a:srgbClr val="CC0000"/>
                </a:solidFill>
                <a:ea typeface="微软雅黑" panose="020B0503020204020204" pitchFamily="34" charset="-122"/>
              </a:rPr>
              <a:t>顾客当成谁？</a:t>
            </a:r>
            <a:endParaRPr lang="zh-CN" altLang="en-US" sz="3200" dirty="0">
              <a:ea typeface="方正硬笔楷书简体" pitchFamily="2" charset="-122"/>
            </a:endParaRP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468313" y="1303338"/>
            <a:ext cx="7924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ea typeface="方正硬笔楷书简体" pitchFamily="2" charset="-122"/>
              </a:rPr>
              <a:t>思考题：</a:t>
            </a:r>
            <a:endParaRPr lang="zh-CN" altLang="en-US" sz="3200">
              <a:ea typeface="方正硬笔楷书简体" pitchFamily="2" charset="-122"/>
            </a:endParaRPr>
          </a:p>
        </p:txBody>
      </p:sp>
      <p:pic>
        <p:nvPicPr>
          <p:cNvPr id="7" name="Picture 5" descr="背靠问号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248025"/>
            <a:ext cx="2592387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68313" y="3032125"/>
            <a:ext cx="7993062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b="1" dirty="0"/>
          </a:p>
          <a:p>
            <a:pPr eaLnBrk="1" hangingPunct="1"/>
            <a:endParaRPr lang="en-US" altLang="zh-CN" b="1" dirty="0"/>
          </a:p>
          <a:p>
            <a:pPr algn="ctr" eaLnBrk="1" hangingPunct="1">
              <a:lnSpc>
                <a:spcPct val="170000"/>
              </a:lnSpc>
            </a:pPr>
            <a:r>
              <a:rPr lang="en-US" altLang="zh-CN" sz="3200" b="1" dirty="0">
                <a:latin typeface="方正瘦金书简体" pitchFamily="2" charset="-122"/>
                <a:ea typeface="方正瘦金书简体" pitchFamily="2" charset="-122"/>
              </a:rPr>
              <a:t>    </a:t>
            </a:r>
            <a:r>
              <a:rPr lang="zh-CN" altLang="en-US" sz="3200" b="1" dirty="0">
                <a:latin typeface="方正瘦金书简体" pitchFamily="2" charset="-122"/>
                <a:ea typeface="方正瘦金书简体" pitchFamily="2" charset="-122"/>
              </a:rPr>
              <a:t>把</a:t>
            </a:r>
            <a:r>
              <a:rPr lang="zh-CN" altLang="en-US" sz="3200" b="1" dirty="0" smtClean="0">
                <a:latin typeface="方正瘦金书简体" pitchFamily="2" charset="-122"/>
                <a:ea typeface="方正瘦金书简体" pitchFamily="2" charset="-122"/>
              </a:rPr>
              <a:t>顾客当成</a:t>
            </a:r>
            <a:r>
              <a:rPr lang="zh-CN" altLang="en-US" sz="3200" b="1" dirty="0">
                <a:latin typeface="方正瘦金书简体" pitchFamily="2" charset="-122"/>
                <a:ea typeface="方正瘦金书简体" pitchFamily="2" charset="-122"/>
              </a:rPr>
              <a:t>处在另一个情境中的自己，</a:t>
            </a:r>
            <a:endParaRPr lang="zh-CN" altLang="en-US" sz="3200" b="1" dirty="0">
              <a:latin typeface="方正瘦金书简体" pitchFamily="2" charset="-122"/>
              <a:ea typeface="方正瘦金书简体" pitchFamily="2" charset="-122"/>
            </a:endParaRPr>
          </a:p>
          <a:p>
            <a:pPr algn="ctr" eaLnBrk="1" hangingPunct="1">
              <a:lnSpc>
                <a:spcPct val="200000"/>
              </a:lnSpc>
            </a:pPr>
            <a:r>
              <a:rPr lang="zh-CN" altLang="en-US" sz="3200" b="1" dirty="0">
                <a:latin typeface="方正瘦金书简体" pitchFamily="2" charset="-122"/>
                <a:ea typeface="方正瘦金书简体" pitchFamily="2" charset="-122"/>
              </a:rPr>
              <a:t>   发自内心地去体察、关注、聆听、尊重</a:t>
            </a:r>
            <a:endParaRPr lang="zh-CN" altLang="en-US" sz="3200" b="1" dirty="0">
              <a:latin typeface="方正瘦金书简体" pitchFamily="2" charset="-122"/>
              <a:ea typeface="方正瘦金书简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d:\360se6\User Data\temp\2012111819405181604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42"/>
          <a:stretch>
            <a:fillRect/>
          </a:stretch>
        </p:blipFill>
        <p:spPr bwMode="auto">
          <a:xfrm>
            <a:off x="-76200" y="-76200"/>
            <a:ext cx="9296400" cy="700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457200" y="4343400"/>
            <a:ext cx="3962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9600" b="1">
                <a:solidFill>
                  <a:srgbClr val="96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 恩</a:t>
            </a:r>
            <a:endParaRPr lang="zh-CN" altLang="en-US" sz="9600" b="1">
              <a:solidFill>
                <a:srgbClr val="96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BC54D70-955B-4B12-BB0D-C6040C6B0FC9}" type="slidenum">
              <a:rPr lang="zh-CN" altLang="zh-CN" sz="1400"/>
            </a:fld>
            <a:endParaRPr lang="zh-CN" altLang="zh-CN" sz="1400"/>
          </a:p>
        </p:txBody>
      </p:sp>
      <p:pic>
        <p:nvPicPr>
          <p:cNvPr id="43011" name="Picture 2" descr="1295155722[1]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219200"/>
            <a:ext cx="4395787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00563" y="1628775"/>
            <a:ext cx="44640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6000">
                <a:solidFill>
                  <a:srgbClr val="CC0000"/>
                </a:solidFill>
                <a:ea typeface="微软雅黑" panose="020B0503020204020204" pitchFamily="34" charset="-122"/>
              </a:rPr>
              <a:t>懂得把别人</a:t>
            </a:r>
            <a:endParaRPr lang="zh-CN" altLang="en-US" sz="6000">
              <a:solidFill>
                <a:srgbClr val="CC0000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6000">
                <a:solidFill>
                  <a:srgbClr val="CC0000"/>
                </a:solidFill>
                <a:ea typeface="微软雅黑" panose="020B0503020204020204" pitchFamily="34" charset="-122"/>
              </a:rPr>
              <a:t>放在心上！</a:t>
            </a:r>
            <a:endParaRPr lang="zh-CN" altLang="en-US" sz="6000">
              <a:solidFill>
                <a:srgbClr val="CC0000"/>
              </a:solidFill>
              <a:ea typeface="微软雅黑" panose="020B0503020204020204" pitchFamily="34" charset="-122"/>
            </a:endParaRPr>
          </a:p>
          <a:p>
            <a:pPr algn="r" eaLnBrk="1" hangingPunct="1">
              <a:lnSpc>
                <a:spcPct val="150000"/>
              </a:lnSpc>
            </a:pPr>
            <a:endParaRPr lang="zh-CN" altLang="en-US" sz="2800"/>
          </a:p>
          <a:p>
            <a:pPr algn="r" eaLnBrk="1" hangingPunct="1">
              <a:lnSpc>
                <a:spcPct val="150000"/>
              </a:lnSpc>
            </a:pPr>
            <a:r>
              <a:rPr lang="en-US" altLang="zh-CN" sz="2800"/>
              <a:t>——</a:t>
            </a:r>
            <a:r>
              <a:rPr lang="zh-CN" altLang="en-US" sz="2800"/>
              <a:t>蔡康永</a:t>
            </a:r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 noChangeArrowheads="1"/>
          </p:cNvSpPr>
          <p:nvPr/>
        </p:nvSpPr>
        <p:spPr bwMode="auto">
          <a:xfrm rot="10800000">
            <a:off x="3885183" y="2656929"/>
            <a:ext cx="385762" cy="1687512"/>
          </a:xfrm>
          <a:custGeom>
            <a:avLst/>
            <a:gdLst>
              <a:gd name="T0" fmla="*/ 0 w 227"/>
              <a:gd name="T1" fmla="*/ 0 h 2178"/>
              <a:gd name="T2" fmla="*/ 2147483647 w 227"/>
              <a:gd name="T3" fmla="*/ 0 h 2178"/>
              <a:gd name="T4" fmla="*/ 2147483647 w 227"/>
              <a:gd name="T5" fmla="*/ 2147483647 h 2178"/>
              <a:gd name="T6" fmla="*/ 0 w 227"/>
              <a:gd name="T7" fmla="*/ 2147483647 h 2178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178"/>
              <a:gd name="T14" fmla="*/ 227 w 227"/>
              <a:gd name="T15" fmla="*/ 2178 h 217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178">
                <a:moveTo>
                  <a:pt x="0" y="0"/>
                </a:moveTo>
                <a:lnTo>
                  <a:pt x="227" y="0"/>
                </a:lnTo>
                <a:lnTo>
                  <a:pt x="227" y="2178"/>
                </a:lnTo>
                <a:lnTo>
                  <a:pt x="0" y="2178"/>
                </a:lnTo>
              </a:path>
            </a:pathLst>
          </a:custGeom>
          <a:noFill/>
          <a:ln w="19050">
            <a:solidFill>
              <a:srgbClr val="5F5F5F"/>
            </a:solidFill>
            <a:beve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rot="10800000">
            <a:off x="3186683" y="3593554"/>
            <a:ext cx="1111250" cy="1587"/>
          </a:xfrm>
          <a:prstGeom prst="line">
            <a:avLst/>
          </a:prstGeom>
          <a:noFill/>
          <a:ln w="19050">
            <a:solidFill>
              <a:srgbClr val="5F5F5F"/>
            </a:solidFill>
            <a:beve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rot="10800000">
            <a:off x="3885183" y="3585616"/>
            <a:ext cx="385762" cy="0"/>
          </a:xfrm>
          <a:prstGeom prst="line">
            <a:avLst/>
          </a:prstGeom>
          <a:noFill/>
          <a:ln w="19050">
            <a:solidFill>
              <a:srgbClr val="5F5F5F"/>
            </a:solidFill>
            <a:beve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4324920" y="3133179"/>
            <a:ext cx="3009900" cy="67786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二、添加微友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10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计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324920" y="2214016"/>
            <a:ext cx="3009900" cy="6794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一、基础设置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8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计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4324920" y="4057104"/>
            <a:ext cx="3009900" cy="6794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三、朋友圈运营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18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计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25"/>
          <p:cNvGrpSpPr/>
          <p:nvPr/>
        </p:nvGrpSpPr>
        <p:grpSpPr bwMode="auto">
          <a:xfrm>
            <a:off x="1986533" y="4374604"/>
            <a:ext cx="1454150" cy="287337"/>
            <a:chOff x="0" y="0"/>
            <a:chExt cx="952" cy="188"/>
          </a:xfrm>
        </p:grpSpPr>
        <p:sp>
          <p:nvSpPr>
            <p:cNvPr id="12" name="AutoShape 26"/>
            <p:cNvSpPr>
              <a:spLocks noChangeArrowheads="1"/>
            </p:cNvSpPr>
            <p:nvPr/>
          </p:nvSpPr>
          <p:spPr bwMode="auto">
            <a:xfrm rot="3965706" flipH="1" flipV="1">
              <a:off x="596" y="-218"/>
              <a:ext cx="138" cy="574"/>
            </a:xfrm>
            <a:prstGeom prst="moon">
              <a:avLst>
                <a:gd name="adj" fmla="val 49769"/>
              </a:avLst>
            </a:prstGeom>
            <a:solidFill>
              <a:srgbClr val="F8F8F8">
                <a:alpha val="3137"/>
              </a:srgb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AutoShape 27"/>
            <p:cNvSpPr>
              <a:spLocks noChangeArrowheads="1"/>
            </p:cNvSpPr>
            <p:nvPr/>
          </p:nvSpPr>
          <p:spPr bwMode="auto">
            <a:xfrm rot="4780856" flipH="1" flipV="1">
              <a:off x="507" y="-184"/>
              <a:ext cx="138" cy="573"/>
            </a:xfrm>
            <a:prstGeom prst="moon">
              <a:avLst>
                <a:gd name="adj" fmla="val 49769"/>
              </a:avLst>
            </a:prstGeom>
            <a:solidFill>
              <a:srgbClr val="F8F8F8">
                <a:alpha val="3137"/>
              </a:srgb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AutoShape 28"/>
            <p:cNvSpPr>
              <a:spLocks noChangeArrowheads="1"/>
            </p:cNvSpPr>
            <p:nvPr/>
          </p:nvSpPr>
          <p:spPr bwMode="auto">
            <a:xfrm rot="5076502" flipH="1" flipV="1">
              <a:off x="452" y="-175"/>
              <a:ext cx="138" cy="574"/>
            </a:xfrm>
            <a:prstGeom prst="moon">
              <a:avLst>
                <a:gd name="adj" fmla="val 49769"/>
              </a:avLst>
            </a:prstGeom>
            <a:solidFill>
              <a:srgbClr val="F8F8F8">
                <a:alpha val="3137"/>
              </a:srgb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AutoShape 29"/>
            <p:cNvSpPr>
              <a:spLocks noChangeArrowheads="1"/>
            </p:cNvSpPr>
            <p:nvPr/>
          </p:nvSpPr>
          <p:spPr bwMode="auto">
            <a:xfrm rot="5608888" flipH="1" flipV="1">
              <a:off x="387" y="-168"/>
              <a:ext cx="138" cy="574"/>
            </a:xfrm>
            <a:prstGeom prst="moon">
              <a:avLst>
                <a:gd name="adj" fmla="val 49769"/>
              </a:avLst>
            </a:prstGeom>
            <a:solidFill>
              <a:srgbClr val="F8F8F8">
                <a:alpha val="3137"/>
              </a:srgb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AutoShape 30"/>
            <p:cNvSpPr>
              <a:spLocks noChangeArrowheads="1"/>
            </p:cNvSpPr>
            <p:nvPr/>
          </p:nvSpPr>
          <p:spPr bwMode="auto">
            <a:xfrm rot="5319246" flipH="1" flipV="1">
              <a:off x="429" y="-168"/>
              <a:ext cx="138" cy="574"/>
            </a:xfrm>
            <a:prstGeom prst="moon">
              <a:avLst>
                <a:gd name="adj" fmla="val 49769"/>
              </a:avLst>
            </a:prstGeom>
            <a:solidFill>
              <a:srgbClr val="F8F8F8">
                <a:alpha val="3137"/>
              </a:srgb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AutoShape 31"/>
            <p:cNvSpPr>
              <a:spLocks noChangeArrowheads="1"/>
            </p:cNvSpPr>
            <p:nvPr/>
          </p:nvSpPr>
          <p:spPr bwMode="auto">
            <a:xfrm rot="6134398" flipH="1" flipV="1">
              <a:off x="334" y="-170"/>
              <a:ext cx="138" cy="573"/>
            </a:xfrm>
            <a:prstGeom prst="moon">
              <a:avLst>
                <a:gd name="adj" fmla="val 49769"/>
              </a:avLst>
            </a:prstGeom>
            <a:solidFill>
              <a:srgbClr val="F8F8F8">
                <a:alpha val="3137"/>
              </a:srgb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AutoShape 32"/>
            <p:cNvSpPr>
              <a:spLocks noChangeArrowheads="1"/>
            </p:cNvSpPr>
            <p:nvPr/>
          </p:nvSpPr>
          <p:spPr bwMode="auto">
            <a:xfrm rot="6430042" flipH="1" flipV="1">
              <a:off x="278" y="-183"/>
              <a:ext cx="139" cy="574"/>
            </a:xfrm>
            <a:prstGeom prst="moon">
              <a:avLst>
                <a:gd name="adj" fmla="val 49769"/>
              </a:avLst>
            </a:prstGeom>
            <a:solidFill>
              <a:srgbClr val="F8F8F8">
                <a:alpha val="3137"/>
              </a:srgb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AutoShape 33"/>
            <p:cNvSpPr>
              <a:spLocks noChangeArrowheads="1"/>
            </p:cNvSpPr>
            <p:nvPr/>
          </p:nvSpPr>
          <p:spPr bwMode="auto">
            <a:xfrm rot="6962427" flipH="1" flipV="1">
              <a:off x="218" y="-203"/>
              <a:ext cx="138" cy="574"/>
            </a:xfrm>
            <a:prstGeom prst="moon">
              <a:avLst>
                <a:gd name="adj" fmla="val 49769"/>
              </a:avLst>
            </a:prstGeom>
            <a:solidFill>
              <a:srgbClr val="F8F8F8">
                <a:alpha val="3137"/>
              </a:srgb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Oval 35"/>
          <p:cNvSpPr>
            <a:spLocks noChangeArrowheads="1"/>
          </p:cNvSpPr>
          <p:nvPr/>
        </p:nvSpPr>
        <p:spPr bwMode="auto">
          <a:xfrm>
            <a:off x="1969070" y="4501604"/>
            <a:ext cx="1346200" cy="346075"/>
          </a:xfrm>
          <a:prstGeom prst="ellipse">
            <a:avLst/>
          </a:prstGeom>
          <a:gradFill rotWithShape="1">
            <a:gsLst>
              <a:gs pos="0">
                <a:srgbClr val="000000"/>
              </a:gs>
              <a:gs pos="100000">
                <a:srgbClr val="445E7A"/>
              </a:gs>
            </a:gsLst>
            <a:path path="shape">
              <a:fillToRect l="50000" t="50000" r="50000" b="50000"/>
            </a:path>
          </a:gradFill>
          <a:ln w="9525">
            <a:noFill/>
            <a:bevel/>
          </a:ln>
        </p:spPr>
        <p:txBody>
          <a:bodyPr wrap="none" anchor="ctr"/>
          <a:lstStyle/>
          <a:p>
            <a:pPr algn="ctr"/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2" name="组合 43"/>
          <p:cNvGrpSpPr/>
          <p:nvPr/>
        </p:nvGrpSpPr>
        <p:grpSpPr bwMode="auto">
          <a:xfrm>
            <a:off x="2367533" y="2080666"/>
            <a:ext cx="1735640" cy="1735138"/>
            <a:chOff x="0" y="0"/>
            <a:chExt cx="1116000" cy="1116000"/>
          </a:xfrm>
        </p:grpSpPr>
        <p:pic>
          <p:nvPicPr>
            <p:cNvPr id="24" name="Oval 2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-154827" y="-133839"/>
              <a:ext cx="1422840" cy="1427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椭圆 65"/>
            <p:cNvSpPr>
              <a:spLocks noChangeArrowheads="1"/>
            </p:cNvSpPr>
            <p:nvPr/>
          </p:nvSpPr>
          <p:spPr bwMode="auto">
            <a:xfrm rot="-2211361">
              <a:off x="4083" y="68410"/>
              <a:ext cx="756374" cy="540132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45000">
                  <a:srgbClr val="FFFFFF"/>
                </a:gs>
                <a:gs pos="100000">
                  <a:srgbClr val="FFFFFF"/>
                </a:gs>
              </a:gsLst>
              <a:lin ang="5400000" scaled="1"/>
            </a:gradFill>
            <a:ln w="25400">
              <a:noFill/>
              <a:bevel/>
            </a:ln>
          </p:spPr>
          <p:txBody>
            <a:bodyPr anchor="ctr"/>
            <a:lstStyle/>
            <a:p>
              <a:pPr algn="ctr" eaLnBrk="1" hangingPunct="1"/>
              <a:endParaRPr lang="zh-CN" altLang="zh-CN" b="1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6" name="矩形 60"/>
          <p:cNvSpPr>
            <a:spLocks noChangeArrowheads="1"/>
          </p:cNvSpPr>
          <p:nvPr/>
        </p:nvSpPr>
        <p:spPr bwMode="auto">
          <a:xfrm>
            <a:off x="1791270" y="3328441"/>
            <a:ext cx="1763713" cy="3667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   录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39"/>
          <p:cNvSpPr>
            <a:spLocks noChangeArrowheads="1"/>
          </p:cNvSpPr>
          <p:nvPr/>
        </p:nvSpPr>
        <p:spPr bwMode="auto">
          <a:xfrm>
            <a:off x="179512" y="391655"/>
            <a:ext cx="3732112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691680" y="2636912"/>
            <a:ext cx="5761111" cy="18652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一、基础设置</a:t>
            </a:r>
            <a:r>
              <a:rPr lang="en-US" altLang="zh-CN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8</a:t>
            </a: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39"/>
          <p:cNvSpPr>
            <a:spLocks noChangeArrowheads="1"/>
          </p:cNvSpPr>
          <p:nvPr/>
        </p:nvSpPr>
        <p:spPr bwMode="auto">
          <a:xfrm>
            <a:off x="179512" y="391655"/>
            <a:ext cx="3732112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179512" y="391655"/>
            <a:ext cx="5626860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基础设置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700338" y="1791741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圆形4"/>
          <p:cNvGrpSpPr/>
          <p:nvPr/>
        </p:nvGrpSpPr>
        <p:grpSpPr bwMode="auto">
          <a:xfrm>
            <a:off x="684213" y="3088729"/>
            <a:ext cx="1479550" cy="1438275"/>
            <a:chOff x="0" y="0"/>
            <a:chExt cx="2066132" cy="2007394"/>
          </a:xfrm>
        </p:grpSpPr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10" name="Text Box 12"/>
          <p:cNvSpPr>
            <a:spLocks noChangeArrowheads="1"/>
          </p:cNvSpPr>
          <p:nvPr/>
        </p:nvSpPr>
        <p:spPr bwMode="auto">
          <a:xfrm>
            <a:off x="3203947" y="3134275"/>
            <a:ext cx="2016125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本人头像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1" cstate="print"/>
          <a:srcRect t="16418" b="66079"/>
          <a:stretch>
            <a:fillRect/>
          </a:stretch>
        </p:blipFill>
        <p:spPr bwMode="auto">
          <a:xfrm>
            <a:off x="4644008" y="3880724"/>
            <a:ext cx="3744416" cy="844400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 cstate="print"/>
          <a:srcRect t="14103" b="73077"/>
          <a:stretch>
            <a:fillRect/>
          </a:stretch>
        </p:blipFill>
        <p:spPr bwMode="auto">
          <a:xfrm>
            <a:off x="4644006" y="2924944"/>
            <a:ext cx="3791133" cy="864076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  <p:sp>
        <p:nvSpPr>
          <p:cNvPr id="13" name="Text Box 12"/>
          <p:cNvSpPr>
            <a:spLocks noChangeArrowheads="1"/>
          </p:cNvSpPr>
          <p:nvPr/>
        </p:nvSpPr>
        <p:spPr bwMode="auto">
          <a:xfrm>
            <a:off x="3203947" y="3998371"/>
            <a:ext cx="2016125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助理</a:t>
            </a: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6"/>
            <a:ext cx="5399169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U5483P949DT2012050209144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61276"/>
            <a:ext cx="3533634" cy="4711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U7061P1134DT201206121425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79392"/>
            <a:ext cx="3646164" cy="219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6" descr="E:\兼职\素材\课程素材\mmexport13888348103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092" y="1397536"/>
            <a:ext cx="2481856" cy="248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356466" y="1846946"/>
            <a:ext cx="2627784" cy="15240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1600" b="1" dirty="0" smtClean="0">
                <a:latin typeface="+mj-ea"/>
                <a:ea typeface="+mj-ea"/>
              </a:rPr>
              <a:t>如果连</a:t>
            </a:r>
            <a:r>
              <a:rPr lang="en-US" altLang="zh-CN" sz="1600" b="1" dirty="0" smtClean="0">
                <a:latin typeface="+mj-ea"/>
                <a:ea typeface="+mj-ea"/>
              </a:rPr>
              <a:t>PS</a:t>
            </a:r>
            <a:r>
              <a:rPr lang="zh-CN" altLang="en-US" sz="1600" b="1" dirty="0" smtClean="0">
                <a:latin typeface="+mj-ea"/>
                <a:ea typeface="+mj-ea"/>
              </a:rPr>
              <a:t>的可能性都没有</a:t>
            </a:r>
            <a:endParaRPr lang="en-US" altLang="zh-CN" sz="1600" b="1" dirty="0" smtClean="0">
              <a:latin typeface="+mj-ea"/>
              <a:ea typeface="+mj-ea"/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1600" b="1" dirty="0" smtClean="0">
                <a:latin typeface="+mj-ea"/>
                <a:ea typeface="+mj-ea"/>
              </a:rPr>
              <a:t>怎么办？？？</a:t>
            </a:r>
            <a:endParaRPr lang="zh-CN" sz="1600" b="1" dirty="0" smtClean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843213" y="1484536"/>
            <a:ext cx="6035675" cy="4176712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圆形4"/>
          <p:cNvGrpSpPr/>
          <p:nvPr/>
        </p:nvGrpSpPr>
        <p:grpSpPr bwMode="auto">
          <a:xfrm>
            <a:off x="684213" y="2852961"/>
            <a:ext cx="1479550" cy="1438275"/>
            <a:chOff x="0" y="0"/>
            <a:chExt cx="2066132" cy="200739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7" name="Text Box 9"/>
          <p:cNvSpPr>
            <a:spLocks noChangeArrowheads="1"/>
          </p:cNvSpPr>
          <p:nvPr/>
        </p:nvSpPr>
        <p:spPr bwMode="auto">
          <a:xfrm>
            <a:off x="3635375" y="2060798"/>
            <a:ext cx="2305050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昵称体现产品信息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1" cstate="print"/>
          <a:srcRect b="72678"/>
          <a:stretch>
            <a:fillRect/>
          </a:stretch>
        </p:blipFill>
        <p:spPr bwMode="auto">
          <a:xfrm>
            <a:off x="3347864" y="2564904"/>
            <a:ext cx="5040560" cy="244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9"/>
          <p:cNvSpPr>
            <a:spLocks noChangeArrowheads="1"/>
          </p:cNvSpPr>
          <p:nvPr/>
        </p:nvSpPr>
        <p:spPr bwMode="auto">
          <a:xfrm>
            <a:off x="179512" y="391655"/>
            <a:ext cx="5626860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基础设置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4496" y="2057436"/>
            <a:ext cx="7086414" cy="277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某某产品不退不换</a:t>
            </a:r>
            <a:endParaRPr lang="en-US" altLang="zh-CN" sz="2400" kern="100" dirty="0" smtClean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不要</a:t>
            </a:r>
            <a:r>
              <a:rPr lang="zh-CN" altLang="zh-CN" sz="2400" kern="100" dirty="0">
                <a:latin typeface="+mj-ea"/>
                <a:ea typeface="+mj-ea"/>
                <a:cs typeface="Times New Roman" panose="02020603050405020304" pitchFamily="18" charset="0"/>
              </a:rPr>
              <a:t>用繁体字，不要用英文，也不要用</a:t>
            </a:r>
            <a:r>
              <a:rPr lang="zh-CN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日文</a:t>
            </a:r>
            <a:endParaRPr lang="en-US" altLang="zh-CN" sz="2400" kern="100" dirty="0" smtClean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一定</a:t>
            </a:r>
            <a:r>
              <a:rPr lang="zh-CN" altLang="zh-CN" sz="2400" kern="100" dirty="0">
                <a:latin typeface="+mj-ea"/>
                <a:ea typeface="+mj-ea"/>
                <a:cs typeface="Times New Roman" panose="02020603050405020304" pitchFamily="18" charset="0"/>
              </a:rPr>
              <a:t>不要在你的名字里面加各种符号，什么口红，高跟鞋，什么红嘴唇，记住了，你觉得很炫</a:t>
            </a:r>
            <a:r>
              <a:rPr lang="zh-CN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altLang="zh-CN" sz="2400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不要搞</a:t>
            </a:r>
            <a:r>
              <a:rPr lang="en-US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AA</a:t>
            </a:r>
            <a:r>
              <a:rPr lang="zh-CN" altLang="en-US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AAA</a:t>
            </a:r>
            <a:r>
              <a:rPr lang="zh-CN" altLang="en-US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AAAA</a:t>
            </a:r>
            <a:r>
              <a:rPr lang="zh-CN" altLang="en-US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AAAAA</a:t>
            </a:r>
            <a:r>
              <a:rPr lang="zh-CN" altLang="en-US" sz="2400" kern="100" dirty="0" smtClean="0">
                <a:latin typeface="+mj-ea"/>
                <a:ea typeface="+mj-ea"/>
                <a:cs typeface="Times New Roman" panose="02020603050405020304" pitchFamily="18" charset="0"/>
              </a:rPr>
              <a:t>张三</a:t>
            </a:r>
            <a:endParaRPr lang="zh-CN" altLang="zh-CN" sz="2400" kern="1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7"/>
          <p:cNvSpPr>
            <a:spLocks noChangeArrowheads="1"/>
          </p:cNvSpPr>
          <p:nvPr/>
        </p:nvSpPr>
        <p:spPr bwMode="auto">
          <a:xfrm>
            <a:off x="2698552" y="1628800"/>
            <a:ext cx="6035675" cy="4176712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圆形4"/>
          <p:cNvGrpSpPr/>
          <p:nvPr/>
        </p:nvGrpSpPr>
        <p:grpSpPr bwMode="auto">
          <a:xfrm>
            <a:off x="539552" y="2997225"/>
            <a:ext cx="1479550" cy="1438275"/>
            <a:chOff x="0" y="0"/>
            <a:chExt cx="2066132" cy="2007394"/>
          </a:xfrm>
        </p:grpSpPr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8" name="Text Box 8"/>
          <p:cNvSpPr>
            <a:spLocks noChangeArrowheads="1"/>
          </p:cNvSpPr>
          <p:nvPr/>
        </p:nvSpPr>
        <p:spPr bwMode="auto">
          <a:xfrm>
            <a:off x="3490714" y="2205062"/>
            <a:ext cx="2305050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姓名、地址要真实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1" cstate="print"/>
          <a:srcRect t="60660" b="24602"/>
          <a:stretch>
            <a:fillRect/>
          </a:stretch>
        </p:blipFill>
        <p:spPr bwMode="auto">
          <a:xfrm>
            <a:off x="2987824" y="3069208"/>
            <a:ext cx="549642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9"/>
          <p:cNvSpPr>
            <a:spLocks noChangeArrowheads="1"/>
          </p:cNvSpPr>
          <p:nvPr/>
        </p:nvSpPr>
        <p:spPr bwMode="auto">
          <a:xfrm>
            <a:off x="179512" y="391655"/>
            <a:ext cx="5626860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基础设置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98552" y="1700560"/>
            <a:ext cx="6035675" cy="4176712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圆形4"/>
          <p:cNvGrpSpPr/>
          <p:nvPr/>
        </p:nvGrpSpPr>
        <p:grpSpPr bwMode="auto">
          <a:xfrm>
            <a:off x="539552" y="3068985"/>
            <a:ext cx="1479550" cy="1438275"/>
            <a:chOff x="0" y="0"/>
            <a:chExt cx="2066132" cy="200739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7" name="Text Box 8"/>
          <p:cNvSpPr>
            <a:spLocks noChangeArrowheads="1"/>
          </p:cNvSpPr>
          <p:nvPr/>
        </p:nvSpPr>
        <p:spPr bwMode="auto">
          <a:xfrm>
            <a:off x="3490714" y="2276822"/>
            <a:ext cx="2305050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个人签名要设计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1" cstate="print"/>
          <a:srcRect b="75440"/>
          <a:stretch>
            <a:fillRect/>
          </a:stretch>
        </p:blipFill>
        <p:spPr bwMode="auto">
          <a:xfrm>
            <a:off x="3081438" y="2924944"/>
            <a:ext cx="527749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39"/>
          <p:cNvSpPr>
            <a:spLocks noChangeArrowheads="1"/>
          </p:cNvSpPr>
          <p:nvPr/>
        </p:nvSpPr>
        <p:spPr bwMode="auto">
          <a:xfrm>
            <a:off x="179512" y="391655"/>
            <a:ext cx="5626860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基础设置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26544" y="1556792"/>
            <a:ext cx="6035675" cy="4176712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圆形4"/>
          <p:cNvGrpSpPr/>
          <p:nvPr/>
        </p:nvGrpSpPr>
        <p:grpSpPr bwMode="auto">
          <a:xfrm>
            <a:off x="467544" y="2925217"/>
            <a:ext cx="1479550" cy="1438275"/>
            <a:chOff x="0" y="0"/>
            <a:chExt cx="2066132" cy="200739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5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7" name="Text Box 8"/>
          <p:cNvSpPr>
            <a:spLocks noChangeArrowheads="1"/>
          </p:cNvSpPr>
          <p:nvPr/>
        </p:nvSpPr>
        <p:spPr bwMode="auto">
          <a:xfrm>
            <a:off x="3418706" y="2133054"/>
            <a:ext cx="2305050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取消加好友验证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10" descr="M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02806" y="2853779"/>
            <a:ext cx="5038725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9"/>
          <p:cNvSpPr>
            <a:spLocks noChangeArrowheads="1"/>
          </p:cNvSpPr>
          <p:nvPr/>
        </p:nvSpPr>
        <p:spPr bwMode="auto">
          <a:xfrm>
            <a:off x="179512" y="391655"/>
            <a:ext cx="5626860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基础设置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37"/>
          <p:cNvSpPr>
            <a:spLocks noChangeArrowheads="1"/>
          </p:cNvSpPr>
          <p:nvPr/>
        </p:nvSpPr>
        <p:spPr bwMode="auto">
          <a:xfrm>
            <a:off x="2771800" y="1700808"/>
            <a:ext cx="6035675" cy="4176712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圆形4"/>
          <p:cNvGrpSpPr/>
          <p:nvPr/>
        </p:nvGrpSpPr>
        <p:grpSpPr bwMode="auto">
          <a:xfrm>
            <a:off x="684213" y="2926829"/>
            <a:ext cx="1479550" cy="1438275"/>
            <a:chOff x="0" y="0"/>
            <a:chExt cx="2066132" cy="200739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7" name="Text Box 8"/>
          <p:cNvSpPr>
            <a:spLocks noChangeArrowheads="1"/>
          </p:cNvSpPr>
          <p:nvPr/>
        </p:nvSpPr>
        <p:spPr bwMode="auto">
          <a:xfrm>
            <a:off x="3635375" y="2134666"/>
            <a:ext cx="2881313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、通讯录推荐好友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10" descr="M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75856" y="2998266"/>
            <a:ext cx="5038725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39"/>
          <p:cNvSpPr>
            <a:spLocks noChangeArrowheads="1"/>
          </p:cNvSpPr>
          <p:nvPr/>
        </p:nvSpPr>
        <p:spPr bwMode="auto">
          <a:xfrm>
            <a:off x="179512" y="391655"/>
            <a:ext cx="5626860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基础设置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98552" y="1628552"/>
            <a:ext cx="6035675" cy="4176712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圆形4"/>
          <p:cNvGrpSpPr/>
          <p:nvPr/>
        </p:nvGrpSpPr>
        <p:grpSpPr bwMode="auto">
          <a:xfrm>
            <a:off x="539552" y="2996977"/>
            <a:ext cx="1479550" cy="1438275"/>
            <a:chOff x="0" y="0"/>
            <a:chExt cx="2066132" cy="200739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7" name="Text Box 8"/>
          <p:cNvSpPr>
            <a:spLocks noChangeArrowheads="1"/>
          </p:cNvSpPr>
          <p:nvPr/>
        </p:nvSpPr>
        <p:spPr bwMode="auto">
          <a:xfrm>
            <a:off x="3490714" y="2204814"/>
            <a:ext cx="4681538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打开通过微信号、手机号、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号找到我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10" descr="M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347839" y="2709639"/>
            <a:ext cx="503872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39"/>
          <p:cNvSpPr>
            <a:spLocks noChangeArrowheads="1"/>
          </p:cNvSpPr>
          <p:nvPr/>
        </p:nvSpPr>
        <p:spPr bwMode="auto">
          <a:xfrm>
            <a:off x="179512" y="391655"/>
            <a:ext cx="5626860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基础设置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98552" y="1628552"/>
            <a:ext cx="6035675" cy="4176712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圆形4"/>
          <p:cNvGrpSpPr/>
          <p:nvPr/>
        </p:nvGrpSpPr>
        <p:grpSpPr bwMode="auto">
          <a:xfrm>
            <a:off x="539552" y="2996977"/>
            <a:ext cx="1479550" cy="1438275"/>
            <a:chOff x="0" y="0"/>
            <a:chExt cx="2066132" cy="200739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8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7" name="Text Box 8"/>
          <p:cNvSpPr>
            <a:spLocks noChangeArrowheads="1"/>
          </p:cNvSpPr>
          <p:nvPr/>
        </p:nvSpPr>
        <p:spPr bwMode="auto">
          <a:xfrm>
            <a:off x="3706614" y="1917477"/>
            <a:ext cx="3384550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打开允许陌生人查看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10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张照片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10" descr="陌生人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635177" y="2565177"/>
            <a:ext cx="4500562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39"/>
          <p:cNvSpPr>
            <a:spLocks noChangeArrowheads="1"/>
          </p:cNvSpPr>
          <p:nvPr/>
        </p:nvSpPr>
        <p:spPr bwMode="auto">
          <a:xfrm>
            <a:off x="179512" y="391655"/>
            <a:ext cx="5626860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基础设置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174769" y="332656"/>
            <a:ext cx="4325223" cy="5724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1691680" y="2636912"/>
            <a:ext cx="5761111" cy="18652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3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二、快速增加好友</a:t>
            </a:r>
            <a:r>
              <a:rPr lang="en-US" altLang="zh-CN" sz="3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10</a:t>
            </a:r>
            <a:r>
              <a:rPr lang="zh-CN" altLang="en-US" sz="3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556792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6"/>
          <p:cNvSpPr>
            <a:spLocks noChangeArrowheads="1"/>
          </p:cNvSpPr>
          <p:nvPr/>
        </p:nvSpPr>
        <p:spPr bwMode="auto">
          <a:xfrm>
            <a:off x="2960489" y="2998242"/>
            <a:ext cx="458788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摇一摇加好友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圆形4"/>
          <p:cNvGrpSpPr/>
          <p:nvPr/>
        </p:nvGrpSpPr>
        <p:grpSpPr bwMode="auto">
          <a:xfrm>
            <a:off x="539552" y="2853780"/>
            <a:ext cx="1479550" cy="1438275"/>
            <a:chOff x="0" y="0"/>
            <a:chExt cx="2066132" cy="2007394"/>
          </a:xfrm>
        </p:grpSpPr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" name="Picture 11" descr="摇一摇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706614" y="1629817"/>
            <a:ext cx="222726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摇一摇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664" y="1629817"/>
            <a:ext cx="222726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483669" y="1556543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888481" y="2997993"/>
            <a:ext cx="458788" cy="172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</a:rPr>
              <a:t>附近的人打招呼</a:t>
            </a:r>
            <a:endParaRPr lang="zh-CN" altLang="en-US"/>
          </a:p>
        </p:txBody>
      </p:sp>
      <p:pic>
        <p:nvPicPr>
          <p:cNvPr id="5" name="Picture 11" descr="6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423469" y="1702593"/>
            <a:ext cx="2227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094" y="1701006"/>
            <a:ext cx="224155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圆形4"/>
          <p:cNvGrpSpPr/>
          <p:nvPr/>
        </p:nvGrpSpPr>
        <p:grpSpPr bwMode="auto">
          <a:xfrm>
            <a:off x="467544" y="2853531"/>
            <a:ext cx="1479550" cy="1438275"/>
            <a:chOff x="0" y="0"/>
            <a:chExt cx="2066132" cy="2007394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628800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4"/>
          <p:cNvSpPr>
            <a:spLocks noChangeArrowheads="1"/>
          </p:cNvSpPr>
          <p:nvPr/>
        </p:nvSpPr>
        <p:spPr bwMode="auto">
          <a:xfrm>
            <a:off x="2960489" y="3070250"/>
            <a:ext cx="458788" cy="172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</a:rPr>
              <a:t>漂流瓶加好友</a:t>
            </a:r>
            <a:endParaRPr lang="zh-CN" altLang="en-US"/>
          </a:p>
        </p:txBody>
      </p:sp>
      <p:grpSp>
        <p:nvGrpSpPr>
          <p:cNvPr id="5" name="圆形4"/>
          <p:cNvGrpSpPr/>
          <p:nvPr/>
        </p:nvGrpSpPr>
        <p:grpSpPr bwMode="auto">
          <a:xfrm>
            <a:off x="539552" y="2925788"/>
            <a:ext cx="1479550" cy="1438275"/>
            <a:chOff x="0" y="0"/>
            <a:chExt cx="2066132" cy="2007394"/>
          </a:xfrm>
        </p:grpSpPr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11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" name="Picture 11" descr="漂流瓶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940227" y="1701825"/>
            <a:ext cx="2227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漂流瓶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9939" y="1701825"/>
            <a:ext cx="222726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628800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Picture 4" descr="11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83102" y="1684363"/>
            <a:ext cx="2227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4227" y="1684363"/>
            <a:ext cx="2227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6"/>
          <p:cNvSpPr>
            <a:spLocks noChangeArrowheads="1"/>
          </p:cNvSpPr>
          <p:nvPr/>
        </p:nvSpPr>
        <p:spPr bwMode="auto">
          <a:xfrm>
            <a:off x="2960489" y="3070250"/>
            <a:ext cx="458788" cy="1439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</a:rPr>
              <a:t>添加</a:t>
            </a:r>
            <a:r>
              <a:rPr lang="en-US" altLang="zh-CN" b="1">
                <a:solidFill>
                  <a:srgbClr val="000000"/>
                </a:solidFill>
              </a:rPr>
              <a:t>QQ</a:t>
            </a:r>
            <a:r>
              <a:rPr lang="zh-CN" altLang="en-US" b="1">
                <a:solidFill>
                  <a:srgbClr val="000000"/>
                </a:solidFill>
              </a:rPr>
              <a:t>好友</a:t>
            </a:r>
            <a:endParaRPr lang="zh-CN" altLang="en-US"/>
          </a:p>
        </p:txBody>
      </p:sp>
      <p:grpSp>
        <p:nvGrpSpPr>
          <p:cNvPr id="7" name="圆形4"/>
          <p:cNvGrpSpPr/>
          <p:nvPr/>
        </p:nvGrpSpPr>
        <p:grpSpPr bwMode="auto">
          <a:xfrm>
            <a:off x="539552" y="2925788"/>
            <a:ext cx="1479550" cy="1438275"/>
            <a:chOff x="0" y="0"/>
            <a:chExt cx="2066132" cy="2007394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12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700338" y="1556543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9"/>
          <p:cNvSpPr>
            <a:spLocks noChangeArrowheads="1"/>
          </p:cNvSpPr>
          <p:nvPr/>
        </p:nvSpPr>
        <p:spPr bwMode="auto">
          <a:xfrm>
            <a:off x="3105150" y="2709068"/>
            <a:ext cx="458788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别人主动加你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12" descr="4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300788" y="1629568"/>
            <a:ext cx="2227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圆形4"/>
          <p:cNvGrpSpPr/>
          <p:nvPr/>
        </p:nvGrpSpPr>
        <p:grpSpPr bwMode="auto">
          <a:xfrm>
            <a:off x="684213" y="2853531"/>
            <a:ext cx="1479550" cy="1438275"/>
            <a:chOff x="0" y="0"/>
            <a:chExt cx="2066132" cy="2007394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13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73730" name="Picture 2" descr="C:\Users\Administrator\Desktop\图片1副本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628800"/>
            <a:ext cx="2247900" cy="3971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772567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960489" y="3214017"/>
            <a:ext cx="458788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推送微信名片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圆形4"/>
          <p:cNvGrpSpPr/>
          <p:nvPr/>
        </p:nvGrpSpPr>
        <p:grpSpPr bwMode="auto">
          <a:xfrm>
            <a:off x="539552" y="3069555"/>
            <a:ext cx="1479550" cy="1438275"/>
            <a:chOff x="0" y="0"/>
            <a:chExt cx="2066132" cy="2007394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14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74754" name="Picture 2" descr="C:\Users\Administrator\Desktop\图片2副本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12160" y="1916832"/>
            <a:ext cx="2247900" cy="3981450"/>
          </a:xfrm>
          <a:prstGeom prst="rect">
            <a:avLst/>
          </a:prstGeom>
          <a:noFill/>
        </p:spPr>
      </p:pic>
      <p:pic>
        <p:nvPicPr>
          <p:cNvPr id="74755" name="Picture 3" descr="C:\Users\Administrator\Desktop\图片3_副本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916832"/>
            <a:ext cx="2247900" cy="398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411214" y="1628551"/>
            <a:ext cx="6180138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482652" y="2017871"/>
            <a:ext cx="458787" cy="31393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视频网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百姓网等二维码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圆形4"/>
          <p:cNvGrpSpPr/>
          <p:nvPr/>
        </p:nvGrpSpPr>
        <p:grpSpPr bwMode="auto">
          <a:xfrm>
            <a:off x="539552" y="2925539"/>
            <a:ext cx="1479550" cy="1438275"/>
            <a:chOff x="0" y="0"/>
            <a:chExt cx="2066132" cy="2007394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15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75778" name="Picture 2" descr="C:\Users\Administrator\Desktop\图片4副本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892874" y="2420888"/>
            <a:ext cx="2495550" cy="2590800"/>
          </a:xfrm>
          <a:prstGeom prst="rect">
            <a:avLst/>
          </a:prstGeom>
          <a:noFill/>
        </p:spPr>
      </p:pic>
      <p:pic>
        <p:nvPicPr>
          <p:cNvPr id="75779" name="Picture 3" descr="C:\Users\Administrator\Desktop\图片5副本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498576"/>
            <a:ext cx="268605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7"/>
          <p:cNvSpPr>
            <a:spLocks noChangeArrowheads="1"/>
          </p:cNvSpPr>
          <p:nvPr/>
        </p:nvSpPr>
        <p:spPr bwMode="auto">
          <a:xfrm>
            <a:off x="2816027" y="2638201"/>
            <a:ext cx="458787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zh-CN" altLang="en-US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餐活动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等二维码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11" descr="22"/>
          <p:cNvPicPr>
            <a:picLocks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490714" y="1630139"/>
            <a:ext cx="49657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CC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0714" y="3646264"/>
            <a:ext cx="496887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圆形4"/>
          <p:cNvGrpSpPr/>
          <p:nvPr/>
        </p:nvGrpSpPr>
        <p:grpSpPr bwMode="auto">
          <a:xfrm>
            <a:off x="539552" y="2925539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16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7"/>
          <p:cNvSpPr>
            <a:spLocks noChangeArrowheads="1"/>
          </p:cNvSpPr>
          <p:nvPr/>
        </p:nvSpPr>
        <p:spPr bwMode="auto">
          <a:xfrm>
            <a:off x="2627685" y="1556792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Text Box 7"/>
          <p:cNvSpPr>
            <a:spLocks noChangeArrowheads="1"/>
          </p:cNvSpPr>
          <p:nvPr/>
        </p:nvSpPr>
        <p:spPr bwMode="auto">
          <a:xfrm>
            <a:off x="2888035" y="2998242"/>
            <a:ext cx="458787" cy="172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</a:rPr>
              <a:t>通讯录添加好友</a:t>
            </a:r>
            <a:endParaRPr lang="zh-CN" altLang="en-US"/>
          </a:p>
        </p:txBody>
      </p:sp>
      <p:pic>
        <p:nvPicPr>
          <p:cNvPr id="4" name="Picture 11" descr="AA1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567485" y="1629817"/>
            <a:ext cx="2227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AA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3672" y="1631405"/>
            <a:ext cx="222726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圆形4"/>
          <p:cNvGrpSpPr/>
          <p:nvPr/>
        </p:nvGrpSpPr>
        <p:grpSpPr bwMode="auto">
          <a:xfrm>
            <a:off x="611560" y="2853780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17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sp>
        <p:nvSpPr>
          <p:cNvPr id="9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7"/>
          <p:cNvSpPr>
            <a:spLocks noChangeArrowheads="1"/>
          </p:cNvSpPr>
          <p:nvPr/>
        </p:nvSpPr>
        <p:spPr bwMode="auto">
          <a:xfrm>
            <a:off x="2627685" y="1484535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Text Box 4"/>
          <p:cNvSpPr>
            <a:spLocks noChangeArrowheads="1"/>
          </p:cNvSpPr>
          <p:nvPr/>
        </p:nvSpPr>
        <p:spPr bwMode="auto">
          <a:xfrm>
            <a:off x="2888035" y="2925985"/>
            <a:ext cx="458787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微信群加好友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圆形4"/>
          <p:cNvGrpSpPr/>
          <p:nvPr/>
        </p:nvGrpSpPr>
        <p:grpSpPr bwMode="auto">
          <a:xfrm>
            <a:off x="611560" y="2781523"/>
            <a:ext cx="1479550" cy="1438275"/>
            <a:chOff x="0" y="0"/>
            <a:chExt cx="2066132" cy="200739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18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04048" y="1628800"/>
            <a:ext cx="22275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39"/>
          <p:cNvSpPr>
            <a:spLocks noChangeArrowheads="1"/>
          </p:cNvSpPr>
          <p:nvPr/>
        </p:nvSpPr>
        <p:spPr bwMode="auto">
          <a:xfrm>
            <a:off x="251520" y="391655"/>
            <a:ext cx="6151044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增加微信好友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174769" y="332656"/>
            <a:ext cx="4325223" cy="5724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1691680" y="2636912"/>
            <a:ext cx="5761111" cy="18652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2700000" scaled="1"/>
          </a:gradFill>
          <a:ln w="9525">
            <a:solidFill>
              <a:srgbClr val="C0C0C0"/>
            </a:solidFill>
            <a:miter lim="800000"/>
          </a:ln>
        </p:spPr>
        <p:txBody>
          <a:bodyPr wrap="none" anchor="ctr"/>
          <a:lstStyle/>
          <a:p>
            <a:pPr algn="ctr"/>
            <a:r>
              <a:rPr lang="zh-CN" altLang="en-US" sz="3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三、朋友圈运营</a:t>
            </a:r>
            <a:r>
              <a:rPr lang="en-US" altLang="zh-CN" sz="3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18</a:t>
            </a:r>
            <a:r>
              <a:rPr lang="zh-CN" altLang="en-US" sz="3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8" descr="E:\兼职\素材\课程素材\mmexport1388834076793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9"/>
          <a:stretch>
            <a:fillRect/>
          </a:stretch>
        </p:blipFill>
        <p:spPr bwMode="auto">
          <a:xfrm>
            <a:off x="0" y="1143000"/>
            <a:ext cx="38703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图片 9" descr="E:\兼职\素材\课程素材\mmexport13888341007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9"/>
          <a:stretch>
            <a:fillRect/>
          </a:stretch>
        </p:blipFill>
        <p:spPr bwMode="auto">
          <a:xfrm>
            <a:off x="5273675" y="1143000"/>
            <a:ext cx="38703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 rot="-1386338">
            <a:off x="2198688" y="2463800"/>
            <a:ext cx="47720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9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刷屏式</a:t>
            </a:r>
            <a:endParaRPr lang="zh-CN" altLang="en-US" sz="9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3" descr="E:\兼职\素材\课程素材\mmexport138884386339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98"/>
          <a:stretch>
            <a:fillRect/>
          </a:stretch>
        </p:blipFill>
        <p:spPr bwMode="auto">
          <a:xfrm>
            <a:off x="0" y="1208088"/>
            <a:ext cx="4648200" cy="564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 rot="20213662">
            <a:off x="3910013" y="3350150"/>
            <a:ext cx="477202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软性植入分享式</a:t>
            </a:r>
            <a:r>
              <a:rPr lang="zh-CN" alt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endParaRPr lang="en-US" altLang="zh-CN" sz="4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女人的嫉妒心理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628551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393133" y="2780928"/>
            <a:ext cx="458787" cy="2031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展现生活的一面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539552" y="2925539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19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20072" y="1772816"/>
            <a:ext cx="22275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3A9798-914C-42D9-BF27-678EE8B09D16}" type="slidenum">
              <a:rPr lang="zh-CN" altLang="zh-CN" sz="1400"/>
            </a:fld>
            <a:endParaRPr lang="zh-CN" altLang="zh-CN" sz="1400"/>
          </a:p>
        </p:txBody>
      </p:sp>
      <p:pic>
        <p:nvPicPr>
          <p:cNvPr id="86018" name="Picture 2" descr="d:\360se6\User Data\temp\20121110115056750.jpg"/>
          <p:cNvPicPr>
            <a:picLocks noChangeAspect="1" noChangeArrowheads="1"/>
          </p:cNvPicPr>
          <p:nvPr/>
        </p:nvPicPr>
        <p:blipFill>
          <a:blip r:embed="rId1" cstate="print"/>
          <a:srcRect l="10990" t="6513" r="10858" b="20220"/>
          <a:stretch>
            <a:fillRect/>
          </a:stretch>
        </p:blipFill>
        <p:spPr bwMode="auto">
          <a:xfrm>
            <a:off x="228714" y="3429090"/>
            <a:ext cx="4876672" cy="3428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6019" name="Picture 3" descr="13922084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36650"/>
            <a:ext cx="3810000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 rot="-455881">
            <a:off x="482600" y="1760538"/>
            <a:ext cx="4772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软文与配图的重要性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40781" y="1628551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405956" y="2909843"/>
            <a:ext cx="458787" cy="2031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每天正能量传播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624656" y="2925539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92080" y="1700808"/>
            <a:ext cx="22275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484784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320852" y="2637309"/>
            <a:ext cx="458787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少发心灵鸡汤文章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10" descr="AD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43239" y="1630834"/>
            <a:ext cx="222726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圆形4"/>
          <p:cNvGrpSpPr/>
          <p:nvPr/>
        </p:nvGrpSpPr>
        <p:grpSpPr bwMode="auto">
          <a:xfrm>
            <a:off x="539552" y="2781772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21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484784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320852" y="2637309"/>
            <a:ext cx="458787" cy="25853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多发原创文字和图片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539552" y="2781772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22</a:t>
              </a:r>
              <a:r>
                <a:rPr lang="zh-CN" altLang="en-US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 dirty="0"/>
            </a:p>
          </p:txBody>
        </p:sp>
      </p:grp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148064" y="1629240"/>
            <a:ext cx="22275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323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26A70B-5660-4D19-8C86-6CC08A6C9E91}" type="slidenum">
              <a:rPr lang="zh-CN" altLang="zh-CN" sz="1400"/>
            </a:fld>
            <a:endParaRPr lang="zh-CN" altLang="zh-CN" sz="140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1" t="17451" b="32809"/>
          <a:stretch>
            <a:fillRect/>
          </a:stretch>
        </p:blipFill>
        <p:spPr bwMode="auto">
          <a:xfrm>
            <a:off x="4800600" y="2190750"/>
            <a:ext cx="419100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3" t="16934" b="44968"/>
          <a:stretch>
            <a:fillRect/>
          </a:stretch>
        </p:blipFill>
        <p:spPr bwMode="auto">
          <a:xfrm>
            <a:off x="90488" y="2133600"/>
            <a:ext cx="478631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129540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案例分享</a:t>
            </a:r>
            <a:endParaRPr lang="zh-CN" altLang="en-US" sz="40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27685" y="1772567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059485" y="2925092"/>
            <a:ext cx="458787" cy="25853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  <a:r>
              <a:rPr lang="en-US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喜悦介绍产品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11" descr="ZZ1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67944" y="3068960"/>
            <a:ext cx="442753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圆形4"/>
          <p:cNvGrpSpPr/>
          <p:nvPr/>
        </p:nvGrpSpPr>
        <p:grpSpPr bwMode="auto">
          <a:xfrm>
            <a:off x="611560" y="3069555"/>
            <a:ext cx="1479550" cy="1438275"/>
            <a:chOff x="0" y="0"/>
            <a:chExt cx="2066132" cy="2007394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23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 t="12480" b="63170"/>
          <a:stretch>
            <a:fillRect/>
          </a:stretch>
        </p:blipFill>
        <p:spPr bwMode="auto">
          <a:xfrm>
            <a:off x="4067944" y="1772816"/>
            <a:ext cx="460851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700338" y="1556543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916238" y="2709068"/>
            <a:ext cx="458787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展现真实学习场景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684213" y="2853531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24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1" cstate="print"/>
          <a:srcRect t="12403" b="39166"/>
          <a:stretch>
            <a:fillRect/>
          </a:stretch>
        </p:blipFill>
        <p:spPr bwMode="auto">
          <a:xfrm>
            <a:off x="3743400" y="1651928"/>
            <a:ext cx="4573016" cy="39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B57571-4B1B-4EC0-8D38-F7BB090FE854}" type="slidenum">
              <a:rPr lang="zh-CN" altLang="zh-CN" sz="1400"/>
            </a:fld>
            <a:endParaRPr lang="zh-CN" altLang="zh-CN" sz="140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64198" y="1163424"/>
            <a:ext cx="4284000" cy="570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5088" y="1156916"/>
            <a:ext cx="4284000" cy="570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27685" y="1628800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032497" y="2349525"/>
            <a:ext cx="458788" cy="3240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展现真实交付（发货）场景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611560" y="2925788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25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1" cstate="print"/>
          <a:srcRect t="11112" b="27081"/>
          <a:stretch>
            <a:fillRect/>
          </a:stretch>
        </p:blipFill>
        <p:spPr bwMode="auto">
          <a:xfrm>
            <a:off x="4427984" y="1700808"/>
            <a:ext cx="3645000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Users\Administrator\Desktop\123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8863"/>
            <a:ext cx="9144000" cy="579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700338" y="1628551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249117" y="2781076"/>
            <a:ext cx="458787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展现客户见证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684213" y="2925539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26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1" cstate="print"/>
          <a:srcRect t="15969" b="24024"/>
          <a:stretch>
            <a:fillRect/>
          </a:stretch>
        </p:blipFill>
        <p:spPr bwMode="auto">
          <a:xfrm>
            <a:off x="4499992" y="1772816"/>
            <a:ext cx="364500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C:\Users\Administrator\Desktop\家具朋友圈4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1143000"/>
            <a:ext cx="45180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 descr="C:\Users\Administrator\Desktop\家具朋友圈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45720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628551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771577" y="2781076"/>
            <a:ext cx="458787" cy="2232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</a:rPr>
              <a:t>展现售后处理过程</a:t>
            </a:r>
            <a:endParaRPr lang="zh-CN" altLang="en-US"/>
          </a:p>
        </p:txBody>
      </p:sp>
      <p:grpSp>
        <p:nvGrpSpPr>
          <p:cNvPr id="6" name="圆形4"/>
          <p:cNvGrpSpPr/>
          <p:nvPr/>
        </p:nvGrpSpPr>
        <p:grpSpPr bwMode="auto">
          <a:xfrm>
            <a:off x="539552" y="2925539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27</a:t>
              </a:r>
              <a:r>
                <a:rPr lang="zh-CN" altLang="en-US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 dirty="0"/>
            </a:p>
          </p:txBody>
        </p:sp>
      </p:grpSp>
      <p:pic>
        <p:nvPicPr>
          <p:cNvPr id="84994" name="Picture 2" descr="C:\Users\Administrator\Desktop\60753718304435383_副本.jpg"/>
          <p:cNvPicPr>
            <a:picLocks noChangeAspect="1" noChangeArrowheads="1"/>
          </p:cNvPicPr>
          <p:nvPr/>
        </p:nvPicPr>
        <p:blipFill>
          <a:blip r:embed="rId1" cstate="print"/>
          <a:srcRect b="33707"/>
          <a:stretch>
            <a:fillRect/>
          </a:stretch>
        </p:blipFill>
        <p:spPr bwMode="auto">
          <a:xfrm>
            <a:off x="4355976" y="1743320"/>
            <a:ext cx="3339505" cy="3935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556792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771577" y="2782342"/>
            <a:ext cx="458787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发布行业知识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539552" y="2853780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28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860032" y="1700808"/>
            <a:ext cx="22275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27685" y="1484535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032497" y="2710085"/>
            <a:ext cx="458788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发布专业知识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611560" y="2781523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29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1" cstate="print"/>
          <a:srcRect b="67086"/>
          <a:stretch>
            <a:fillRect/>
          </a:stretch>
        </p:blipFill>
        <p:spPr bwMode="auto">
          <a:xfrm>
            <a:off x="3661094" y="2204864"/>
            <a:ext cx="479933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483669" y="1484784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888481" y="2710334"/>
            <a:ext cx="458788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发布温馨提示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467544" y="2781772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30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1" cstate="print"/>
          <a:srcRect t="16246" b="32637"/>
          <a:stretch>
            <a:fillRect/>
          </a:stretch>
        </p:blipFill>
        <p:spPr bwMode="auto">
          <a:xfrm>
            <a:off x="3851920" y="1628800"/>
            <a:ext cx="4248472" cy="3860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484535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960489" y="2204864"/>
            <a:ext cx="458788" cy="28623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每天发布条</a:t>
            </a:r>
            <a:r>
              <a:rPr lang="en-US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3-5</a:t>
            </a: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条就行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539552" y="2781523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31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1" cstate="print"/>
          <a:srcRect t="11701"/>
          <a:stretch>
            <a:fillRect/>
          </a:stretch>
        </p:blipFill>
        <p:spPr bwMode="auto">
          <a:xfrm>
            <a:off x="4716017" y="1556793"/>
            <a:ext cx="2592287" cy="4069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555677" y="1484784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2960489" y="2421409"/>
            <a:ext cx="458788" cy="2374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00"/>
                </a:solidFill>
              </a:rPr>
              <a:t>知识、过程等交叉发布</a:t>
            </a:r>
            <a:endParaRPr lang="zh-CN" altLang="en-US"/>
          </a:p>
        </p:txBody>
      </p:sp>
      <p:pic>
        <p:nvPicPr>
          <p:cNvPr id="5" name="Picture 10" descr="jj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140002" y="1629247"/>
            <a:ext cx="33115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圆形4"/>
          <p:cNvGrpSpPr/>
          <p:nvPr/>
        </p:nvGrpSpPr>
        <p:grpSpPr bwMode="auto">
          <a:xfrm>
            <a:off x="539552" y="2781772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32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7"/>
          <p:cNvSpPr>
            <a:spLocks noChangeArrowheads="1"/>
          </p:cNvSpPr>
          <p:nvPr/>
        </p:nvSpPr>
        <p:spPr bwMode="auto">
          <a:xfrm>
            <a:off x="3105150" y="2505298"/>
            <a:ext cx="458788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深夜刷屏大量发布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10" descr="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95738" y="1713136"/>
            <a:ext cx="4318000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3010123"/>
            <a:ext cx="43180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4305523"/>
            <a:ext cx="43180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圆形4"/>
          <p:cNvGrpSpPr/>
          <p:nvPr/>
        </p:nvGrpSpPr>
        <p:grpSpPr bwMode="auto">
          <a:xfrm>
            <a:off x="684213" y="2865661"/>
            <a:ext cx="1479550" cy="1438275"/>
            <a:chOff x="0" y="0"/>
            <a:chExt cx="2066132" cy="2007394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33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37"/>
          <p:cNvSpPr>
            <a:spLocks noChangeArrowheads="1"/>
          </p:cNvSpPr>
          <p:nvPr/>
        </p:nvSpPr>
        <p:spPr bwMode="auto">
          <a:xfrm>
            <a:off x="2699792" y="1541795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7"/>
          <p:cNvSpPr>
            <a:spLocks noChangeArrowheads="1"/>
          </p:cNvSpPr>
          <p:nvPr/>
        </p:nvSpPr>
        <p:spPr bwMode="auto">
          <a:xfrm>
            <a:off x="3105150" y="2490812"/>
            <a:ext cx="458788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提醒客户目标人群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12" descr="KK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708400" y="1628800"/>
            <a:ext cx="222726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kk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1088" y="1628800"/>
            <a:ext cx="2227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圆形4"/>
          <p:cNvGrpSpPr/>
          <p:nvPr/>
        </p:nvGrpSpPr>
        <p:grpSpPr bwMode="auto">
          <a:xfrm>
            <a:off x="684213" y="2851175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34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2699693" y="1412776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Box 7"/>
          <p:cNvSpPr>
            <a:spLocks noChangeArrowheads="1"/>
          </p:cNvSpPr>
          <p:nvPr/>
        </p:nvSpPr>
        <p:spPr bwMode="auto">
          <a:xfrm>
            <a:off x="3104505" y="2349401"/>
            <a:ext cx="458788" cy="2031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设置自定义地址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圆形4"/>
          <p:cNvGrpSpPr/>
          <p:nvPr/>
        </p:nvGrpSpPr>
        <p:grpSpPr bwMode="auto">
          <a:xfrm>
            <a:off x="683568" y="2709764"/>
            <a:ext cx="1479550" cy="1438275"/>
            <a:chOff x="0" y="0"/>
            <a:chExt cx="2066132" cy="2007394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35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1" cstate="print"/>
          <a:srcRect b="29286"/>
          <a:stretch>
            <a:fillRect/>
          </a:stretch>
        </p:blipFill>
        <p:spPr bwMode="auto">
          <a:xfrm>
            <a:off x="4644008" y="1556792"/>
            <a:ext cx="3096344" cy="389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9"/>
          <p:cNvSpPr>
            <a:spLocks noChangeArrowheads="1"/>
          </p:cNvSpPr>
          <p:nvPr/>
        </p:nvSpPr>
        <p:spPr bwMode="auto">
          <a:xfrm>
            <a:off x="405409" y="391655"/>
            <a:ext cx="5843266" cy="5170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tIns="91440" bIns="9144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微信朋友圈销售技巧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</a:t>
            </a: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计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朋友圈运营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7"/>
          <p:cNvSpPr>
            <a:spLocks noChangeArrowheads="1"/>
          </p:cNvSpPr>
          <p:nvPr/>
        </p:nvSpPr>
        <p:spPr bwMode="auto">
          <a:xfrm>
            <a:off x="2555677" y="1628551"/>
            <a:ext cx="6035675" cy="4176713"/>
          </a:xfrm>
          <a:prstGeom prst="rect">
            <a:avLst/>
          </a:prstGeom>
          <a:gradFill rotWithShape="1">
            <a:gsLst>
              <a:gs pos="0">
                <a:srgbClr val="F9F9F9"/>
              </a:gs>
              <a:gs pos="32999">
                <a:srgbClr val="F9F9F9"/>
              </a:gs>
              <a:gs pos="100000">
                <a:srgbClr val="D7D7D7"/>
              </a:gs>
            </a:gsLst>
            <a:lin ang="5400000" scaled="1"/>
          </a:gradFill>
          <a:ln w="3175">
            <a:solidFill>
              <a:srgbClr val="EAEAEA"/>
            </a:solidFill>
            <a:bevel/>
          </a:ln>
        </p:spPr>
        <p:txBody>
          <a:bodyPr lIns="450000" rIns="450000" anchor="ctr"/>
          <a:lstStyle/>
          <a:p>
            <a:pPr>
              <a:lnSpc>
                <a:spcPct val="200000"/>
              </a:lnSpc>
            </a:pPr>
            <a:endParaRPr lang="zh-CN" altLang="zh-CN" sz="120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Text Box 4"/>
          <p:cNvSpPr>
            <a:spLocks noChangeArrowheads="1"/>
          </p:cNvSpPr>
          <p:nvPr/>
        </p:nvSpPr>
        <p:spPr bwMode="auto">
          <a:xfrm>
            <a:off x="2960489" y="2276872"/>
            <a:ext cx="458788" cy="31393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小视频录制视频隐形广告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圆形4"/>
          <p:cNvGrpSpPr/>
          <p:nvPr/>
        </p:nvGrpSpPr>
        <p:grpSpPr bwMode="auto">
          <a:xfrm>
            <a:off x="539552" y="2925539"/>
            <a:ext cx="1479550" cy="1438275"/>
            <a:chOff x="0" y="0"/>
            <a:chExt cx="2066132" cy="2007394"/>
          </a:xfrm>
        </p:grpSpPr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0" y="0"/>
              <a:ext cx="2066132" cy="2007394"/>
            </a:xfrm>
            <a:prstGeom prst="ellipse">
              <a:avLst/>
            </a:prstGeom>
            <a:gradFill rotWithShape="1">
              <a:gsLst>
                <a:gs pos="0">
                  <a:srgbClr val="003577"/>
                </a:gs>
                <a:gs pos="50000">
                  <a:srgbClr val="004CAC"/>
                </a:gs>
                <a:gs pos="100000">
                  <a:srgbClr val="005CCE"/>
                </a:gs>
              </a:gsLst>
              <a:lin ang="8100000" scaled="1"/>
            </a:gradFill>
            <a:ln w="9525" cap="rnd">
              <a:solidFill>
                <a:srgbClr val="A8C7FF"/>
              </a:solidFill>
              <a:bevel/>
            </a:ln>
          </p:spPr>
          <p:txBody>
            <a:bodyPr wrap="none" anchor="ctr"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TextBox 91"/>
            <p:cNvSpPr>
              <a:spLocks noChangeArrowheads="1"/>
            </p:cNvSpPr>
            <p:nvPr/>
          </p:nvSpPr>
          <p:spPr bwMode="auto">
            <a:xfrm>
              <a:off x="218468" y="742087"/>
              <a:ext cx="165618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</a:t>
              </a:r>
              <a:r>
                <a:rPr lang="en-US" altLang="zh-CN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36</a:t>
              </a:r>
              <a:r>
                <a:rPr lang="zh-CN" altLang="en-US"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</a:t>
              </a:r>
              <a:endParaRPr lang="zh-CN" altLang="en-US"/>
            </a:p>
          </p:txBody>
        </p:sp>
      </p:grpSp>
      <p:pic>
        <p:nvPicPr>
          <p:cNvPr id="37" name="Picture 10" descr="视频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11664" y="1773014"/>
            <a:ext cx="222726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1" descr="视频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177" y="1773014"/>
            <a:ext cx="2227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灯片编号占位符 6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021734D-E4A2-4746-8ADA-E459FE86035F}" type="slidenum">
              <a:rPr lang="zh-CN" altLang="zh-CN" sz="1400"/>
            </a:fld>
            <a:endParaRPr lang="zh-CN" altLang="zh-CN" sz="1400"/>
          </a:p>
        </p:txBody>
      </p:sp>
      <p:sp>
        <p:nvSpPr>
          <p:cNvPr id="78851" name="Text Box 2"/>
          <p:cNvSpPr txBox="1">
            <a:spLocks noGrp="1" noChangeArrowheads="1"/>
          </p:cNvSpPr>
          <p:nvPr/>
        </p:nvSpPr>
        <p:spPr bwMode="auto">
          <a:xfrm>
            <a:off x="1619250" y="1366838"/>
            <a:ext cx="7272338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90000"/>
              </a:lnSpc>
            </a:pPr>
            <a:r>
              <a:rPr lang="zh-CN" altLang="en-US" sz="4000">
                <a:ea typeface="叶根友毛笔行书" panose="02010601030101010101" pitchFamily="2" charset="-122"/>
              </a:rPr>
              <a:t>课程结束是学习真正的开始！</a:t>
            </a:r>
            <a:endParaRPr lang="zh-CN" altLang="en-US" sz="4000">
              <a:ea typeface="叶根友毛笔行书" panose="02010601030101010101" pitchFamily="2" charset="-122"/>
            </a:endParaRPr>
          </a:p>
        </p:txBody>
      </p:sp>
      <p:pic>
        <p:nvPicPr>
          <p:cNvPr id="78852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6"/>
          <a:stretch>
            <a:fillRect/>
          </a:stretch>
        </p:blipFill>
        <p:spPr bwMode="auto">
          <a:xfrm>
            <a:off x="179388" y="1222375"/>
            <a:ext cx="1649412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 Box 4"/>
          <p:cNvSpPr txBox="1">
            <a:spLocks noChangeArrowheads="1"/>
          </p:cNvSpPr>
          <p:nvPr/>
        </p:nvSpPr>
        <p:spPr bwMode="auto">
          <a:xfrm>
            <a:off x="107950" y="2590800"/>
            <a:ext cx="892968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8800">
                <a:solidFill>
                  <a:srgbClr val="CC0000"/>
                </a:solidFill>
                <a:ea typeface="微软雅黑" panose="020B0503020204020204" pitchFamily="34" charset="-122"/>
              </a:rPr>
              <a:t>只有起点</a:t>
            </a:r>
            <a:endParaRPr lang="zh-CN" altLang="en-US" sz="8800">
              <a:solidFill>
                <a:srgbClr val="CC0000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8800">
                <a:solidFill>
                  <a:srgbClr val="CC0000"/>
                </a:solidFill>
                <a:ea typeface="微软雅黑" panose="020B0503020204020204" pitchFamily="34" charset="-122"/>
              </a:rPr>
              <a:t>没有终点</a:t>
            </a:r>
            <a:endParaRPr lang="zh-CN" altLang="en-US" sz="8800">
              <a:solidFill>
                <a:srgbClr val="CC00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1550</Words>
  <Application>WPS 演示</Application>
  <PresentationFormat>全屏显示(4:3)</PresentationFormat>
  <Paragraphs>304</Paragraphs>
  <Slides>58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72" baseType="lpstr">
      <vt:lpstr>Arial</vt:lpstr>
      <vt:lpstr>宋体</vt:lpstr>
      <vt:lpstr>Wingdings</vt:lpstr>
      <vt:lpstr>黑体</vt:lpstr>
      <vt:lpstr>微软雅黑</vt:lpstr>
      <vt:lpstr>楷体</vt:lpstr>
      <vt:lpstr>方正启体简体</vt:lpstr>
      <vt:lpstr>方正硬笔楷书简体</vt:lpstr>
      <vt:lpstr>方正瘦金书简体</vt:lpstr>
      <vt:lpstr>Calibri</vt:lpstr>
      <vt:lpstr>Arial Unicode MS</vt:lpstr>
      <vt:lpstr>Times New Roman</vt:lpstr>
      <vt:lpstr>叶根友毛笔行书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美业知识课件</cp:lastModifiedBy>
  <cp:revision>36</cp:revision>
  <dcterms:created xsi:type="dcterms:W3CDTF">2016-06-29T00:57:00Z</dcterms:created>
  <dcterms:modified xsi:type="dcterms:W3CDTF">2018-12-12T13:49:17Z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2052-10.1.0.7697</vt:lpwstr>
  </property>
</Properties>
</file>