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8" r:id="rId2"/>
  </p:sldMasterIdLst>
  <p:notesMasterIdLst>
    <p:notesMasterId r:id="rId47"/>
  </p:notesMasterIdLst>
  <p:sldIdLst>
    <p:sldId id="256" r:id="rId3"/>
    <p:sldId id="297" r:id="rId4"/>
    <p:sldId id="293" r:id="rId5"/>
    <p:sldId id="257" r:id="rId6"/>
    <p:sldId id="276" r:id="rId7"/>
    <p:sldId id="280" r:id="rId8"/>
    <p:sldId id="258" r:id="rId9"/>
    <p:sldId id="279" r:id="rId10"/>
    <p:sldId id="278" r:id="rId11"/>
    <p:sldId id="277" r:id="rId12"/>
    <p:sldId id="259" r:id="rId13"/>
    <p:sldId id="261" r:id="rId14"/>
    <p:sldId id="281" r:id="rId15"/>
    <p:sldId id="262" r:id="rId16"/>
    <p:sldId id="303" r:id="rId17"/>
    <p:sldId id="294" r:id="rId18"/>
    <p:sldId id="264" r:id="rId19"/>
    <p:sldId id="291" r:id="rId20"/>
    <p:sldId id="260" r:id="rId21"/>
    <p:sldId id="263" r:id="rId22"/>
    <p:sldId id="265" r:id="rId23"/>
    <p:sldId id="304" r:id="rId24"/>
    <p:sldId id="298" r:id="rId25"/>
    <p:sldId id="285" r:id="rId26"/>
    <p:sldId id="286" r:id="rId27"/>
    <p:sldId id="287" r:id="rId28"/>
    <p:sldId id="288" r:id="rId29"/>
    <p:sldId id="289" r:id="rId30"/>
    <p:sldId id="290" r:id="rId31"/>
    <p:sldId id="305" r:id="rId32"/>
    <p:sldId id="296" r:id="rId33"/>
    <p:sldId id="266" r:id="rId34"/>
    <p:sldId id="282" r:id="rId35"/>
    <p:sldId id="283" r:id="rId36"/>
    <p:sldId id="284" r:id="rId37"/>
    <p:sldId id="311" r:id="rId38"/>
    <p:sldId id="310" r:id="rId39"/>
    <p:sldId id="292" r:id="rId40"/>
    <p:sldId id="309" r:id="rId41"/>
    <p:sldId id="308" r:id="rId42"/>
    <p:sldId id="306" r:id="rId43"/>
    <p:sldId id="316" r:id="rId44"/>
    <p:sldId id="317" r:id="rId45"/>
    <p:sldId id="318" r:id="rId46"/>
  </p:sldIdLst>
  <p:sldSz cx="9144000" cy="6858000" type="screen4x3"/>
  <p:notesSz cx="6858000" cy="9144000"/>
  <p:defaultTextStyle>
    <a:defPPr>
      <a:defRPr lang="zh-TW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隶书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E54F"/>
    <a:srgbClr val="D44B48"/>
    <a:srgbClr val="CC3300"/>
    <a:srgbClr val="FFFF00"/>
    <a:srgbClr val="99FF66"/>
    <a:srgbClr val="008000"/>
    <a:srgbClr val="FF9900"/>
    <a:srgbClr val="2BAF5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805" autoAdjust="0"/>
  </p:normalViewPr>
  <p:slideViewPr>
    <p:cSldViewPr>
      <p:cViewPr varScale="1">
        <p:scale>
          <a:sx n="63" d="100"/>
          <a:sy n="63" d="100"/>
        </p:scale>
        <p:origin x="-151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200">
                <a:latin typeface="Times New Roman" pitchFamily="18" charset="0"/>
                <a:ea typeface="PMingLiU" pitchFamily="18" charset="-120"/>
              </a:defRPr>
            </a:lvl1pPr>
          </a:lstStyle>
          <a:p>
            <a:endParaRPr lang="zh-CN" alt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  <a:ea typeface="PMingLiU" pitchFamily="18" charset="-120"/>
              </a:defRPr>
            </a:lvl1pPr>
          </a:lstStyle>
          <a:p>
            <a:endParaRPr lang="en-US" altLang="zh-CN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1" sz="1200">
                <a:latin typeface="Times New Roman" pitchFamily="18" charset="0"/>
                <a:ea typeface="PMingLiU" pitchFamily="18" charset="-120"/>
              </a:defRPr>
            </a:lvl1pPr>
          </a:lstStyle>
          <a:p>
            <a:endParaRPr lang="en-US" altLang="zh-CN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>
                <a:latin typeface="Times New Roman" pitchFamily="18" charset="0"/>
                <a:ea typeface="PMingLiU" pitchFamily="18" charset="-120"/>
              </a:defRPr>
            </a:lvl1pPr>
          </a:lstStyle>
          <a:p>
            <a:fld id="{0F8D4D1C-0E02-484E-9730-784C9195211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074802-34F7-4BA2-AC47-BB5140FABEFD}" type="slidenum">
              <a:rPr lang="zh-CN" altLang="en-US"/>
              <a:pPr/>
              <a:t>5</a:t>
            </a:fld>
            <a:endParaRPr lang="en-US" altLang="zh-CN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zh-CN" altLang="en-US"/>
              <a:t>人无我有，人有我广，人广我深，人深我快，人快我新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102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06499" name="Rectangle 102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06500" name="Rectangle 102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85D1396-08DA-4062-92B4-44429F779951}" type="slidenum">
              <a:rPr lang="zh-CN" altLang="en-US"/>
              <a:pPr/>
              <a:t>‹#›</a:t>
            </a:fld>
            <a:endParaRPr lang="en-US" altLang="zh-CN"/>
          </a:p>
        </p:txBody>
      </p:sp>
      <p:sp>
        <p:nvSpPr>
          <p:cNvPr id="106501" name="Rectangle 1029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6502" name="Rectangle 1030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6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6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6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1" grpId="0"/>
      <p:bldP spid="106502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065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650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65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65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DEBB3-3F92-46C5-A9C0-A13F473C0277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A0AFD-B756-4C12-A12F-A4977BB11F6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C97B8-6C6A-4863-AD4C-DC1FAB4428D2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B259E-5CB6-42CD-B8FD-4BAFF76F6DE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76F3D-1BBE-4691-AA84-FEF161B38B1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99BE8-EB8D-4DB5-8074-7B83116D858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E3EF6-7AB7-4206-BCAA-62C086FBD69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6452D-5949-430C-A5A1-D601CC41D56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BDE5D-3622-4CD0-BD89-2A4EC478DC3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7813" y="333375"/>
            <a:ext cx="2058987" cy="57975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46088" y="333375"/>
            <a:ext cx="6029325" cy="57975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4655A-63A8-4294-B948-D2FFAE299CD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AC5AC-4040-4DD4-813F-7A850C97D52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2B2B3-8069-4B85-BB15-020C196C4A9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A9179-F852-4684-AEC6-BF409621EB8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BF995-B730-4009-A3A3-CAE37151442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7A8AD-0534-4D9E-9A2E-026556D997C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B6D600-243A-43B2-ACF3-853337A794A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F89983-9C0E-4A58-9B0E-AFB87282C39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05A0-EA6D-4440-A88D-EDD545A3624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A0EE8-6507-4380-AB8F-51DFCC97082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33463-3182-40AE-8B3E-276BE12A2D1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4AB0B-2C07-4934-BE6A-F5889B6C233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a typeface="+mn-ea"/>
              </a:defRPr>
            </a:lvl1pPr>
          </a:lstStyle>
          <a:p>
            <a:endParaRPr lang="en-US" altLang="zh-CN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a typeface="+mn-ea"/>
              </a:defRPr>
            </a:lvl1pPr>
          </a:lstStyle>
          <a:p>
            <a:endParaRPr lang="en-US" altLang="zh-CN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a typeface="+mn-ea"/>
              </a:defRPr>
            </a:lvl1pPr>
          </a:lstStyle>
          <a:p>
            <a:fld id="{883AFB79-8EEE-4F98-9D2D-5BCEC0FFFAD4}" type="slidenum">
              <a:rPr lang="zh-CN" altLang="en-US"/>
              <a:pPr/>
              <a:t>‹#›</a:t>
            </a:fld>
            <a:endParaRPr lang="en-US" altLang="zh-CN"/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3333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5479" name="Rectangle 7"/>
          <p:cNvSpPr>
            <a:spLocks noChangeArrowheads="1"/>
          </p:cNvSpPr>
          <p:nvPr userDrawn="1"/>
        </p:nvSpPr>
        <p:spPr bwMode="auto">
          <a:xfrm>
            <a:off x="609600" y="0"/>
            <a:ext cx="1752600" cy="685800"/>
          </a:xfrm>
          <a:prstGeom prst="rect">
            <a:avLst/>
          </a:prstGeom>
          <a:solidFill>
            <a:srgbClr val="2BAF54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05480" name="Rectangle 8" descr="75%"/>
          <p:cNvSpPr>
            <a:spLocks noChangeArrowheads="1"/>
          </p:cNvSpPr>
          <p:nvPr userDrawn="1"/>
        </p:nvSpPr>
        <p:spPr bwMode="auto">
          <a:xfrm>
            <a:off x="0" y="6172200"/>
            <a:ext cx="9144000" cy="533400"/>
          </a:xfrm>
          <a:prstGeom prst="rect">
            <a:avLst/>
          </a:prstGeom>
          <a:pattFill prst="pct75">
            <a:fgClr>
              <a:srgbClr val="2BAF54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5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5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5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5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5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5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5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54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5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5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5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054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54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054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54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054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54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054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54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054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54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54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5478" grpId="0"/>
    </p:bld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+mn-ea"/>
              </a:defRPr>
            </a:lvl1pPr>
          </a:lstStyle>
          <a:p>
            <a:endParaRPr lang="en-US" altLang="zh-CN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endParaRPr lang="en-US" altLang="zh-CN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</a:defRPr>
            </a:lvl1pPr>
          </a:lstStyle>
          <a:p>
            <a:fld id="{3DE8B85D-27D3-4C83-BE13-1169D25F4A4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29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9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29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9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29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9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29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9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0" fill="hold">
                          <p:stCondLst>
                            <p:cond delay="0"/>
                          </p:stCondLst>
                        </p:cTn>
                        <p:tgtEl>
                          <p:spTgt spid="129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902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29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6600" b="1" dirty="0">
                <a:solidFill>
                  <a:schemeClr val="bg1"/>
                </a:solidFill>
              </a:rPr>
              <a:t>我们的销量在哪里</a:t>
            </a:r>
            <a:r>
              <a:rPr lang="zh-TW" altLang="en-US" b="1" dirty="0">
                <a:solidFill>
                  <a:schemeClr val="bg1"/>
                </a:solidFill>
                <a:ea typeface="PMingLiU" pitchFamily="18" charset="-120"/>
              </a:rPr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3716338"/>
            <a:ext cx="6580187" cy="1584325"/>
          </a:xfrm>
        </p:spPr>
        <p:txBody>
          <a:bodyPr/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实战市场分析方法和销量提升指南</a:t>
            </a:r>
          </a:p>
          <a:p>
            <a:r>
              <a:rPr lang="zh-CN" altLang="en-US" sz="2800" dirty="0"/>
              <a:t>  </a:t>
            </a:r>
          </a:p>
          <a:p>
            <a:endParaRPr lang="en-US" altLang="zh-CN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76250"/>
            <a:ext cx="7632700" cy="1143000"/>
          </a:xfrm>
        </p:spPr>
        <p:txBody>
          <a:bodyPr/>
          <a:lstStyle/>
          <a:p>
            <a:r>
              <a:rPr lang="zh-CN" altLang="en-US"/>
              <a:t>                   内容</a:t>
            </a:r>
            <a:r>
              <a:rPr lang="en-US" altLang="zh-CN"/>
              <a:t>: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628775"/>
            <a:ext cx="7704137" cy="4530725"/>
          </a:xfrm>
        </p:spPr>
        <p:txBody>
          <a:bodyPr/>
          <a:lstStyle/>
          <a:p>
            <a:r>
              <a:rPr lang="zh-CN" altLang="en-US">
                <a:solidFill>
                  <a:srgbClr val="0066CC"/>
                </a:solidFill>
              </a:rPr>
              <a:t>市场分析的方法</a:t>
            </a:r>
          </a:p>
          <a:p>
            <a:r>
              <a:rPr lang="zh-CN" altLang="en-US">
                <a:solidFill>
                  <a:srgbClr val="0066CC"/>
                </a:solidFill>
              </a:rPr>
              <a:t>客户分析的方法</a:t>
            </a:r>
          </a:p>
          <a:p>
            <a:r>
              <a:rPr lang="zh-CN" altLang="en-US">
                <a:solidFill>
                  <a:srgbClr val="0066CC"/>
                </a:solidFill>
              </a:rPr>
              <a:t>人员分析的方法</a:t>
            </a:r>
          </a:p>
          <a:p>
            <a:r>
              <a:rPr lang="zh-CN" altLang="en-US">
                <a:solidFill>
                  <a:srgbClr val="0066CC"/>
                </a:solidFill>
              </a:rPr>
              <a:t>销售提升指南</a:t>
            </a:r>
          </a:p>
          <a:p>
            <a:endParaRPr lang="zh-CN" altLang="en-US">
              <a:solidFill>
                <a:srgbClr val="0066C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692150"/>
            <a:ext cx="7585075" cy="649288"/>
          </a:xfrm>
        </p:spPr>
        <p:txBody>
          <a:bodyPr/>
          <a:lstStyle/>
          <a:p>
            <a:r>
              <a:rPr lang="zh-CN" altLang="en-US" sz="2500" b="1">
                <a:ea typeface="黑体" pitchFamily="49" charset="-122"/>
              </a:rPr>
              <a:t>摸清家底，找到方向</a:t>
            </a:r>
          </a:p>
        </p:txBody>
      </p:sp>
      <p:sp>
        <p:nvSpPr>
          <p:cNvPr id="61446" name="WordArt 6"/>
          <p:cNvSpPr>
            <a:spLocks noChangeArrowheads="1" noChangeShapeType="1" noTextEdit="1"/>
          </p:cNvSpPr>
          <p:nvPr/>
        </p:nvSpPr>
        <p:spPr bwMode="auto">
          <a:xfrm>
            <a:off x="1979613" y="3068638"/>
            <a:ext cx="5111750" cy="1162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宋体"/>
                <a:ea typeface="宋体"/>
              </a:rPr>
              <a:t>市场分析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276475"/>
            <a:ext cx="7505700" cy="3160713"/>
          </a:xfrm>
        </p:spPr>
        <p:txBody>
          <a:bodyPr/>
          <a:lstStyle/>
          <a:p>
            <a:r>
              <a:rPr lang="zh-CN" altLang="en-US" b="1">
                <a:solidFill>
                  <a:schemeClr val="tx2"/>
                </a:solidFill>
              </a:rPr>
              <a:t>常常有人抱怨：该做的都做了，为什么销量还是没有增长，我要从哪里入手呢？</a:t>
            </a:r>
          </a:p>
          <a:p>
            <a:r>
              <a:rPr lang="zh-CN" altLang="en-US" b="1">
                <a:solidFill>
                  <a:schemeClr val="tx2"/>
                </a:solidFill>
              </a:rPr>
              <a:t>让我们用几个简单的图表来分析，看看销量来自于哪里！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116013" y="1052513"/>
            <a:ext cx="821848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zh-CN" altLang="en-US" sz="3000" b="1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生意三大基轴</a:t>
            </a:r>
          </a:p>
        </p:txBody>
      </p:sp>
      <p:grpSp>
        <p:nvGrpSpPr>
          <p:cNvPr id="38928" name="Group 16"/>
          <p:cNvGrpSpPr>
            <a:grpSpLocks/>
          </p:cNvGrpSpPr>
          <p:nvPr/>
        </p:nvGrpSpPr>
        <p:grpSpPr bwMode="auto">
          <a:xfrm>
            <a:off x="1908175" y="1989138"/>
            <a:ext cx="4946650" cy="3851275"/>
            <a:chOff x="1111" y="709"/>
            <a:chExt cx="4367" cy="3658"/>
          </a:xfrm>
        </p:grpSpPr>
        <p:sp>
          <p:nvSpPr>
            <p:cNvPr id="38929" name="Line 17"/>
            <p:cNvSpPr>
              <a:spLocks noChangeShapeType="1"/>
            </p:cNvSpPr>
            <p:nvPr/>
          </p:nvSpPr>
          <p:spPr bwMode="auto">
            <a:xfrm>
              <a:off x="2562" y="2477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8930" name="Line 18"/>
            <p:cNvSpPr>
              <a:spLocks noChangeShapeType="1"/>
            </p:cNvSpPr>
            <p:nvPr/>
          </p:nvSpPr>
          <p:spPr bwMode="auto">
            <a:xfrm flipV="1">
              <a:off x="2562" y="935"/>
              <a:ext cx="0" cy="15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8931" name="Line 19"/>
            <p:cNvSpPr>
              <a:spLocks noChangeShapeType="1"/>
            </p:cNvSpPr>
            <p:nvPr/>
          </p:nvSpPr>
          <p:spPr bwMode="auto">
            <a:xfrm flipH="1">
              <a:off x="1338" y="2477"/>
              <a:ext cx="1224" cy="154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8932" name="Text Box 20"/>
            <p:cNvSpPr txBox="1">
              <a:spLocks noChangeArrowheads="1"/>
            </p:cNvSpPr>
            <p:nvPr/>
          </p:nvSpPr>
          <p:spPr bwMode="auto">
            <a:xfrm>
              <a:off x="4909" y="2347"/>
              <a:ext cx="569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zh-CN" altLang="en-US" b="1">
                  <a:ea typeface="黑体" pitchFamily="49" charset="-122"/>
                </a:rPr>
                <a:t>地区</a:t>
              </a:r>
            </a:p>
          </p:txBody>
        </p:sp>
        <p:sp>
          <p:nvSpPr>
            <p:cNvPr id="38933" name="Text Box 21"/>
            <p:cNvSpPr txBox="1">
              <a:spLocks noChangeArrowheads="1"/>
            </p:cNvSpPr>
            <p:nvPr/>
          </p:nvSpPr>
          <p:spPr bwMode="auto">
            <a:xfrm>
              <a:off x="2379" y="709"/>
              <a:ext cx="569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zh-CN" altLang="en-US" b="1">
                  <a:ea typeface="黑体" pitchFamily="49" charset="-122"/>
                </a:rPr>
                <a:t>产品</a:t>
              </a:r>
            </a:p>
          </p:txBody>
        </p:sp>
        <p:sp>
          <p:nvSpPr>
            <p:cNvPr id="38934" name="Text Box 22"/>
            <p:cNvSpPr txBox="1">
              <a:spLocks noChangeArrowheads="1"/>
            </p:cNvSpPr>
            <p:nvPr/>
          </p:nvSpPr>
          <p:spPr bwMode="auto">
            <a:xfrm>
              <a:off x="1111" y="4019"/>
              <a:ext cx="569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zh-CN" altLang="en-US" b="1">
                  <a:ea typeface="黑体" pitchFamily="49" charset="-122"/>
                </a:rPr>
                <a:t>网点</a:t>
              </a:r>
            </a:p>
          </p:txBody>
        </p:sp>
      </p:grpSp>
      <p:sp>
        <p:nvSpPr>
          <p:cNvPr id="38937" name="AutoShape 25"/>
          <p:cNvSpPr>
            <a:spLocks noChangeArrowheads="1"/>
          </p:cNvSpPr>
          <p:nvPr/>
        </p:nvSpPr>
        <p:spPr bwMode="auto">
          <a:xfrm>
            <a:off x="6804025" y="1989138"/>
            <a:ext cx="936625" cy="360362"/>
          </a:xfrm>
          <a:prstGeom prst="wedgeRectCallout">
            <a:avLst>
              <a:gd name="adj1" fmla="val -67796"/>
              <a:gd name="adj2" fmla="val 1292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图一</a:t>
            </a:r>
            <a:endParaRPr kumimoji="1" lang="en-US" altLang="zh-CN" sz="2400">
              <a:latin typeface="Tahoma" pitchFamily="34" charset="0"/>
              <a:ea typeface="宋体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真正的销量来自于日常工作基础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205038"/>
            <a:ext cx="3313113" cy="32115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3600"/>
              <a:t>   </a:t>
            </a:r>
            <a:r>
              <a:rPr lang="zh-CN" altLang="en-US" sz="2400" b="1">
                <a:solidFill>
                  <a:schemeClr val="tx2"/>
                </a:solidFill>
              </a:rPr>
              <a:t>将年终的销量指标转化为每月的网点开发指标、分销量化指标和人员训练指标</a:t>
            </a:r>
          </a:p>
        </p:txBody>
      </p:sp>
      <p:grpSp>
        <p:nvGrpSpPr>
          <p:cNvPr id="45060" name="Group 4"/>
          <p:cNvGrpSpPr>
            <a:grpSpLocks/>
          </p:cNvGrpSpPr>
          <p:nvPr/>
        </p:nvGrpSpPr>
        <p:grpSpPr bwMode="auto">
          <a:xfrm>
            <a:off x="3995738" y="1989138"/>
            <a:ext cx="4062412" cy="3735387"/>
            <a:chOff x="1586" y="709"/>
            <a:chExt cx="2559" cy="2353"/>
          </a:xfrm>
        </p:grpSpPr>
        <p:sp>
          <p:nvSpPr>
            <p:cNvPr id="45061" name="AutoShape 5"/>
            <p:cNvSpPr>
              <a:spLocks noChangeArrowheads="1"/>
            </p:cNvSpPr>
            <p:nvPr/>
          </p:nvSpPr>
          <p:spPr bwMode="blackWhite">
            <a:xfrm>
              <a:off x="1876" y="1596"/>
              <a:ext cx="1280" cy="1176"/>
            </a:xfrm>
            <a:prstGeom prst="cube">
              <a:avLst>
                <a:gd name="adj" fmla="val 25000"/>
              </a:avLst>
            </a:prstGeom>
            <a:solidFill>
              <a:srgbClr val="FF6600">
                <a:alpha val="50000"/>
              </a:srgbClr>
            </a:solidFill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2" name="AutoShape 6"/>
            <p:cNvSpPr>
              <a:spLocks noChangeArrowheads="1"/>
            </p:cNvSpPr>
            <p:nvPr/>
          </p:nvSpPr>
          <p:spPr bwMode="blackWhite">
            <a:xfrm>
              <a:off x="1876" y="709"/>
              <a:ext cx="1280" cy="1177"/>
            </a:xfrm>
            <a:prstGeom prst="cube">
              <a:avLst>
                <a:gd name="adj" fmla="val 25000"/>
              </a:avLst>
            </a:prstGeom>
            <a:solidFill>
              <a:srgbClr val="FF6600">
                <a:alpha val="50000"/>
              </a:srgbClr>
            </a:solidFill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3" name="AutoShape 7"/>
            <p:cNvSpPr>
              <a:spLocks noChangeArrowheads="1"/>
            </p:cNvSpPr>
            <p:nvPr/>
          </p:nvSpPr>
          <p:spPr bwMode="blackWhite">
            <a:xfrm>
              <a:off x="2866" y="709"/>
              <a:ext cx="1279" cy="1177"/>
            </a:xfrm>
            <a:prstGeom prst="cube">
              <a:avLst>
                <a:gd name="adj" fmla="val 25000"/>
              </a:avLst>
            </a:prstGeom>
            <a:solidFill>
              <a:srgbClr val="FF6600">
                <a:alpha val="50000"/>
              </a:srgbClr>
            </a:solidFill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4" name="AutoShape 8"/>
            <p:cNvSpPr>
              <a:spLocks noChangeArrowheads="1"/>
            </p:cNvSpPr>
            <p:nvPr/>
          </p:nvSpPr>
          <p:spPr bwMode="blackWhite">
            <a:xfrm>
              <a:off x="2866" y="1596"/>
              <a:ext cx="1279" cy="1176"/>
            </a:xfrm>
            <a:prstGeom prst="cube">
              <a:avLst>
                <a:gd name="adj" fmla="val 25000"/>
              </a:avLst>
            </a:prstGeom>
            <a:solidFill>
              <a:srgbClr val="FF6600">
                <a:alpha val="50000"/>
              </a:srgbClr>
            </a:solidFill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5" name="AutoShape 9"/>
            <p:cNvSpPr>
              <a:spLocks noChangeArrowheads="1"/>
            </p:cNvSpPr>
            <p:nvPr/>
          </p:nvSpPr>
          <p:spPr bwMode="blackWhite">
            <a:xfrm>
              <a:off x="1586" y="1886"/>
              <a:ext cx="1280" cy="1176"/>
            </a:xfrm>
            <a:prstGeom prst="cube">
              <a:avLst>
                <a:gd name="adj" fmla="val 25000"/>
              </a:avLst>
            </a:prstGeom>
            <a:solidFill>
              <a:srgbClr val="FF6600">
                <a:alpha val="50000"/>
              </a:srgbClr>
            </a:solidFill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6" name="AutoShape 10"/>
            <p:cNvSpPr>
              <a:spLocks noChangeArrowheads="1"/>
            </p:cNvSpPr>
            <p:nvPr/>
          </p:nvSpPr>
          <p:spPr bwMode="blackWhite">
            <a:xfrm>
              <a:off x="1586" y="999"/>
              <a:ext cx="1280" cy="1177"/>
            </a:xfrm>
            <a:prstGeom prst="cube">
              <a:avLst>
                <a:gd name="adj" fmla="val 25000"/>
              </a:avLst>
            </a:prstGeom>
            <a:solidFill>
              <a:srgbClr val="FF6600">
                <a:alpha val="50000"/>
              </a:srgbClr>
            </a:solidFill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7" name="AutoShape 11"/>
            <p:cNvSpPr>
              <a:spLocks noChangeArrowheads="1"/>
            </p:cNvSpPr>
            <p:nvPr/>
          </p:nvSpPr>
          <p:spPr bwMode="blackWhite">
            <a:xfrm>
              <a:off x="2575" y="999"/>
              <a:ext cx="1280" cy="1177"/>
            </a:xfrm>
            <a:prstGeom prst="cube">
              <a:avLst>
                <a:gd name="adj" fmla="val 25000"/>
              </a:avLst>
            </a:prstGeom>
            <a:solidFill>
              <a:srgbClr val="FF6600">
                <a:alpha val="50000"/>
              </a:srgbClr>
            </a:solidFill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5068" name="AutoShape 12"/>
            <p:cNvSpPr>
              <a:spLocks noChangeArrowheads="1"/>
            </p:cNvSpPr>
            <p:nvPr/>
          </p:nvSpPr>
          <p:spPr bwMode="blackWhite">
            <a:xfrm>
              <a:off x="2607" y="2233"/>
              <a:ext cx="1080" cy="621"/>
            </a:xfrm>
            <a:prstGeom prst="cube">
              <a:avLst>
                <a:gd name="adj" fmla="val 25000"/>
              </a:avLst>
            </a:prstGeom>
            <a:solidFill>
              <a:srgbClr val="FF6600">
                <a:alpha val="50000"/>
              </a:srgbClr>
            </a:solidFill>
            <a:ln w="12700">
              <a:solidFill>
                <a:schemeClr val="accent2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r>
                <a:rPr kumimoji="1" lang="en-US" altLang="zh-CN" sz="2400">
                  <a:latin typeface="Tahoma" pitchFamily="34" charset="0"/>
                  <a:ea typeface="宋体" pitchFamily="2" charset="-122"/>
                </a:rPr>
                <a:t>A</a:t>
              </a:r>
              <a:r>
                <a:rPr kumimoji="1" lang="zh-CN" altLang="en-US" sz="2400">
                  <a:latin typeface="Tahoma" pitchFamily="34" charset="0"/>
                  <a:ea typeface="宋体" pitchFamily="2" charset="-122"/>
                </a:rPr>
                <a:t>地</a:t>
              </a:r>
              <a:r>
                <a:rPr kumimoji="1" lang="en-US" altLang="zh-CN" sz="2400">
                  <a:latin typeface="Tahoma" pitchFamily="34" charset="0"/>
                  <a:ea typeface="宋体" pitchFamily="2" charset="-122"/>
                </a:rPr>
                <a:t>B</a:t>
              </a:r>
              <a:r>
                <a:rPr kumimoji="1" lang="zh-CN" altLang="en-US" sz="2400">
                  <a:latin typeface="Tahoma" pitchFamily="34" charset="0"/>
                  <a:ea typeface="宋体" pitchFamily="2" charset="-122"/>
                </a:rPr>
                <a:t>终端</a:t>
              </a:r>
              <a:r>
                <a:rPr kumimoji="1" lang="en-US" altLang="zh-CN" sz="2400">
                  <a:latin typeface="Tahoma" pitchFamily="34" charset="0"/>
                  <a:ea typeface="宋体" pitchFamily="2" charset="-122"/>
                </a:rPr>
                <a:t>C</a:t>
              </a:r>
            </a:p>
            <a:p>
              <a:r>
                <a:rPr kumimoji="1" lang="zh-CN" altLang="en-US" sz="2400">
                  <a:latin typeface="Tahoma" pitchFamily="34" charset="0"/>
                  <a:ea typeface="宋体" pitchFamily="2" charset="-122"/>
                </a:rPr>
                <a:t>产品</a:t>
              </a:r>
            </a:p>
          </p:txBody>
        </p:sp>
      </p:grpSp>
      <p:sp>
        <p:nvSpPr>
          <p:cNvPr id="45069" name="Line 13"/>
          <p:cNvSpPr>
            <a:spLocks noChangeShapeType="1"/>
          </p:cNvSpPr>
          <p:nvPr/>
        </p:nvSpPr>
        <p:spPr bwMode="auto">
          <a:xfrm flipV="1">
            <a:off x="7092950" y="4508500"/>
            <a:ext cx="1223963" cy="122396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45070" name="Line 14"/>
          <p:cNvSpPr>
            <a:spLocks noChangeShapeType="1"/>
          </p:cNvSpPr>
          <p:nvPr/>
        </p:nvSpPr>
        <p:spPr bwMode="auto">
          <a:xfrm flipV="1">
            <a:off x="7092950" y="2492375"/>
            <a:ext cx="1588" cy="324008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45071" name="Line 15"/>
          <p:cNvSpPr>
            <a:spLocks noChangeShapeType="1"/>
          </p:cNvSpPr>
          <p:nvPr/>
        </p:nvSpPr>
        <p:spPr bwMode="auto">
          <a:xfrm flipH="1">
            <a:off x="2555875" y="5734050"/>
            <a:ext cx="453707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1403350" y="5373688"/>
            <a:ext cx="1152525" cy="6477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网点</a:t>
            </a:r>
          </a:p>
        </p:txBody>
      </p:sp>
      <p:sp>
        <p:nvSpPr>
          <p:cNvPr id="45074" name="Rectangle 18"/>
          <p:cNvSpPr>
            <a:spLocks noChangeArrowheads="1"/>
          </p:cNvSpPr>
          <p:nvPr/>
        </p:nvSpPr>
        <p:spPr bwMode="auto">
          <a:xfrm>
            <a:off x="7235825" y="1773238"/>
            <a:ext cx="1008063" cy="50323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产品</a:t>
            </a:r>
          </a:p>
        </p:txBody>
      </p:sp>
      <p:sp>
        <p:nvSpPr>
          <p:cNvPr id="45075" name="Rectangle 19"/>
          <p:cNvSpPr>
            <a:spLocks noChangeArrowheads="1"/>
          </p:cNvSpPr>
          <p:nvPr/>
        </p:nvSpPr>
        <p:spPr bwMode="auto">
          <a:xfrm>
            <a:off x="8172450" y="3933825"/>
            <a:ext cx="792163" cy="50323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地区</a:t>
            </a:r>
          </a:p>
        </p:txBody>
      </p:sp>
      <p:sp>
        <p:nvSpPr>
          <p:cNvPr id="45076" name="AutoShape 20"/>
          <p:cNvSpPr>
            <a:spLocks noChangeArrowheads="1"/>
          </p:cNvSpPr>
          <p:nvPr/>
        </p:nvSpPr>
        <p:spPr bwMode="auto">
          <a:xfrm rot="10800000">
            <a:off x="5219700" y="6092825"/>
            <a:ext cx="1943100" cy="431800"/>
          </a:xfrm>
          <a:prstGeom prst="wedgeRectCallout">
            <a:avLst>
              <a:gd name="adj1" fmla="val -2046"/>
              <a:gd name="adj2" fmla="val 1301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销量抽屉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76250"/>
            <a:ext cx="5211762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生意基轴的说明</a:t>
            </a:r>
            <a:r>
              <a:rPr lang="zh-TW" altLang="en-US" b="1">
                <a:ea typeface="PMingLiU" pitchFamily="18" charset="-120"/>
              </a:rPr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557338"/>
            <a:ext cx="7504112" cy="45354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400" b="1">
                <a:solidFill>
                  <a:schemeClr val="tx2"/>
                </a:solidFill>
              </a:rPr>
              <a:t>所有的销量都可以分解为：</a:t>
            </a:r>
          </a:p>
          <a:p>
            <a:pPr>
              <a:lnSpc>
                <a:spcPct val="90000"/>
              </a:lnSpc>
            </a:pPr>
            <a:r>
              <a:rPr lang="zh-CN" altLang="en-US" sz="2000" b="1">
                <a:solidFill>
                  <a:schemeClr val="tx2"/>
                </a:solidFill>
              </a:rPr>
              <a:t>每个地区各完成多少？</a:t>
            </a:r>
            <a:r>
              <a:rPr lang="en-US" altLang="zh-CN" sz="2000" b="1">
                <a:solidFill>
                  <a:schemeClr val="tx2"/>
                </a:solidFill>
              </a:rPr>
              <a:t>(</a:t>
            </a:r>
            <a:r>
              <a:rPr lang="zh-CN" altLang="en-US" sz="2000" b="1">
                <a:solidFill>
                  <a:schemeClr val="tx2"/>
                </a:solidFill>
              </a:rPr>
              <a:t>区域任务量化</a:t>
            </a:r>
            <a:r>
              <a:rPr lang="en-US" altLang="zh-CN" sz="2000" b="1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zh-CN" altLang="en-US" sz="2000" b="1">
                <a:solidFill>
                  <a:schemeClr val="tx2"/>
                </a:solidFill>
              </a:rPr>
              <a:t>是哪些网点完成的？</a:t>
            </a:r>
            <a:r>
              <a:rPr lang="en-US" altLang="zh-CN" sz="2000" b="1">
                <a:solidFill>
                  <a:schemeClr val="tx2"/>
                </a:solidFill>
              </a:rPr>
              <a:t>(</a:t>
            </a:r>
            <a:r>
              <a:rPr lang="zh-CN" altLang="en-US" sz="2000" b="1">
                <a:solidFill>
                  <a:schemeClr val="tx2"/>
                </a:solidFill>
              </a:rPr>
              <a:t>量化到店</a:t>
            </a:r>
            <a:r>
              <a:rPr lang="en-US" altLang="zh-CN" sz="2000" b="1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zh-CN" altLang="en-US" sz="2000" b="1">
                <a:solidFill>
                  <a:schemeClr val="tx2"/>
                </a:solidFill>
              </a:rPr>
              <a:t>由什么产品</a:t>
            </a:r>
            <a:r>
              <a:rPr lang="en-US" altLang="zh-CN" sz="2000" b="1">
                <a:solidFill>
                  <a:schemeClr val="tx2"/>
                </a:solidFill>
              </a:rPr>
              <a:t>(</a:t>
            </a:r>
            <a:r>
              <a:rPr lang="zh-CN" altLang="en-US" sz="2000" b="1">
                <a:solidFill>
                  <a:schemeClr val="tx2"/>
                </a:solidFill>
              </a:rPr>
              <a:t>或促销方案</a:t>
            </a:r>
            <a:r>
              <a:rPr lang="en-US" altLang="zh-CN" sz="2000" b="1">
                <a:solidFill>
                  <a:schemeClr val="tx2"/>
                </a:solidFill>
              </a:rPr>
              <a:t>)</a:t>
            </a:r>
            <a:r>
              <a:rPr lang="zh-CN" altLang="en-US" sz="2000" b="1">
                <a:solidFill>
                  <a:schemeClr val="tx2"/>
                </a:solidFill>
              </a:rPr>
              <a:t>完成？</a:t>
            </a:r>
            <a:r>
              <a:rPr lang="en-US" altLang="zh-CN" sz="2000" b="1">
                <a:solidFill>
                  <a:schemeClr val="tx2"/>
                </a:solidFill>
              </a:rPr>
              <a:t>(</a:t>
            </a:r>
            <a:r>
              <a:rPr lang="zh-CN" altLang="en-US" sz="2000" b="1">
                <a:solidFill>
                  <a:schemeClr val="tx2"/>
                </a:solidFill>
              </a:rPr>
              <a:t>量化到产品或销售载体</a:t>
            </a:r>
            <a:r>
              <a:rPr lang="en-US" altLang="zh-CN" sz="2000" b="1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zh-CN" altLang="en-US" sz="2400" b="1">
                <a:solidFill>
                  <a:schemeClr val="tx2"/>
                </a:solidFill>
              </a:rPr>
              <a:t>还可以分解为：</a:t>
            </a:r>
          </a:p>
          <a:p>
            <a:pPr>
              <a:lnSpc>
                <a:spcPct val="90000"/>
              </a:lnSpc>
            </a:pPr>
            <a:r>
              <a:rPr lang="zh-CN" altLang="en-US" sz="2000" b="1">
                <a:solidFill>
                  <a:schemeClr val="tx2"/>
                </a:solidFill>
              </a:rPr>
              <a:t>哪些人完成？</a:t>
            </a:r>
            <a:r>
              <a:rPr lang="en-US" altLang="zh-CN" sz="2000" b="1">
                <a:solidFill>
                  <a:schemeClr val="tx2"/>
                </a:solidFill>
              </a:rPr>
              <a:t>(</a:t>
            </a:r>
            <a:r>
              <a:rPr lang="zh-CN" altLang="en-US" sz="2000" b="1">
                <a:solidFill>
                  <a:schemeClr val="tx2"/>
                </a:solidFill>
              </a:rPr>
              <a:t>量化到人</a:t>
            </a:r>
            <a:r>
              <a:rPr lang="en-US" altLang="zh-CN" sz="2000" b="1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zh-CN" altLang="en-US" sz="2000" b="1">
                <a:solidFill>
                  <a:schemeClr val="tx2"/>
                </a:solidFill>
              </a:rPr>
              <a:t>哪些时间完成。</a:t>
            </a:r>
            <a:r>
              <a:rPr lang="en-US" altLang="zh-CN" sz="2000" b="1">
                <a:solidFill>
                  <a:schemeClr val="tx2"/>
                </a:solidFill>
              </a:rPr>
              <a:t>(</a:t>
            </a:r>
            <a:r>
              <a:rPr lang="zh-CN" altLang="en-US" sz="2000" b="1">
                <a:solidFill>
                  <a:schemeClr val="tx2"/>
                </a:solidFill>
              </a:rPr>
              <a:t>量化到时间</a:t>
            </a:r>
            <a:r>
              <a:rPr lang="en-US" altLang="zh-CN" sz="2000" b="1">
                <a:solidFill>
                  <a:schemeClr val="tx2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/>
              <a:t>将其综合起来，就成为一个详细的销售计划，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/>
              <a:t>让看起来庞大的数字变成一个个容易完成的销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/>
              <a:t>售单元。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/>
              <a:t>备注</a:t>
            </a:r>
            <a:r>
              <a:rPr lang="en-US" altLang="zh-CN" sz="2400" b="1"/>
              <a:t>:</a:t>
            </a:r>
            <a:r>
              <a:rPr lang="zh-CN" altLang="en-US" sz="2400" b="1"/>
              <a:t>销量分解的双重性</a:t>
            </a:r>
            <a:r>
              <a:rPr lang="en-US" altLang="zh-CN" sz="2400" b="1"/>
              <a:t>(</a:t>
            </a:r>
            <a:r>
              <a:rPr lang="zh-CN" altLang="en-US" sz="2400" b="1"/>
              <a:t>省</a:t>
            </a:r>
            <a:r>
              <a:rPr lang="en-US" altLang="zh-CN" sz="2400" b="1"/>
              <a:t>,</a:t>
            </a:r>
            <a:r>
              <a:rPr lang="zh-CN" altLang="en-US" sz="2400" b="1"/>
              <a:t>区</a:t>
            </a:r>
            <a:r>
              <a:rPr lang="en-US" altLang="zh-CN" sz="2400" b="1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en-US" sz="2400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例如</a:t>
            </a:r>
            <a:r>
              <a:rPr lang="zh-CN" altLang="en-US" sz="3400" b="1"/>
              <a:t>：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628775"/>
            <a:ext cx="7777163" cy="443547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b="1">
                <a:solidFill>
                  <a:schemeClr val="tx2"/>
                </a:solidFill>
              </a:rPr>
              <a:t>某省十万元的销售任务可以分解成：</a:t>
            </a:r>
          </a:p>
          <a:p>
            <a:pPr>
              <a:lnSpc>
                <a:spcPct val="80000"/>
              </a:lnSpc>
            </a:pPr>
            <a:r>
              <a:rPr lang="en-US" altLang="zh-CN" sz="2400" b="1"/>
              <a:t>A</a:t>
            </a:r>
            <a:r>
              <a:rPr lang="zh-CN" altLang="en-US" sz="2400" b="1"/>
              <a:t>地区四万元、</a:t>
            </a:r>
            <a:r>
              <a:rPr lang="en-US" altLang="zh-CN" sz="2400" b="1"/>
              <a:t>B</a:t>
            </a:r>
            <a:r>
              <a:rPr lang="zh-CN" altLang="en-US" sz="2400" b="1"/>
              <a:t>地区三万元、</a:t>
            </a:r>
            <a:r>
              <a:rPr lang="en-US" altLang="zh-CN" sz="2400" b="1"/>
              <a:t>C</a:t>
            </a:r>
            <a:r>
              <a:rPr lang="zh-CN" altLang="en-US" sz="2400" b="1"/>
              <a:t>地区二万元、</a:t>
            </a:r>
            <a:r>
              <a:rPr lang="en-US" altLang="zh-CN" sz="2400" b="1"/>
              <a:t>D</a:t>
            </a:r>
            <a:r>
              <a:rPr lang="zh-CN" altLang="en-US" sz="2400" b="1"/>
              <a:t>地区一万元</a:t>
            </a:r>
          </a:p>
          <a:p>
            <a:pPr>
              <a:lnSpc>
                <a:spcPct val="80000"/>
              </a:lnSpc>
            </a:pPr>
            <a:r>
              <a:rPr lang="zh-CN" altLang="en-US" sz="2400" b="1"/>
              <a:t>其中，</a:t>
            </a:r>
            <a:r>
              <a:rPr lang="en-US" altLang="zh-CN" sz="2400" b="1"/>
              <a:t>A</a:t>
            </a:r>
            <a:r>
              <a:rPr lang="zh-CN" altLang="en-US" sz="2400" b="1"/>
              <a:t>地区四万元又可以分解为：甲网点</a:t>
            </a:r>
            <a:r>
              <a:rPr lang="en-US" altLang="zh-CN" sz="2400" b="1"/>
              <a:t>1.5</a:t>
            </a:r>
            <a:r>
              <a:rPr lang="zh-CN" altLang="en-US" sz="2400" b="1"/>
              <a:t>万元、乙网点</a:t>
            </a:r>
            <a:r>
              <a:rPr lang="en-US" altLang="zh-CN" sz="2400" b="1"/>
              <a:t>1.5</a:t>
            </a:r>
            <a:r>
              <a:rPr lang="zh-CN" altLang="en-US" sz="2400" b="1"/>
              <a:t>万元、丙网点</a:t>
            </a:r>
            <a:r>
              <a:rPr lang="en-US" altLang="zh-CN" sz="2400" b="1"/>
              <a:t>1</a:t>
            </a:r>
            <a:r>
              <a:rPr lang="zh-CN" altLang="en-US" sz="2400" b="1"/>
              <a:t>万元</a:t>
            </a:r>
          </a:p>
          <a:p>
            <a:pPr>
              <a:lnSpc>
                <a:spcPct val="80000"/>
              </a:lnSpc>
            </a:pPr>
            <a:r>
              <a:rPr lang="zh-CN" altLang="en-US" sz="2400" b="1"/>
              <a:t>而甲网点</a:t>
            </a:r>
            <a:r>
              <a:rPr lang="en-US" altLang="zh-CN" sz="2400" b="1"/>
              <a:t>1.5</a:t>
            </a:r>
            <a:r>
              <a:rPr lang="zh-CN" altLang="en-US" sz="2400" b="1"/>
              <a:t>万元又可以继续分解为：</a:t>
            </a:r>
            <a:r>
              <a:rPr lang="en-US" altLang="zh-CN" sz="2400" b="1"/>
              <a:t>x</a:t>
            </a:r>
            <a:r>
              <a:rPr lang="zh-CN" altLang="en-US" sz="2400" b="1"/>
              <a:t>产品</a:t>
            </a:r>
            <a:r>
              <a:rPr lang="en-US" altLang="zh-CN" sz="2400" b="1"/>
              <a:t>4000</a:t>
            </a:r>
            <a:r>
              <a:rPr lang="zh-CN" altLang="en-US" sz="2400" b="1"/>
              <a:t>元、</a:t>
            </a:r>
            <a:r>
              <a:rPr lang="en-US" altLang="zh-CN" sz="2400" b="1"/>
              <a:t>y</a:t>
            </a:r>
            <a:r>
              <a:rPr lang="zh-CN" altLang="en-US" sz="2400" b="1"/>
              <a:t>产品</a:t>
            </a:r>
            <a:r>
              <a:rPr lang="en-US" altLang="zh-CN" sz="2400" b="1"/>
              <a:t>5000</a:t>
            </a:r>
            <a:r>
              <a:rPr lang="zh-CN" altLang="en-US" sz="2400" b="1"/>
              <a:t>元、</a:t>
            </a:r>
            <a:r>
              <a:rPr lang="en-US" altLang="zh-CN" sz="2400" b="1"/>
              <a:t>z</a:t>
            </a:r>
            <a:r>
              <a:rPr lang="zh-CN" altLang="en-US" sz="2400" b="1"/>
              <a:t>产品</a:t>
            </a:r>
            <a:r>
              <a:rPr lang="en-US" altLang="zh-CN" sz="2400" b="1"/>
              <a:t>6000</a:t>
            </a:r>
            <a:r>
              <a:rPr lang="zh-CN" altLang="en-US" sz="2400" b="1"/>
              <a:t>元</a:t>
            </a:r>
          </a:p>
          <a:p>
            <a:pPr>
              <a:lnSpc>
                <a:spcPct val="80000"/>
              </a:lnSpc>
            </a:pPr>
            <a:r>
              <a:rPr lang="en-US" altLang="zh-CN" sz="2400" b="1"/>
              <a:t>Z</a:t>
            </a:r>
            <a:r>
              <a:rPr lang="zh-CN" altLang="en-US" sz="2400" b="1"/>
              <a:t>产品</a:t>
            </a:r>
            <a:r>
              <a:rPr lang="en-US" altLang="zh-CN" sz="2400" b="1"/>
              <a:t>6000</a:t>
            </a:r>
            <a:r>
              <a:rPr lang="zh-CN" altLang="en-US" sz="2400" b="1"/>
              <a:t>元还可分为：美导小王</a:t>
            </a:r>
            <a:r>
              <a:rPr lang="en-US" altLang="zh-CN" sz="2400" b="1"/>
              <a:t>3000</a:t>
            </a:r>
            <a:r>
              <a:rPr lang="zh-CN" altLang="en-US" sz="2400" b="1"/>
              <a:t>元、小刘</a:t>
            </a:r>
            <a:r>
              <a:rPr lang="en-US" altLang="zh-CN" sz="2400" b="1"/>
              <a:t>3000</a:t>
            </a:r>
            <a:r>
              <a:rPr lang="zh-CN" altLang="en-US" sz="2400" b="1"/>
              <a:t>元等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b="1"/>
              <a:t>   </a:t>
            </a:r>
            <a:r>
              <a:rPr lang="zh-CN" altLang="en-US" sz="2800" b="1"/>
              <a:t>由此，看似模糊的销量目标变得清晰起来，变成了一个个网点、一个个地区、一个个产品等熟悉的事物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836613"/>
            <a:ext cx="8218488" cy="838200"/>
          </a:xfrm>
        </p:spPr>
        <p:txBody>
          <a:bodyPr/>
          <a:lstStyle/>
          <a:p>
            <a:r>
              <a:rPr lang="zh-CN" altLang="en-US" sz="3000" b="1">
                <a:solidFill>
                  <a:srgbClr val="3333CC"/>
                </a:solidFill>
                <a:latin typeface="黑体" pitchFamily="49" charset="-122"/>
                <a:ea typeface="黑体" pitchFamily="49" charset="-122"/>
              </a:rPr>
              <a:t>生意运行逻辑简图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455863" y="3640138"/>
            <a:ext cx="1501775" cy="338137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FFFF99"/>
              </a:gs>
            </a:gsLst>
            <a:lin ang="0" scaled="1"/>
          </a:gradFill>
          <a:ln w="12700" cap="sq">
            <a:solidFill>
              <a:srgbClr val="003300"/>
            </a:solidFill>
            <a:miter lim="800000"/>
            <a:headEnd type="none" w="sm" len="sm"/>
            <a:tailEnd type="none" w="sm" len="sm"/>
          </a:ln>
          <a:effectLst>
            <a:outerShdw dist="45791" dir="8778596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kumimoji="1" lang="zh-CN" altLang="en-US">
                <a:latin typeface="Times New Roman" pitchFamily="18" charset="0"/>
                <a:ea typeface="黑体" pitchFamily="49" charset="-122"/>
              </a:rPr>
              <a:t>增加覆盖终端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6567488" y="3640138"/>
            <a:ext cx="1487487" cy="280987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FFFF99"/>
              </a:gs>
            </a:gsLst>
            <a:lin ang="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80322" dir="1106097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kumimoji="1" lang="zh-CN" altLang="en-US">
                <a:latin typeface="Times New Roman" pitchFamily="18" charset="0"/>
                <a:ea typeface="黑体" pitchFamily="49" charset="-122"/>
              </a:rPr>
              <a:t>提高单店销量</a:t>
            </a:r>
          </a:p>
        </p:txBody>
      </p:sp>
      <p:grpSp>
        <p:nvGrpSpPr>
          <p:cNvPr id="43013" name="Group 5"/>
          <p:cNvGrpSpPr>
            <a:grpSpLocks/>
          </p:cNvGrpSpPr>
          <p:nvPr/>
        </p:nvGrpSpPr>
        <p:grpSpPr bwMode="auto">
          <a:xfrm>
            <a:off x="1763713" y="4365625"/>
            <a:ext cx="7073900" cy="395288"/>
            <a:chOff x="1100" y="2484"/>
            <a:chExt cx="4456" cy="249"/>
          </a:xfrm>
        </p:grpSpPr>
        <p:sp>
          <p:nvSpPr>
            <p:cNvPr id="43014" name="Oval 6"/>
            <p:cNvSpPr>
              <a:spLocks noChangeArrowheads="1"/>
            </p:cNvSpPr>
            <p:nvPr/>
          </p:nvSpPr>
          <p:spPr bwMode="auto">
            <a:xfrm>
              <a:off x="2261" y="2484"/>
              <a:ext cx="615" cy="213"/>
            </a:xfrm>
            <a:prstGeom prst="ellipse">
              <a:avLst/>
            </a:prstGeom>
            <a:solidFill>
              <a:srgbClr val="FFFF99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r>
                <a:rPr kumimoji="1" lang="zh-CN" altLang="en-US" sz="1600" b="1">
                  <a:latin typeface="Times New Roman" pitchFamily="18" charset="0"/>
                  <a:ea typeface="黑体" pitchFamily="49" charset="-122"/>
                </a:rPr>
                <a:t>主动分销</a:t>
              </a:r>
            </a:p>
          </p:txBody>
        </p:sp>
        <p:sp>
          <p:nvSpPr>
            <p:cNvPr id="43015" name="Oval 7"/>
            <p:cNvSpPr>
              <a:spLocks noChangeArrowheads="1"/>
            </p:cNvSpPr>
            <p:nvPr/>
          </p:nvSpPr>
          <p:spPr bwMode="auto">
            <a:xfrm>
              <a:off x="1100" y="2484"/>
              <a:ext cx="615" cy="213"/>
            </a:xfrm>
            <a:prstGeom prst="ellips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r>
                <a:rPr kumimoji="1" lang="zh-CN" altLang="en-US" sz="1600" b="1">
                  <a:latin typeface="Times New Roman" pitchFamily="18" charset="0"/>
                  <a:ea typeface="黑体" pitchFamily="49" charset="-122"/>
                </a:rPr>
                <a:t>自然分销</a:t>
              </a:r>
            </a:p>
          </p:txBody>
        </p:sp>
        <p:sp>
          <p:nvSpPr>
            <p:cNvPr id="43016" name="Oval 8"/>
            <p:cNvSpPr>
              <a:spLocks noChangeArrowheads="1"/>
            </p:cNvSpPr>
            <p:nvPr/>
          </p:nvSpPr>
          <p:spPr bwMode="auto">
            <a:xfrm>
              <a:off x="4942" y="2484"/>
              <a:ext cx="614" cy="249"/>
            </a:xfrm>
            <a:prstGeom prst="ellips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r>
                <a:rPr kumimoji="1" lang="zh-CN" altLang="en-US" sz="1600" b="1">
                  <a:latin typeface="Times New Roman" pitchFamily="18" charset="0"/>
                  <a:ea typeface="黑体" pitchFamily="49" charset="-122"/>
                </a:rPr>
                <a:t>自然销量</a:t>
              </a:r>
            </a:p>
          </p:txBody>
        </p:sp>
        <p:sp>
          <p:nvSpPr>
            <p:cNvPr id="43017" name="Oval 9"/>
            <p:cNvSpPr>
              <a:spLocks noChangeArrowheads="1"/>
            </p:cNvSpPr>
            <p:nvPr/>
          </p:nvSpPr>
          <p:spPr bwMode="auto">
            <a:xfrm>
              <a:off x="3825" y="2484"/>
              <a:ext cx="614" cy="213"/>
            </a:xfrm>
            <a:prstGeom prst="ellipse">
              <a:avLst/>
            </a:prstGeom>
            <a:solidFill>
              <a:srgbClr val="FFFF99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r>
                <a:rPr kumimoji="1" lang="zh-CN" altLang="en-US" sz="1600" b="1">
                  <a:latin typeface="Times New Roman" pitchFamily="18" charset="0"/>
                  <a:ea typeface="黑体" pitchFamily="49" charset="-122"/>
                </a:rPr>
                <a:t>主动销量</a:t>
              </a:r>
            </a:p>
          </p:txBody>
        </p:sp>
      </p:grpSp>
      <p:grpSp>
        <p:nvGrpSpPr>
          <p:cNvPr id="43018" name="Group 10"/>
          <p:cNvGrpSpPr>
            <a:grpSpLocks/>
          </p:cNvGrpSpPr>
          <p:nvPr/>
        </p:nvGrpSpPr>
        <p:grpSpPr bwMode="auto">
          <a:xfrm>
            <a:off x="6567488" y="3921125"/>
            <a:ext cx="1816100" cy="454025"/>
            <a:chOff x="4137" y="2198"/>
            <a:chExt cx="1144" cy="286"/>
          </a:xfrm>
        </p:grpSpPr>
        <p:sp>
          <p:nvSpPr>
            <p:cNvPr id="43019" name="Line 11"/>
            <p:cNvSpPr>
              <a:spLocks noChangeShapeType="1"/>
            </p:cNvSpPr>
            <p:nvPr/>
          </p:nvSpPr>
          <p:spPr bwMode="auto">
            <a:xfrm>
              <a:off x="4146" y="2311"/>
              <a:ext cx="1134" cy="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20" name="Line 12"/>
            <p:cNvSpPr>
              <a:spLocks noChangeShapeType="1"/>
            </p:cNvSpPr>
            <p:nvPr/>
          </p:nvSpPr>
          <p:spPr bwMode="auto">
            <a:xfrm>
              <a:off x="4666" y="2198"/>
              <a:ext cx="1" cy="113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21" name="Line 13"/>
            <p:cNvSpPr>
              <a:spLocks noChangeShapeType="1"/>
            </p:cNvSpPr>
            <p:nvPr/>
          </p:nvSpPr>
          <p:spPr bwMode="auto">
            <a:xfrm flipH="1">
              <a:off x="4137" y="2311"/>
              <a:ext cx="9" cy="173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22" name="Line 14"/>
            <p:cNvSpPr>
              <a:spLocks noChangeShapeType="1"/>
            </p:cNvSpPr>
            <p:nvPr/>
          </p:nvSpPr>
          <p:spPr bwMode="auto">
            <a:xfrm>
              <a:off x="5280" y="2311"/>
              <a:ext cx="1" cy="15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4157663" y="2960688"/>
            <a:ext cx="2143125" cy="29845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FFFF99"/>
              </a:gs>
            </a:gsLst>
            <a:lin ang="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80322" dir="20493903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kumimoji="1" lang="zh-CN" altLang="en-US" sz="2400" b="1">
                <a:latin typeface="Times New Roman" pitchFamily="18" charset="0"/>
                <a:ea typeface="黑体" pitchFamily="49" charset="-122"/>
              </a:rPr>
              <a:t>提升销量</a:t>
            </a:r>
          </a:p>
        </p:txBody>
      </p:sp>
      <p:grpSp>
        <p:nvGrpSpPr>
          <p:cNvPr id="43024" name="Group 16"/>
          <p:cNvGrpSpPr>
            <a:grpSpLocks/>
          </p:cNvGrpSpPr>
          <p:nvPr/>
        </p:nvGrpSpPr>
        <p:grpSpPr bwMode="auto">
          <a:xfrm>
            <a:off x="3094038" y="3278188"/>
            <a:ext cx="4351337" cy="374650"/>
            <a:chOff x="1949" y="1793"/>
            <a:chExt cx="2741" cy="236"/>
          </a:xfrm>
        </p:grpSpPr>
        <p:sp>
          <p:nvSpPr>
            <p:cNvPr id="43025" name="Line 17"/>
            <p:cNvSpPr>
              <a:spLocks noChangeShapeType="1"/>
            </p:cNvSpPr>
            <p:nvPr/>
          </p:nvSpPr>
          <p:spPr bwMode="auto">
            <a:xfrm>
              <a:off x="3288" y="1793"/>
              <a:ext cx="1" cy="8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26" name="Line 18"/>
            <p:cNvSpPr>
              <a:spLocks noChangeShapeType="1"/>
            </p:cNvSpPr>
            <p:nvPr/>
          </p:nvSpPr>
          <p:spPr bwMode="auto">
            <a:xfrm>
              <a:off x="1949" y="1878"/>
              <a:ext cx="2741" cy="1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27" name="Line 19"/>
            <p:cNvSpPr>
              <a:spLocks noChangeShapeType="1"/>
            </p:cNvSpPr>
            <p:nvPr/>
          </p:nvSpPr>
          <p:spPr bwMode="auto">
            <a:xfrm>
              <a:off x="1949" y="1878"/>
              <a:ext cx="1" cy="15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28" name="Line 20"/>
            <p:cNvSpPr>
              <a:spLocks noChangeShapeType="1"/>
            </p:cNvSpPr>
            <p:nvPr/>
          </p:nvSpPr>
          <p:spPr bwMode="auto">
            <a:xfrm>
              <a:off x="4674" y="1878"/>
              <a:ext cx="1" cy="15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3029" name="AutoShape 21"/>
          <p:cNvSpPr>
            <a:spLocks noChangeArrowheads="1"/>
          </p:cNvSpPr>
          <p:nvPr/>
        </p:nvSpPr>
        <p:spPr bwMode="auto">
          <a:xfrm>
            <a:off x="4937125" y="2676525"/>
            <a:ext cx="566738" cy="28416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0066CC">
                  <a:gamma/>
                  <a:shade val="46275"/>
                  <a:invGamma/>
                </a:srgbClr>
              </a:gs>
              <a:gs pos="50000">
                <a:srgbClr val="0066CC"/>
              </a:gs>
              <a:gs pos="100000">
                <a:srgbClr val="0066CC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3030" name="Group 22"/>
          <p:cNvGrpSpPr>
            <a:grpSpLocks/>
          </p:cNvGrpSpPr>
          <p:nvPr/>
        </p:nvGrpSpPr>
        <p:grpSpPr bwMode="auto">
          <a:xfrm>
            <a:off x="4086225" y="4713288"/>
            <a:ext cx="2481263" cy="227012"/>
            <a:chOff x="2574" y="2697"/>
            <a:chExt cx="1563" cy="143"/>
          </a:xfrm>
        </p:grpSpPr>
        <p:sp>
          <p:nvSpPr>
            <p:cNvPr id="43031" name="Line 23"/>
            <p:cNvSpPr>
              <a:spLocks noChangeShapeType="1"/>
            </p:cNvSpPr>
            <p:nvPr/>
          </p:nvSpPr>
          <p:spPr bwMode="auto">
            <a:xfrm>
              <a:off x="2574" y="2697"/>
              <a:ext cx="0" cy="143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32" name="Line 24"/>
            <p:cNvSpPr>
              <a:spLocks noChangeShapeType="1"/>
            </p:cNvSpPr>
            <p:nvPr/>
          </p:nvSpPr>
          <p:spPr bwMode="auto">
            <a:xfrm>
              <a:off x="4136" y="2697"/>
              <a:ext cx="1" cy="143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3033" name="Rectangle 25"/>
          <p:cNvSpPr>
            <a:spLocks noChangeArrowheads="1"/>
          </p:cNvSpPr>
          <p:nvPr/>
        </p:nvSpPr>
        <p:spPr bwMode="auto">
          <a:xfrm>
            <a:off x="4016375" y="4940300"/>
            <a:ext cx="2622550" cy="39528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FFFF99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>
                <a:ea typeface="黑体" pitchFamily="49" charset="-122"/>
              </a:rPr>
              <a:t>　　</a:t>
            </a:r>
            <a:r>
              <a:rPr lang="zh-CN" altLang="en-US" sz="1600">
                <a:ea typeface="黑体" pitchFamily="49" charset="-122"/>
              </a:rPr>
              <a:t>经销商　　销售队伍　　</a:t>
            </a:r>
          </a:p>
          <a:p>
            <a:r>
              <a:rPr lang="zh-CN" altLang="en-US" sz="1600">
                <a:ea typeface="黑体" pitchFamily="49" charset="-122"/>
              </a:rPr>
              <a:t>促销资源</a:t>
            </a:r>
          </a:p>
        </p:txBody>
      </p:sp>
      <p:sp>
        <p:nvSpPr>
          <p:cNvPr id="43034" name="Rectangle 26"/>
          <p:cNvSpPr>
            <a:spLocks noChangeArrowheads="1"/>
          </p:cNvSpPr>
          <p:nvPr/>
        </p:nvSpPr>
        <p:spPr bwMode="auto">
          <a:xfrm>
            <a:off x="4016375" y="5392738"/>
            <a:ext cx="2622550" cy="39687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FFFF99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6796" dir="3806097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CN" altLang="en-US">
                <a:ea typeface="黑体" pitchFamily="49" charset="-122"/>
              </a:rPr>
              <a:t>品牌推广与产品开发</a:t>
            </a:r>
          </a:p>
        </p:txBody>
      </p:sp>
      <p:grpSp>
        <p:nvGrpSpPr>
          <p:cNvPr id="43035" name="Group 27"/>
          <p:cNvGrpSpPr>
            <a:grpSpLocks/>
          </p:cNvGrpSpPr>
          <p:nvPr/>
        </p:nvGrpSpPr>
        <p:grpSpPr bwMode="auto">
          <a:xfrm>
            <a:off x="2241550" y="4713288"/>
            <a:ext cx="6172200" cy="906462"/>
            <a:chOff x="1412" y="2697"/>
            <a:chExt cx="3888" cy="571"/>
          </a:xfrm>
        </p:grpSpPr>
        <p:sp>
          <p:nvSpPr>
            <p:cNvPr id="43036" name="Line 28"/>
            <p:cNvSpPr>
              <a:spLocks noChangeShapeType="1"/>
            </p:cNvSpPr>
            <p:nvPr/>
          </p:nvSpPr>
          <p:spPr bwMode="auto">
            <a:xfrm>
              <a:off x="5299" y="2733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37" name="Line 29"/>
            <p:cNvSpPr>
              <a:spLocks noChangeShapeType="1"/>
            </p:cNvSpPr>
            <p:nvPr/>
          </p:nvSpPr>
          <p:spPr bwMode="auto">
            <a:xfrm>
              <a:off x="1412" y="2697"/>
              <a:ext cx="0" cy="5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38" name="Line 30"/>
            <p:cNvSpPr>
              <a:spLocks noChangeShapeType="1"/>
            </p:cNvSpPr>
            <p:nvPr/>
          </p:nvSpPr>
          <p:spPr bwMode="auto">
            <a:xfrm>
              <a:off x="1412" y="3268"/>
              <a:ext cx="11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39" name="Line 31"/>
            <p:cNvSpPr>
              <a:spLocks noChangeShapeType="1"/>
            </p:cNvSpPr>
            <p:nvPr/>
          </p:nvSpPr>
          <p:spPr bwMode="auto">
            <a:xfrm flipH="1">
              <a:off x="4182" y="3232"/>
              <a:ext cx="11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3040" name="Rectangle 32"/>
          <p:cNvSpPr>
            <a:spLocks noChangeArrowheads="1"/>
          </p:cNvSpPr>
          <p:nvPr/>
        </p:nvSpPr>
        <p:spPr bwMode="auto">
          <a:xfrm>
            <a:off x="1958975" y="6072188"/>
            <a:ext cx="6934200" cy="37465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FFFF99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68392" dir="4091915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CN" altLang="en-US" sz="2400" b="1">
                <a:ea typeface="黑体" pitchFamily="49" charset="-122"/>
              </a:rPr>
              <a:t>营销投入</a:t>
            </a:r>
          </a:p>
        </p:txBody>
      </p:sp>
      <p:sp>
        <p:nvSpPr>
          <p:cNvPr id="43041" name="AutoShape 33"/>
          <p:cNvSpPr>
            <a:spLocks noChangeArrowheads="1"/>
          </p:cNvSpPr>
          <p:nvPr/>
        </p:nvSpPr>
        <p:spPr bwMode="auto">
          <a:xfrm>
            <a:off x="4724400" y="5788025"/>
            <a:ext cx="1135063" cy="28416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42" name="AutoShape 34"/>
          <p:cNvSpPr>
            <a:spLocks noChangeArrowheads="1"/>
          </p:cNvSpPr>
          <p:nvPr/>
        </p:nvSpPr>
        <p:spPr bwMode="auto">
          <a:xfrm>
            <a:off x="541338" y="2925763"/>
            <a:ext cx="1438275" cy="452437"/>
          </a:xfrm>
          <a:prstGeom prst="homePlate">
            <a:avLst>
              <a:gd name="adj" fmla="val 79474"/>
            </a:avLst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81320" dir="7719588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CN" altLang="en-US" sz="2400" b="1">
                <a:solidFill>
                  <a:srgbClr val="000000"/>
                </a:solidFill>
                <a:ea typeface="黑体" pitchFamily="49" charset="-122"/>
              </a:rPr>
              <a:t>指标面</a:t>
            </a:r>
          </a:p>
        </p:txBody>
      </p:sp>
      <p:sp>
        <p:nvSpPr>
          <p:cNvPr id="43043" name="AutoShape 35"/>
          <p:cNvSpPr>
            <a:spLocks noChangeArrowheads="1"/>
          </p:cNvSpPr>
          <p:nvPr/>
        </p:nvSpPr>
        <p:spPr bwMode="auto">
          <a:xfrm>
            <a:off x="541338" y="3525838"/>
            <a:ext cx="1438275" cy="452437"/>
          </a:xfrm>
          <a:prstGeom prst="homePlate">
            <a:avLst>
              <a:gd name="adj" fmla="val 79474"/>
            </a:avLst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63529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81320" dir="7719588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CN" altLang="en-US" sz="2400" b="1">
                <a:solidFill>
                  <a:srgbClr val="000000"/>
                </a:solidFill>
                <a:ea typeface="黑体" pitchFamily="49" charset="-122"/>
              </a:rPr>
              <a:t>基本面</a:t>
            </a:r>
          </a:p>
        </p:txBody>
      </p:sp>
      <p:sp>
        <p:nvSpPr>
          <p:cNvPr id="43044" name="AutoShape 36"/>
          <p:cNvSpPr>
            <a:spLocks noChangeArrowheads="1"/>
          </p:cNvSpPr>
          <p:nvPr/>
        </p:nvSpPr>
        <p:spPr bwMode="auto">
          <a:xfrm>
            <a:off x="541338" y="4883150"/>
            <a:ext cx="1438275" cy="452438"/>
          </a:xfrm>
          <a:prstGeom prst="homePlate">
            <a:avLst>
              <a:gd name="adj" fmla="val 79474"/>
            </a:avLst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81320" dir="7719588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CN" altLang="en-US" sz="2400" b="1">
                <a:solidFill>
                  <a:srgbClr val="000000"/>
                </a:solidFill>
                <a:ea typeface="黑体" pitchFamily="49" charset="-122"/>
              </a:rPr>
              <a:t>系统面</a:t>
            </a:r>
          </a:p>
        </p:txBody>
      </p:sp>
      <p:sp>
        <p:nvSpPr>
          <p:cNvPr id="43045" name="AutoShape 37"/>
          <p:cNvSpPr>
            <a:spLocks noChangeArrowheads="1"/>
          </p:cNvSpPr>
          <p:nvPr/>
        </p:nvSpPr>
        <p:spPr bwMode="auto">
          <a:xfrm>
            <a:off x="539750" y="6072188"/>
            <a:ext cx="1368425" cy="452437"/>
          </a:xfrm>
          <a:prstGeom prst="homePlate">
            <a:avLst>
              <a:gd name="adj" fmla="val 75614"/>
            </a:avLst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81320" dir="7719588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zh-CN" altLang="en-US" sz="2400" b="1">
                <a:solidFill>
                  <a:srgbClr val="000000"/>
                </a:solidFill>
                <a:ea typeface="黑体" pitchFamily="49" charset="-122"/>
              </a:rPr>
              <a:t>资源面</a:t>
            </a:r>
          </a:p>
        </p:txBody>
      </p:sp>
      <p:grpSp>
        <p:nvGrpSpPr>
          <p:cNvPr id="43046" name="Group 38"/>
          <p:cNvGrpSpPr>
            <a:grpSpLocks/>
          </p:cNvGrpSpPr>
          <p:nvPr/>
        </p:nvGrpSpPr>
        <p:grpSpPr bwMode="auto">
          <a:xfrm>
            <a:off x="2268538" y="4005263"/>
            <a:ext cx="1827212" cy="419100"/>
            <a:chOff x="1424" y="2234"/>
            <a:chExt cx="1151" cy="264"/>
          </a:xfrm>
        </p:grpSpPr>
        <p:sp>
          <p:nvSpPr>
            <p:cNvPr id="43047" name="Line 39"/>
            <p:cNvSpPr>
              <a:spLocks noChangeShapeType="1"/>
            </p:cNvSpPr>
            <p:nvPr/>
          </p:nvSpPr>
          <p:spPr bwMode="auto">
            <a:xfrm>
              <a:off x="1424" y="2348"/>
              <a:ext cx="1135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48" name="Line 40"/>
            <p:cNvSpPr>
              <a:spLocks noChangeShapeType="1"/>
            </p:cNvSpPr>
            <p:nvPr/>
          </p:nvSpPr>
          <p:spPr bwMode="auto">
            <a:xfrm>
              <a:off x="1944" y="2234"/>
              <a:ext cx="1" cy="114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49" name="Line 41"/>
            <p:cNvSpPr>
              <a:spLocks noChangeShapeType="1"/>
            </p:cNvSpPr>
            <p:nvPr/>
          </p:nvSpPr>
          <p:spPr bwMode="auto">
            <a:xfrm>
              <a:off x="1424" y="2348"/>
              <a:ext cx="1" cy="1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3050" name="Line 42"/>
            <p:cNvSpPr>
              <a:spLocks noChangeShapeType="1"/>
            </p:cNvSpPr>
            <p:nvPr/>
          </p:nvSpPr>
          <p:spPr bwMode="auto">
            <a:xfrm>
              <a:off x="2574" y="2341"/>
              <a:ext cx="1" cy="15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  <p:grpSp>
        <p:nvGrpSpPr>
          <p:cNvPr id="43051" name="Group 43"/>
          <p:cNvGrpSpPr>
            <a:grpSpLocks/>
          </p:cNvGrpSpPr>
          <p:nvPr/>
        </p:nvGrpSpPr>
        <p:grpSpPr bwMode="auto">
          <a:xfrm>
            <a:off x="539750" y="1989138"/>
            <a:ext cx="8351838" cy="650875"/>
            <a:chOff x="295" y="979"/>
            <a:chExt cx="5261" cy="410"/>
          </a:xfrm>
        </p:grpSpPr>
        <p:sp>
          <p:nvSpPr>
            <p:cNvPr id="43052" name="Rectangle 44"/>
            <p:cNvSpPr>
              <a:spLocks noChangeArrowheads="1"/>
            </p:cNvSpPr>
            <p:nvPr/>
          </p:nvSpPr>
          <p:spPr bwMode="auto">
            <a:xfrm>
              <a:off x="519" y="1042"/>
              <a:ext cx="5004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FontTx/>
                <a:buBlip>
                  <a:blip r:embed="rId3"/>
                </a:buBlip>
              </a:pPr>
              <a:r>
                <a:rPr kumimoji="1" lang="zh-CN" altLang="en-US" sz="2400" b="1">
                  <a:solidFill>
                    <a:srgbClr val="3333CC"/>
                  </a:solidFill>
                  <a:latin typeface="黑体" pitchFamily="49" charset="-122"/>
                  <a:ea typeface="黑体" pitchFamily="49" charset="-122"/>
                </a:rPr>
                <a:t>我们的目标</a:t>
              </a:r>
              <a:r>
                <a:rPr kumimoji="1" lang="en-US" altLang="zh-CN" sz="2400" b="1">
                  <a:solidFill>
                    <a:srgbClr val="3333CC"/>
                  </a:solidFill>
                  <a:latin typeface="黑体" pitchFamily="49" charset="-122"/>
                  <a:ea typeface="黑体" pitchFamily="49" charset="-122"/>
                </a:rPr>
                <a:t>-</a:t>
              </a:r>
              <a:r>
                <a:rPr kumimoji="1" lang="en-US" altLang="zh-CN" sz="2400" b="1">
                  <a:solidFill>
                    <a:srgbClr val="3333CC"/>
                  </a:solidFill>
                  <a:latin typeface="黑体" pitchFamily="49" charset="-122"/>
                  <a:ea typeface="黑体" pitchFamily="49" charset="-122"/>
                  <a:sym typeface="Wingdings" pitchFamily="2" charset="2"/>
                </a:rPr>
                <a:t></a:t>
              </a:r>
              <a:r>
                <a:rPr kumimoji="1" lang="zh-CN" altLang="en-US" sz="2400" b="1">
                  <a:solidFill>
                    <a:srgbClr val="3333CC"/>
                  </a:solidFill>
                  <a:latin typeface="黑体" pitchFamily="49" charset="-122"/>
                  <a:ea typeface="黑体" pitchFamily="49" charset="-122"/>
                  <a:sym typeface="Wingdings" pitchFamily="2" charset="2"/>
                </a:rPr>
                <a:t>　　　　＝　　　　＊毛利率－费用</a:t>
              </a:r>
              <a:endParaRPr kumimoji="1" lang="zh-CN" altLang="en-US" sz="2400" b="1" u="sng">
                <a:solidFill>
                  <a:srgbClr val="3333CC"/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43053" name="Rectangle 45"/>
            <p:cNvSpPr>
              <a:spLocks noChangeArrowheads="1"/>
            </p:cNvSpPr>
            <p:nvPr/>
          </p:nvSpPr>
          <p:spPr bwMode="auto">
            <a:xfrm>
              <a:off x="2976" y="1068"/>
              <a:ext cx="670" cy="188"/>
            </a:xfrm>
            <a:prstGeom prst="rect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FFFF99"/>
                </a:gs>
              </a:gsLst>
              <a:lin ang="0" scaled="1"/>
            </a:gra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45791" dir="18221404" algn="ctr" rotWithShape="0">
                <a:schemeClr val="bg2"/>
              </a:outerShdw>
            </a:effectLst>
          </p:spPr>
          <p:txBody>
            <a:bodyPr wrap="none" anchor="ctr" anchorCtr="1"/>
            <a:lstStyle/>
            <a:p>
              <a:r>
                <a:rPr kumimoji="1" lang="zh-CN" altLang="en-US" sz="2400" b="1">
                  <a:latin typeface="Times New Roman" pitchFamily="18" charset="0"/>
                  <a:ea typeface="黑体" pitchFamily="49" charset="-122"/>
                </a:rPr>
                <a:t>回款</a:t>
              </a:r>
            </a:p>
          </p:txBody>
        </p:sp>
        <p:sp>
          <p:nvSpPr>
            <p:cNvPr id="43054" name="Text Box 46"/>
            <p:cNvSpPr txBox="1">
              <a:spLocks noChangeArrowheads="1"/>
            </p:cNvSpPr>
            <p:nvPr/>
          </p:nvSpPr>
          <p:spPr bwMode="auto">
            <a:xfrm>
              <a:off x="1935" y="979"/>
              <a:ext cx="673" cy="3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zh-CN" altLang="en-US" sz="3200" b="1">
                  <a:solidFill>
                    <a:srgbClr val="FF9900"/>
                  </a:solidFill>
                  <a:ea typeface="黑体" pitchFamily="49" charset="-122"/>
                </a:rPr>
                <a:t>利润</a:t>
              </a:r>
            </a:p>
          </p:txBody>
        </p:sp>
        <p:sp>
          <p:nvSpPr>
            <p:cNvPr id="43055" name="Rectangle 47"/>
            <p:cNvSpPr>
              <a:spLocks noChangeArrowheads="1"/>
            </p:cNvSpPr>
            <p:nvPr/>
          </p:nvSpPr>
          <p:spPr bwMode="auto">
            <a:xfrm>
              <a:off x="295" y="981"/>
              <a:ext cx="5261" cy="408"/>
            </a:xfrm>
            <a:prstGeom prst="rect">
              <a:avLst/>
            </a:prstGeom>
            <a:noFill/>
            <a:ln w="25400" algn="ctr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endParaRPr lang="zh-CN" altLang="en-US"/>
            </a:p>
          </p:txBody>
        </p:sp>
      </p:grpSp>
      <p:sp>
        <p:nvSpPr>
          <p:cNvPr id="43057" name="AutoShape 49"/>
          <p:cNvSpPr>
            <a:spLocks noChangeArrowheads="1"/>
          </p:cNvSpPr>
          <p:nvPr/>
        </p:nvSpPr>
        <p:spPr bwMode="auto">
          <a:xfrm>
            <a:off x="6804025" y="1052513"/>
            <a:ext cx="1366838" cy="576262"/>
          </a:xfrm>
          <a:prstGeom prst="wedgeRectCallout">
            <a:avLst>
              <a:gd name="adj1" fmla="val -96343"/>
              <a:gd name="adj2" fmla="val 1075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图三</a:t>
            </a:r>
          </a:p>
        </p:txBody>
      </p:sp>
    </p:spTree>
  </p:cSld>
  <p:clrMapOvr>
    <a:masterClrMapping/>
  </p:clrMapOvr>
  <p:transition spd="med">
    <p:random/>
    <p:sndAc>
      <p:stSnd>
        <p:snd r:embed="rId2" name="projctor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3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50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500"/>
                                        <p:tgtEl>
                                          <p:spTgt spid="43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5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43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3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3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3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3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3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 animBg="1"/>
      <p:bldP spid="43012" grpId="0" animBg="1"/>
      <p:bldP spid="43023" grpId="0" animBg="1"/>
      <p:bldP spid="43029" grpId="0" animBg="1"/>
      <p:bldP spid="43033" grpId="0" animBg="1"/>
      <p:bldP spid="43034" grpId="0" animBg="1"/>
      <p:bldP spid="43040" grpId="0" animBg="1"/>
      <p:bldP spid="43041" grpId="0" animBg="1"/>
      <p:bldP spid="43042" grpId="0" animBg="1"/>
      <p:bldP spid="43043" grpId="0" animBg="1"/>
      <p:bldP spid="43044" grpId="0" animBg="1"/>
      <p:bldP spid="430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3794125" y="1701800"/>
            <a:ext cx="1485900" cy="4991100"/>
            <a:chOff x="2390" y="709"/>
            <a:chExt cx="936" cy="3144"/>
          </a:xfrm>
        </p:grpSpPr>
        <p:sp>
          <p:nvSpPr>
            <p:cNvPr id="41987" name="Line 3"/>
            <p:cNvSpPr>
              <a:spLocks noChangeShapeType="1"/>
            </p:cNvSpPr>
            <p:nvPr/>
          </p:nvSpPr>
          <p:spPr bwMode="auto">
            <a:xfrm flipV="1">
              <a:off x="2832" y="997"/>
              <a:ext cx="0" cy="2544"/>
            </a:xfrm>
            <a:prstGeom prst="line">
              <a:avLst/>
            </a:prstGeom>
            <a:noFill/>
            <a:ln w="76200" cap="sq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988" name="Text Box 4"/>
            <p:cNvSpPr txBox="1">
              <a:spLocks noChangeArrowheads="1"/>
            </p:cNvSpPr>
            <p:nvPr/>
          </p:nvSpPr>
          <p:spPr bwMode="auto">
            <a:xfrm>
              <a:off x="2390" y="709"/>
              <a:ext cx="888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kumimoji="1" lang="zh-CN" altLang="en-US" sz="24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回款目标</a:t>
              </a:r>
            </a:p>
          </p:txBody>
        </p:sp>
        <p:sp>
          <p:nvSpPr>
            <p:cNvPr id="41989" name="Text Box 5"/>
            <p:cNvSpPr txBox="1">
              <a:spLocks noChangeArrowheads="1"/>
            </p:cNvSpPr>
            <p:nvPr/>
          </p:nvSpPr>
          <p:spPr bwMode="auto">
            <a:xfrm>
              <a:off x="2438" y="3565"/>
              <a:ext cx="888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kumimoji="1" lang="zh-CN" altLang="en-US" sz="24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预算投入</a:t>
              </a:r>
            </a:p>
          </p:txBody>
        </p:sp>
      </p:grp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1042988" y="908050"/>
            <a:ext cx="54737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r>
              <a:rPr lang="zh-CN" altLang="en-US" sz="3000" b="1">
                <a:solidFill>
                  <a:srgbClr val="3333CC"/>
                </a:solidFill>
                <a:latin typeface="黑体" pitchFamily="49" charset="-122"/>
                <a:ea typeface="黑体" pitchFamily="49" charset="-122"/>
              </a:rPr>
              <a:t>销售管理工作六要素</a:t>
            </a:r>
          </a:p>
        </p:txBody>
      </p:sp>
      <p:grpSp>
        <p:nvGrpSpPr>
          <p:cNvPr id="41991" name="Group 7"/>
          <p:cNvGrpSpPr>
            <a:grpSpLocks/>
          </p:cNvGrpSpPr>
          <p:nvPr/>
        </p:nvGrpSpPr>
        <p:grpSpPr bwMode="auto">
          <a:xfrm>
            <a:off x="323850" y="3925888"/>
            <a:ext cx="8145463" cy="374650"/>
            <a:chOff x="204" y="2110"/>
            <a:chExt cx="5131" cy="236"/>
          </a:xfrm>
        </p:grpSpPr>
        <p:sp>
          <p:nvSpPr>
            <p:cNvPr id="41992" name="Line 8"/>
            <p:cNvSpPr>
              <a:spLocks noChangeShapeType="1"/>
            </p:cNvSpPr>
            <p:nvPr/>
          </p:nvSpPr>
          <p:spPr bwMode="auto">
            <a:xfrm>
              <a:off x="1584" y="2245"/>
              <a:ext cx="2400" cy="0"/>
            </a:xfrm>
            <a:prstGeom prst="line">
              <a:avLst/>
            </a:prstGeom>
            <a:noFill/>
            <a:ln w="57150" cap="sq">
              <a:solidFill>
                <a:schemeClr val="tx2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993" name="Text Box 9"/>
            <p:cNvSpPr txBox="1">
              <a:spLocks noChangeArrowheads="1"/>
            </p:cNvSpPr>
            <p:nvPr/>
          </p:nvSpPr>
          <p:spPr bwMode="auto">
            <a:xfrm>
              <a:off x="204" y="2115"/>
              <a:ext cx="1276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kumimoji="1" lang="zh-CN" altLang="en-US" b="1">
                  <a:solidFill>
                    <a:schemeClr val="tx2"/>
                  </a:solidFill>
                  <a:latin typeface="Times New Roman" pitchFamily="18" charset="0"/>
                  <a:ea typeface="黑体" pitchFamily="49" charset="-122"/>
                </a:rPr>
                <a:t>更广泛的有效覆盖</a:t>
              </a:r>
            </a:p>
          </p:txBody>
        </p:sp>
        <p:sp>
          <p:nvSpPr>
            <p:cNvPr id="41994" name="Text Box 10"/>
            <p:cNvSpPr txBox="1">
              <a:spLocks noChangeArrowheads="1"/>
            </p:cNvSpPr>
            <p:nvPr/>
          </p:nvSpPr>
          <p:spPr bwMode="auto">
            <a:xfrm>
              <a:off x="4059" y="2110"/>
              <a:ext cx="1276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kumimoji="1" lang="zh-CN" altLang="en-US" b="1">
                  <a:solidFill>
                    <a:schemeClr val="tx2"/>
                  </a:solidFill>
                  <a:latin typeface="Times New Roman" pitchFamily="18" charset="0"/>
                  <a:ea typeface="黑体" pitchFamily="49" charset="-122"/>
                </a:rPr>
                <a:t>更深入的店内促销</a:t>
              </a:r>
            </a:p>
          </p:txBody>
        </p:sp>
      </p:grpSp>
      <p:grpSp>
        <p:nvGrpSpPr>
          <p:cNvPr id="41995" name="Group 11"/>
          <p:cNvGrpSpPr>
            <a:grpSpLocks/>
          </p:cNvGrpSpPr>
          <p:nvPr/>
        </p:nvGrpSpPr>
        <p:grpSpPr bwMode="auto">
          <a:xfrm>
            <a:off x="900113" y="2133600"/>
            <a:ext cx="7281862" cy="4183063"/>
            <a:chOff x="567" y="981"/>
            <a:chExt cx="4587" cy="2635"/>
          </a:xfrm>
        </p:grpSpPr>
        <p:sp>
          <p:nvSpPr>
            <p:cNvPr id="41996" name="Line 12"/>
            <p:cNvSpPr>
              <a:spLocks noChangeShapeType="1"/>
            </p:cNvSpPr>
            <p:nvPr/>
          </p:nvSpPr>
          <p:spPr bwMode="auto">
            <a:xfrm flipV="1">
              <a:off x="1791" y="1162"/>
              <a:ext cx="2042" cy="2177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prstDash val="dash"/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997" name="Text Box 13"/>
            <p:cNvSpPr txBox="1">
              <a:spLocks noChangeArrowheads="1"/>
            </p:cNvSpPr>
            <p:nvPr/>
          </p:nvSpPr>
          <p:spPr bwMode="auto">
            <a:xfrm>
              <a:off x="3878" y="981"/>
              <a:ext cx="1276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kumimoji="1" lang="zh-CN" altLang="en-US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更强大的销售队伍</a:t>
              </a:r>
            </a:p>
          </p:txBody>
        </p:sp>
        <p:sp>
          <p:nvSpPr>
            <p:cNvPr id="41998" name="Text Box 14"/>
            <p:cNvSpPr txBox="1">
              <a:spLocks noChangeArrowheads="1"/>
            </p:cNvSpPr>
            <p:nvPr/>
          </p:nvSpPr>
          <p:spPr bwMode="auto">
            <a:xfrm>
              <a:off x="567" y="3385"/>
              <a:ext cx="1421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kumimoji="1" lang="zh-CN" altLang="en-US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更流畅的分销商系统</a:t>
              </a:r>
            </a:p>
          </p:txBody>
        </p:sp>
      </p:grpSp>
      <p:sp>
        <p:nvSpPr>
          <p:cNvPr id="42000" name="AutoShape 16"/>
          <p:cNvSpPr>
            <a:spLocks noChangeArrowheads="1"/>
          </p:cNvSpPr>
          <p:nvPr/>
        </p:nvSpPr>
        <p:spPr bwMode="auto">
          <a:xfrm rot="5400000">
            <a:off x="7092156" y="5372894"/>
            <a:ext cx="504825" cy="1081088"/>
          </a:xfrm>
          <a:prstGeom prst="wedgeRectCallout">
            <a:avLst>
              <a:gd name="adj1" fmla="val 5343"/>
              <a:gd name="adj2" fmla="val 1156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图四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更广泛的有效覆盖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1933575"/>
            <a:ext cx="8027988" cy="3846513"/>
          </a:xfrm>
        </p:spPr>
        <p:txBody>
          <a:bodyPr/>
          <a:lstStyle/>
          <a:p>
            <a:r>
              <a:rPr lang="zh-CN" altLang="en-US" b="1">
                <a:solidFill>
                  <a:schemeClr val="tx2"/>
                </a:solidFill>
              </a:rPr>
              <a:t>绝对分销：</a:t>
            </a:r>
            <a:r>
              <a:rPr lang="zh-CN" altLang="en-US" sz="2800" b="1">
                <a:solidFill>
                  <a:schemeClr val="tx2"/>
                </a:solidFill>
              </a:rPr>
              <a:t>把相同的产品卖到更多的网点</a:t>
            </a:r>
          </a:p>
          <a:p>
            <a:r>
              <a:rPr lang="zh-CN" altLang="en-US" b="1">
                <a:solidFill>
                  <a:schemeClr val="tx2"/>
                </a:solidFill>
              </a:rPr>
              <a:t>相对分销：</a:t>
            </a:r>
            <a:r>
              <a:rPr lang="zh-CN" altLang="en-US" sz="2800" b="1">
                <a:solidFill>
                  <a:schemeClr val="tx2"/>
                </a:solidFill>
              </a:rPr>
              <a:t>在同一个网点里卖更多的品种</a:t>
            </a:r>
          </a:p>
          <a:p>
            <a:pPr>
              <a:buFont typeface="Wingdings" pitchFamily="2" charset="2"/>
              <a:buNone/>
            </a:pPr>
            <a:r>
              <a:rPr lang="zh-CN" altLang="en-US" sz="2800" b="1">
                <a:solidFill>
                  <a:schemeClr val="tx2"/>
                </a:solidFill>
              </a:rPr>
              <a:t>　　</a:t>
            </a:r>
            <a:r>
              <a:rPr lang="zh-CN" altLang="en-US" b="1">
                <a:solidFill>
                  <a:schemeClr val="tx2"/>
                </a:solidFill>
              </a:rPr>
              <a:t>和规格</a:t>
            </a:r>
          </a:p>
          <a:p>
            <a:r>
              <a:rPr lang="zh-CN" altLang="en-US" b="1">
                <a:solidFill>
                  <a:schemeClr val="tx2"/>
                </a:solidFill>
              </a:rPr>
              <a:t>网点拓展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476250"/>
            <a:ext cx="7793038" cy="1143000"/>
          </a:xfrm>
        </p:spPr>
        <p:txBody>
          <a:bodyPr/>
          <a:lstStyle/>
          <a:p>
            <a:r>
              <a:rPr lang="en-US" altLang="zh-TW" b="1">
                <a:ea typeface="PMingLiU" pitchFamily="18" charset="-120"/>
              </a:rPr>
              <a:t> </a:t>
            </a:r>
            <a:r>
              <a:rPr lang="zh-CN" altLang="en-US" sz="3000" b="1">
                <a:ea typeface="黑体" pitchFamily="49" charset="-122"/>
              </a:rPr>
              <a:t>市场拓展的方向</a:t>
            </a:r>
            <a:endParaRPr lang="zh-TW" altLang="en-US" sz="3000" b="1">
              <a:ea typeface="PMingLiU" pitchFamily="18" charset="-12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9975" y="5661025"/>
            <a:ext cx="2663825" cy="4254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>
                <a:solidFill>
                  <a:schemeClr val="hlink"/>
                </a:solidFill>
              </a:rPr>
              <a:t>市场</a:t>
            </a:r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 flipV="1">
            <a:off x="1476375" y="1916113"/>
            <a:ext cx="0" cy="36734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1476375" y="5589588"/>
            <a:ext cx="489585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1476375" y="4005263"/>
            <a:ext cx="2303463" cy="1584325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老产品</a:t>
            </a:r>
          </a:p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老市场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779838" y="4005263"/>
            <a:ext cx="2303462" cy="1584325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新市场</a:t>
            </a:r>
          </a:p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老产品</a:t>
            </a:r>
          </a:p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（绝对分销）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3779838" y="2420938"/>
            <a:ext cx="2303462" cy="1584325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新市场</a:t>
            </a:r>
          </a:p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新产品</a:t>
            </a:r>
          </a:p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（新网点）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1476375" y="2420938"/>
            <a:ext cx="2303463" cy="158432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老市场</a:t>
            </a:r>
          </a:p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新产品</a:t>
            </a:r>
          </a:p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（相对分销）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 rot="16200000">
            <a:off x="-219075" y="4043363"/>
            <a:ext cx="26638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400">
                <a:solidFill>
                  <a:schemeClr val="hlink"/>
                </a:solidFill>
                <a:ea typeface="宋体" pitchFamily="2" charset="-122"/>
              </a:rPr>
              <a:t>产品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>
            <a:off x="1042988" y="558958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1476375" y="55895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827088" y="5589588"/>
            <a:ext cx="9715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400">
                <a:ea typeface="宋体" pitchFamily="2" charset="-122"/>
              </a:rPr>
              <a:t>老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1692275" y="1844675"/>
            <a:ext cx="33845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400" b="1">
                <a:ea typeface="宋体" pitchFamily="2" charset="-122"/>
              </a:rPr>
              <a:t>新（新产品相对性）</a:t>
            </a: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4643438" y="5589588"/>
            <a:ext cx="367347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400" b="1">
                <a:ea typeface="宋体" pitchFamily="2" charset="-122"/>
              </a:rPr>
              <a:t>新（新市场的相对性）</a:t>
            </a:r>
          </a:p>
        </p:txBody>
      </p:sp>
      <p:sp>
        <p:nvSpPr>
          <p:cNvPr id="23570" name="AutoShape 18"/>
          <p:cNvSpPr>
            <a:spLocks noChangeArrowheads="1"/>
          </p:cNvSpPr>
          <p:nvPr/>
        </p:nvSpPr>
        <p:spPr bwMode="auto">
          <a:xfrm>
            <a:off x="7451725" y="2133600"/>
            <a:ext cx="863600" cy="576263"/>
          </a:xfrm>
          <a:prstGeom prst="wedgeRectCallout">
            <a:avLst>
              <a:gd name="adj1" fmla="val -125366"/>
              <a:gd name="adj2" fmla="val 789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图五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  <p:bldP spid="23557" grpId="0" animBg="1"/>
      <p:bldP spid="23558" grpId="0" animBg="1"/>
      <p:bldP spid="23559" grpId="0" animBg="1"/>
      <p:bldP spid="23560" grpId="0" animBg="1"/>
      <p:bldP spid="23561" grpId="0" animBg="1"/>
      <p:bldP spid="23562" grpId="0" animBg="1"/>
      <p:bldP spid="23563" grpId="0"/>
      <p:bldP spid="23566" grpId="0"/>
      <p:bldP spid="235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更深入的店内促销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89138"/>
            <a:ext cx="6791325" cy="3535362"/>
          </a:xfrm>
        </p:spPr>
        <p:txBody>
          <a:bodyPr/>
          <a:lstStyle/>
          <a:p>
            <a:r>
              <a:rPr lang="zh-CN" altLang="en-US" b="1">
                <a:solidFill>
                  <a:schemeClr val="tx2"/>
                </a:solidFill>
              </a:rPr>
              <a:t>陈列</a:t>
            </a:r>
          </a:p>
          <a:p>
            <a:r>
              <a:rPr lang="zh-CN" altLang="en-US" b="1">
                <a:solidFill>
                  <a:schemeClr val="tx2"/>
                </a:solidFill>
              </a:rPr>
              <a:t>分销</a:t>
            </a:r>
          </a:p>
          <a:p>
            <a:r>
              <a:rPr lang="zh-CN" altLang="en-US" b="1">
                <a:solidFill>
                  <a:schemeClr val="tx2"/>
                </a:solidFill>
              </a:rPr>
              <a:t>人员</a:t>
            </a:r>
          </a:p>
          <a:p>
            <a:r>
              <a:rPr lang="zh-CN" altLang="en-US" b="1">
                <a:solidFill>
                  <a:schemeClr val="tx2"/>
                </a:solidFill>
              </a:rPr>
              <a:t>促销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8229600" cy="1143000"/>
          </a:xfrm>
        </p:spPr>
        <p:txBody>
          <a:bodyPr/>
          <a:lstStyle/>
          <a:p>
            <a:r>
              <a:rPr lang="en-US" altLang="zh-TW" b="1">
                <a:ea typeface="PMingLiU" pitchFamily="18" charset="-120"/>
              </a:rPr>
              <a:t> </a:t>
            </a:r>
            <a:r>
              <a:rPr lang="zh-CN" altLang="en-US" sz="3000" b="1">
                <a:ea typeface="黑体" pitchFamily="49" charset="-122"/>
              </a:rPr>
              <a:t>市场提升空间分析</a:t>
            </a:r>
            <a:endParaRPr lang="zh-TW" altLang="en-US" sz="3000" b="1">
              <a:ea typeface="PMingLiU" pitchFamily="18" charset="-12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51725" y="5805488"/>
            <a:ext cx="1887538" cy="36036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000" b="1"/>
              <a:t>网点数量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H="1" flipV="1">
            <a:off x="2700338" y="1989138"/>
            <a:ext cx="1587" cy="38877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2554288" y="5662613"/>
            <a:ext cx="590391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627313" y="487045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2627313" y="3933825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2627313" y="29972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>
            <a:off x="3779838" y="5662613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4787900" y="5662613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5722938" y="5662613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2771775" y="1916113"/>
            <a:ext cx="197961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单店销量</a:t>
            </a:r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1546225" y="4725988"/>
            <a:ext cx="18875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现有销量</a:t>
            </a: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1546225" y="3862388"/>
            <a:ext cx="19605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最好销量</a:t>
            </a: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1546225" y="2852738"/>
            <a:ext cx="18875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竞品销量</a:t>
            </a:r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2627313" y="2278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1619250" y="2349500"/>
            <a:ext cx="188753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理论销量</a:t>
            </a:r>
          </a:p>
        </p:txBody>
      </p:sp>
      <p:sp>
        <p:nvSpPr>
          <p:cNvPr id="24596" name="Line 20"/>
          <p:cNvSpPr>
            <a:spLocks noChangeShapeType="1"/>
          </p:cNvSpPr>
          <p:nvPr/>
        </p:nvSpPr>
        <p:spPr bwMode="auto">
          <a:xfrm>
            <a:off x="6731000" y="5662613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 rot="5400000">
            <a:off x="2988469" y="6165056"/>
            <a:ext cx="13684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现有数量</a:t>
            </a: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 rot="5400000">
            <a:off x="3996531" y="6165057"/>
            <a:ext cx="13684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最好数量</a:t>
            </a: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 rot="5400000">
            <a:off x="4931569" y="6165056"/>
            <a:ext cx="13684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竞品数量</a:t>
            </a: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 rot="5400000">
            <a:off x="6012656" y="6165057"/>
            <a:ext cx="13684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理论数量</a:t>
            </a: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2700338" y="4868863"/>
            <a:ext cx="1081087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3779838" y="4870450"/>
            <a:ext cx="1008062" cy="7921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/>
              <a:t>绝对分销</a:t>
            </a:r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2698750" y="3933825"/>
            <a:ext cx="1081088" cy="936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/>
              <a:t>相对分销</a:t>
            </a:r>
          </a:p>
        </p:txBody>
      </p:sp>
      <p:sp>
        <p:nvSpPr>
          <p:cNvPr id="24604" name="Rectangle 28"/>
          <p:cNvSpPr>
            <a:spLocks noChangeArrowheads="1"/>
          </p:cNvSpPr>
          <p:nvPr/>
        </p:nvSpPr>
        <p:spPr bwMode="auto">
          <a:xfrm>
            <a:off x="2698750" y="2997200"/>
            <a:ext cx="1081088" cy="93662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05" name="Rectangle 29"/>
          <p:cNvSpPr>
            <a:spLocks noChangeArrowheads="1"/>
          </p:cNvSpPr>
          <p:nvPr/>
        </p:nvSpPr>
        <p:spPr bwMode="auto">
          <a:xfrm>
            <a:off x="2698750" y="2278063"/>
            <a:ext cx="1081088" cy="719137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06" name="Rectangle 30"/>
          <p:cNvSpPr>
            <a:spLocks noChangeArrowheads="1"/>
          </p:cNvSpPr>
          <p:nvPr/>
        </p:nvSpPr>
        <p:spPr bwMode="auto">
          <a:xfrm>
            <a:off x="4787900" y="4868863"/>
            <a:ext cx="1008063" cy="792162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07" name="Rectangle 31"/>
          <p:cNvSpPr>
            <a:spLocks noChangeArrowheads="1"/>
          </p:cNvSpPr>
          <p:nvPr/>
        </p:nvSpPr>
        <p:spPr bwMode="auto">
          <a:xfrm>
            <a:off x="5795963" y="4868863"/>
            <a:ext cx="1008062" cy="792162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14" name="AutoShape 38"/>
          <p:cNvSpPr>
            <a:spLocks noChangeArrowheads="1"/>
          </p:cNvSpPr>
          <p:nvPr/>
        </p:nvSpPr>
        <p:spPr bwMode="auto">
          <a:xfrm>
            <a:off x="7524750" y="2205038"/>
            <a:ext cx="1008063" cy="503237"/>
          </a:xfrm>
          <a:prstGeom prst="wedgeRoundRectCallout">
            <a:avLst>
              <a:gd name="adj1" fmla="val -53148"/>
              <a:gd name="adj2" fmla="val 12855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图六</a:t>
            </a:r>
          </a:p>
        </p:txBody>
      </p:sp>
      <p:sp>
        <p:nvSpPr>
          <p:cNvPr id="24615" name="Rectangle 39"/>
          <p:cNvSpPr>
            <a:spLocks noChangeArrowheads="1"/>
          </p:cNvSpPr>
          <p:nvPr/>
        </p:nvSpPr>
        <p:spPr bwMode="auto">
          <a:xfrm>
            <a:off x="3779838" y="3933825"/>
            <a:ext cx="1008062" cy="9350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/>
              <a:t>新网点</a:t>
            </a:r>
          </a:p>
        </p:txBody>
      </p:sp>
      <p:sp>
        <p:nvSpPr>
          <p:cNvPr id="24616" name="Rectangle 40"/>
          <p:cNvSpPr>
            <a:spLocks noChangeArrowheads="1"/>
          </p:cNvSpPr>
          <p:nvPr/>
        </p:nvSpPr>
        <p:spPr bwMode="auto">
          <a:xfrm>
            <a:off x="4787900" y="3933825"/>
            <a:ext cx="1008063" cy="935038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17" name="Rectangle 41"/>
          <p:cNvSpPr>
            <a:spLocks noChangeArrowheads="1"/>
          </p:cNvSpPr>
          <p:nvPr/>
        </p:nvSpPr>
        <p:spPr bwMode="auto">
          <a:xfrm>
            <a:off x="4787900" y="2276475"/>
            <a:ext cx="1008063" cy="935038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18" name="Rectangle 42"/>
          <p:cNvSpPr>
            <a:spLocks noChangeArrowheads="1"/>
          </p:cNvSpPr>
          <p:nvPr/>
        </p:nvSpPr>
        <p:spPr bwMode="auto">
          <a:xfrm>
            <a:off x="4787900" y="2997200"/>
            <a:ext cx="1008063" cy="935038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19" name="Rectangle 43"/>
          <p:cNvSpPr>
            <a:spLocks noChangeArrowheads="1"/>
          </p:cNvSpPr>
          <p:nvPr/>
        </p:nvSpPr>
        <p:spPr bwMode="auto">
          <a:xfrm>
            <a:off x="3779838" y="2276475"/>
            <a:ext cx="1008062" cy="935038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20" name="Rectangle 44"/>
          <p:cNvSpPr>
            <a:spLocks noChangeArrowheads="1"/>
          </p:cNvSpPr>
          <p:nvPr/>
        </p:nvSpPr>
        <p:spPr bwMode="auto">
          <a:xfrm>
            <a:off x="3779838" y="2997200"/>
            <a:ext cx="1008062" cy="935038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21" name="Rectangle 45"/>
          <p:cNvSpPr>
            <a:spLocks noChangeArrowheads="1"/>
          </p:cNvSpPr>
          <p:nvPr/>
        </p:nvSpPr>
        <p:spPr bwMode="auto">
          <a:xfrm>
            <a:off x="5795963" y="2276475"/>
            <a:ext cx="1008062" cy="935038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22" name="Rectangle 46"/>
          <p:cNvSpPr>
            <a:spLocks noChangeArrowheads="1"/>
          </p:cNvSpPr>
          <p:nvPr/>
        </p:nvSpPr>
        <p:spPr bwMode="auto">
          <a:xfrm>
            <a:off x="5795963" y="2997200"/>
            <a:ext cx="1008062" cy="935038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623" name="Rectangle 47"/>
          <p:cNvSpPr>
            <a:spLocks noChangeArrowheads="1"/>
          </p:cNvSpPr>
          <p:nvPr/>
        </p:nvSpPr>
        <p:spPr bwMode="auto">
          <a:xfrm>
            <a:off x="5795963" y="3933825"/>
            <a:ext cx="1008062" cy="935038"/>
          </a:xfrm>
          <a:prstGeom prst="rect">
            <a:avLst/>
          </a:prstGeom>
          <a:solidFill>
            <a:srgbClr val="CC3300"/>
          </a:solidFill>
          <a:ln w="9525">
            <a:solidFill>
              <a:srgbClr val="33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4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82" grpId="0" animBg="1"/>
      <p:bldP spid="24583" grpId="0" animBg="1"/>
      <p:bldP spid="24591" grpId="0"/>
      <p:bldP spid="24592" grpId="0"/>
      <p:bldP spid="24593" grpId="0"/>
      <p:bldP spid="24595" grpId="0"/>
      <p:bldP spid="24597" grpId="0"/>
      <p:bldP spid="24598" grpId="0"/>
      <p:bldP spid="24599" grpId="0"/>
      <p:bldP spid="24600" grpId="0"/>
      <p:bldP spid="24601" grpId="0" animBg="1"/>
      <p:bldP spid="24602" grpId="0" animBg="1"/>
      <p:bldP spid="24603" grpId="0" animBg="1"/>
      <p:bldP spid="24604" grpId="0" animBg="1"/>
      <p:bldP spid="24605" grpId="0" animBg="1"/>
      <p:bldP spid="24606" grpId="0" animBg="1"/>
      <p:bldP spid="24607" grpId="0" animBg="1"/>
      <p:bldP spid="24615" grpId="0" animBg="1"/>
      <p:bldP spid="24616" grpId="0" animBg="1"/>
      <p:bldP spid="24616" grpId="1" animBg="1"/>
      <p:bldP spid="24617" grpId="0" animBg="1"/>
      <p:bldP spid="24618" grpId="0" animBg="1"/>
      <p:bldP spid="24618" grpId="1" animBg="1"/>
      <p:bldP spid="24619" grpId="0" animBg="1"/>
      <p:bldP spid="24620" grpId="0" animBg="1"/>
      <p:bldP spid="24621" grpId="0" animBg="1"/>
      <p:bldP spid="24622" grpId="0" animBg="1"/>
      <p:bldP spid="246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92150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小结</a:t>
            </a:r>
            <a:r>
              <a:rPr lang="en-US" altLang="zh-CN" sz="3000" b="1">
                <a:ea typeface="黑体" pitchFamily="49" charset="-122"/>
              </a:rPr>
              <a:t>:</a:t>
            </a:r>
            <a:br>
              <a:rPr lang="en-US" altLang="zh-CN" sz="3000" b="1">
                <a:ea typeface="黑体" pitchFamily="49" charset="-122"/>
              </a:rPr>
            </a:br>
            <a:r>
              <a:rPr lang="en-US" altLang="zh-CN" sz="3000" b="1">
                <a:ea typeface="黑体" pitchFamily="49" charset="-122"/>
              </a:rPr>
              <a:t>       </a:t>
            </a:r>
            <a:r>
              <a:rPr lang="zh-CN" altLang="en-US" sz="3000" b="1">
                <a:ea typeface="黑体" pitchFamily="49" charset="-122"/>
              </a:rPr>
              <a:t>通过学习市场分析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844675"/>
            <a:ext cx="6791325" cy="42481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b="1">
                <a:solidFill>
                  <a:schemeClr val="tx2"/>
                </a:solidFill>
              </a:rPr>
              <a:t>我们知道</a:t>
            </a:r>
            <a:r>
              <a:rPr lang="en-US" altLang="zh-CN" b="1">
                <a:solidFill>
                  <a:schemeClr val="tx2"/>
                </a:solidFill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en-US" altLang="zh-CN" b="1">
                <a:solidFill>
                  <a:schemeClr val="tx2"/>
                </a:solidFill>
              </a:rPr>
              <a:t>1.</a:t>
            </a:r>
            <a:r>
              <a:rPr lang="zh-CN" altLang="en-US" b="1">
                <a:solidFill>
                  <a:schemeClr val="tx2"/>
                </a:solidFill>
              </a:rPr>
              <a:t>月度销售目标分解内容</a:t>
            </a:r>
            <a:r>
              <a:rPr lang="en-US" altLang="zh-CN" b="1">
                <a:solidFill>
                  <a:schemeClr val="tx2"/>
                </a:solidFill>
              </a:rPr>
              <a:t>(5</a:t>
            </a:r>
            <a:r>
              <a:rPr lang="zh-CN" altLang="en-US" b="1">
                <a:solidFill>
                  <a:schemeClr val="tx2"/>
                </a:solidFill>
              </a:rPr>
              <a:t>个量化</a:t>
            </a:r>
            <a:r>
              <a:rPr lang="en-US" altLang="zh-CN" b="1">
                <a:solidFill>
                  <a:schemeClr val="tx2"/>
                </a:solidFill>
              </a:rPr>
              <a:t>)</a:t>
            </a:r>
          </a:p>
          <a:p>
            <a:pPr>
              <a:buFont typeface="Wingdings" pitchFamily="2" charset="2"/>
              <a:buNone/>
            </a:pPr>
            <a:r>
              <a:rPr lang="en-US" altLang="zh-CN" b="1">
                <a:solidFill>
                  <a:schemeClr val="tx2"/>
                </a:solidFill>
              </a:rPr>
              <a:t>2.</a:t>
            </a:r>
            <a:r>
              <a:rPr lang="zh-CN" altLang="en-US" b="1">
                <a:solidFill>
                  <a:schemeClr val="tx2"/>
                </a:solidFill>
              </a:rPr>
              <a:t>生意运行的逻辑</a:t>
            </a:r>
          </a:p>
          <a:p>
            <a:pPr>
              <a:buFont typeface="Wingdings" pitchFamily="2" charset="2"/>
              <a:buNone/>
            </a:pPr>
            <a:r>
              <a:rPr lang="en-US" altLang="zh-CN" b="1">
                <a:solidFill>
                  <a:schemeClr val="tx2"/>
                </a:solidFill>
              </a:rPr>
              <a:t>3.</a:t>
            </a:r>
            <a:r>
              <a:rPr lang="zh-CN" altLang="en-US" b="1">
                <a:solidFill>
                  <a:schemeClr val="tx2"/>
                </a:solidFill>
              </a:rPr>
              <a:t>销售管理工作的</a:t>
            </a:r>
            <a:r>
              <a:rPr lang="en-US" altLang="zh-CN" b="1">
                <a:solidFill>
                  <a:schemeClr val="tx2"/>
                </a:solidFill>
              </a:rPr>
              <a:t>6</a:t>
            </a:r>
            <a:r>
              <a:rPr lang="zh-CN" altLang="en-US" b="1">
                <a:solidFill>
                  <a:schemeClr val="tx2"/>
                </a:solidFill>
              </a:rPr>
              <a:t>要素</a:t>
            </a:r>
          </a:p>
          <a:p>
            <a:pPr>
              <a:buFont typeface="Wingdings" pitchFamily="2" charset="2"/>
              <a:buNone/>
            </a:pPr>
            <a:r>
              <a:rPr lang="en-US" altLang="zh-CN" b="1">
                <a:solidFill>
                  <a:schemeClr val="tx2"/>
                </a:solidFill>
              </a:rPr>
              <a:t>4.</a:t>
            </a:r>
            <a:r>
              <a:rPr lang="zh-CN" altLang="en-US" b="1">
                <a:solidFill>
                  <a:schemeClr val="tx2"/>
                </a:solidFill>
              </a:rPr>
              <a:t>市场拓展的</a:t>
            </a:r>
            <a:r>
              <a:rPr lang="en-US" altLang="zh-CN" b="1">
                <a:solidFill>
                  <a:schemeClr val="tx2"/>
                </a:solidFill>
              </a:rPr>
              <a:t>3</a:t>
            </a:r>
            <a:r>
              <a:rPr lang="zh-CN" altLang="en-US" b="1">
                <a:solidFill>
                  <a:schemeClr val="tx2"/>
                </a:solidFill>
              </a:rPr>
              <a:t>个方向</a:t>
            </a:r>
          </a:p>
          <a:p>
            <a:pPr>
              <a:buFont typeface="Wingdings" pitchFamily="2" charset="2"/>
              <a:buNone/>
            </a:pPr>
            <a:r>
              <a:rPr lang="en-US" altLang="zh-CN" b="1">
                <a:solidFill>
                  <a:schemeClr val="tx2"/>
                </a:solidFill>
              </a:rPr>
              <a:t>5.</a:t>
            </a:r>
            <a:r>
              <a:rPr lang="zh-CN" altLang="en-US" b="1">
                <a:solidFill>
                  <a:schemeClr val="tx2"/>
                </a:solidFill>
              </a:rPr>
              <a:t>提升市场空间的</a:t>
            </a:r>
            <a:r>
              <a:rPr lang="en-US" altLang="zh-CN" b="1">
                <a:solidFill>
                  <a:schemeClr val="tx2"/>
                </a:solidFill>
              </a:rPr>
              <a:t>3</a:t>
            </a:r>
            <a:r>
              <a:rPr lang="zh-CN" altLang="en-US" b="1">
                <a:solidFill>
                  <a:schemeClr val="tx2"/>
                </a:solidFill>
              </a:rPr>
              <a:t>个步骤</a:t>
            </a:r>
          </a:p>
          <a:p>
            <a:pPr>
              <a:buFont typeface="Wingdings" pitchFamily="2" charset="2"/>
              <a:buNone/>
            </a:pPr>
            <a:r>
              <a:rPr lang="zh-CN" altLang="en-US" b="1">
                <a:solidFill>
                  <a:schemeClr val="tx2"/>
                </a:solidFill>
              </a:rPr>
              <a:t>备注</a:t>
            </a:r>
            <a:r>
              <a:rPr lang="en-US" altLang="zh-CN" b="1">
                <a:solidFill>
                  <a:schemeClr val="tx2"/>
                </a:solidFill>
              </a:rPr>
              <a:t>:</a:t>
            </a:r>
            <a:r>
              <a:rPr lang="zh-CN" altLang="en-US" b="1">
                <a:solidFill>
                  <a:schemeClr val="tx2"/>
                </a:solidFill>
              </a:rPr>
              <a:t>终端价位的控制</a:t>
            </a:r>
          </a:p>
          <a:p>
            <a:pPr>
              <a:buFont typeface="Wingdings" pitchFamily="2" charset="2"/>
              <a:buNone/>
            </a:pPr>
            <a:endParaRPr lang="zh-CN" altLang="en-US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zh-CN" altLang="en-US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zh-CN" altLang="en-US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zh-CN" alt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692150"/>
            <a:ext cx="6615113" cy="8636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了解伙伴，优化服务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700" y="4799013"/>
            <a:ext cx="7772400" cy="12938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>
                <a:solidFill>
                  <a:srgbClr val="0066CC"/>
                </a:solidFill>
              </a:rPr>
              <a:t>品牌品系分析表 　　              项目执行评估表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>
                <a:solidFill>
                  <a:srgbClr val="0066CC"/>
                </a:solidFill>
              </a:rPr>
              <a:t>品牌小组月工作计划表　         空白网点情况分析表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>
                <a:solidFill>
                  <a:srgbClr val="0066CC"/>
                </a:solidFill>
              </a:rPr>
              <a:t>现有网点活动参与预估分析表</a:t>
            </a:r>
            <a:r>
              <a:rPr lang="zh-CN" altLang="en-US" sz="2400" b="1"/>
              <a:t> </a:t>
            </a:r>
            <a:endParaRPr lang="zh-CN" altLang="en-US" sz="2400" b="1">
              <a:solidFill>
                <a:srgbClr val="0066CC"/>
              </a:solidFill>
            </a:endParaRPr>
          </a:p>
        </p:txBody>
      </p:sp>
      <p:sp>
        <p:nvSpPr>
          <p:cNvPr id="62468" name="WordArt 4"/>
          <p:cNvSpPr>
            <a:spLocks noChangeArrowheads="1" noChangeShapeType="1" noTextEdit="1"/>
          </p:cNvSpPr>
          <p:nvPr/>
        </p:nvSpPr>
        <p:spPr bwMode="auto">
          <a:xfrm>
            <a:off x="1979613" y="2997200"/>
            <a:ext cx="5111750" cy="1162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宋体"/>
                <a:ea typeface="宋体"/>
              </a:rPr>
              <a:t>客户分析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7" grpId="0" build="p"/>
      <p:bldP spid="6246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客户管理</a:t>
            </a:r>
            <a:endParaRPr lang="en-US" altLang="zh-CN" sz="3000" b="1">
              <a:ea typeface="黑体" pitchFamily="49" charset="-122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116013" y="2133600"/>
            <a:ext cx="3311525" cy="790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客户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116013" y="2924175"/>
            <a:ext cx="3311525" cy="865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 b="1">
                <a:latin typeface="Tahoma" pitchFamily="34" charset="0"/>
                <a:ea typeface="宋体" pitchFamily="2" charset="-122"/>
              </a:rPr>
              <a:t>20%</a:t>
            </a:r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的重点客户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1116013" y="3789363"/>
            <a:ext cx="3311525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 b="1">
                <a:latin typeface="Tahoma" pitchFamily="34" charset="0"/>
                <a:ea typeface="宋体" pitchFamily="2" charset="-122"/>
              </a:rPr>
              <a:t>40%</a:t>
            </a:r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的次重点客户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1116013" y="5084763"/>
            <a:ext cx="3311525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 b="1">
                <a:latin typeface="Tahoma" pitchFamily="34" charset="0"/>
                <a:ea typeface="宋体" pitchFamily="2" charset="-122"/>
              </a:rPr>
              <a:t>40%</a:t>
            </a:r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的普通客户</a:t>
            </a:r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4213225" y="2924175"/>
            <a:ext cx="33829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4213225" y="3789363"/>
            <a:ext cx="3382963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4284663" y="5084763"/>
            <a:ext cx="3311525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4427538" y="3789363"/>
            <a:ext cx="3311525" cy="12954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 b="1">
                <a:latin typeface="Tahoma" pitchFamily="34" charset="0"/>
                <a:ea typeface="宋体" pitchFamily="2" charset="-122"/>
              </a:rPr>
              <a:t>40%</a:t>
            </a:r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的资源投入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4427538" y="2924175"/>
            <a:ext cx="3311525" cy="865188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 b="1">
                <a:latin typeface="Tahoma" pitchFamily="34" charset="0"/>
                <a:ea typeface="宋体" pitchFamily="2" charset="-122"/>
              </a:rPr>
              <a:t>40%</a:t>
            </a:r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的资源投入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4427538" y="2133600"/>
            <a:ext cx="3311525" cy="790575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资源投入</a:t>
            </a: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4427538" y="5084763"/>
            <a:ext cx="3311525" cy="1223962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 b="1">
                <a:latin typeface="Tahoma" pitchFamily="34" charset="0"/>
                <a:ea typeface="宋体" pitchFamily="2" charset="-122"/>
              </a:rPr>
              <a:t>20%</a:t>
            </a:r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的资源投入</a:t>
            </a:r>
          </a:p>
        </p:txBody>
      </p:sp>
      <p:sp>
        <p:nvSpPr>
          <p:cNvPr id="26642" name="AutoShape 18"/>
          <p:cNvSpPr>
            <a:spLocks noChangeArrowheads="1"/>
          </p:cNvSpPr>
          <p:nvPr/>
        </p:nvSpPr>
        <p:spPr bwMode="auto">
          <a:xfrm>
            <a:off x="6732588" y="1484313"/>
            <a:ext cx="1008062" cy="431800"/>
          </a:xfrm>
          <a:prstGeom prst="wedgeRoundRectCallout">
            <a:avLst>
              <a:gd name="adj1" fmla="val -62912"/>
              <a:gd name="adj2" fmla="val 8676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图七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30" grpId="0" animBg="1"/>
      <p:bldP spid="26631" grpId="0" animBg="1"/>
      <p:bldP spid="26632" grpId="0" animBg="1"/>
      <p:bldP spid="26633" grpId="0" animBg="1"/>
      <p:bldP spid="26634" grpId="0" animBg="1"/>
      <p:bldP spid="26635" grpId="0" animBg="1"/>
      <p:bldP spid="26636" grpId="0" animBg="1"/>
      <p:bldP spid="26637" grpId="0" animBg="1"/>
      <p:bldP spid="26638" grpId="0" animBg="1"/>
      <p:bldP spid="26639" grpId="0" animBg="1"/>
      <p:bldP spid="266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76250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客户分级分类的方法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700213"/>
            <a:ext cx="7493000" cy="4392612"/>
          </a:xfrm>
        </p:spPr>
        <p:txBody>
          <a:bodyPr/>
          <a:lstStyle/>
          <a:p>
            <a:r>
              <a:rPr lang="zh-CN" altLang="en-US" b="1"/>
              <a:t>将给本公司回款最高的前</a:t>
            </a:r>
            <a:r>
              <a:rPr lang="en-US" altLang="zh-CN" b="1"/>
              <a:t>20%</a:t>
            </a:r>
            <a:r>
              <a:rPr lang="zh-CN" altLang="en-US" b="1"/>
              <a:t>的美容院列为</a:t>
            </a:r>
            <a:r>
              <a:rPr lang="en-US" altLang="zh-CN" b="1"/>
              <a:t>a</a:t>
            </a:r>
            <a:r>
              <a:rPr lang="zh-CN" altLang="en-US" b="1"/>
              <a:t>，其余</a:t>
            </a:r>
            <a:r>
              <a:rPr lang="en-US" altLang="zh-CN" b="1"/>
              <a:t>40%</a:t>
            </a:r>
            <a:r>
              <a:rPr lang="zh-CN" altLang="en-US" b="1"/>
              <a:t>的美容院列为</a:t>
            </a:r>
            <a:r>
              <a:rPr lang="en-US" altLang="zh-CN" b="1"/>
              <a:t>b</a:t>
            </a:r>
            <a:r>
              <a:rPr lang="zh-CN" altLang="en-US" b="1"/>
              <a:t>，最后</a:t>
            </a:r>
            <a:r>
              <a:rPr lang="en-US" altLang="zh-CN" b="1"/>
              <a:t>40%</a:t>
            </a:r>
            <a:r>
              <a:rPr lang="zh-CN" altLang="en-US" b="1"/>
              <a:t>的美容院列为</a:t>
            </a:r>
            <a:r>
              <a:rPr lang="en-US" altLang="zh-CN" b="1"/>
              <a:t>c</a:t>
            </a:r>
            <a:r>
              <a:rPr lang="zh-CN" altLang="en-US" b="1"/>
              <a:t>；</a:t>
            </a:r>
          </a:p>
          <a:p>
            <a:endParaRPr lang="zh-CN" altLang="en-US" b="1"/>
          </a:p>
          <a:p>
            <a:r>
              <a:rPr lang="zh-CN" altLang="en-US" b="1"/>
              <a:t>把主推本公司品牌的美容院列为</a:t>
            </a:r>
            <a:r>
              <a:rPr lang="en-US" altLang="zh-CN" b="1"/>
              <a:t>1</a:t>
            </a:r>
            <a:r>
              <a:rPr lang="zh-CN" altLang="en-US" b="1"/>
              <a:t>，把平推本公司品牌的美容院列为</a:t>
            </a:r>
            <a:r>
              <a:rPr lang="en-US" altLang="zh-CN" b="1"/>
              <a:t>2,</a:t>
            </a:r>
            <a:r>
              <a:rPr lang="zh-CN" altLang="en-US" b="1"/>
              <a:t>把辅推本公司品牌的美容院列为</a:t>
            </a:r>
            <a:r>
              <a:rPr lang="en-US" altLang="zh-CN" b="1"/>
              <a:t>3</a:t>
            </a:r>
            <a:r>
              <a:rPr lang="zh-CN" altLang="en-US" b="1"/>
              <a:t>；</a:t>
            </a:r>
          </a:p>
          <a:p>
            <a:pPr>
              <a:buFont typeface="Wingdings" pitchFamily="2" charset="2"/>
              <a:buNone/>
            </a:pPr>
            <a:r>
              <a:rPr lang="zh-CN" altLang="en-US" b="1"/>
              <a:t>二者交叉得出重点客户名单，见图八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20713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客户分级分类表</a:t>
            </a:r>
            <a:r>
              <a:rPr lang="en-US" altLang="zh-CN" sz="3000" b="1">
                <a:ea typeface="黑体" pitchFamily="49" charset="-122"/>
              </a:rPr>
              <a:t>(</a:t>
            </a:r>
            <a:r>
              <a:rPr lang="zh-CN" altLang="en-US" sz="3000" b="1">
                <a:ea typeface="黑体" pitchFamily="49" charset="-122"/>
              </a:rPr>
              <a:t>可适用将男朋友分类</a:t>
            </a:r>
            <a:r>
              <a:rPr lang="en-US" altLang="zh-CN" sz="3000" b="1">
                <a:ea typeface="黑体" pitchFamily="49" charset="-122"/>
              </a:rPr>
              <a:t>)</a:t>
            </a:r>
            <a:r>
              <a:rPr lang="en-US" altLang="zh-TW" b="1">
                <a:ea typeface="PMingLiU" pitchFamily="18" charset="-120"/>
              </a:rPr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613" y="5734050"/>
            <a:ext cx="2808287" cy="5048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000" b="1"/>
              <a:t>客户对我们的重要性</a:t>
            </a:r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 flipH="1" flipV="1">
            <a:off x="1979613" y="1844675"/>
            <a:ext cx="1587" cy="35274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V="1">
            <a:off x="1979613" y="5373688"/>
            <a:ext cx="4968875" cy="158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4859338" y="2133600"/>
            <a:ext cx="1441450" cy="10810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a1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1979613" y="4292600"/>
            <a:ext cx="1439862" cy="10810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c3</a:t>
            </a: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3419475" y="4292600"/>
            <a:ext cx="1439863" cy="10810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b3</a:t>
            </a: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4859338" y="4292600"/>
            <a:ext cx="1439862" cy="10810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a3</a:t>
            </a: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4859338" y="3213100"/>
            <a:ext cx="1439862" cy="10810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a2</a:t>
            </a:r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3419475" y="3213100"/>
            <a:ext cx="1439863" cy="10810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b2</a:t>
            </a:r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3419475" y="2132013"/>
            <a:ext cx="1439863" cy="1081087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b1</a:t>
            </a: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1979613" y="2133600"/>
            <a:ext cx="1439862" cy="10810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c1</a:t>
            </a: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1979613" y="3213100"/>
            <a:ext cx="1439862" cy="10810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en-US" altLang="zh-CN" sz="2400">
                <a:latin typeface="Tahoma" pitchFamily="34" charset="0"/>
                <a:ea typeface="宋体" pitchFamily="2" charset="-122"/>
              </a:rPr>
              <a:t>c2</a:t>
            </a: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 rot="5400000">
            <a:off x="-216694" y="3896520"/>
            <a:ext cx="26638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我们对客户的重要性</a:t>
            </a: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5435600" y="5373688"/>
            <a:ext cx="503238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altLang="zh-CN" sz="3200">
                <a:ea typeface="宋体" pitchFamily="2" charset="-122"/>
              </a:rPr>
              <a:t>a</a:t>
            </a: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3924300" y="5373688"/>
            <a:ext cx="503238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altLang="zh-CN" sz="3200">
                <a:ea typeface="宋体" pitchFamily="2" charset="-122"/>
              </a:rPr>
              <a:t>b</a:t>
            </a: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1476375" y="3573463"/>
            <a:ext cx="430213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altLang="zh-CN" sz="3200">
                <a:ea typeface="宋体" pitchFamily="2" charset="-122"/>
              </a:rPr>
              <a:t>2</a:t>
            </a: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1476375" y="2420938"/>
            <a:ext cx="503238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altLang="zh-CN" sz="3200">
                <a:ea typeface="宋体" pitchFamily="2" charset="-122"/>
              </a:rPr>
              <a:t>1</a:t>
            </a:r>
          </a:p>
        </p:txBody>
      </p:sp>
      <p:sp>
        <p:nvSpPr>
          <p:cNvPr id="22556" name="Rectangle 28"/>
          <p:cNvSpPr>
            <a:spLocks noChangeArrowheads="1"/>
          </p:cNvSpPr>
          <p:nvPr/>
        </p:nvSpPr>
        <p:spPr bwMode="auto">
          <a:xfrm>
            <a:off x="1547813" y="4724400"/>
            <a:ext cx="4318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altLang="zh-CN" sz="3200">
                <a:ea typeface="宋体" pitchFamily="2" charset="-122"/>
              </a:rPr>
              <a:t>3</a:t>
            </a: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2484438" y="5373688"/>
            <a:ext cx="4318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en-US" altLang="zh-CN" sz="3200">
                <a:ea typeface="宋体" pitchFamily="2" charset="-122"/>
              </a:rPr>
              <a:t>c</a:t>
            </a:r>
          </a:p>
        </p:txBody>
      </p:sp>
      <p:sp>
        <p:nvSpPr>
          <p:cNvPr id="22558" name="Line 30"/>
          <p:cNvSpPr>
            <a:spLocks noChangeShapeType="1"/>
          </p:cNvSpPr>
          <p:nvPr/>
        </p:nvSpPr>
        <p:spPr bwMode="auto">
          <a:xfrm>
            <a:off x="3419475" y="53736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2559" name="Line 31"/>
          <p:cNvSpPr>
            <a:spLocks noChangeShapeType="1"/>
          </p:cNvSpPr>
          <p:nvPr/>
        </p:nvSpPr>
        <p:spPr bwMode="auto">
          <a:xfrm>
            <a:off x="4859338" y="5373688"/>
            <a:ext cx="0" cy="7143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2560" name="Line 32"/>
          <p:cNvSpPr>
            <a:spLocks noChangeShapeType="1"/>
          </p:cNvSpPr>
          <p:nvPr/>
        </p:nvSpPr>
        <p:spPr bwMode="auto">
          <a:xfrm flipH="1">
            <a:off x="1908175" y="429260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2561" name="Line 33"/>
          <p:cNvSpPr>
            <a:spLocks noChangeShapeType="1"/>
          </p:cNvSpPr>
          <p:nvPr/>
        </p:nvSpPr>
        <p:spPr bwMode="auto">
          <a:xfrm flipH="1">
            <a:off x="1908175" y="3213100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zh-CN" altLang="en-US"/>
          </a:p>
        </p:txBody>
      </p:sp>
      <p:sp>
        <p:nvSpPr>
          <p:cNvPr id="22563" name="Rectangle 35"/>
          <p:cNvSpPr>
            <a:spLocks noChangeArrowheads="1"/>
          </p:cNvSpPr>
          <p:nvPr/>
        </p:nvSpPr>
        <p:spPr bwMode="auto">
          <a:xfrm>
            <a:off x="6948488" y="2276475"/>
            <a:ext cx="1798637" cy="9366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重点客户</a:t>
            </a:r>
          </a:p>
        </p:txBody>
      </p: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6948488" y="3357563"/>
            <a:ext cx="1798637" cy="8651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次重点客户</a:t>
            </a:r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6948488" y="4365625"/>
            <a:ext cx="1798637" cy="863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普通客户</a:t>
            </a:r>
          </a:p>
        </p:txBody>
      </p:sp>
      <p:sp>
        <p:nvSpPr>
          <p:cNvPr id="22566" name="AutoShape 38"/>
          <p:cNvSpPr>
            <a:spLocks noChangeArrowheads="1"/>
          </p:cNvSpPr>
          <p:nvPr/>
        </p:nvSpPr>
        <p:spPr bwMode="auto">
          <a:xfrm>
            <a:off x="6588125" y="1341438"/>
            <a:ext cx="935038" cy="431800"/>
          </a:xfrm>
          <a:prstGeom prst="wedgeRoundRectCallout">
            <a:avLst>
              <a:gd name="adj1" fmla="val -50171"/>
              <a:gd name="adj2" fmla="val 9044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图八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3" grpId="0" animBg="1"/>
      <p:bldP spid="22534" grpId="0" animBg="1"/>
      <p:bldP spid="22539" grpId="0" animBg="1"/>
      <p:bldP spid="22541" grpId="0" animBg="1"/>
      <p:bldP spid="22544" grpId="0" animBg="1"/>
      <p:bldP spid="22545" grpId="0" animBg="1"/>
      <p:bldP spid="22546" grpId="0" animBg="1"/>
      <p:bldP spid="22547" grpId="0" animBg="1"/>
      <p:bldP spid="22548" grpId="0" animBg="1"/>
      <p:bldP spid="22549" grpId="0" animBg="1"/>
      <p:bldP spid="22550" grpId="0" animBg="1"/>
      <p:bldP spid="22551" grpId="0"/>
      <p:bldP spid="22552" grpId="0"/>
      <p:bldP spid="22553" grpId="0"/>
      <p:bldP spid="22554" grpId="0"/>
      <p:bldP spid="22555" grpId="0"/>
      <p:bldP spid="22556" grpId="0"/>
      <p:bldP spid="22557" grpId="0"/>
      <p:bldP spid="22563" grpId="0" animBg="1"/>
      <p:bldP spid="22564" grpId="0" animBg="1"/>
      <p:bldP spid="2256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5076825" y="1844675"/>
            <a:ext cx="3311525" cy="1368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5076825" y="3429000"/>
            <a:ext cx="3311525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5076825" y="4797425"/>
            <a:ext cx="3311525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765175"/>
            <a:ext cx="7561262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客户关系的三个层次</a:t>
            </a:r>
            <a:r>
              <a:rPr lang="zh-TW" altLang="en-US" b="1">
                <a:ea typeface="PMingLiU" pitchFamily="18" charset="-120"/>
              </a:rPr>
              <a:t> </a:t>
            </a:r>
            <a:r>
              <a:rPr lang="en-US" altLang="zh-CN" sz="1800" b="1">
                <a:ea typeface="PMingLiU" pitchFamily="18" charset="-120"/>
              </a:rPr>
              <a:t>(</a:t>
            </a:r>
            <a:r>
              <a:rPr lang="zh-CN" altLang="en-US" sz="1800" b="1">
                <a:ea typeface="PMingLiU" pitchFamily="18" charset="-120"/>
              </a:rPr>
              <a:t>用三种社会现象比喻</a:t>
            </a:r>
            <a:r>
              <a:rPr lang="en-US" altLang="zh-CN" sz="1800" b="1">
                <a:ea typeface="PMingLiU" pitchFamily="18" charset="-120"/>
              </a:rPr>
              <a:t>)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84213" y="4724400"/>
            <a:ext cx="2735262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经济联结</a:t>
            </a:r>
            <a:endParaRPr kumimoji="1" lang="en-US" altLang="zh-CN" sz="2400" b="1">
              <a:latin typeface="Tahoma" pitchFamily="34" charset="0"/>
              <a:ea typeface="宋体" pitchFamily="2" charset="-122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 rot="5400000">
            <a:off x="6048375" y="3897313"/>
            <a:ext cx="13684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 vert="eaVert"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    纯粹的生意关系，没有生意就没有关系－最脆弱的客户关系，客户价值低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684213" y="2420938"/>
            <a:ext cx="2735262" cy="9144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结构联结</a:t>
            </a:r>
            <a:endParaRPr kumimoji="1" lang="en-US" altLang="zh-CN" sz="2400" b="1">
              <a:latin typeface="Tahoma" pitchFamily="34" charset="0"/>
              <a:ea typeface="宋体" pitchFamily="2" charset="-122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755650" y="3573463"/>
            <a:ext cx="2663825" cy="914400"/>
          </a:xfrm>
          <a:prstGeom prst="rect">
            <a:avLst/>
          </a:prstGeom>
          <a:solidFill>
            <a:srgbClr val="3FE54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社会联结</a:t>
            </a:r>
            <a:endParaRPr kumimoji="1" lang="en-US" altLang="zh-CN" sz="2400" b="1">
              <a:latin typeface="Tahoma" pitchFamily="34" charset="0"/>
              <a:ea typeface="宋体" pitchFamily="2" charset="-122"/>
            </a:endParaRPr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>
            <a:off x="1979613" y="4508500"/>
            <a:ext cx="647700" cy="2159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0" name="AutoShape 10"/>
          <p:cNvSpPr>
            <a:spLocks noChangeArrowheads="1"/>
          </p:cNvSpPr>
          <p:nvPr/>
        </p:nvSpPr>
        <p:spPr bwMode="auto">
          <a:xfrm>
            <a:off x="1979613" y="3357563"/>
            <a:ext cx="647700" cy="2159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 rot="5400000">
            <a:off x="6048375" y="2601913"/>
            <a:ext cx="13684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 vert="eaVert"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    朋友关系，生意之外有情感的沟通，一定程度上相互理解和支持－相对稳固的客户关系，客户价值中</a:t>
            </a: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 rot="5400000">
            <a:off x="5903913" y="944563"/>
            <a:ext cx="13684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 vert="eaVert"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zh-CN" altLang="en-US" sz="2000" b="1">
                <a:ea typeface="宋体" pitchFamily="2" charset="-122"/>
              </a:rPr>
              <a:t>    依赖关系，彼此互为最重要的伙伴，利益多重交叉，一旦失去损失巨大－最稳固的客户关系，客户价值高</a:t>
            </a:r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auto">
          <a:xfrm>
            <a:off x="3492500" y="5013325"/>
            <a:ext cx="1150938" cy="3603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4" name="AutoShape 14"/>
          <p:cNvSpPr>
            <a:spLocks noChangeArrowheads="1"/>
          </p:cNvSpPr>
          <p:nvPr/>
        </p:nvSpPr>
        <p:spPr bwMode="auto">
          <a:xfrm>
            <a:off x="3492500" y="3860800"/>
            <a:ext cx="1150938" cy="36036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15" name="AutoShape 15"/>
          <p:cNvSpPr>
            <a:spLocks noChangeArrowheads="1"/>
          </p:cNvSpPr>
          <p:nvPr/>
        </p:nvSpPr>
        <p:spPr bwMode="auto">
          <a:xfrm>
            <a:off x="3492500" y="2636838"/>
            <a:ext cx="1150938" cy="360362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 rot="10800000">
            <a:off x="2771775" y="6092825"/>
            <a:ext cx="863600" cy="431800"/>
          </a:xfrm>
          <a:prstGeom prst="wedgeRoundRectCallout">
            <a:avLst>
              <a:gd name="adj1" fmla="val -59931"/>
              <a:gd name="adj2" fmla="val 10330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图九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8" grpId="0" animBg="1"/>
      <p:bldP spid="25617" grpId="0" animBg="1"/>
      <p:bldP spid="25616" grpId="0" animBg="1"/>
      <p:bldP spid="25602" grpId="0"/>
      <p:bldP spid="25605" grpId="0" animBg="1"/>
      <p:bldP spid="25606" grpId="0"/>
      <p:bldP spid="25607" grpId="0" animBg="1"/>
      <p:bldP spid="25608" grpId="0" animBg="1"/>
      <p:bldP spid="25609" grpId="0" animBg="1"/>
      <p:bldP spid="25610" grpId="0" animBg="1"/>
      <p:bldP spid="25611" grpId="0"/>
      <p:bldP spid="25612" grpId="0"/>
      <p:bldP spid="25613" grpId="0" animBg="1"/>
      <p:bldP spid="25614" grpId="0" animBg="1"/>
      <p:bldP spid="256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资源配置</a:t>
            </a:r>
            <a:r>
              <a:rPr lang="zh-TW" altLang="en-US" b="1">
                <a:ea typeface="PMingLiU" pitchFamily="18" charset="-120"/>
              </a:rPr>
              <a:t> </a:t>
            </a:r>
            <a:r>
              <a:rPr lang="zh-CN" altLang="en-US" sz="2800" b="1">
                <a:ea typeface="PMingLiU" pitchFamily="18" charset="-120"/>
              </a:rPr>
              <a:t>原则</a:t>
            </a:r>
            <a:endParaRPr lang="zh-TW" altLang="en-US" sz="2800" b="1">
              <a:ea typeface="PMingLiU" pitchFamily="18" charset="-12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4575" y="2636838"/>
            <a:ext cx="7502525" cy="31607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b="1">
                <a:solidFill>
                  <a:schemeClr val="tx2"/>
                </a:solidFill>
              </a:rPr>
              <a:t>人：最好的美导配给最好的美容院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b="1">
                <a:solidFill>
                  <a:schemeClr val="tx2"/>
                </a:solidFill>
              </a:rPr>
              <a:t>(</a:t>
            </a:r>
            <a:r>
              <a:rPr lang="zh-CN" altLang="en-US" b="1">
                <a:solidFill>
                  <a:schemeClr val="tx2"/>
                </a:solidFill>
              </a:rPr>
              <a:t>不需要人</a:t>
            </a:r>
            <a:r>
              <a:rPr lang="en-US" altLang="zh-CN" b="1">
                <a:solidFill>
                  <a:schemeClr val="tx2"/>
                </a:solidFill>
              </a:rPr>
              <a:t>?)</a:t>
            </a:r>
          </a:p>
          <a:p>
            <a:pPr>
              <a:lnSpc>
                <a:spcPct val="90000"/>
              </a:lnSpc>
            </a:pPr>
            <a:r>
              <a:rPr lang="zh-CN" altLang="en-US" b="1">
                <a:solidFill>
                  <a:schemeClr val="tx2"/>
                </a:solidFill>
              </a:rPr>
              <a:t>服务：重点终端的服务和拜访次数是次　　　　　　重点终端的二倍；是普通终端的四倍；</a:t>
            </a:r>
          </a:p>
          <a:p>
            <a:pPr>
              <a:lnSpc>
                <a:spcPct val="90000"/>
              </a:lnSpc>
            </a:pPr>
            <a:r>
              <a:rPr lang="zh-CN" altLang="en-US" b="1">
                <a:solidFill>
                  <a:schemeClr val="tx2"/>
                </a:solidFill>
              </a:rPr>
              <a:t>物：物料和宣传品和费用的配备向重点倾斜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小结</a:t>
            </a:r>
            <a:r>
              <a:rPr lang="en-US" altLang="zh-CN" sz="3000" b="1">
                <a:ea typeface="黑体" pitchFamily="49" charset="-122"/>
              </a:rPr>
              <a:t>:</a:t>
            </a:r>
            <a:r>
              <a:rPr lang="en-US" altLang="zh-TW" b="1">
                <a:ea typeface="PMingLiU" pitchFamily="18" charset="-120"/>
              </a:rPr>
              <a:t> 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700213"/>
            <a:ext cx="7502525" cy="31607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800" b="1">
                <a:solidFill>
                  <a:schemeClr val="tx2"/>
                </a:solidFill>
              </a:rPr>
              <a:t>                通过客户分析</a:t>
            </a:r>
            <a:endParaRPr lang="en-US" altLang="zh-CN" sz="28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zh-CN" altLang="en-US" sz="2800" b="1">
                <a:solidFill>
                  <a:schemeClr val="tx2"/>
                </a:solidFill>
              </a:rPr>
              <a:t>我们知道了</a:t>
            </a:r>
            <a:r>
              <a:rPr lang="en-US" altLang="zh-CN" sz="2800" b="1">
                <a:solidFill>
                  <a:schemeClr val="tx2"/>
                </a:solidFill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</a:rPr>
              <a:t>1.</a:t>
            </a:r>
            <a:r>
              <a:rPr lang="zh-CN" altLang="en-US" sz="2800" b="1">
                <a:solidFill>
                  <a:schemeClr val="tx2"/>
                </a:solidFill>
              </a:rPr>
              <a:t>客户管理方式</a:t>
            </a:r>
            <a:endParaRPr lang="en-US" altLang="zh-CN" sz="28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</a:rPr>
              <a:t>2.</a:t>
            </a:r>
            <a:r>
              <a:rPr lang="zh-CN" altLang="en-US" sz="2800" b="1">
                <a:solidFill>
                  <a:schemeClr val="tx2"/>
                </a:solidFill>
              </a:rPr>
              <a:t>客户分类的方法</a:t>
            </a:r>
          </a:p>
          <a:p>
            <a:pPr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</a:rPr>
              <a:t>3.</a:t>
            </a:r>
            <a:r>
              <a:rPr lang="zh-CN" altLang="en-US" sz="2800" b="1">
                <a:solidFill>
                  <a:schemeClr val="tx2"/>
                </a:solidFill>
              </a:rPr>
              <a:t>客户关系的</a:t>
            </a:r>
            <a:r>
              <a:rPr lang="en-US" altLang="zh-CN" sz="2800" b="1">
                <a:solidFill>
                  <a:schemeClr val="tx2"/>
                </a:solidFill>
              </a:rPr>
              <a:t>3</a:t>
            </a:r>
            <a:r>
              <a:rPr lang="zh-CN" altLang="en-US" sz="2800" b="1">
                <a:solidFill>
                  <a:schemeClr val="tx2"/>
                </a:solidFill>
              </a:rPr>
              <a:t>个层次</a:t>
            </a:r>
          </a:p>
          <a:p>
            <a:pPr>
              <a:buFont typeface="Wingdings" pitchFamily="2" charset="2"/>
              <a:buNone/>
            </a:pPr>
            <a:r>
              <a:rPr lang="en-US" altLang="zh-CN" sz="2800" b="1">
                <a:solidFill>
                  <a:schemeClr val="tx2"/>
                </a:solidFill>
              </a:rPr>
              <a:t>4.</a:t>
            </a:r>
            <a:r>
              <a:rPr lang="zh-CN" altLang="en-US" sz="2800" b="1">
                <a:solidFill>
                  <a:schemeClr val="tx2"/>
                </a:solidFill>
              </a:rPr>
              <a:t>资源配置的</a:t>
            </a:r>
            <a:r>
              <a:rPr lang="en-US" altLang="zh-CN" sz="2800" b="1">
                <a:solidFill>
                  <a:schemeClr val="tx2"/>
                </a:solidFill>
              </a:rPr>
              <a:t>3</a:t>
            </a:r>
            <a:r>
              <a:rPr lang="zh-CN" altLang="en-US" sz="2800" b="1">
                <a:solidFill>
                  <a:schemeClr val="tx2"/>
                </a:solidFill>
              </a:rPr>
              <a:t>个原则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  <p:bldP spid="11469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5741987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执行是关键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5083175"/>
            <a:ext cx="7772400" cy="93821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>
                <a:solidFill>
                  <a:srgbClr val="008000"/>
                </a:solidFill>
              </a:rPr>
              <a:t>人员分析表　　　　　　　品牌小组人员情况分析表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400" b="1">
                <a:solidFill>
                  <a:srgbClr val="008000"/>
                </a:solidFill>
              </a:rPr>
              <a:t>员工服务成绩评定表　　　美容院顾客消费预测分析表</a:t>
            </a:r>
            <a:r>
              <a:rPr lang="zh-CN" altLang="en-US" sz="2400"/>
              <a:t> </a:t>
            </a:r>
          </a:p>
        </p:txBody>
      </p:sp>
      <p:sp>
        <p:nvSpPr>
          <p:cNvPr id="108548" name="WordArt 4"/>
          <p:cNvSpPr>
            <a:spLocks noChangeArrowheads="1" noChangeShapeType="1" noTextEdit="1"/>
          </p:cNvSpPr>
          <p:nvPr/>
        </p:nvSpPr>
        <p:spPr bwMode="auto">
          <a:xfrm>
            <a:off x="2339975" y="3141663"/>
            <a:ext cx="4751388" cy="1017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宋体"/>
                <a:ea typeface="宋体"/>
              </a:rPr>
              <a:t>人员分析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  <p:bldP spid="108547" grpId="0" build="p"/>
      <p:bldP spid="1085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CN" altLang="en-US" sz="2500" b="1"/>
              <a:t>  </a:t>
            </a:r>
            <a:r>
              <a:rPr lang="zh-CN" altLang="en-US" sz="2500" b="1">
                <a:solidFill>
                  <a:schemeClr val="tx1"/>
                </a:solidFill>
              </a:rPr>
              <a:t>美导配置分析</a:t>
            </a:r>
            <a:r>
              <a:rPr lang="en-US" altLang="zh-CN" sz="2500" b="1">
                <a:solidFill>
                  <a:schemeClr val="tx1"/>
                </a:solidFill>
              </a:rPr>
              <a:t>(1+3</a:t>
            </a:r>
            <a:r>
              <a:rPr lang="zh-CN" altLang="en-US" sz="2500" b="1">
                <a:solidFill>
                  <a:schemeClr val="tx1"/>
                </a:solidFill>
              </a:rPr>
              <a:t>基本点</a:t>
            </a:r>
            <a:r>
              <a:rPr lang="en-US" altLang="zh-CN" sz="2500" b="1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017713"/>
            <a:ext cx="8343900" cy="4114800"/>
          </a:xfrm>
        </p:spPr>
        <p:txBody>
          <a:bodyPr/>
          <a:lstStyle/>
          <a:p>
            <a:r>
              <a:rPr lang="zh-CN" altLang="en-US" sz="2000" b="1"/>
              <a:t>配置原则</a:t>
            </a:r>
            <a:r>
              <a:rPr lang="en-US" altLang="zh-CN" sz="2000" b="1"/>
              <a:t>:</a:t>
            </a:r>
            <a:r>
              <a:rPr lang="zh-CN" altLang="en-US" sz="2000" b="1"/>
              <a:t>强强对应</a:t>
            </a:r>
            <a:r>
              <a:rPr lang="en-US" altLang="zh-CN" sz="2000" b="1"/>
              <a:t>.(</a:t>
            </a:r>
            <a:r>
              <a:rPr lang="zh-CN" altLang="en-US" sz="2000" b="1"/>
              <a:t>依区域客户类别比例确定重点和次重点区域并人员对应</a:t>
            </a:r>
            <a:r>
              <a:rPr lang="en-US" altLang="zh-CN" sz="2000" b="1"/>
              <a:t>)</a:t>
            </a:r>
          </a:p>
          <a:p>
            <a:r>
              <a:rPr lang="zh-CN" altLang="en-US" sz="2000" b="1"/>
              <a:t>目前美导的数量和分工是否明确合理？应如何调整？</a:t>
            </a:r>
          </a:p>
          <a:p>
            <a:pPr>
              <a:buFont typeface="Wingdings" pitchFamily="2" charset="2"/>
              <a:buNone/>
            </a:pPr>
            <a:r>
              <a:rPr lang="zh-CN" altLang="en-US" sz="2000" b="1"/>
              <a:t>   标准</a:t>
            </a:r>
            <a:r>
              <a:rPr lang="en-US" altLang="zh-CN" sz="2000" b="1"/>
              <a:t>1:</a:t>
            </a:r>
            <a:r>
              <a:rPr lang="zh-CN" altLang="en-US" sz="2000" b="1"/>
              <a:t>每个美导是否管辖网点超过</a:t>
            </a:r>
            <a:r>
              <a:rPr lang="en-US" altLang="zh-CN" sz="2000" b="1"/>
              <a:t>10</a:t>
            </a:r>
            <a:r>
              <a:rPr lang="zh-CN" altLang="en-US" sz="2000" b="1"/>
              <a:t>个？</a:t>
            </a:r>
          </a:p>
          <a:p>
            <a:pPr>
              <a:buFont typeface="Wingdings" pitchFamily="2" charset="2"/>
              <a:buNone/>
            </a:pPr>
            <a:r>
              <a:rPr lang="zh-CN" altLang="en-US" sz="2000" b="1"/>
              <a:t>   标准</a:t>
            </a:r>
            <a:r>
              <a:rPr lang="en-US" altLang="zh-CN" sz="2000" b="1"/>
              <a:t>2:</a:t>
            </a:r>
            <a:r>
              <a:rPr lang="zh-CN" altLang="en-US" sz="2000" b="1"/>
              <a:t>每个美导是否有明确的所辖网点名单及其分类，是 否能对所辖美容院按照规定的频率进行有效的覆盖</a:t>
            </a:r>
          </a:p>
          <a:p>
            <a:pPr>
              <a:buFont typeface="Wingdings" pitchFamily="2" charset="2"/>
              <a:buNone/>
            </a:pPr>
            <a:r>
              <a:rPr lang="zh-CN" altLang="en-US" sz="2000" b="1"/>
              <a:t>   标准</a:t>
            </a:r>
            <a:r>
              <a:rPr lang="en-US" altLang="zh-CN" sz="2000" b="1"/>
              <a:t>3</a:t>
            </a:r>
            <a:r>
              <a:rPr lang="zh-CN" altLang="en-US" sz="2000" b="1"/>
              <a:t>：目前的分工是否让每个美导在路上的时间最节省，是否符合生意的实际需要？工作量是否平均？</a:t>
            </a:r>
          </a:p>
          <a:p>
            <a:r>
              <a:rPr lang="zh-CN" altLang="en-US" sz="2000" b="1"/>
              <a:t>是否应新增美导或调整现有美导的工作？（根据新增网点数和主攻品种促销计划等）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684213" y="5516563"/>
            <a:ext cx="7777162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solidFill>
                  <a:srgbClr val="008000"/>
                </a:solidFill>
                <a:latin typeface="Tahoma" pitchFamily="34" charset="0"/>
                <a:ea typeface="宋体" pitchFamily="2" charset="-122"/>
              </a:rPr>
              <a:t>美导每月工作计划、网点拜访路线图、拜访频率一览表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  <p:bldP spid="5120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8229600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CN" altLang="en-US" sz="3400" b="1"/>
              <a:t> </a:t>
            </a:r>
            <a:r>
              <a:rPr lang="zh-CN" altLang="en-US" sz="2100" b="1">
                <a:solidFill>
                  <a:schemeClr val="hlink"/>
                </a:solidFill>
              </a:rPr>
              <a:t>美导管理考察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017713"/>
            <a:ext cx="8486775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/>
              <a:t>每个美导是否有清晰的每月工作重点和目标？</a:t>
            </a:r>
          </a:p>
          <a:p>
            <a:pPr>
              <a:lnSpc>
                <a:spcPct val="90000"/>
              </a:lnSpc>
            </a:pPr>
            <a:r>
              <a:rPr lang="zh-CN" altLang="en-US" sz="2800"/>
              <a:t>美导的薪酬制度是否合理？并得到真正落实？</a:t>
            </a:r>
          </a:p>
          <a:p>
            <a:pPr>
              <a:lnSpc>
                <a:spcPct val="90000"/>
              </a:lnSpc>
            </a:pPr>
            <a:r>
              <a:rPr lang="zh-CN" altLang="en-US" sz="2800"/>
              <a:t>美导是否按照规定的拜访频率切实执行？</a:t>
            </a:r>
          </a:p>
          <a:p>
            <a:pPr>
              <a:lnSpc>
                <a:spcPct val="90000"/>
              </a:lnSpc>
            </a:pPr>
            <a:r>
              <a:rPr lang="zh-CN" altLang="en-US" sz="2800"/>
              <a:t>美导的报表是否及时和真实？（分销率和销量）</a:t>
            </a:r>
          </a:p>
          <a:p>
            <a:pPr>
              <a:lnSpc>
                <a:spcPct val="90000"/>
              </a:lnSpc>
            </a:pPr>
            <a:r>
              <a:rPr lang="zh-CN" altLang="en-US" sz="2800"/>
              <a:t>对每个美导每月的工作成绩和问题是否对照</a:t>
            </a:r>
            <a:r>
              <a:rPr lang="zh-CN" altLang="en-US" sz="2800">
                <a:latin typeface="Times New Roman"/>
              </a:rPr>
              <a:t>“</a:t>
            </a:r>
            <a:r>
              <a:rPr lang="zh-CN" altLang="en-US" sz="2800"/>
              <a:t>月度任务说明书</a:t>
            </a:r>
            <a:r>
              <a:rPr lang="zh-CN" altLang="en-US" sz="2800">
                <a:latin typeface="Times New Roman"/>
              </a:rPr>
              <a:t>”</a:t>
            </a:r>
            <a:r>
              <a:rPr lang="zh-CN" altLang="en-US" sz="2800"/>
              <a:t>有简要总结？</a:t>
            </a:r>
            <a:r>
              <a:rPr lang="en-US" altLang="zh-CN" sz="2800"/>
              <a:t>(</a:t>
            </a:r>
            <a:r>
              <a:rPr lang="zh-CN" altLang="en-US" sz="2800"/>
              <a:t>不总结会不计划</a:t>
            </a:r>
            <a:r>
              <a:rPr lang="en-US" altLang="zh-CN" sz="2800"/>
              <a:t>)</a:t>
            </a:r>
          </a:p>
          <a:p>
            <a:pPr>
              <a:lnSpc>
                <a:spcPct val="90000"/>
              </a:lnSpc>
            </a:pPr>
            <a:endParaRPr lang="zh-CN" altLang="en-US" sz="2800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827088" y="5373688"/>
            <a:ext cx="7345362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solidFill>
                  <a:srgbClr val="008000"/>
                </a:solidFill>
                <a:latin typeface="Tahoma" pitchFamily="34" charset="0"/>
                <a:ea typeface="宋体" pitchFamily="2" charset="-122"/>
              </a:rPr>
              <a:t>美导管理现状分析及调整计划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build="p"/>
      <p:bldP spid="522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8229600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CN" altLang="en-US" sz="1900" b="1">
                <a:solidFill>
                  <a:schemeClr val="tx1"/>
                </a:solidFill>
              </a:rPr>
              <a:t>  </a:t>
            </a:r>
            <a:r>
              <a:rPr lang="zh-CN" altLang="en-US" sz="2100" b="1">
                <a:solidFill>
                  <a:schemeClr val="hlink"/>
                </a:solidFill>
              </a:rPr>
              <a:t>美导素质和培训考察</a:t>
            </a:r>
            <a:r>
              <a:rPr lang="en-US" altLang="zh-CN" sz="2100" b="1">
                <a:solidFill>
                  <a:schemeClr val="hlink"/>
                </a:solidFill>
              </a:rPr>
              <a:t>(3+1</a:t>
            </a:r>
            <a:r>
              <a:rPr lang="zh-CN" altLang="en-US" sz="2100" b="1">
                <a:solidFill>
                  <a:schemeClr val="hlink"/>
                </a:solidFill>
              </a:rPr>
              <a:t>基本点</a:t>
            </a:r>
            <a:r>
              <a:rPr lang="en-US" altLang="zh-CN" sz="2100" b="1">
                <a:solidFill>
                  <a:schemeClr val="hlink"/>
                </a:solidFill>
              </a:rPr>
              <a:t>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7772400" cy="32829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800"/>
              <a:t> </a:t>
            </a:r>
            <a:r>
              <a:rPr lang="zh-CN" altLang="en-US" sz="2800" b="1"/>
              <a:t>各美导是否清晰所辖各类网点的分销与陈列标准？</a:t>
            </a:r>
          </a:p>
          <a:p>
            <a:pPr>
              <a:lnSpc>
                <a:spcPct val="80000"/>
              </a:lnSpc>
            </a:pPr>
            <a:r>
              <a:rPr lang="zh-CN" altLang="en-US" sz="2800" b="1"/>
              <a:t>各美导是否清晰自己本月的主攻网点及其计划？</a:t>
            </a:r>
          </a:p>
          <a:p>
            <a:pPr>
              <a:lnSpc>
                <a:spcPct val="80000"/>
              </a:lnSpc>
            </a:pPr>
            <a:r>
              <a:rPr lang="zh-CN" altLang="en-US" sz="2800" b="1"/>
              <a:t>各美导是否清晰本月所辖网点的主攻产品及其计划？</a:t>
            </a:r>
          </a:p>
          <a:p>
            <a:pPr>
              <a:lnSpc>
                <a:spcPct val="80000"/>
              </a:lnSpc>
            </a:pPr>
            <a:r>
              <a:rPr lang="zh-CN" altLang="en-US" sz="2800" b="1"/>
              <a:t>各美导是否掌握每次拜访需要做什么工作？</a:t>
            </a:r>
          </a:p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CC3300"/>
                </a:solidFill>
              </a:rPr>
              <a:t>品牌经理是否将以上内容亲自培训各美导？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971550" y="5373688"/>
            <a:ext cx="7129463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solidFill>
                  <a:srgbClr val="008000"/>
                </a:solidFill>
                <a:latin typeface="Tahoma" pitchFamily="34" charset="0"/>
                <a:ea typeface="宋体" pitchFamily="2" charset="-122"/>
              </a:rPr>
              <a:t>哪些美导需要培训，培训什么内容？何时完成？</a:t>
            </a:r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971550" y="6092825"/>
            <a:ext cx="7129463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solidFill>
                  <a:srgbClr val="008000"/>
                </a:solidFill>
                <a:latin typeface="Tahoma" pitchFamily="34" charset="0"/>
                <a:ea typeface="宋体" pitchFamily="2" charset="-122"/>
              </a:rPr>
              <a:t>哪些美导需要更换？何时完成？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build="p"/>
      <p:bldP spid="53253" grpId="0" animBg="1"/>
      <p:bldP spid="5325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CN" altLang="en-US" sz="2500" b="1"/>
              <a:t>  </a:t>
            </a:r>
            <a:r>
              <a:rPr lang="zh-CN" altLang="en-US" sz="2100" b="1">
                <a:solidFill>
                  <a:schemeClr val="hlink"/>
                </a:solidFill>
              </a:rPr>
              <a:t>品牌经理分析</a:t>
            </a:r>
            <a:r>
              <a:rPr lang="en-US" altLang="zh-CN" sz="2100" b="1">
                <a:solidFill>
                  <a:schemeClr val="hlink"/>
                </a:solidFill>
              </a:rPr>
              <a:t>(4+3+1+1</a:t>
            </a:r>
            <a:r>
              <a:rPr lang="zh-CN" altLang="en-US" sz="2100" b="1">
                <a:solidFill>
                  <a:schemeClr val="hlink"/>
                </a:solidFill>
              </a:rPr>
              <a:t>基本点</a:t>
            </a:r>
            <a:r>
              <a:rPr lang="en-US" altLang="zh-CN" sz="2100" b="1">
                <a:solidFill>
                  <a:schemeClr val="hlink"/>
                </a:solidFill>
              </a:rPr>
              <a:t>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16113"/>
            <a:ext cx="7627937" cy="39608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400" b="1"/>
              <a:t>品牌小组例会是否有效召开？如何优化？</a:t>
            </a:r>
          </a:p>
          <a:p>
            <a:pPr>
              <a:lnSpc>
                <a:spcPct val="80000"/>
              </a:lnSpc>
            </a:pPr>
            <a:r>
              <a:rPr lang="zh-CN" altLang="en-US" sz="2400" b="1"/>
              <a:t>资源配备</a:t>
            </a:r>
            <a:r>
              <a:rPr lang="en-US" altLang="zh-CN" sz="2400" b="1"/>
              <a:t>(</a:t>
            </a:r>
            <a:r>
              <a:rPr lang="zh-CN" altLang="en-US" sz="2400" b="1"/>
              <a:t>人</a:t>
            </a:r>
            <a:r>
              <a:rPr lang="en-US" altLang="zh-CN" sz="2400" b="1"/>
              <a:t>,</a:t>
            </a:r>
            <a:r>
              <a:rPr lang="zh-CN" altLang="en-US" sz="2400" b="1"/>
              <a:t>物</a:t>
            </a:r>
            <a:r>
              <a:rPr lang="en-US" altLang="zh-CN" sz="2400" b="1"/>
              <a:t>)</a:t>
            </a:r>
            <a:r>
              <a:rPr lang="zh-CN" altLang="en-US" sz="2400" b="1"/>
              <a:t>是否符合</a:t>
            </a:r>
            <a:r>
              <a:rPr lang="zh-CN" altLang="en-US" sz="2400" b="1">
                <a:latin typeface="Times New Roman"/>
              </a:rPr>
              <a:t>“</a:t>
            </a:r>
            <a:r>
              <a:rPr lang="zh-CN" altLang="en-US" sz="2400" b="1"/>
              <a:t>强强对应</a:t>
            </a:r>
            <a:r>
              <a:rPr lang="zh-CN" altLang="en-US" sz="2400" b="1">
                <a:latin typeface="Times New Roman"/>
              </a:rPr>
              <a:t>”</a:t>
            </a:r>
            <a:r>
              <a:rPr lang="zh-CN" altLang="en-US" sz="2400" b="1"/>
              <a:t>的原则？应如何调整？何时完成？</a:t>
            </a:r>
          </a:p>
          <a:p>
            <a:pPr>
              <a:lnSpc>
                <a:spcPct val="80000"/>
              </a:lnSpc>
            </a:pPr>
            <a:r>
              <a:rPr lang="zh-CN" altLang="en-US" sz="2400" b="1"/>
              <a:t>品牌经理能否对美导进行有效月度培训、管理和指导？是否有效执行相应管理制度？</a:t>
            </a:r>
            <a:r>
              <a:rPr lang="en-US" altLang="zh-CN" sz="2400" b="1"/>
              <a:t>(</a:t>
            </a:r>
            <a:r>
              <a:rPr lang="zh-CN" altLang="en-US" sz="2400" b="1"/>
              <a:t>品牌经理是否每月和各美导至少有一次以上的实地工作？每次实地工作是否有明确目的？每次实地工作是否有简要书面小结？</a:t>
            </a:r>
            <a:r>
              <a:rPr lang="en-US" altLang="zh-CN" sz="2400" b="1"/>
              <a:t>)</a:t>
            </a:r>
          </a:p>
          <a:p>
            <a:pPr>
              <a:lnSpc>
                <a:spcPct val="80000"/>
              </a:lnSpc>
            </a:pPr>
            <a:r>
              <a:rPr lang="zh-CN" altLang="en-US" sz="2400" b="1"/>
              <a:t>是否亲自到终端了解销售情况、解决问题？是否每月有工作计划和总结</a:t>
            </a:r>
            <a:r>
              <a:rPr lang="zh-CN" altLang="en-US" sz="2800" b="1"/>
              <a:t>？</a:t>
            </a:r>
            <a:r>
              <a:rPr lang="en-US" altLang="zh-CN" sz="2800" b="1"/>
              <a:t>(</a:t>
            </a:r>
            <a:r>
              <a:rPr lang="zh-CN" altLang="en-US" sz="2400" b="1"/>
              <a:t>本品牌是否达到最低销量目标？是方案的原因还是品牌经理的原因？是调整方案还是调整人员？</a:t>
            </a:r>
            <a:r>
              <a:rPr lang="en-US" altLang="zh-CN" sz="2400" b="1"/>
              <a:t>)</a:t>
            </a:r>
          </a:p>
          <a:p>
            <a:pPr>
              <a:lnSpc>
                <a:spcPct val="80000"/>
              </a:lnSpc>
            </a:pPr>
            <a:endParaRPr lang="zh-CN" altLang="en-US" sz="2400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CN" altLang="en-US" sz="2100" b="1">
                <a:solidFill>
                  <a:schemeClr val="tx1"/>
                </a:solidFill>
              </a:rPr>
              <a:t>  </a:t>
            </a:r>
            <a:r>
              <a:rPr lang="zh-CN" altLang="en-US" sz="2100" b="1">
                <a:solidFill>
                  <a:schemeClr val="hlink"/>
                </a:solidFill>
              </a:rPr>
              <a:t>品牌经理分析  续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802562" cy="4114800"/>
          </a:xfrm>
        </p:spPr>
        <p:txBody>
          <a:bodyPr/>
          <a:lstStyle/>
          <a:p>
            <a:r>
              <a:rPr lang="zh-CN" altLang="en-US" sz="2800" b="1"/>
              <a:t>是否清晰本月主攻网点和目标？</a:t>
            </a:r>
          </a:p>
          <a:p>
            <a:r>
              <a:rPr lang="zh-CN" altLang="en-US" sz="2800" b="1"/>
              <a:t>是否清晰本月主攻品种及其促销活动？</a:t>
            </a:r>
          </a:p>
          <a:p>
            <a:r>
              <a:rPr lang="zh-CN" altLang="en-US" sz="2800" b="1"/>
              <a:t>是否清晰产品（特别是新产品）及促销活动的卖点？</a:t>
            </a:r>
          </a:p>
          <a:p>
            <a:r>
              <a:rPr lang="zh-CN" altLang="en-US" sz="2800" b="1"/>
              <a:t>是否明确重点产品的库存临界点并及时补货？</a:t>
            </a:r>
          </a:p>
          <a:p>
            <a:r>
              <a:rPr lang="zh-CN" altLang="en-US" sz="2800" b="1"/>
              <a:t>是否掌握基本的销售技巧？</a:t>
            </a:r>
            <a:r>
              <a:rPr lang="en-US" altLang="zh-CN" sz="2800" b="1"/>
              <a:t>(</a:t>
            </a:r>
            <a:r>
              <a:rPr lang="zh-CN" altLang="en-US" sz="2800" b="1"/>
              <a:t>方案可行度分析</a:t>
            </a:r>
            <a:r>
              <a:rPr lang="en-US" altLang="zh-CN" sz="2800" b="1"/>
              <a:t>,</a:t>
            </a:r>
            <a:r>
              <a:rPr lang="zh-CN" altLang="en-US" sz="2800" b="1"/>
              <a:t>投资分析</a:t>
            </a:r>
            <a:r>
              <a:rPr lang="en-US" altLang="zh-CN" sz="2800" b="1"/>
              <a:t>,</a:t>
            </a:r>
            <a:r>
              <a:rPr lang="zh-CN" altLang="en-US" sz="2800" b="1"/>
              <a:t>客户抗拒点的话术应对</a:t>
            </a:r>
            <a:r>
              <a:rPr lang="en-US" altLang="zh-CN" sz="2800" b="1"/>
              <a:t>,</a:t>
            </a:r>
            <a:r>
              <a:rPr lang="zh-CN" altLang="en-US" sz="2800" b="1"/>
              <a:t>陌拜</a:t>
            </a:r>
            <a:r>
              <a:rPr lang="en-US" altLang="zh-CN" sz="2800" b="1"/>
              <a:t>5</a:t>
            </a:r>
            <a:r>
              <a:rPr lang="zh-CN" altLang="en-US" b="1"/>
              <a:t>步曲</a:t>
            </a:r>
            <a:r>
              <a:rPr lang="en-US" altLang="zh-CN" b="1"/>
              <a:t>)</a:t>
            </a:r>
          </a:p>
          <a:p>
            <a:endParaRPr lang="zh-CN" altLang="en-US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销售提升指南</a:t>
            </a:r>
            <a:r>
              <a:rPr lang="zh-CN" altLang="en-US" sz="2500" b="1">
                <a:solidFill>
                  <a:schemeClr val="tx1"/>
                </a:solidFill>
              </a:rPr>
              <a:t>  </a:t>
            </a:r>
            <a:r>
              <a:rPr lang="zh-CN" altLang="en-US" sz="2100" b="1">
                <a:solidFill>
                  <a:schemeClr val="hlink"/>
                </a:solidFill>
              </a:rPr>
              <a:t>销售、客服、配送分析</a:t>
            </a:r>
            <a:r>
              <a:rPr lang="en-US" altLang="zh-CN" sz="2100" b="1">
                <a:solidFill>
                  <a:schemeClr val="hlink"/>
                </a:solidFill>
              </a:rPr>
              <a:t>(2+1</a:t>
            </a:r>
            <a:r>
              <a:rPr lang="zh-CN" altLang="en-US" sz="2100" b="1">
                <a:solidFill>
                  <a:schemeClr val="hlink"/>
                </a:solidFill>
              </a:rPr>
              <a:t>基本点</a:t>
            </a:r>
            <a:r>
              <a:rPr lang="en-US" altLang="zh-CN" sz="2100" b="1">
                <a:solidFill>
                  <a:schemeClr val="hlink"/>
                </a:solidFill>
              </a:rPr>
              <a:t>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133600"/>
            <a:ext cx="7772400" cy="4114800"/>
          </a:xfrm>
        </p:spPr>
        <p:txBody>
          <a:bodyPr/>
          <a:lstStyle/>
          <a:p>
            <a:r>
              <a:rPr lang="zh-CN" altLang="en-US" sz="2800" b="1">
                <a:ea typeface="黑体" pitchFamily="49" charset="-122"/>
              </a:rPr>
              <a:t>销售人员素质分析、工作重点分析、管理分析</a:t>
            </a:r>
          </a:p>
          <a:p>
            <a:r>
              <a:rPr lang="zh-CN" altLang="en-US" sz="2800" b="1">
                <a:ea typeface="黑体" pitchFamily="49" charset="-122"/>
              </a:rPr>
              <a:t>客服人员素质分析、客户资料表是否清晰？是否主动与客户电话或信函沟通？是否有意识收集客户意见并反馈？</a:t>
            </a:r>
          </a:p>
          <a:p>
            <a:r>
              <a:rPr lang="zh-CN" altLang="en-US" sz="2800" b="1">
                <a:ea typeface="黑体" pitchFamily="49" charset="-122"/>
              </a:rPr>
              <a:t>清晰客户从下单到收货平均时间是多少？断货率是多少？怎样改善？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小结</a:t>
            </a:r>
            <a:r>
              <a:rPr lang="en-US" altLang="zh-CN" sz="3000" b="1">
                <a:ea typeface="黑体" pitchFamily="49" charset="-122"/>
              </a:rPr>
              <a:t>:</a:t>
            </a:r>
            <a:endParaRPr lang="en-US" altLang="zh-CN" sz="2100" b="1">
              <a:solidFill>
                <a:schemeClr val="hlink"/>
              </a:solidFill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57338"/>
            <a:ext cx="77724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800" b="1">
                <a:solidFill>
                  <a:srgbClr val="0066CC"/>
                </a:solidFill>
                <a:ea typeface="黑体" pitchFamily="49" charset="-122"/>
              </a:rPr>
              <a:t>                    </a:t>
            </a:r>
            <a:r>
              <a:rPr lang="zh-CN" altLang="en-US" sz="2800" b="1">
                <a:ea typeface="黑体" pitchFamily="49" charset="-122"/>
              </a:rPr>
              <a:t>通过人员分析</a:t>
            </a:r>
          </a:p>
          <a:p>
            <a:pPr>
              <a:buFont typeface="Wingdings" pitchFamily="2" charset="2"/>
              <a:buNone/>
            </a:pPr>
            <a:r>
              <a:rPr lang="zh-CN" altLang="en-US" sz="2800" b="1">
                <a:ea typeface="黑体" pitchFamily="49" charset="-122"/>
              </a:rPr>
              <a:t>我们知道</a:t>
            </a:r>
            <a:r>
              <a:rPr lang="en-US" altLang="zh-CN" sz="2800" b="1">
                <a:ea typeface="黑体" pitchFamily="49" charset="-122"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en-US" altLang="zh-CN" sz="2800" b="1">
                <a:ea typeface="黑体" pitchFamily="49" charset="-122"/>
              </a:rPr>
              <a:t>1.</a:t>
            </a:r>
            <a:r>
              <a:rPr lang="zh-CN" altLang="en-US" sz="2800" b="1">
                <a:ea typeface="黑体" pitchFamily="49" charset="-122"/>
              </a:rPr>
              <a:t>品牌美导配置的</a:t>
            </a:r>
            <a:r>
              <a:rPr lang="en-US" altLang="zh-CN" sz="2800" b="1">
                <a:ea typeface="黑体" pitchFamily="49" charset="-122"/>
              </a:rPr>
              <a:t>1+3</a:t>
            </a:r>
            <a:r>
              <a:rPr lang="zh-CN" altLang="en-US" sz="2800" b="1">
                <a:ea typeface="黑体" pitchFamily="49" charset="-122"/>
              </a:rPr>
              <a:t>基本点</a:t>
            </a:r>
            <a:r>
              <a:rPr lang="en-US" altLang="zh-CN" sz="2800" b="1">
                <a:ea typeface="黑体" pitchFamily="49" charset="-122"/>
              </a:rPr>
              <a:t>(1</a:t>
            </a:r>
            <a:r>
              <a:rPr lang="zh-CN" altLang="en-US" sz="2800" b="1">
                <a:ea typeface="黑体" pitchFamily="49" charset="-122"/>
              </a:rPr>
              <a:t>个原则</a:t>
            </a:r>
            <a:r>
              <a:rPr lang="en-US" altLang="zh-CN" sz="2800" b="1">
                <a:ea typeface="黑体" pitchFamily="49" charset="-122"/>
              </a:rPr>
              <a:t>3</a:t>
            </a:r>
            <a:r>
              <a:rPr lang="zh-CN" altLang="en-US" sz="2800" b="1">
                <a:ea typeface="黑体" pitchFamily="49" charset="-122"/>
              </a:rPr>
              <a:t>个标准</a:t>
            </a:r>
            <a:r>
              <a:rPr lang="en-US" altLang="zh-CN" sz="2800" b="1">
                <a:ea typeface="黑体" pitchFamily="49" charset="-122"/>
              </a:rPr>
              <a:t>)</a:t>
            </a:r>
          </a:p>
          <a:p>
            <a:pPr>
              <a:buFont typeface="Wingdings" pitchFamily="2" charset="2"/>
              <a:buNone/>
            </a:pPr>
            <a:r>
              <a:rPr lang="en-US" altLang="zh-CN" sz="2800" b="1">
                <a:ea typeface="黑体" pitchFamily="49" charset="-122"/>
              </a:rPr>
              <a:t>2.</a:t>
            </a:r>
            <a:r>
              <a:rPr lang="zh-CN" altLang="en-US" sz="2800" b="1">
                <a:ea typeface="黑体" pitchFamily="49" charset="-122"/>
              </a:rPr>
              <a:t>管理考察美导的</a:t>
            </a:r>
            <a:r>
              <a:rPr lang="en-US" altLang="zh-CN" sz="2800" b="1">
                <a:ea typeface="黑体" pitchFamily="49" charset="-122"/>
              </a:rPr>
              <a:t>5</a:t>
            </a:r>
            <a:r>
              <a:rPr lang="zh-CN" altLang="en-US" sz="2800" b="1">
                <a:ea typeface="黑体" pitchFamily="49" charset="-122"/>
              </a:rPr>
              <a:t>个内容</a:t>
            </a:r>
          </a:p>
          <a:p>
            <a:pPr>
              <a:buFont typeface="Wingdings" pitchFamily="2" charset="2"/>
              <a:buNone/>
            </a:pPr>
            <a:r>
              <a:rPr lang="en-US" altLang="zh-CN" sz="2800" b="1">
                <a:ea typeface="黑体" pitchFamily="49" charset="-122"/>
              </a:rPr>
              <a:t>3.</a:t>
            </a:r>
            <a:r>
              <a:rPr lang="zh-CN" altLang="en-US" sz="2800" b="1">
                <a:ea typeface="黑体" pitchFamily="49" charset="-122"/>
              </a:rPr>
              <a:t>美导素质和培训考察的</a:t>
            </a:r>
            <a:r>
              <a:rPr lang="en-US" altLang="zh-CN" sz="2800" b="1">
                <a:ea typeface="黑体" pitchFamily="49" charset="-122"/>
              </a:rPr>
              <a:t>3+1</a:t>
            </a:r>
            <a:r>
              <a:rPr lang="zh-CN" altLang="en-US" sz="2800" b="1">
                <a:ea typeface="黑体" pitchFamily="49" charset="-122"/>
              </a:rPr>
              <a:t>基本点</a:t>
            </a:r>
            <a:r>
              <a:rPr lang="en-US" altLang="zh-CN" sz="2800" b="1">
                <a:ea typeface="黑体" pitchFamily="49" charset="-122"/>
              </a:rPr>
              <a:t>(3</a:t>
            </a:r>
            <a:r>
              <a:rPr lang="zh-CN" altLang="en-US" sz="2800" b="1">
                <a:ea typeface="黑体" pitchFamily="49" charset="-122"/>
              </a:rPr>
              <a:t>个清晰</a:t>
            </a:r>
            <a:r>
              <a:rPr lang="en-US" altLang="zh-CN" sz="2800" b="1">
                <a:ea typeface="黑体" pitchFamily="49" charset="-122"/>
              </a:rPr>
              <a:t>1</a:t>
            </a:r>
            <a:r>
              <a:rPr lang="zh-CN" altLang="en-US" sz="2800" b="1">
                <a:ea typeface="黑体" pitchFamily="49" charset="-122"/>
              </a:rPr>
              <a:t>个掌握</a:t>
            </a:r>
            <a:r>
              <a:rPr lang="en-US" altLang="zh-CN" sz="2800" b="1">
                <a:ea typeface="黑体" pitchFamily="49" charset="-122"/>
              </a:rPr>
              <a:t>)</a:t>
            </a:r>
          </a:p>
          <a:p>
            <a:pPr>
              <a:buFont typeface="Wingdings" pitchFamily="2" charset="2"/>
              <a:buNone/>
            </a:pPr>
            <a:r>
              <a:rPr lang="en-US" altLang="zh-CN" sz="2800" b="1">
                <a:ea typeface="黑体" pitchFamily="49" charset="-122"/>
              </a:rPr>
              <a:t>4.</a:t>
            </a:r>
            <a:r>
              <a:rPr lang="zh-CN" altLang="en-US" sz="2800" b="1">
                <a:ea typeface="黑体" pitchFamily="49" charset="-122"/>
              </a:rPr>
              <a:t>品牌经理</a:t>
            </a:r>
            <a:r>
              <a:rPr lang="en-US" altLang="zh-CN" sz="2800" b="1">
                <a:ea typeface="黑体" pitchFamily="49" charset="-122"/>
              </a:rPr>
              <a:t>4+3+1+1</a:t>
            </a:r>
            <a:r>
              <a:rPr lang="zh-CN" altLang="en-US" sz="2800" b="1">
                <a:ea typeface="黑体" pitchFamily="49" charset="-122"/>
              </a:rPr>
              <a:t>基本点</a:t>
            </a:r>
            <a:r>
              <a:rPr lang="en-US" altLang="zh-CN" sz="2800" b="1">
                <a:ea typeface="黑体" pitchFamily="49" charset="-122"/>
              </a:rPr>
              <a:t>(4</a:t>
            </a:r>
            <a:r>
              <a:rPr lang="zh-CN" altLang="en-US" sz="2800" b="1">
                <a:ea typeface="黑体" pitchFamily="49" charset="-122"/>
              </a:rPr>
              <a:t>个工作</a:t>
            </a:r>
            <a:r>
              <a:rPr lang="en-US" altLang="zh-CN" sz="2800" b="1">
                <a:ea typeface="黑体" pitchFamily="49" charset="-122"/>
              </a:rPr>
              <a:t>3</a:t>
            </a:r>
            <a:r>
              <a:rPr lang="zh-CN" altLang="en-US" sz="2800" b="1">
                <a:ea typeface="黑体" pitchFamily="49" charset="-122"/>
              </a:rPr>
              <a:t>个清晰</a:t>
            </a:r>
            <a:r>
              <a:rPr lang="en-US" altLang="zh-CN" sz="2800" b="1">
                <a:ea typeface="黑体" pitchFamily="49" charset="-122"/>
              </a:rPr>
              <a:t>1</a:t>
            </a:r>
            <a:r>
              <a:rPr lang="zh-CN" altLang="en-US" sz="2800" b="1">
                <a:ea typeface="黑体" pitchFamily="49" charset="-122"/>
              </a:rPr>
              <a:t>个明确</a:t>
            </a:r>
            <a:r>
              <a:rPr lang="en-US" altLang="zh-CN" sz="2800" b="1">
                <a:ea typeface="黑体" pitchFamily="49" charset="-122"/>
              </a:rPr>
              <a:t>1</a:t>
            </a:r>
            <a:r>
              <a:rPr lang="zh-CN" altLang="en-US" sz="2800" b="1">
                <a:ea typeface="黑体" pitchFamily="49" charset="-122"/>
              </a:rPr>
              <a:t>个掌握</a:t>
            </a:r>
            <a:r>
              <a:rPr lang="en-US" altLang="zh-CN" sz="2800" b="1">
                <a:ea typeface="黑体" pitchFamily="49" charset="-122"/>
              </a:rPr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  <p:bldP spid="11571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ea typeface="黑体" pitchFamily="49" charset="-122"/>
              </a:rPr>
              <a:t>掌握过程，步步为赢</a:t>
            </a:r>
          </a:p>
        </p:txBody>
      </p:sp>
      <p:sp>
        <p:nvSpPr>
          <p:cNvPr id="65540" name="WordArt 4"/>
          <p:cNvSpPr>
            <a:spLocks noChangeArrowheads="1" noChangeShapeType="1" noTextEdit="1"/>
          </p:cNvSpPr>
          <p:nvPr/>
        </p:nvSpPr>
        <p:spPr bwMode="auto">
          <a:xfrm>
            <a:off x="1979613" y="3068638"/>
            <a:ext cx="5111750" cy="1162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ln w="12700">
                  <a:solidFill>
                    <a:srgbClr val="3333CC"/>
                  </a:solidFill>
                  <a:miter lim="800000"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宋体"/>
                <a:ea typeface="宋体"/>
              </a:rPr>
              <a:t>销量提升指南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TW" altLang="en-US" b="1">
                <a:ea typeface="PMingLiU" pitchFamily="18" charset="-120"/>
              </a:rPr>
              <a:t> </a:t>
            </a:r>
            <a:r>
              <a:rPr lang="zh-CN" altLang="en-US" sz="2100" b="1">
                <a:solidFill>
                  <a:schemeClr val="hlink"/>
                </a:solidFill>
              </a:rPr>
              <a:t>地区扫描</a:t>
            </a:r>
            <a:endParaRPr lang="zh-TW" altLang="en-US" sz="2100" b="1">
              <a:solidFill>
                <a:schemeClr val="hlink"/>
              </a:solidFill>
              <a:ea typeface="PMingLiU" pitchFamily="18" charset="-12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4575" y="2276475"/>
            <a:ext cx="7502525" cy="31607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chemeClr val="tx2"/>
                </a:solidFill>
              </a:rPr>
              <a:t>你区域共有多少个地县？哪些地县已经开发？还有哪些没有开发？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chemeClr val="tx2"/>
                </a:solidFill>
              </a:rPr>
              <a:t>已开发各地县销售分别占总销售的比重是多少？是否与该地县占你区域的经济比重、人口比重相符？哪些有待提升？</a:t>
            </a: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chemeClr val="tx2"/>
                </a:solidFill>
              </a:rPr>
              <a:t>哪些地县的开发最具有可行性？（人员、费用投入、管理监控、后勤保障等）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827088" y="5300663"/>
            <a:ext cx="7416800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>
                <a:latin typeface="Tahoma" pitchFamily="34" charset="0"/>
                <a:ea typeface="宋体" pitchFamily="2" charset="-122"/>
              </a:rPr>
              <a:t>分析结果：找到主攻地区、确定开发次序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  <p:bldP spid="2867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CN" altLang="en-US" sz="3400" b="1"/>
              <a:t>  </a:t>
            </a:r>
            <a:r>
              <a:rPr lang="zh-CN" altLang="en-US" sz="2100" b="1">
                <a:solidFill>
                  <a:schemeClr val="hlink"/>
                </a:solidFill>
              </a:rPr>
              <a:t>网点扫描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16113"/>
            <a:ext cx="7704137" cy="4114800"/>
          </a:xfrm>
        </p:spPr>
        <p:txBody>
          <a:bodyPr/>
          <a:lstStyle/>
          <a:p>
            <a:r>
              <a:rPr lang="zh-CN" altLang="en-US" sz="2800" b="1">
                <a:solidFill>
                  <a:schemeClr val="tx2"/>
                </a:solidFill>
              </a:rPr>
              <a:t>主攻地区网点是否按最低标准覆盖了？还有哪些空白？还要新增多少网点？</a:t>
            </a:r>
          </a:p>
          <a:p>
            <a:r>
              <a:rPr lang="zh-CN" altLang="en-US" sz="2800" b="1">
                <a:solidFill>
                  <a:schemeClr val="tx2"/>
                </a:solidFill>
              </a:rPr>
              <a:t>最低覆盖标准是否有提高的可能？如有，提高到多少？还要新增多少网点？</a:t>
            </a:r>
          </a:p>
          <a:p>
            <a:r>
              <a:rPr lang="zh-CN" altLang="en-US" sz="2800" b="1">
                <a:solidFill>
                  <a:schemeClr val="tx2"/>
                </a:solidFill>
              </a:rPr>
              <a:t>哪些网点是本月重点网点？主要工作是什么？</a:t>
            </a:r>
          </a:p>
          <a:p>
            <a:pPr>
              <a:buFont typeface="Wingdings" pitchFamily="2" charset="2"/>
              <a:buNone/>
            </a:pPr>
            <a:endParaRPr lang="zh-CN" altLang="en-US" sz="2800" b="1"/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684213" y="4797425"/>
            <a:ext cx="7850187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列出待开发网点明细，制订开发时间表，并分解落实到美导月度任务说明书</a:t>
            </a: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684213" y="5589588"/>
            <a:ext cx="7850187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000" b="1">
                <a:latin typeface="Tahoma" pitchFamily="34" charset="0"/>
                <a:ea typeface="宋体" pitchFamily="2" charset="-122"/>
              </a:rPr>
              <a:t>列出本月主攻网点和月度工作重点，并落实到美导月度任务说明书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build="p"/>
      <p:bldP spid="48132" grpId="0" animBg="1"/>
      <p:bldP spid="481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49275"/>
            <a:ext cx="8229600" cy="1143000"/>
          </a:xfrm>
        </p:spPr>
        <p:txBody>
          <a:bodyPr/>
          <a:lstStyle/>
          <a:p>
            <a:r>
              <a:rPr lang="zh-CN" altLang="en-US" sz="30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CN" altLang="en-US" sz="2100" b="1">
                <a:solidFill>
                  <a:schemeClr val="tx1"/>
                </a:solidFill>
              </a:rPr>
              <a:t>  </a:t>
            </a:r>
            <a:r>
              <a:rPr lang="zh-CN" altLang="en-US" sz="2100" b="1">
                <a:solidFill>
                  <a:schemeClr val="hlink"/>
                </a:solidFill>
              </a:rPr>
              <a:t>产品品类</a:t>
            </a:r>
            <a:r>
              <a:rPr lang="en-US" altLang="zh-CN" sz="2100" b="1">
                <a:solidFill>
                  <a:schemeClr val="hlink"/>
                </a:solidFill>
              </a:rPr>
              <a:t>/</a:t>
            </a:r>
            <a:r>
              <a:rPr lang="zh-CN" altLang="en-US" sz="2100" b="1">
                <a:solidFill>
                  <a:schemeClr val="hlink"/>
                </a:solidFill>
              </a:rPr>
              <a:t>规格扫描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b="1">
                <a:solidFill>
                  <a:schemeClr val="tx2"/>
                </a:solidFill>
              </a:rPr>
              <a:t>本区域各主要品类的整体销量和比例各是多少？（尽可能详细），同全国平均数相比，哪些品类比重偏低？</a:t>
            </a:r>
          </a:p>
          <a:p>
            <a:r>
              <a:rPr lang="zh-CN" altLang="en-US" sz="2400" b="1">
                <a:solidFill>
                  <a:schemeClr val="tx2"/>
                </a:solidFill>
              </a:rPr>
              <a:t>本区域各分销商</a:t>
            </a:r>
            <a:r>
              <a:rPr lang="en-US" altLang="zh-CN" sz="2400" b="1">
                <a:solidFill>
                  <a:schemeClr val="tx2"/>
                </a:solidFill>
              </a:rPr>
              <a:t>/</a:t>
            </a:r>
            <a:r>
              <a:rPr lang="zh-CN" altLang="en-US" sz="2400" b="1">
                <a:solidFill>
                  <a:schemeClr val="tx2"/>
                </a:solidFill>
              </a:rPr>
              <a:t>重点终端主要品类的销量和比例是多少？同本区域平均水平相比，哪些品类比重偏低？</a:t>
            </a:r>
          </a:p>
          <a:p>
            <a:r>
              <a:rPr lang="zh-CN" altLang="en-US" sz="2400" b="1">
                <a:solidFill>
                  <a:schemeClr val="tx2"/>
                </a:solidFill>
              </a:rPr>
              <a:t>哪些品类在哪些地区</a:t>
            </a:r>
            <a:r>
              <a:rPr lang="en-US" altLang="zh-CN" sz="2400" b="1">
                <a:solidFill>
                  <a:schemeClr val="tx2"/>
                </a:solidFill>
              </a:rPr>
              <a:t>/</a:t>
            </a:r>
            <a:r>
              <a:rPr lang="zh-CN" altLang="en-US" sz="2400" b="1">
                <a:solidFill>
                  <a:schemeClr val="tx2"/>
                </a:solidFill>
              </a:rPr>
              <a:t>网点提升空间最大？广度提升：绝对分销</a:t>
            </a:r>
            <a:r>
              <a:rPr lang="en-US" altLang="zh-CN" sz="2400" b="1">
                <a:solidFill>
                  <a:schemeClr val="tx2"/>
                </a:solidFill>
              </a:rPr>
              <a:t>/</a:t>
            </a:r>
            <a:r>
              <a:rPr lang="zh-CN" altLang="en-US" sz="2400" b="1">
                <a:solidFill>
                  <a:schemeClr val="tx2"/>
                </a:solidFill>
              </a:rPr>
              <a:t>相对分销；深度提升：参考公司平均值和主要竞品销售值</a:t>
            </a:r>
          </a:p>
          <a:p>
            <a:r>
              <a:rPr lang="zh-CN" altLang="en-US" sz="2400" b="1">
                <a:solidFill>
                  <a:schemeClr val="tx2"/>
                </a:solidFill>
              </a:rPr>
              <a:t>库存积压又急需处理的品种</a:t>
            </a:r>
            <a:r>
              <a:rPr lang="en-US" altLang="zh-CN" sz="2400" b="1">
                <a:solidFill>
                  <a:schemeClr val="tx2"/>
                </a:solidFill>
              </a:rPr>
              <a:t>/</a:t>
            </a:r>
            <a:r>
              <a:rPr lang="zh-CN" altLang="en-US" sz="2400" b="1">
                <a:solidFill>
                  <a:schemeClr val="tx2"/>
                </a:solidFill>
              </a:rPr>
              <a:t>品类是什么？</a:t>
            </a:r>
          </a:p>
          <a:p>
            <a:endParaRPr lang="zh-CN" altLang="en-US" sz="2000"/>
          </a:p>
          <a:p>
            <a:endParaRPr lang="zh-CN" altLang="en-US" sz="2000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900113" y="5229225"/>
            <a:ext cx="7129462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确定本期重点主攻品种品类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5" grpId="0" build="p"/>
      <p:bldP spid="4915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8229600" cy="1143000"/>
          </a:xfrm>
        </p:spPr>
        <p:txBody>
          <a:bodyPr/>
          <a:lstStyle/>
          <a:p>
            <a:r>
              <a:rPr lang="zh-CN" altLang="en-US" sz="3400" b="1">
                <a:solidFill>
                  <a:schemeClr val="tx1"/>
                </a:solidFill>
                <a:ea typeface="黑体" pitchFamily="49" charset="-122"/>
              </a:rPr>
              <a:t>销量提升指南</a:t>
            </a:r>
            <a:r>
              <a:rPr lang="zh-CN" altLang="en-US" sz="2500" b="1">
                <a:solidFill>
                  <a:schemeClr val="hlink"/>
                </a:solidFill>
              </a:rPr>
              <a:t>主攻品种扫描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8229600" cy="4530725"/>
          </a:xfrm>
        </p:spPr>
        <p:txBody>
          <a:bodyPr/>
          <a:lstStyle/>
          <a:p>
            <a:r>
              <a:rPr lang="zh-CN" altLang="en-US" sz="2800" b="1">
                <a:solidFill>
                  <a:schemeClr val="tx2"/>
                </a:solidFill>
              </a:rPr>
              <a:t>各主攻品种的分销网点数量现在是多少？本月目标分销是多少？</a:t>
            </a:r>
          </a:p>
          <a:p>
            <a:r>
              <a:rPr lang="zh-CN" altLang="en-US" sz="2800" b="1">
                <a:solidFill>
                  <a:schemeClr val="tx2"/>
                </a:solidFill>
              </a:rPr>
              <a:t>各主攻品种在相应分销网点的促销活动是什么？</a:t>
            </a:r>
          </a:p>
          <a:p>
            <a:r>
              <a:rPr lang="zh-CN" altLang="en-US" sz="2800" b="1">
                <a:solidFill>
                  <a:schemeClr val="tx2"/>
                </a:solidFill>
              </a:rPr>
              <a:t>各主攻品种在相应渠道的销量目标是什么？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1042988" y="4652963"/>
            <a:ext cx="734377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主攻品种分销计划及销量目标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1042988" y="5300663"/>
            <a:ext cx="7343775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sz="2400" b="1">
                <a:latin typeface="Tahoma" pitchFamily="34" charset="0"/>
                <a:ea typeface="宋体" pitchFamily="2" charset="-122"/>
              </a:rPr>
              <a:t>主攻品种促销活动计划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/>
      <p:bldP spid="50180" grpId="0" animBg="1"/>
      <p:bldP spid="5018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765175"/>
            <a:ext cx="8229600" cy="576263"/>
          </a:xfrm>
        </p:spPr>
        <p:txBody>
          <a:bodyPr/>
          <a:lstStyle/>
          <a:p>
            <a:r>
              <a:rPr lang="zh-CN" altLang="en-US" sz="3400" b="1">
                <a:solidFill>
                  <a:schemeClr val="tx1"/>
                </a:solidFill>
                <a:ea typeface="黑体" pitchFamily="49" charset="-122"/>
              </a:rPr>
              <a:t>                        小结</a:t>
            </a:r>
            <a:r>
              <a:rPr lang="en-US" altLang="zh-CN" sz="3400" b="1">
                <a:solidFill>
                  <a:schemeClr val="tx1"/>
                </a:solidFill>
                <a:ea typeface="黑体" pitchFamily="49" charset="-122"/>
              </a:rPr>
              <a:t>:</a:t>
            </a:r>
            <a:endParaRPr lang="en-US" altLang="zh-CN" sz="2500" b="1">
              <a:solidFill>
                <a:schemeClr val="hlink"/>
              </a:solidFill>
            </a:endParaRP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484313"/>
            <a:ext cx="8229600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zh-CN" sz="2000" b="1">
                <a:solidFill>
                  <a:schemeClr val="tx2"/>
                </a:solidFill>
              </a:rPr>
              <a:t>1.</a:t>
            </a:r>
            <a:r>
              <a:rPr lang="zh-CN" altLang="en-US" sz="2000" b="1">
                <a:solidFill>
                  <a:schemeClr val="tx2"/>
                </a:solidFill>
              </a:rPr>
              <a:t>地区扫描</a:t>
            </a:r>
            <a:r>
              <a:rPr lang="en-US" altLang="zh-CN" sz="2000" b="1">
                <a:solidFill>
                  <a:schemeClr val="tx2"/>
                </a:solidFill>
              </a:rPr>
              <a:t>3</a:t>
            </a:r>
            <a:r>
              <a:rPr lang="zh-CN" altLang="en-US" sz="2000" b="1">
                <a:solidFill>
                  <a:schemeClr val="tx2"/>
                </a:solidFill>
              </a:rPr>
              <a:t>个内容</a:t>
            </a:r>
          </a:p>
          <a:p>
            <a:pPr>
              <a:buFont typeface="Wingdings" pitchFamily="2" charset="2"/>
              <a:buNone/>
            </a:pPr>
            <a:endParaRPr lang="en-US" altLang="zh-CN" sz="20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en-US" altLang="zh-CN" sz="20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sz="2000" b="1">
                <a:solidFill>
                  <a:schemeClr val="tx2"/>
                </a:solidFill>
              </a:rPr>
              <a:t>2</a:t>
            </a:r>
            <a:r>
              <a:rPr lang="zh-CN" altLang="en-US" sz="2000" b="1">
                <a:solidFill>
                  <a:schemeClr val="tx2"/>
                </a:solidFill>
              </a:rPr>
              <a:t>。网点扫描</a:t>
            </a:r>
            <a:r>
              <a:rPr lang="en-US" altLang="zh-CN" sz="2000" b="1">
                <a:solidFill>
                  <a:schemeClr val="tx2"/>
                </a:solidFill>
              </a:rPr>
              <a:t>3</a:t>
            </a:r>
            <a:r>
              <a:rPr lang="zh-CN" altLang="en-US" sz="2000" b="1">
                <a:solidFill>
                  <a:schemeClr val="tx2"/>
                </a:solidFill>
              </a:rPr>
              <a:t>个内容</a:t>
            </a:r>
          </a:p>
          <a:p>
            <a:pPr>
              <a:buFont typeface="Wingdings" pitchFamily="2" charset="2"/>
              <a:buNone/>
            </a:pPr>
            <a:endParaRPr lang="en-US" altLang="zh-CN" sz="20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en-US" altLang="zh-CN" sz="20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en-US" altLang="zh-CN" sz="20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en-US" altLang="zh-CN" sz="20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sz="2000" b="1">
                <a:solidFill>
                  <a:schemeClr val="tx2"/>
                </a:solidFill>
              </a:rPr>
              <a:t>3</a:t>
            </a:r>
            <a:r>
              <a:rPr lang="zh-CN" altLang="en-US" sz="2000" b="1">
                <a:solidFill>
                  <a:schemeClr val="tx2"/>
                </a:solidFill>
              </a:rPr>
              <a:t>。产品扫描</a:t>
            </a:r>
            <a:r>
              <a:rPr lang="en-US" altLang="zh-CN" sz="2000" b="1">
                <a:solidFill>
                  <a:schemeClr val="tx2"/>
                </a:solidFill>
              </a:rPr>
              <a:t>4</a:t>
            </a:r>
            <a:r>
              <a:rPr lang="zh-CN" altLang="en-US" sz="2000" b="1">
                <a:solidFill>
                  <a:schemeClr val="tx2"/>
                </a:solidFill>
              </a:rPr>
              <a:t>个内容</a:t>
            </a:r>
          </a:p>
          <a:p>
            <a:pPr>
              <a:buFont typeface="Wingdings" pitchFamily="2" charset="2"/>
              <a:buNone/>
            </a:pPr>
            <a:endParaRPr lang="en-US" altLang="zh-CN" sz="2000" b="1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sz="2000" b="1">
                <a:solidFill>
                  <a:schemeClr val="tx2"/>
                </a:solidFill>
              </a:rPr>
              <a:t>4</a:t>
            </a:r>
            <a:r>
              <a:rPr lang="zh-CN" altLang="en-US" sz="2000" b="1">
                <a:solidFill>
                  <a:schemeClr val="tx2"/>
                </a:solidFill>
              </a:rPr>
              <a:t>。主攻产品扫描 ３个内容     </a:t>
            </a:r>
          </a:p>
        </p:txBody>
      </p:sp>
      <p:sp>
        <p:nvSpPr>
          <p:cNvPr id="121860" name="Rectangle 4"/>
          <p:cNvSpPr>
            <a:spLocks noChangeArrowheads="1"/>
          </p:cNvSpPr>
          <p:nvPr/>
        </p:nvSpPr>
        <p:spPr bwMode="auto">
          <a:xfrm>
            <a:off x="4356100" y="5229225"/>
            <a:ext cx="3959225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主攻品种分销计划及销量目标</a:t>
            </a:r>
          </a:p>
        </p:txBody>
      </p:sp>
      <p:sp>
        <p:nvSpPr>
          <p:cNvPr id="121861" name="Rectangle 5"/>
          <p:cNvSpPr>
            <a:spLocks noChangeArrowheads="1"/>
          </p:cNvSpPr>
          <p:nvPr/>
        </p:nvSpPr>
        <p:spPr bwMode="auto">
          <a:xfrm>
            <a:off x="4356100" y="5734050"/>
            <a:ext cx="3889375" cy="217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主攻品种促销活动计划</a:t>
            </a:r>
          </a:p>
        </p:txBody>
      </p:sp>
      <p:sp>
        <p:nvSpPr>
          <p:cNvPr id="121862" name="AutoShape 6"/>
          <p:cNvSpPr>
            <a:spLocks noChangeArrowheads="1"/>
          </p:cNvSpPr>
          <p:nvPr/>
        </p:nvSpPr>
        <p:spPr bwMode="auto">
          <a:xfrm>
            <a:off x="3924300" y="1844675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863" name="AutoShape 7"/>
          <p:cNvSpPr>
            <a:spLocks noChangeArrowheads="1"/>
          </p:cNvSpPr>
          <p:nvPr/>
        </p:nvSpPr>
        <p:spPr bwMode="auto">
          <a:xfrm>
            <a:off x="3924300" y="1773238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864" name="AutoShape 8"/>
          <p:cNvSpPr>
            <a:spLocks noChangeArrowheads="1"/>
          </p:cNvSpPr>
          <p:nvPr/>
        </p:nvSpPr>
        <p:spPr bwMode="auto">
          <a:xfrm>
            <a:off x="3163888" y="3141663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1871" name="AutoShape 15"/>
          <p:cNvSpPr>
            <a:spLocks noChangeArrowheads="1"/>
          </p:cNvSpPr>
          <p:nvPr/>
        </p:nvSpPr>
        <p:spPr bwMode="auto">
          <a:xfrm>
            <a:off x="2916238" y="1557338"/>
            <a:ext cx="576262" cy="215900"/>
          </a:xfrm>
          <a:prstGeom prst="notchedRightArrow">
            <a:avLst>
              <a:gd name="adj1" fmla="val 50000"/>
              <a:gd name="adj2" fmla="val 66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21872" name="Rectangle 16"/>
          <p:cNvSpPr>
            <a:spLocks noChangeArrowheads="1"/>
          </p:cNvSpPr>
          <p:nvPr/>
        </p:nvSpPr>
        <p:spPr bwMode="auto">
          <a:xfrm>
            <a:off x="3708400" y="1484313"/>
            <a:ext cx="4679950" cy="2889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找到主攻地区、确定开发次序</a:t>
            </a:r>
          </a:p>
        </p:txBody>
      </p:sp>
      <p:sp>
        <p:nvSpPr>
          <p:cNvPr id="121873" name="AutoShape 17"/>
          <p:cNvSpPr>
            <a:spLocks noChangeArrowheads="1"/>
          </p:cNvSpPr>
          <p:nvPr/>
        </p:nvSpPr>
        <p:spPr bwMode="auto">
          <a:xfrm>
            <a:off x="2987675" y="2708275"/>
            <a:ext cx="576263" cy="215900"/>
          </a:xfrm>
          <a:prstGeom prst="notchedRightArrow">
            <a:avLst>
              <a:gd name="adj1" fmla="val 50000"/>
              <a:gd name="adj2" fmla="val 66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21874" name="AutoShape 18"/>
          <p:cNvSpPr>
            <a:spLocks noChangeArrowheads="1"/>
          </p:cNvSpPr>
          <p:nvPr/>
        </p:nvSpPr>
        <p:spPr bwMode="auto">
          <a:xfrm>
            <a:off x="2987675" y="4508500"/>
            <a:ext cx="576263" cy="215900"/>
          </a:xfrm>
          <a:prstGeom prst="notchedRightArrow">
            <a:avLst>
              <a:gd name="adj1" fmla="val 50000"/>
              <a:gd name="adj2" fmla="val 66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21875" name="Rectangle 19"/>
          <p:cNvSpPr>
            <a:spLocks noChangeArrowheads="1"/>
          </p:cNvSpPr>
          <p:nvPr/>
        </p:nvSpPr>
        <p:spPr bwMode="auto">
          <a:xfrm>
            <a:off x="3635375" y="2492375"/>
            <a:ext cx="4752975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列出待开发网点明细，制订开发时间表，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并分解落实到美导月度任务说明书</a:t>
            </a:r>
          </a:p>
        </p:txBody>
      </p:sp>
      <p:sp>
        <p:nvSpPr>
          <p:cNvPr id="121876" name="Rectangle 20"/>
          <p:cNvSpPr>
            <a:spLocks noChangeArrowheads="1"/>
          </p:cNvSpPr>
          <p:nvPr/>
        </p:nvSpPr>
        <p:spPr bwMode="auto">
          <a:xfrm>
            <a:off x="3995738" y="3284538"/>
            <a:ext cx="4103687" cy="5048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列出本月主攻网点和月度工作重点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并落实到美导月度任务说明书</a:t>
            </a:r>
          </a:p>
        </p:txBody>
      </p:sp>
      <p:sp>
        <p:nvSpPr>
          <p:cNvPr id="121877" name="Rectangle 21"/>
          <p:cNvSpPr>
            <a:spLocks noChangeArrowheads="1"/>
          </p:cNvSpPr>
          <p:nvPr/>
        </p:nvSpPr>
        <p:spPr bwMode="auto">
          <a:xfrm>
            <a:off x="3635375" y="4437063"/>
            <a:ext cx="4752975" cy="2873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确定本期重点主攻品种品类</a:t>
            </a:r>
          </a:p>
        </p:txBody>
      </p:sp>
      <p:sp>
        <p:nvSpPr>
          <p:cNvPr id="121878" name="AutoShape 22"/>
          <p:cNvSpPr>
            <a:spLocks noChangeArrowheads="1"/>
          </p:cNvSpPr>
          <p:nvPr/>
        </p:nvSpPr>
        <p:spPr bwMode="auto">
          <a:xfrm>
            <a:off x="3708400" y="5300663"/>
            <a:ext cx="576263" cy="215900"/>
          </a:xfrm>
          <a:prstGeom prst="notchedRightArrow">
            <a:avLst>
              <a:gd name="adj1" fmla="val 50000"/>
              <a:gd name="adj2" fmla="val 66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21879" name="AutoShape 23"/>
          <p:cNvSpPr>
            <a:spLocks noChangeArrowheads="1"/>
          </p:cNvSpPr>
          <p:nvPr/>
        </p:nvSpPr>
        <p:spPr bwMode="auto">
          <a:xfrm rot="5400000">
            <a:off x="5291931" y="4869657"/>
            <a:ext cx="360363" cy="215900"/>
          </a:xfrm>
          <a:prstGeom prst="notchedRight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21880" name="AutoShape 24"/>
          <p:cNvSpPr>
            <a:spLocks noChangeArrowheads="1"/>
          </p:cNvSpPr>
          <p:nvPr/>
        </p:nvSpPr>
        <p:spPr bwMode="auto">
          <a:xfrm rot="5400000">
            <a:off x="5326063" y="2027237"/>
            <a:ext cx="560388" cy="195263"/>
          </a:xfrm>
          <a:prstGeom prst="notchedRightArrow">
            <a:avLst>
              <a:gd name="adj1" fmla="val 50000"/>
              <a:gd name="adj2" fmla="val 7174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>
              <a:ea typeface="宋体" pitchFamily="2" charset="-122"/>
            </a:endParaRPr>
          </a:p>
        </p:txBody>
      </p:sp>
      <p:sp>
        <p:nvSpPr>
          <p:cNvPr id="121881" name="AutoShape 25"/>
          <p:cNvSpPr>
            <a:spLocks noChangeArrowheads="1"/>
          </p:cNvSpPr>
          <p:nvPr/>
        </p:nvSpPr>
        <p:spPr bwMode="auto">
          <a:xfrm>
            <a:off x="5219700" y="3860800"/>
            <a:ext cx="782638" cy="576263"/>
          </a:xfrm>
          <a:custGeom>
            <a:avLst/>
            <a:gdLst>
              <a:gd name="G0" fmla="+- 6480 0 0"/>
              <a:gd name="G1" fmla="+- 8640 0 0"/>
              <a:gd name="G2" fmla="+- 4320 0 0"/>
              <a:gd name="G3" fmla="+- 21600 0 6480"/>
              <a:gd name="G4" fmla="+- 21600 0 8640"/>
              <a:gd name="G5" fmla="+- 21600 0 4320"/>
              <a:gd name="G6" fmla="+- 6480 0 10800"/>
              <a:gd name="G7" fmla="+- 8640 0 10800"/>
              <a:gd name="G8" fmla="*/ G7 4320 G6"/>
              <a:gd name="G9" fmla="+- 21600 0 G8"/>
              <a:gd name="T0" fmla="*/ G1 w 21600"/>
              <a:gd name="T1" fmla="*/ G8 h 21600"/>
              <a:gd name="T2" fmla="*/ G4 w 21600"/>
              <a:gd name="T3" fmla="*/ G9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1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1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2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2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21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  <p:bldP spid="121859" grpId="0" build="p"/>
      <p:bldP spid="121860" grpId="0" animBg="1"/>
      <p:bldP spid="121861" grpId="0" animBg="1"/>
      <p:bldP spid="121871" grpId="0" animBg="1"/>
      <p:bldP spid="121872" grpId="0" animBg="1"/>
      <p:bldP spid="121873" grpId="0" animBg="1"/>
      <p:bldP spid="121874" grpId="0" animBg="1"/>
      <p:bldP spid="121875" grpId="0" animBg="1"/>
      <p:bldP spid="121876" grpId="0" animBg="1"/>
      <p:bldP spid="121877" grpId="0" animBg="1"/>
      <p:bldP spid="121878" grpId="0" animBg="1"/>
      <p:bldP spid="121879" grpId="0" animBg="1"/>
      <p:bldP spid="12188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783388"/>
            <a:ext cx="7793037" cy="74612"/>
          </a:xfrm>
        </p:spPr>
        <p:txBody>
          <a:bodyPr/>
          <a:lstStyle/>
          <a:p>
            <a:endParaRPr lang="zh-CN" altLang="en-US" sz="340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1412875"/>
            <a:ext cx="6696075" cy="38163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/>
              <a:t>　　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zh-CN" altLang="en-US" sz="36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/>
              <a:t>　　　　　总结：</a:t>
            </a:r>
          </a:p>
        </p:txBody>
      </p:sp>
      <p:sp>
        <p:nvSpPr>
          <p:cNvPr id="120838" name="Oval 6"/>
          <p:cNvSpPr>
            <a:spLocks noChangeArrowheads="1"/>
          </p:cNvSpPr>
          <p:nvPr/>
        </p:nvSpPr>
        <p:spPr bwMode="auto">
          <a:xfrm>
            <a:off x="2700338" y="2708275"/>
            <a:ext cx="976312" cy="485775"/>
          </a:xfrm>
          <a:prstGeom prst="ellipse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0" y="0"/>
            <a:ext cx="9144000" cy="360363"/>
          </a:xfrm>
          <a:prstGeom prst="rect">
            <a:avLst/>
          </a:prstGeom>
          <a:solidFill>
            <a:srgbClr val="2BAF5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我们的销量在哪里</a:t>
            </a:r>
          </a:p>
        </p:txBody>
      </p:sp>
      <p:sp>
        <p:nvSpPr>
          <p:cNvPr id="58384" name="Line 16"/>
          <p:cNvSpPr>
            <a:spLocks noChangeShapeType="1"/>
          </p:cNvSpPr>
          <p:nvPr/>
        </p:nvSpPr>
        <p:spPr bwMode="auto">
          <a:xfrm>
            <a:off x="1187450" y="33337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85" name="Line 17"/>
          <p:cNvSpPr>
            <a:spLocks noChangeShapeType="1"/>
          </p:cNvSpPr>
          <p:nvPr/>
        </p:nvSpPr>
        <p:spPr bwMode="auto">
          <a:xfrm>
            <a:off x="3419475" y="404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86" name="Line 18"/>
          <p:cNvSpPr>
            <a:spLocks noChangeShapeType="1"/>
          </p:cNvSpPr>
          <p:nvPr/>
        </p:nvSpPr>
        <p:spPr bwMode="auto">
          <a:xfrm>
            <a:off x="5148263" y="404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87" name="Line 19"/>
          <p:cNvSpPr>
            <a:spLocks noChangeShapeType="1"/>
          </p:cNvSpPr>
          <p:nvPr/>
        </p:nvSpPr>
        <p:spPr bwMode="auto">
          <a:xfrm>
            <a:off x="8172450" y="4048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88" name="Rectangle 20"/>
          <p:cNvSpPr>
            <a:spLocks noChangeArrowheads="1"/>
          </p:cNvSpPr>
          <p:nvPr/>
        </p:nvSpPr>
        <p:spPr bwMode="auto">
          <a:xfrm rot="10833019" flipV="1">
            <a:off x="323850" y="765175"/>
            <a:ext cx="1549400" cy="7191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网点覆盖率</a:t>
            </a:r>
          </a:p>
        </p:txBody>
      </p:sp>
      <p:sp>
        <p:nvSpPr>
          <p:cNvPr id="58389" name="Rectangle 21"/>
          <p:cNvSpPr>
            <a:spLocks noChangeArrowheads="1"/>
          </p:cNvSpPr>
          <p:nvPr/>
        </p:nvSpPr>
        <p:spPr bwMode="auto">
          <a:xfrm rot="10833019" flipV="1">
            <a:off x="322263" y="1914525"/>
            <a:ext cx="1655762" cy="7191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地区扫描</a:t>
            </a:r>
          </a:p>
        </p:txBody>
      </p:sp>
      <p:sp>
        <p:nvSpPr>
          <p:cNvPr id="58390" name="Rectangle 22"/>
          <p:cNvSpPr>
            <a:spLocks noChangeArrowheads="1"/>
          </p:cNvSpPr>
          <p:nvPr/>
        </p:nvSpPr>
        <p:spPr bwMode="auto">
          <a:xfrm rot="10833019" flipV="1">
            <a:off x="2555875" y="765175"/>
            <a:ext cx="1549400" cy="71913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客户管理</a:t>
            </a:r>
          </a:p>
        </p:txBody>
      </p:sp>
      <p:sp>
        <p:nvSpPr>
          <p:cNvPr id="58391" name="Rectangle 23"/>
          <p:cNvSpPr>
            <a:spLocks noChangeArrowheads="1"/>
          </p:cNvSpPr>
          <p:nvPr/>
        </p:nvSpPr>
        <p:spPr bwMode="auto">
          <a:xfrm rot="10833019" flipV="1">
            <a:off x="4427538" y="765175"/>
            <a:ext cx="1549400" cy="719138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人员管理</a:t>
            </a:r>
          </a:p>
        </p:txBody>
      </p:sp>
      <p:sp>
        <p:nvSpPr>
          <p:cNvPr id="58392" name="Rectangle 24"/>
          <p:cNvSpPr>
            <a:spLocks noChangeArrowheads="1"/>
          </p:cNvSpPr>
          <p:nvPr/>
        </p:nvSpPr>
        <p:spPr bwMode="auto">
          <a:xfrm rot="10833019" flipV="1">
            <a:off x="6948488" y="836613"/>
            <a:ext cx="2195512" cy="719137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提高单店产量</a:t>
            </a:r>
          </a:p>
        </p:txBody>
      </p:sp>
      <p:sp>
        <p:nvSpPr>
          <p:cNvPr id="58393" name="Line 25"/>
          <p:cNvSpPr>
            <a:spLocks noChangeShapeType="1"/>
          </p:cNvSpPr>
          <p:nvPr/>
        </p:nvSpPr>
        <p:spPr bwMode="auto">
          <a:xfrm>
            <a:off x="1187450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94" name="Line 26"/>
          <p:cNvSpPr>
            <a:spLocks noChangeShapeType="1"/>
          </p:cNvSpPr>
          <p:nvPr/>
        </p:nvSpPr>
        <p:spPr bwMode="auto">
          <a:xfrm>
            <a:off x="1187450" y="26368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95" name="Rectangle 27"/>
          <p:cNvSpPr>
            <a:spLocks noChangeArrowheads="1"/>
          </p:cNvSpPr>
          <p:nvPr/>
        </p:nvSpPr>
        <p:spPr bwMode="auto">
          <a:xfrm rot="10833019" flipV="1">
            <a:off x="322263" y="3067050"/>
            <a:ext cx="1727200" cy="7191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网点扫描</a:t>
            </a:r>
          </a:p>
        </p:txBody>
      </p:sp>
      <p:sp>
        <p:nvSpPr>
          <p:cNvPr id="58396" name="Line 28"/>
          <p:cNvSpPr>
            <a:spLocks noChangeShapeType="1"/>
          </p:cNvSpPr>
          <p:nvPr/>
        </p:nvSpPr>
        <p:spPr bwMode="auto">
          <a:xfrm>
            <a:off x="2843213" y="14843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97" name="Line 29"/>
          <p:cNvSpPr>
            <a:spLocks noChangeShapeType="1"/>
          </p:cNvSpPr>
          <p:nvPr/>
        </p:nvSpPr>
        <p:spPr bwMode="auto">
          <a:xfrm>
            <a:off x="3276600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98" name="Line 30"/>
          <p:cNvSpPr>
            <a:spLocks noChangeShapeType="1"/>
          </p:cNvSpPr>
          <p:nvPr/>
        </p:nvSpPr>
        <p:spPr bwMode="auto">
          <a:xfrm>
            <a:off x="3563938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399" name="Line 31"/>
          <p:cNvSpPr>
            <a:spLocks noChangeShapeType="1"/>
          </p:cNvSpPr>
          <p:nvPr/>
        </p:nvSpPr>
        <p:spPr bwMode="auto">
          <a:xfrm>
            <a:off x="3924300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00" name="Line 32"/>
          <p:cNvSpPr>
            <a:spLocks noChangeShapeType="1"/>
          </p:cNvSpPr>
          <p:nvPr/>
        </p:nvSpPr>
        <p:spPr bwMode="auto">
          <a:xfrm>
            <a:off x="4572000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01" name="Line 33"/>
          <p:cNvSpPr>
            <a:spLocks noChangeShapeType="1"/>
          </p:cNvSpPr>
          <p:nvPr/>
        </p:nvSpPr>
        <p:spPr bwMode="auto">
          <a:xfrm>
            <a:off x="4932363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02" name="Line 34"/>
          <p:cNvSpPr>
            <a:spLocks noChangeShapeType="1"/>
          </p:cNvSpPr>
          <p:nvPr/>
        </p:nvSpPr>
        <p:spPr bwMode="auto">
          <a:xfrm>
            <a:off x="5292725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03" name="Line 35"/>
          <p:cNvSpPr>
            <a:spLocks noChangeShapeType="1"/>
          </p:cNvSpPr>
          <p:nvPr/>
        </p:nvSpPr>
        <p:spPr bwMode="auto">
          <a:xfrm>
            <a:off x="5724525" y="14843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04" name="Rectangle 36"/>
          <p:cNvSpPr>
            <a:spLocks noChangeArrowheads="1"/>
          </p:cNvSpPr>
          <p:nvPr/>
        </p:nvSpPr>
        <p:spPr bwMode="auto">
          <a:xfrm rot="10833019" flipV="1">
            <a:off x="2700338" y="1916113"/>
            <a:ext cx="287337" cy="26654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客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户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管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理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的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方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式</a:t>
            </a:r>
          </a:p>
        </p:txBody>
      </p:sp>
      <p:sp>
        <p:nvSpPr>
          <p:cNvPr id="58405" name="Rectangle 37"/>
          <p:cNvSpPr>
            <a:spLocks noChangeArrowheads="1"/>
          </p:cNvSpPr>
          <p:nvPr/>
        </p:nvSpPr>
        <p:spPr bwMode="auto">
          <a:xfrm rot="10833019" flipV="1">
            <a:off x="4284663" y="1916113"/>
            <a:ext cx="358775" cy="302577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美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导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配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置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的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１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＋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３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基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本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点</a:t>
            </a:r>
          </a:p>
        </p:txBody>
      </p:sp>
      <p:sp>
        <p:nvSpPr>
          <p:cNvPr id="58406" name="Rectangle 38"/>
          <p:cNvSpPr>
            <a:spLocks noChangeArrowheads="1"/>
          </p:cNvSpPr>
          <p:nvPr/>
        </p:nvSpPr>
        <p:spPr bwMode="auto">
          <a:xfrm rot="10833019" flipV="1">
            <a:off x="5508625" y="1916113"/>
            <a:ext cx="444500" cy="415607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品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牌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经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理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４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＋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３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＋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１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＋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１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基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本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点</a:t>
            </a:r>
          </a:p>
        </p:txBody>
      </p:sp>
      <p:sp>
        <p:nvSpPr>
          <p:cNvPr id="58407" name="Rectangle 39"/>
          <p:cNvSpPr>
            <a:spLocks noChangeArrowheads="1"/>
          </p:cNvSpPr>
          <p:nvPr/>
        </p:nvSpPr>
        <p:spPr bwMode="auto">
          <a:xfrm rot="10833019" flipV="1">
            <a:off x="5076825" y="1916113"/>
            <a:ext cx="371475" cy="422116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美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导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素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质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和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培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训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考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察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３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＋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１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基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本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点</a:t>
            </a:r>
          </a:p>
        </p:txBody>
      </p:sp>
      <p:sp>
        <p:nvSpPr>
          <p:cNvPr id="58408" name="Rectangle 40"/>
          <p:cNvSpPr>
            <a:spLocks noChangeArrowheads="1"/>
          </p:cNvSpPr>
          <p:nvPr/>
        </p:nvSpPr>
        <p:spPr bwMode="auto">
          <a:xfrm rot="10833019" flipV="1">
            <a:off x="4716463" y="1916113"/>
            <a:ext cx="300037" cy="302577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管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理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考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察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美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导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的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５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个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内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容</a:t>
            </a:r>
          </a:p>
        </p:txBody>
      </p:sp>
      <p:sp>
        <p:nvSpPr>
          <p:cNvPr id="58409" name="Rectangle 41"/>
          <p:cNvSpPr>
            <a:spLocks noChangeArrowheads="1"/>
          </p:cNvSpPr>
          <p:nvPr/>
        </p:nvSpPr>
        <p:spPr bwMode="auto">
          <a:xfrm rot="10833019" flipV="1">
            <a:off x="3060700" y="1916113"/>
            <a:ext cx="287338" cy="26654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客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户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分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类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的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方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法</a:t>
            </a:r>
          </a:p>
        </p:txBody>
      </p:sp>
      <p:sp>
        <p:nvSpPr>
          <p:cNvPr id="58410" name="Rectangle 42"/>
          <p:cNvSpPr>
            <a:spLocks noChangeArrowheads="1"/>
          </p:cNvSpPr>
          <p:nvPr/>
        </p:nvSpPr>
        <p:spPr bwMode="auto">
          <a:xfrm rot="10833019" flipV="1">
            <a:off x="3419475" y="1916113"/>
            <a:ext cx="288925" cy="26654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客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户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关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系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的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３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个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层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次</a:t>
            </a:r>
          </a:p>
        </p:txBody>
      </p:sp>
      <p:sp>
        <p:nvSpPr>
          <p:cNvPr id="58411" name="Rectangle 43"/>
          <p:cNvSpPr>
            <a:spLocks noChangeArrowheads="1"/>
          </p:cNvSpPr>
          <p:nvPr/>
        </p:nvSpPr>
        <p:spPr bwMode="auto">
          <a:xfrm rot="10833019" flipV="1">
            <a:off x="3779838" y="1916113"/>
            <a:ext cx="288925" cy="26654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资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源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配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置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的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３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个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原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则</a:t>
            </a:r>
          </a:p>
        </p:txBody>
      </p:sp>
      <p:sp>
        <p:nvSpPr>
          <p:cNvPr id="58413" name="Line 45"/>
          <p:cNvSpPr>
            <a:spLocks noChangeShapeType="1"/>
          </p:cNvSpPr>
          <p:nvPr/>
        </p:nvSpPr>
        <p:spPr bwMode="auto">
          <a:xfrm>
            <a:off x="8101013" y="15573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14" name="Line 46"/>
          <p:cNvSpPr>
            <a:spLocks noChangeShapeType="1"/>
          </p:cNvSpPr>
          <p:nvPr/>
        </p:nvSpPr>
        <p:spPr bwMode="auto">
          <a:xfrm>
            <a:off x="8820150" y="155733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15" name="Rectangle 47"/>
          <p:cNvSpPr>
            <a:spLocks noChangeArrowheads="1"/>
          </p:cNvSpPr>
          <p:nvPr/>
        </p:nvSpPr>
        <p:spPr bwMode="auto">
          <a:xfrm rot="10833019" flipV="1">
            <a:off x="8532813" y="2060575"/>
            <a:ext cx="444500" cy="1655763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促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销</a:t>
            </a:r>
          </a:p>
        </p:txBody>
      </p:sp>
      <p:sp>
        <p:nvSpPr>
          <p:cNvPr id="58416" name="Rectangle 48"/>
          <p:cNvSpPr>
            <a:spLocks noChangeArrowheads="1"/>
          </p:cNvSpPr>
          <p:nvPr/>
        </p:nvSpPr>
        <p:spPr bwMode="auto">
          <a:xfrm rot="10833019" flipV="1">
            <a:off x="7092950" y="3357563"/>
            <a:ext cx="430213" cy="158432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主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攻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产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品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扫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描</a:t>
            </a:r>
          </a:p>
        </p:txBody>
      </p:sp>
      <p:sp>
        <p:nvSpPr>
          <p:cNvPr id="58417" name="Rectangle 49"/>
          <p:cNvSpPr>
            <a:spLocks noChangeArrowheads="1"/>
          </p:cNvSpPr>
          <p:nvPr/>
        </p:nvSpPr>
        <p:spPr bwMode="auto">
          <a:xfrm rot="10833019" flipV="1">
            <a:off x="7885113" y="2060575"/>
            <a:ext cx="444500" cy="27432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绝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对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／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相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对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分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销</a:t>
            </a:r>
          </a:p>
        </p:txBody>
      </p:sp>
      <p:sp>
        <p:nvSpPr>
          <p:cNvPr id="58418" name="Rectangle 50"/>
          <p:cNvSpPr>
            <a:spLocks noChangeArrowheads="1"/>
          </p:cNvSpPr>
          <p:nvPr/>
        </p:nvSpPr>
        <p:spPr bwMode="auto">
          <a:xfrm rot="10833019" flipV="1">
            <a:off x="7092950" y="1989138"/>
            <a:ext cx="360363" cy="1081087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产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品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扫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描</a:t>
            </a:r>
          </a:p>
        </p:txBody>
      </p:sp>
      <p:sp>
        <p:nvSpPr>
          <p:cNvPr id="58419" name="Line 51"/>
          <p:cNvSpPr>
            <a:spLocks noChangeShapeType="1"/>
          </p:cNvSpPr>
          <p:nvPr/>
        </p:nvSpPr>
        <p:spPr bwMode="auto">
          <a:xfrm>
            <a:off x="7235825" y="30686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20" name="Rectangle 52"/>
          <p:cNvSpPr>
            <a:spLocks noChangeArrowheads="1"/>
          </p:cNvSpPr>
          <p:nvPr/>
        </p:nvSpPr>
        <p:spPr bwMode="auto">
          <a:xfrm>
            <a:off x="1476375" y="4581525"/>
            <a:ext cx="1008063" cy="22764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列出本月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主攻网点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和月度工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作重点，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落实到美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导</a:t>
            </a:r>
          </a:p>
        </p:txBody>
      </p:sp>
      <p:sp>
        <p:nvSpPr>
          <p:cNvPr id="58422" name="Line 54"/>
          <p:cNvSpPr>
            <a:spLocks noChangeShapeType="1"/>
          </p:cNvSpPr>
          <p:nvPr/>
        </p:nvSpPr>
        <p:spPr bwMode="auto">
          <a:xfrm>
            <a:off x="7235825" y="501332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23" name="Line 55"/>
          <p:cNvSpPr>
            <a:spLocks noChangeShapeType="1"/>
          </p:cNvSpPr>
          <p:nvPr/>
        </p:nvSpPr>
        <p:spPr bwMode="auto">
          <a:xfrm>
            <a:off x="7308850" y="15573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24" name="Line 56"/>
          <p:cNvSpPr>
            <a:spLocks noChangeShapeType="1"/>
          </p:cNvSpPr>
          <p:nvPr/>
        </p:nvSpPr>
        <p:spPr bwMode="auto">
          <a:xfrm>
            <a:off x="395288" y="4221163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27" name="Line 59"/>
          <p:cNvSpPr>
            <a:spLocks noChangeShapeType="1"/>
          </p:cNvSpPr>
          <p:nvPr/>
        </p:nvSpPr>
        <p:spPr bwMode="auto">
          <a:xfrm>
            <a:off x="395288" y="42211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28" name="Line 60"/>
          <p:cNvSpPr>
            <a:spLocks noChangeShapeType="1"/>
          </p:cNvSpPr>
          <p:nvPr/>
        </p:nvSpPr>
        <p:spPr bwMode="auto">
          <a:xfrm>
            <a:off x="1979613" y="42211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29" name="Rectangle 61"/>
          <p:cNvSpPr>
            <a:spLocks noChangeArrowheads="1"/>
          </p:cNvSpPr>
          <p:nvPr/>
        </p:nvSpPr>
        <p:spPr bwMode="auto">
          <a:xfrm>
            <a:off x="0" y="4581525"/>
            <a:ext cx="1008063" cy="22764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列出主攻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区域待开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发网点明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细，制定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时间表，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分解给拓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展人员</a:t>
            </a:r>
          </a:p>
        </p:txBody>
      </p:sp>
      <p:sp>
        <p:nvSpPr>
          <p:cNvPr id="58430" name="Line 62"/>
          <p:cNvSpPr>
            <a:spLocks noChangeShapeType="1"/>
          </p:cNvSpPr>
          <p:nvPr/>
        </p:nvSpPr>
        <p:spPr bwMode="auto">
          <a:xfrm>
            <a:off x="1187450" y="378936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31" name="Line 63"/>
          <p:cNvSpPr>
            <a:spLocks noChangeShapeType="1"/>
          </p:cNvSpPr>
          <p:nvPr/>
        </p:nvSpPr>
        <p:spPr bwMode="auto">
          <a:xfrm>
            <a:off x="6732588" y="5373688"/>
            <a:ext cx="108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32" name="Line 64"/>
          <p:cNvSpPr>
            <a:spLocks noChangeShapeType="1"/>
          </p:cNvSpPr>
          <p:nvPr/>
        </p:nvSpPr>
        <p:spPr bwMode="auto">
          <a:xfrm>
            <a:off x="6732588" y="53736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34" name="Line 66"/>
          <p:cNvSpPr>
            <a:spLocks noChangeShapeType="1"/>
          </p:cNvSpPr>
          <p:nvPr/>
        </p:nvSpPr>
        <p:spPr bwMode="auto">
          <a:xfrm>
            <a:off x="7812088" y="53736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58435" name="Rectangle 67"/>
          <p:cNvSpPr>
            <a:spLocks noChangeArrowheads="1"/>
          </p:cNvSpPr>
          <p:nvPr/>
        </p:nvSpPr>
        <p:spPr bwMode="auto">
          <a:xfrm>
            <a:off x="7380288" y="5589588"/>
            <a:ext cx="1008062" cy="10795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主攻品种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促销计划</a:t>
            </a:r>
          </a:p>
          <a:p>
            <a:endParaRPr kumimoji="1" lang="zh-CN" altLang="en-US" b="1">
              <a:latin typeface="Tahoma" pitchFamily="34" charset="0"/>
              <a:ea typeface="宋体" pitchFamily="2" charset="-122"/>
            </a:endParaRPr>
          </a:p>
        </p:txBody>
      </p:sp>
      <p:sp>
        <p:nvSpPr>
          <p:cNvPr id="58436" name="Rectangle 68"/>
          <p:cNvSpPr>
            <a:spLocks noChangeArrowheads="1"/>
          </p:cNvSpPr>
          <p:nvPr/>
        </p:nvSpPr>
        <p:spPr bwMode="auto">
          <a:xfrm>
            <a:off x="6227763" y="5589588"/>
            <a:ext cx="1008062" cy="11223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主攻品种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分销计划</a:t>
            </a:r>
          </a:p>
          <a:p>
            <a:r>
              <a:rPr kumimoji="1" lang="zh-CN" altLang="en-US" b="1">
                <a:latin typeface="Tahoma" pitchFamily="34" charset="0"/>
                <a:ea typeface="宋体" pitchFamily="2" charset="-122"/>
              </a:rPr>
              <a:t>和目标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8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8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8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6" grpId="0" animBg="1"/>
      <p:bldP spid="58388" grpId="0" animBg="1"/>
      <p:bldP spid="58389" grpId="0" animBg="1"/>
      <p:bldP spid="58390" grpId="0" animBg="1"/>
      <p:bldP spid="58391" grpId="0" animBg="1"/>
      <p:bldP spid="58392" grpId="0" animBg="1"/>
      <p:bldP spid="58395" grpId="0" animBg="1"/>
      <p:bldP spid="58404" grpId="0" animBg="1"/>
      <p:bldP spid="58405" grpId="0" animBg="1"/>
      <p:bldP spid="58406" grpId="0" animBg="1"/>
      <p:bldP spid="58407" grpId="0" animBg="1"/>
      <p:bldP spid="58408" grpId="0" animBg="1"/>
      <p:bldP spid="58409" grpId="0" animBg="1"/>
      <p:bldP spid="58410" grpId="0" animBg="1"/>
      <p:bldP spid="58411" grpId="0" animBg="1"/>
      <p:bldP spid="58415" grpId="0" animBg="1"/>
      <p:bldP spid="58416" grpId="0" animBg="1"/>
      <p:bldP spid="58417" grpId="0" animBg="1"/>
      <p:bldP spid="58418" grpId="0" animBg="1"/>
      <p:bldP spid="58420" grpId="0" animBg="1"/>
      <p:bldP spid="58429" grpId="0" animBg="1"/>
      <p:bldP spid="58435" grpId="0" animBg="1"/>
      <p:bldP spid="5843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125538"/>
            <a:ext cx="7632700" cy="47513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zh-CN" altLang="en-US" sz="36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zh-CN" altLang="en-US" sz="36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zh-CN" altLang="en-US" sz="36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zh-CN" altLang="en-US" sz="36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>
                <a:solidFill>
                  <a:srgbClr val="CC3300"/>
                </a:solidFill>
                <a:ea typeface="隶书" pitchFamily="49" charset="-122"/>
              </a:rPr>
              <a:t>知行合一，知而不行为不知！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>
                <a:solidFill>
                  <a:srgbClr val="CC3300"/>
                </a:solidFill>
                <a:ea typeface="隶书" pitchFamily="49" charset="-122"/>
              </a:rPr>
              <a:t>　　　　　　　　　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>
                <a:solidFill>
                  <a:srgbClr val="CC3300"/>
                </a:solidFill>
                <a:ea typeface="隶书" pitchFamily="49" charset="-122"/>
              </a:rPr>
              <a:t>                                        －孔子　　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52513"/>
            <a:ext cx="7416800" cy="489743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/>
              <a:t>考试题：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000"/>
              <a:t>一：我们的销量在哪里？请用图表方式体现出来（３０分）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000"/>
              <a:t>二：</a:t>
            </a:r>
            <a:r>
              <a:rPr lang="zh-CN" altLang="en-US" sz="2000">
                <a:solidFill>
                  <a:schemeClr val="tx2"/>
                </a:solidFill>
              </a:rPr>
              <a:t>月度销售目标分解内容</a:t>
            </a:r>
            <a:r>
              <a:rPr lang="en-US" altLang="zh-CN" sz="2000">
                <a:solidFill>
                  <a:schemeClr val="tx2"/>
                </a:solidFill>
              </a:rPr>
              <a:t>(5</a:t>
            </a:r>
            <a:r>
              <a:rPr lang="zh-CN" altLang="en-US" sz="2000">
                <a:solidFill>
                  <a:schemeClr val="tx2"/>
                </a:solidFill>
              </a:rPr>
              <a:t>个量化</a:t>
            </a:r>
            <a:r>
              <a:rPr lang="en-US" altLang="zh-CN" sz="2000">
                <a:solidFill>
                  <a:schemeClr val="tx2"/>
                </a:solidFill>
              </a:rPr>
              <a:t>)</a:t>
            </a:r>
            <a:r>
              <a:rPr lang="zh-CN" altLang="en-US" sz="2000">
                <a:solidFill>
                  <a:schemeClr val="tx2"/>
                </a:solidFill>
              </a:rPr>
              <a:t>，用表格方式体现．（２０　　分）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000">
                <a:solidFill>
                  <a:schemeClr val="tx2"/>
                </a:solidFill>
              </a:rPr>
              <a:t>三：市场拓展的</a:t>
            </a:r>
            <a:r>
              <a:rPr lang="en-US" altLang="zh-CN" sz="2000">
                <a:solidFill>
                  <a:schemeClr val="tx2"/>
                </a:solidFill>
              </a:rPr>
              <a:t>3</a:t>
            </a:r>
            <a:r>
              <a:rPr lang="zh-CN" altLang="en-US" sz="2000">
                <a:solidFill>
                  <a:schemeClr val="tx2"/>
                </a:solidFill>
              </a:rPr>
              <a:t>个方向，用文字方式体现．（６分）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2000">
                <a:solidFill>
                  <a:schemeClr val="tx2"/>
                </a:solidFill>
              </a:rPr>
              <a:t>四：客户分类的方法，用文字结合图表体现．（２０分）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1800">
                <a:ea typeface="黑体" pitchFamily="49" charset="-122"/>
              </a:rPr>
              <a:t>五：品牌美导配置的</a:t>
            </a:r>
            <a:r>
              <a:rPr lang="en-US" altLang="zh-CN" sz="1800">
                <a:ea typeface="黑体" pitchFamily="49" charset="-122"/>
              </a:rPr>
              <a:t>1+3</a:t>
            </a:r>
            <a:r>
              <a:rPr lang="zh-CN" altLang="en-US" sz="1800">
                <a:ea typeface="黑体" pitchFamily="49" charset="-122"/>
              </a:rPr>
              <a:t>基本点（１２分）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1800">
                <a:ea typeface="黑体" pitchFamily="49" charset="-122"/>
              </a:rPr>
              <a:t>六：产品扫描的４个内容，用文字体现．（１２分）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zh-CN" altLang="en-US" sz="20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zh-CN" altLang="en-US" sz="2000">
              <a:solidFill>
                <a:schemeClr val="tx2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/>
              <a:t>考试时间：明天下午（６０分钟）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/>
              <a:t>考试方式：闭卷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/>
              <a:t>主考官：培训部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783388"/>
            <a:ext cx="7793037" cy="74612"/>
          </a:xfrm>
        </p:spPr>
        <p:txBody>
          <a:bodyPr/>
          <a:lstStyle/>
          <a:p>
            <a:endParaRPr lang="zh-CN" altLang="en-US" sz="340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997200"/>
            <a:ext cx="6696075" cy="42481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/>
              <a:t>　　　　</a:t>
            </a:r>
            <a:r>
              <a:rPr lang="zh-CN" altLang="en-US" sz="6000">
                <a:solidFill>
                  <a:srgbClr val="FF9900"/>
                </a:solidFill>
                <a:ea typeface="隶书" pitchFamily="49" charset="-122"/>
              </a:rPr>
              <a:t>销售的秘诀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783388"/>
            <a:ext cx="7793037" cy="74612"/>
          </a:xfrm>
        </p:spPr>
        <p:txBody>
          <a:bodyPr/>
          <a:lstStyle/>
          <a:p>
            <a:endParaRPr lang="zh-CN" altLang="en-US" sz="340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836613"/>
            <a:ext cx="7632700" cy="525621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6000">
                <a:solidFill>
                  <a:srgbClr val="FF9900"/>
                </a:solidFill>
                <a:ea typeface="隶书" pitchFamily="49" charset="-122"/>
              </a:rPr>
              <a:t>　　　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6000">
                <a:solidFill>
                  <a:srgbClr val="FF9900"/>
                </a:solidFill>
                <a:ea typeface="隶书" pitchFamily="49" charset="-122"/>
              </a:rPr>
              <a:t>　　将正确的事情坚持到底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>
                <a:solidFill>
                  <a:srgbClr val="2BAF54"/>
                </a:solidFill>
                <a:ea typeface="隶书" pitchFamily="49" charset="-122"/>
              </a:rPr>
              <a:t>（非然刚开始会很困难，觉得它很复杂，觉得没有信心可以做的到，但是只要坚持不懈，持之以恒，必定会有一个结果，而且一定是一个正确的结果！）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6783388"/>
            <a:ext cx="7793037" cy="74612"/>
          </a:xfrm>
        </p:spPr>
        <p:txBody>
          <a:bodyPr/>
          <a:lstStyle/>
          <a:p>
            <a:endParaRPr lang="zh-CN" altLang="en-US" sz="3400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2997200"/>
            <a:ext cx="6696075" cy="424815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/>
              <a:t>　　　　</a:t>
            </a:r>
            <a:r>
              <a:rPr lang="zh-CN" altLang="en-US" sz="6000">
                <a:solidFill>
                  <a:srgbClr val="FF9900"/>
                </a:solidFill>
                <a:ea typeface="隶书" pitchFamily="49" charset="-122"/>
              </a:rPr>
              <a:t>谢谢！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b="1" dirty="0" smtClean="0"/>
              <a:t>微信扫一扫，关注更多美业知识</a:t>
            </a:r>
            <a:endParaRPr lang="zh-CN" altLang="en-US" b="1" dirty="0"/>
          </a:p>
        </p:txBody>
      </p:sp>
      <p:pic>
        <p:nvPicPr>
          <p:cNvPr id="4" name="内容占位符 3" descr="说明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8867" y="1600200"/>
            <a:ext cx="3966266" cy="4530725"/>
          </a:xfr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光荣与梦想（上海）">
  <a:themeElements>
    <a:clrScheme name="1_光荣与梦想（上海）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1_光荣与梦想（上海）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隶书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隶书" pitchFamily="49" charset="-122"/>
          </a:defRPr>
        </a:defPPr>
      </a:lstStyle>
    </a:lnDef>
  </a:objectDefaults>
  <a:extraClrSchemeLst>
    <a:extraClrScheme>
      <a:clrScheme name="1_光荣与梦想（上海）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光荣与梦想（上海）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光荣与梦想（上海）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光荣与梦想（上海）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光荣与梦想（上海）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光荣与梦想（上海）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光荣与梦想（上海）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光荣与梦想（上海）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光荣与梦想（上海）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隶书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eaVert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隶书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○六第三季度工作总结</Template>
  <TotalTime>2138</TotalTime>
  <Words>2414</Words>
  <Application>Microsoft PowerPoint</Application>
  <PresentationFormat>全屏显示(4:3)</PresentationFormat>
  <Paragraphs>438</Paragraphs>
  <Slides>44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44</vt:i4>
      </vt:variant>
    </vt:vector>
  </HeadingPairs>
  <TitlesOfParts>
    <vt:vector size="46" baseType="lpstr">
      <vt:lpstr>1_光荣与梦想（上海）</vt:lpstr>
      <vt:lpstr>默认设计模板</vt:lpstr>
      <vt:lpstr>我们的销量在哪里 </vt:lpstr>
      <vt:lpstr>                   内容:</vt:lpstr>
      <vt:lpstr>摸清家底，找到方向</vt:lpstr>
      <vt:lpstr>幻灯片 4</vt:lpstr>
      <vt:lpstr>幻灯片 5</vt:lpstr>
      <vt:lpstr>真正的销量来自于日常工作基础</vt:lpstr>
      <vt:lpstr>生意基轴的说明 </vt:lpstr>
      <vt:lpstr>例如：</vt:lpstr>
      <vt:lpstr>生意运行逻辑简图</vt:lpstr>
      <vt:lpstr>幻灯片 10</vt:lpstr>
      <vt:lpstr>更广泛的有效覆盖</vt:lpstr>
      <vt:lpstr> 市场拓展的方向</vt:lpstr>
      <vt:lpstr>更深入的店内促销</vt:lpstr>
      <vt:lpstr> 市场提升空间分析</vt:lpstr>
      <vt:lpstr>小结:        通过学习市场分析</vt:lpstr>
      <vt:lpstr>了解伙伴，优化服务</vt:lpstr>
      <vt:lpstr>客户管理</vt:lpstr>
      <vt:lpstr>客户分级分类的方法</vt:lpstr>
      <vt:lpstr>客户分级分类表(可适用将男朋友分类) </vt:lpstr>
      <vt:lpstr>客户关系的三个层次 (用三种社会现象比喻)</vt:lpstr>
      <vt:lpstr>资源配置 原则</vt:lpstr>
      <vt:lpstr>小结: </vt:lpstr>
      <vt:lpstr>执行是关键</vt:lpstr>
      <vt:lpstr>销量提升指南  美导配置分析(1+3基本点)</vt:lpstr>
      <vt:lpstr>销量提升指南 美导管理考察</vt:lpstr>
      <vt:lpstr>销量提升指南  美导素质和培训考察(3+1基本点)</vt:lpstr>
      <vt:lpstr>销量提升指南  品牌经理分析(4+3+1+1基本点)</vt:lpstr>
      <vt:lpstr>销量提升指南  品牌经理分析  续</vt:lpstr>
      <vt:lpstr>销售提升指南  销售、客服、配送分析(2+1基本点)</vt:lpstr>
      <vt:lpstr>小结:</vt:lpstr>
      <vt:lpstr>掌握过程，步步为赢</vt:lpstr>
      <vt:lpstr>销量提升指南 地区扫描</vt:lpstr>
      <vt:lpstr>销量提升指南  网点扫描</vt:lpstr>
      <vt:lpstr>销量提升指南  产品品类/规格扫描</vt:lpstr>
      <vt:lpstr>销量提升指南主攻品种扫描</vt:lpstr>
      <vt:lpstr>                        小结:</vt:lpstr>
      <vt:lpstr>幻灯片 37</vt:lpstr>
      <vt:lpstr>幻灯片 38</vt:lpstr>
      <vt:lpstr>幻灯片 39</vt:lpstr>
      <vt:lpstr>幻灯片 40</vt:lpstr>
      <vt:lpstr>幻灯片 41</vt:lpstr>
      <vt:lpstr>幻灯片 42</vt:lpstr>
      <vt:lpstr>幻灯片 43</vt:lpstr>
      <vt:lpstr>微信扫一扫，关注更多美业知识</vt:lpstr>
    </vt:vector>
  </TitlesOfParts>
  <Manager/>
  <Company>soft.netnest.com.cn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新产品上市营销计划 </dc:title>
  <dc:subject/>
  <dc:creator>软件仓库</dc:creator>
  <cp:keywords/>
  <dc:description/>
  <cp:lastModifiedBy>Sky123.Org</cp:lastModifiedBy>
  <cp:revision>73</cp:revision>
  <dcterms:created xsi:type="dcterms:W3CDTF">2005-07-16T03:46:33Z</dcterms:created>
  <dcterms:modified xsi:type="dcterms:W3CDTF">2019-12-28T06:55:49Z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TC011349382052</vt:lpwstr>
  </property>
</Properties>
</file>