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1"/>
  </p:notesMasterIdLst>
  <p:sldIdLst>
    <p:sldId id="450" r:id="rId2"/>
    <p:sldId id="451" r:id="rId3"/>
    <p:sldId id="429" r:id="rId4"/>
    <p:sldId id="428" r:id="rId5"/>
    <p:sldId id="452" r:id="rId6"/>
    <p:sldId id="430" r:id="rId7"/>
    <p:sldId id="431" r:id="rId8"/>
    <p:sldId id="432" r:id="rId9"/>
    <p:sldId id="433" r:id="rId10"/>
    <p:sldId id="385" r:id="rId11"/>
    <p:sldId id="386" r:id="rId12"/>
    <p:sldId id="434" r:id="rId13"/>
    <p:sldId id="436" r:id="rId14"/>
    <p:sldId id="467" r:id="rId15"/>
    <p:sldId id="437" r:id="rId16"/>
    <p:sldId id="438" r:id="rId17"/>
    <p:sldId id="439" r:id="rId18"/>
    <p:sldId id="442" r:id="rId19"/>
    <p:sldId id="443" r:id="rId20"/>
    <p:sldId id="444" r:id="rId21"/>
    <p:sldId id="445" r:id="rId22"/>
    <p:sldId id="446" r:id="rId23"/>
    <p:sldId id="447" r:id="rId24"/>
    <p:sldId id="448" r:id="rId25"/>
    <p:sldId id="449" r:id="rId26"/>
    <p:sldId id="324" r:id="rId27"/>
    <p:sldId id="325" r:id="rId28"/>
    <p:sldId id="326" r:id="rId29"/>
    <p:sldId id="328" r:id="rId30"/>
    <p:sldId id="337" r:id="rId31"/>
    <p:sldId id="338" r:id="rId32"/>
    <p:sldId id="329" r:id="rId33"/>
    <p:sldId id="331" r:id="rId34"/>
    <p:sldId id="335" r:id="rId35"/>
    <p:sldId id="336" r:id="rId36"/>
    <p:sldId id="332" r:id="rId37"/>
    <p:sldId id="346" r:id="rId38"/>
    <p:sldId id="347" r:id="rId39"/>
    <p:sldId id="349" r:id="rId40"/>
    <p:sldId id="350" r:id="rId41"/>
    <p:sldId id="348" r:id="rId42"/>
    <p:sldId id="339" r:id="rId43"/>
    <p:sldId id="352" r:id="rId44"/>
    <p:sldId id="353" r:id="rId45"/>
    <p:sldId id="354" r:id="rId46"/>
    <p:sldId id="364" r:id="rId47"/>
    <p:sldId id="453" r:id="rId48"/>
    <p:sldId id="454" r:id="rId49"/>
    <p:sldId id="455" r:id="rId50"/>
    <p:sldId id="456" r:id="rId51"/>
    <p:sldId id="457" r:id="rId52"/>
    <p:sldId id="458" r:id="rId53"/>
    <p:sldId id="459" r:id="rId54"/>
    <p:sldId id="460" r:id="rId55"/>
    <p:sldId id="461" r:id="rId56"/>
    <p:sldId id="463" r:id="rId57"/>
    <p:sldId id="464" r:id="rId58"/>
    <p:sldId id="465" r:id="rId59"/>
    <p:sldId id="466" r:id="rId60"/>
    <p:sldId id="374" r:id="rId61"/>
    <p:sldId id="378" r:id="rId62"/>
    <p:sldId id="379" r:id="rId63"/>
    <p:sldId id="380" r:id="rId64"/>
    <p:sldId id="382" r:id="rId65"/>
    <p:sldId id="387" r:id="rId66"/>
    <p:sldId id="388" r:id="rId67"/>
    <p:sldId id="389" r:id="rId68"/>
    <p:sldId id="390" r:id="rId69"/>
    <p:sldId id="384" r:id="rId7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2FDB2607-1784-4EEB-B798-7EB5836EED8A}">
        <p14:showMediaCtrls xmlns=""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117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jpeg"/><Relationship Id="rId2" Type="http://schemas.openxmlformats.org/officeDocument/2006/relationships/image" Target="../media/image331.png"/><Relationship Id="rId1" Type="http://schemas.openxmlformats.org/officeDocument/2006/relationships/image" Target="../media/image3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98E335-FC95-4A66-B2F4-054B4B0698E8}" type="doc">
      <dgm:prSet loTypeId="urn:microsoft.com/office/officeart/2005/8/layout/cycle8#1" loCatId="cycle" qsTypeId="urn:microsoft.com/office/officeart/2005/8/quickstyle/simple1#1" qsCatId="simple" csTypeId="urn:microsoft.com/office/officeart/2005/8/colors/accent1_2#1" csCatId="accent1" phldr="1"/>
      <dgm:spPr/>
    </dgm:pt>
    <dgm:pt modelId="{E5A6C499-0AF6-4E7C-8BE5-D249E5CAD4D3}">
      <dgm:prSet phldrT="[文本]"/>
      <dgm:spPr>
        <a:solidFill>
          <a:srgbClr val="003300"/>
        </a:solidFill>
      </dgm:spPr>
      <dgm:t>
        <a:bodyPr/>
        <a:lstStyle/>
        <a:p>
          <a:r>
            <a:rPr lang="zh-CN" altLang="en-US" dirty="0" smtClean="0"/>
            <a:t>支撑</a:t>
          </a:r>
          <a:endParaRPr lang="zh-CN" altLang="en-US" dirty="0"/>
        </a:p>
      </dgm:t>
    </dgm:pt>
    <dgm:pt modelId="{53837000-7AB9-4EDD-BEA2-914C5B4DF361}" type="parTrans" cxnId="{518CC2D8-E0BB-4E7A-8F8B-B1DD9E807DCC}">
      <dgm:prSet/>
      <dgm:spPr/>
      <dgm:t>
        <a:bodyPr/>
        <a:lstStyle/>
        <a:p>
          <a:endParaRPr lang="zh-CN" altLang="en-US"/>
        </a:p>
      </dgm:t>
    </dgm:pt>
    <dgm:pt modelId="{163AB687-7393-4781-9219-911B1ECC2AD9}" type="sibTrans" cxnId="{518CC2D8-E0BB-4E7A-8F8B-B1DD9E807DCC}">
      <dgm:prSet/>
      <dgm:spPr/>
      <dgm:t>
        <a:bodyPr/>
        <a:lstStyle/>
        <a:p>
          <a:endParaRPr lang="zh-CN" altLang="en-US"/>
        </a:p>
      </dgm:t>
    </dgm:pt>
    <dgm:pt modelId="{C5B0B3C2-9E10-4824-BFBD-3C634B309110}">
      <dgm:prSet phldrT="[文本]"/>
      <dgm:spPr>
        <a:solidFill>
          <a:srgbClr val="CC0000"/>
        </a:solidFill>
      </dgm:spPr>
      <dgm:t>
        <a:bodyPr/>
        <a:lstStyle/>
        <a:p>
          <a:r>
            <a:rPr lang="zh-CN" altLang="en-US" dirty="0" smtClean="0"/>
            <a:t>性</a:t>
          </a:r>
          <a:endParaRPr lang="zh-CN" altLang="en-US" dirty="0"/>
        </a:p>
      </dgm:t>
    </dgm:pt>
    <dgm:pt modelId="{CF957658-8F00-4E78-A1D6-A39C35C6277B}" type="parTrans" cxnId="{02072943-E3F7-479D-B018-5BA45C43F924}">
      <dgm:prSet/>
      <dgm:spPr/>
      <dgm:t>
        <a:bodyPr/>
        <a:lstStyle/>
        <a:p>
          <a:endParaRPr lang="zh-CN" altLang="en-US"/>
        </a:p>
      </dgm:t>
    </dgm:pt>
    <dgm:pt modelId="{9F36BDEA-D196-40A1-8A2E-17B4BA173AEF}" type="sibTrans" cxnId="{02072943-E3F7-479D-B018-5BA45C43F924}">
      <dgm:prSet/>
      <dgm:spPr/>
      <dgm:t>
        <a:bodyPr/>
        <a:lstStyle/>
        <a:p>
          <a:endParaRPr lang="zh-CN" altLang="en-US"/>
        </a:p>
      </dgm:t>
    </dgm:pt>
    <dgm:pt modelId="{407C9206-89CF-4D01-B89D-C6A5BE91E933}">
      <dgm:prSet phldrT="[文本]"/>
      <dgm:spPr>
        <a:solidFill>
          <a:srgbClr val="7030A0"/>
        </a:solidFill>
      </dgm:spPr>
      <dgm:t>
        <a:bodyPr/>
        <a:lstStyle/>
        <a:p>
          <a:r>
            <a:rPr lang="zh-CN" altLang="en-US" dirty="0" smtClean="0"/>
            <a:t>括约</a:t>
          </a:r>
          <a:endParaRPr lang="zh-CN" altLang="en-US" dirty="0"/>
        </a:p>
      </dgm:t>
    </dgm:pt>
    <dgm:pt modelId="{BCB55CBE-7893-4BA2-B2DA-E5D343DF2E3D}" type="parTrans" cxnId="{B8B89CDE-B104-40B0-BCF1-AC70CDA964E7}">
      <dgm:prSet/>
      <dgm:spPr/>
      <dgm:t>
        <a:bodyPr/>
        <a:lstStyle/>
        <a:p>
          <a:endParaRPr lang="zh-CN" altLang="en-US"/>
        </a:p>
      </dgm:t>
    </dgm:pt>
    <dgm:pt modelId="{65778E88-0EC9-4FB7-8BA3-4DC30D23ADC9}" type="sibTrans" cxnId="{B8B89CDE-B104-40B0-BCF1-AC70CDA964E7}">
      <dgm:prSet/>
      <dgm:spPr/>
      <dgm:t>
        <a:bodyPr/>
        <a:lstStyle/>
        <a:p>
          <a:endParaRPr lang="zh-CN" altLang="en-US"/>
        </a:p>
      </dgm:t>
    </dgm:pt>
    <dgm:pt modelId="{54086FF8-D8C5-4AAA-8491-5B20D99D08B2}" type="pres">
      <dgm:prSet presAssocID="{D798E335-FC95-4A66-B2F4-054B4B0698E8}" presName="compositeShape" presStyleCnt="0">
        <dgm:presLayoutVars>
          <dgm:chMax val="7"/>
          <dgm:dir/>
          <dgm:resizeHandles val="exact"/>
        </dgm:presLayoutVars>
      </dgm:prSet>
      <dgm:spPr/>
    </dgm:pt>
    <dgm:pt modelId="{262EF540-5763-4FBE-AC48-25EC7EBFE662}" type="pres">
      <dgm:prSet presAssocID="{D798E335-FC95-4A66-B2F4-054B4B0698E8}" presName="wedge1" presStyleLbl="node1" presStyleIdx="0" presStyleCnt="3"/>
      <dgm:spPr/>
      <dgm:t>
        <a:bodyPr/>
        <a:lstStyle/>
        <a:p>
          <a:endParaRPr lang="zh-CN" altLang="en-US"/>
        </a:p>
      </dgm:t>
    </dgm:pt>
    <dgm:pt modelId="{874BA860-91E5-4FC6-B373-F3959B146A66}" type="pres">
      <dgm:prSet presAssocID="{D798E335-FC95-4A66-B2F4-054B4B0698E8}" presName="dummy1a" presStyleCnt="0"/>
      <dgm:spPr/>
    </dgm:pt>
    <dgm:pt modelId="{502DF7D7-9DD9-48F3-B7C7-5F24ABAEC51D}" type="pres">
      <dgm:prSet presAssocID="{D798E335-FC95-4A66-B2F4-054B4B0698E8}" presName="dummy1b" presStyleCnt="0"/>
      <dgm:spPr/>
    </dgm:pt>
    <dgm:pt modelId="{9997EDAF-E7D1-40C1-A59E-8B6BF0DC4EA1}" type="pres">
      <dgm:prSet presAssocID="{D798E335-FC95-4A66-B2F4-054B4B0698E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2DC6CEF-8177-4572-930D-81707EC69CD5}" type="pres">
      <dgm:prSet presAssocID="{D798E335-FC95-4A66-B2F4-054B4B0698E8}" presName="wedge2" presStyleLbl="node1" presStyleIdx="1" presStyleCnt="3"/>
      <dgm:spPr/>
      <dgm:t>
        <a:bodyPr/>
        <a:lstStyle/>
        <a:p>
          <a:endParaRPr lang="zh-CN" altLang="en-US"/>
        </a:p>
      </dgm:t>
    </dgm:pt>
    <dgm:pt modelId="{283A6BE7-380E-4E06-911A-870E0352ED86}" type="pres">
      <dgm:prSet presAssocID="{D798E335-FC95-4A66-B2F4-054B4B0698E8}" presName="dummy2a" presStyleCnt="0"/>
      <dgm:spPr/>
    </dgm:pt>
    <dgm:pt modelId="{31BFC039-1C49-4095-A093-195F62F105EF}" type="pres">
      <dgm:prSet presAssocID="{D798E335-FC95-4A66-B2F4-054B4B0698E8}" presName="dummy2b" presStyleCnt="0"/>
      <dgm:spPr/>
    </dgm:pt>
    <dgm:pt modelId="{7881FAFF-442D-4AC3-BF2A-DE47D8A6DB94}" type="pres">
      <dgm:prSet presAssocID="{D798E335-FC95-4A66-B2F4-054B4B0698E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C21F76-BEFB-4315-8A9B-AF324C3F48C2}" type="pres">
      <dgm:prSet presAssocID="{D798E335-FC95-4A66-B2F4-054B4B0698E8}" presName="wedge3" presStyleLbl="node1" presStyleIdx="2" presStyleCnt="3"/>
      <dgm:spPr/>
      <dgm:t>
        <a:bodyPr/>
        <a:lstStyle/>
        <a:p>
          <a:endParaRPr lang="zh-CN" altLang="en-US"/>
        </a:p>
      </dgm:t>
    </dgm:pt>
    <dgm:pt modelId="{32E08686-5FCD-450B-B594-BC46F86FB851}" type="pres">
      <dgm:prSet presAssocID="{D798E335-FC95-4A66-B2F4-054B4B0698E8}" presName="dummy3a" presStyleCnt="0"/>
      <dgm:spPr/>
    </dgm:pt>
    <dgm:pt modelId="{A6C68037-85A6-43E1-BE7F-A9F125B17C55}" type="pres">
      <dgm:prSet presAssocID="{D798E335-FC95-4A66-B2F4-054B4B0698E8}" presName="dummy3b" presStyleCnt="0"/>
      <dgm:spPr/>
    </dgm:pt>
    <dgm:pt modelId="{32B71BF2-230C-44C0-AAAE-E4C3A86F1513}" type="pres">
      <dgm:prSet presAssocID="{D798E335-FC95-4A66-B2F4-054B4B0698E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8E129E3-7DCC-4990-BB6D-3F05D9A2080E}" type="pres">
      <dgm:prSet presAssocID="{163AB687-7393-4781-9219-911B1ECC2AD9}" presName="arrowWedge1" presStyleLbl="fgSibTrans2D1" presStyleIdx="0" presStyleCnt="3"/>
      <dgm:spPr/>
      <dgm:t>
        <a:bodyPr/>
        <a:lstStyle/>
        <a:p>
          <a:endParaRPr lang="zh-CN" altLang="en-US"/>
        </a:p>
      </dgm:t>
    </dgm:pt>
    <dgm:pt modelId="{3025D78B-242A-430F-94C4-1A9BA1059BC7}" type="pres">
      <dgm:prSet presAssocID="{9F36BDEA-D196-40A1-8A2E-17B4BA173AEF}" presName="arrowWedge2" presStyleLbl="fgSibTrans2D1" presStyleIdx="1" presStyleCnt="3"/>
      <dgm:spPr/>
    </dgm:pt>
    <dgm:pt modelId="{23EB20D3-3979-44EE-B331-9EE94B0B240D}" type="pres">
      <dgm:prSet presAssocID="{65778E88-0EC9-4FB7-8BA3-4DC30D23ADC9}" presName="arrowWedge3" presStyleLbl="fgSibTrans2D1" presStyleIdx="2" presStyleCnt="3"/>
      <dgm:spPr/>
    </dgm:pt>
  </dgm:ptLst>
  <dgm:cxnLst>
    <dgm:cxn modelId="{B8B89CDE-B104-40B0-BCF1-AC70CDA964E7}" srcId="{D798E335-FC95-4A66-B2F4-054B4B0698E8}" destId="{407C9206-89CF-4D01-B89D-C6A5BE91E933}" srcOrd="2" destOrd="0" parTransId="{BCB55CBE-7893-4BA2-B2DA-E5D343DF2E3D}" sibTransId="{65778E88-0EC9-4FB7-8BA3-4DC30D23ADC9}"/>
    <dgm:cxn modelId="{E3AC9BDB-9EFE-499D-8BE9-F7CCFD961BEA}" type="presOf" srcId="{407C9206-89CF-4D01-B89D-C6A5BE91E933}" destId="{D4C21F76-BEFB-4315-8A9B-AF324C3F48C2}" srcOrd="0" destOrd="0" presId="urn:microsoft.com/office/officeart/2005/8/layout/cycle8#1"/>
    <dgm:cxn modelId="{7E981C6F-45E6-4246-AE2E-D1FEFE11227F}" type="presOf" srcId="{E5A6C499-0AF6-4E7C-8BE5-D249E5CAD4D3}" destId="{262EF540-5763-4FBE-AC48-25EC7EBFE662}" srcOrd="0" destOrd="0" presId="urn:microsoft.com/office/officeart/2005/8/layout/cycle8#1"/>
    <dgm:cxn modelId="{02072943-E3F7-479D-B018-5BA45C43F924}" srcId="{D798E335-FC95-4A66-B2F4-054B4B0698E8}" destId="{C5B0B3C2-9E10-4824-BFBD-3C634B309110}" srcOrd="1" destOrd="0" parTransId="{CF957658-8F00-4E78-A1D6-A39C35C6277B}" sibTransId="{9F36BDEA-D196-40A1-8A2E-17B4BA173AEF}"/>
    <dgm:cxn modelId="{E786D89F-A07C-432A-B37A-5A09ED14D9D8}" type="presOf" srcId="{407C9206-89CF-4D01-B89D-C6A5BE91E933}" destId="{32B71BF2-230C-44C0-AAAE-E4C3A86F1513}" srcOrd="1" destOrd="0" presId="urn:microsoft.com/office/officeart/2005/8/layout/cycle8#1"/>
    <dgm:cxn modelId="{FDCD7EF9-9F07-4CD6-967D-998D6B8DAD7E}" type="presOf" srcId="{C5B0B3C2-9E10-4824-BFBD-3C634B309110}" destId="{7881FAFF-442D-4AC3-BF2A-DE47D8A6DB94}" srcOrd="1" destOrd="0" presId="urn:microsoft.com/office/officeart/2005/8/layout/cycle8#1"/>
    <dgm:cxn modelId="{8AFA4BEA-A4DB-46B2-9A3E-122D3DEA60FB}" type="presOf" srcId="{D798E335-FC95-4A66-B2F4-054B4B0698E8}" destId="{54086FF8-D8C5-4AAA-8491-5B20D99D08B2}" srcOrd="0" destOrd="0" presId="urn:microsoft.com/office/officeart/2005/8/layout/cycle8#1"/>
    <dgm:cxn modelId="{0CBD9A39-6489-4C3C-AF74-E4CBC82893DC}" type="presOf" srcId="{C5B0B3C2-9E10-4824-BFBD-3C634B309110}" destId="{12DC6CEF-8177-4572-930D-81707EC69CD5}" srcOrd="0" destOrd="0" presId="urn:microsoft.com/office/officeart/2005/8/layout/cycle8#1"/>
    <dgm:cxn modelId="{518CC2D8-E0BB-4E7A-8F8B-B1DD9E807DCC}" srcId="{D798E335-FC95-4A66-B2F4-054B4B0698E8}" destId="{E5A6C499-0AF6-4E7C-8BE5-D249E5CAD4D3}" srcOrd="0" destOrd="0" parTransId="{53837000-7AB9-4EDD-BEA2-914C5B4DF361}" sibTransId="{163AB687-7393-4781-9219-911B1ECC2AD9}"/>
    <dgm:cxn modelId="{8C032DC7-CB96-4E53-98BF-13A7C8170E65}" type="presOf" srcId="{E5A6C499-0AF6-4E7C-8BE5-D249E5CAD4D3}" destId="{9997EDAF-E7D1-40C1-A59E-8B6BF0DC4EA1}" srcOrd="1" destOrd="0" presId="urn:microsoft.com/office/officeart/2005/8/layout/cycle8#1"/>
    <dgm:cxn modelId="{B97E08CB-C217-4795-86D0-4AE2AC4B29D6}" type="presParOf" srcId="{54086FF8-D8C5-4AAA-8491-5B20D99D08B2}" destId="{262EF540-5763-4FBE-AC48-25EC7EBFE662}" srcOrd="0" destOrd="0" presId="urn:microsoft.com/office/officeart/2005/8/layout/cycle8#1"/>
    <dgm:cxn modelId="{5F3AC818-5700-4D85-956C-14462C887368}" type="presParOf" srcId="{54086FF8-D8C5-4AAA-8491-5B20D99D08B2}" destId="{874BA860-91E5-4FC6-B373-F3959B146A66}" srcOrd="1" destOrd="0" presId="urn:microsoft.com/office/officeart/2005/8/layout/cycle8#1"/>
    <dgm:cxn modelId="{31E123B5-A6DC-4D71-9EB1-1622F8256F5E}" type="presParOf" srcId="{54086FF8-D8C5-4AAA-8491-5B20D99D08B2}" destId="{502DF7D7-9DD9-48F3-B7C7-5F24ABAEC51D}" srcOrd="2" destOrd="0" presId="urn:microsoft.com/office/officeart/2005/8/layout/cycle8#1"/>
    <dgm:cxn modelId="{DE548534-7205-426B-B2E9-87B58D3AA37A}" type="presParOf" srcId="{54086FF8-D8C5-4AAA-8491-5B20D99D08B2}" destId="{9997EDAF-E7D1-40C1-A59E-8B6BF0DC4EA1}" srcOrd="3" destOrd="0" presId="urn:microsoft.com/office/officeart/2005/8/layout/cycle8#1"/>
    <dgm:cxn modelId="{5A533608-A1B3-4BD9-84B3-D2FB718CFF08}" type="presParOf" srcId="{54086FF8-D8C5-4AAA-8491-5B20D99D08B2}" destId="{12DC6CEF-8177-4572-930D-81707EC69CD5}" srcOrd="4" destOrd="0" presId="urn:microsoft.com/office/officeart/2005/8/layout/cycle8#1"/>
    <dgm:cxn modelId="{0A1E1942-C0CB-41A9-91CC-42F4C0594B71}" type="presParOf" srcId="{54086FF8-D8C5-4AAA-8491-5B20D99D08B2}" destId="{283A6BE7-380E-4E06-911A-870E0352ED86}" srcOrd="5" destOrd="0" presId="urn:microsoft.com/office/officeart/2005/8/layout/cycle8#1"/>
    <dgm:cxn modelId="{DDD169A4-F676-4322-BC3A-99D942DA2442}" type="presParOf" srcId="{54086FF8-D8C5-4AAA-8491-5B20D99D08B2}" destId="{31BFC039-1C49-4095-A093-195F62F105EF}" srcOrd="6" destOrd="0" presId="urn:microsoft.com/office/officeart/2005/8/layout/cycle8#1"/>
    <dgm:cxn modelId="{3CBA717C-2F50-493E-9938-A314264E6091}" type="presParOf" srcId="{54086FF8-D8C5-4AAA-8491-5B20D99D08B2}" destId="{7881FAFF-442D-4AC3-BF2A-DE47D8A6DB94}" srcOrd="7" destOrd="0" presId="urn:microsoft.com/office/officeart/2005/8/layout/cycle8#1"/>
    <dgm:cxn modelId="{72766B19-94A6-4DB4-B2C7-2EC06264AD1E}" type="presParOf" srcId="{54086FF8-D8C5-4AAA-8491-5B20D99D08B2}" destId="{D4C21F76-BEFB-4315-8A9B-AF324C3F48C2}" srcOrd="8" destOrd="0" presId="urn:microsoft.com/office/officeart/2005/8/layout/cycle8#1"/>
    <dgm:cxn modelId="{8CB0B187-EBAE-4936-8A27-A3AD9FB002C3}" type="presParOf" srcId="{54086FF8-D8C5-4AAA-8491-5B20D99D08B2}" destId="{32E08686-5FCD-450B-B594-BC46F86FB851}" srcOrd="9" destOrd="0" presId="urn:microsoft.com/office/officeart/2005/8/layout/cycle8#1"/>
    <dgm:cxn modelId="{CB4DAC6A-28EA-401F-9FB5-4268075CE333}" type="presParOf" srcId="{54086FF8-D8C5-4AAA-8491-5B20D99D08B2}" destId="{A6C68037-85A6-43E1-BE7F-A9F125B17C55}" srcOrd="10" destOrd="0" presId="urn:microsoft.com/office/officeart/2005/8/layout/cycle8#1"/>
    <dgm:cxn modelId="{8F652ED5-3C23-481A-95EB-309427CF8B00}" type="presParOf" srcId="{54086FF8-D8C5-4AAA-8491-5B20D99D08B2}" destId="{32B71BF2-230C-44C0-AAAE-E4C3A86F1513}" srcOrd="11" destOrd="0" presId="urn:microsoft.com/office/officeart/2005/8/layout/cycle8#1"/>
    <dgm:cxn modelId="{8FA07BE1-B59A-4E14-BAE5-833CDCAA4069}" type="presParOf" srcId="{54086FF8-D8C5-4AAA-8491-5B20D99D08B2}" destId="{88E129E3-7DCC-4990-BB6D-3F05D9A2080E}" srcOrd="12" destOrd="0" presId="urn:microsoft.com/office/officeart/2005/8/layout/cycle8#1"/>
    <dgm:cxn modelId="{45643745-B905-4E74-B799-CFD316B722DC}" type="presParOf" srcId="{54086FF8-D8C5-4AAA-8491-5B20D99D08B2}" destId="{3025D78B-242A-430F-94C4-1A9BA1059BC7}" srcOrd="13" destOrd="0" presId="urn:microsoft.com/office/officeart/2005/8/layout/cycle8#1"/>
    <dgm:cxn modelId="{98BC9682-2D1A-445A-A5B1-2D466BA9740A}" type="presParOf" srcId="{54086FF8-D8C5-4AAA-8491-5B20D99D08B2}" destId="{23EB20D3-3979-44EE-B331-9EE94B0B240D}" srcOrd="14" destOrd="0" presId="urn:microsoft.com/office/officeart/2005/8/layout/cycle8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1AB0A3-F754-4EF2-94DB-3C6313F9CF58}" type="doc">
      <dgm:prSet loTypeId="urn:microsoft.com/office/officeart/2005/8/layout/cycle3#1" loCatId="cycle" qsTypeId="urn:microsoft.com/office/officeart/2005/8/quickstyle/simple1#2" qsCatId="simple" csTypeId="urn:microsoft.com/office/officeart/2005/8/colors/colorful5#1" csCatId="colorful" phldr="1"/>
      <dgm:spPr/>
      <dgm:t>
        <a:bodyPr/>
        <a:lstStyle/>
        <a:p>
          <a:endParaRPr lang="zh-CN" altLang="en-US"/>
        </a:p>
      </dgm:t>
    </dgm:pt>
    <dgm:pt modelId="{F63EABD4-2B3D-4680-ACB3-AB7C56A74C36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盆底肌紧张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FD2B64A-EC6C-4958-A7E7-E2F887E61FCA}" type="parTrans" cxnId="{09A47A6F-10EF-43FA-AA0C-0924365D7580}">
      <dgm:prSet/>
      <dgm:spPr/>
      <dgm:t>
        <a:bodyPr/>
        <a:lstStyle/>
        <a:p>
          <a:endParaRPr lang="zh-CN" altLang="en-US"/>
        </a:p>
      </dgm:t>
    </dgm:pt>
    <dgm:pt modelId="{A36FCA34-1CDF-4520-8D10-A832CDD35F9B}" type="sibTrans" cxnId="{09A47A6F-10EF-43FA-AA0C-0924365D7580}">
      <dgm:prSet/>
      <dgm:spPr/>
      <dgm:t>
        <a:bodyPr/>
        <a:lstStyle/>
        <a:p>
          <a:endParaRPr lang="zh-CN" altLang="en-US"/>
        </a:p>
      </dgm:t>
    </dgm:pt>
    <dgm:pt modelId="{C6141979-80B9-4730-8909-82E5F8FA5FA5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筋膜传递肌肉产生的紧张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434512B-4E84-40EB-B6E5-BF3C7DE5BA89}" type="parTrans" cxnId="{CD8D44AE-F014-4422-95CB-3EAD6DD1E95A}">
      <dgm:prSet/>
      <dgm:spPr/>
      <dgm:t>
        <a:bodyPr/>
        <a:lstStyle/>
        <a:p>
          <a:endParaRPr lang="zh-CN" altLang="en-US"/>
        </a:p>
      </dgm:t>
    </dgm:pt>
    <dgm:pt modelId="{3B2D79E8-54BA-4C87-ACD0-D483682A0547}" type="sibTrans" cxnId="{CD8D44AE-F014-4422-95CB-3EAD6DD1E95A}">
      <dgm:prSet/>
      <dgm:spPr/>
      <dgm:t>
        <a:bodyPr/>
        <a:lstStyle/>
        <a:p>
          <a:endParaRPr lang="zh-CN" altLang="en-US"/>
        </a:p>
      </dgm:t>
    </dgm:pt>
    <dgm:pt modelId="{247A1FB1-65A3-4548-A241-90DAF87BE68E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筋膜受限及缺血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AAFE9A8-7AB2-41EA-A0BB-939347447ADB}" type="parTrans" cxnId="{FACE96DD-7C12-40FC-9F96-62AB2DD24D7F}">
      <dgm:prSet/>
      <dgm:spPr/>
      <dgm:t>
        <a:bodyPr/>
        <a:lstStyle/>
        <a:p>
          <a:endParaRPr lang="zh-CN" altLang="en-US"/>
        </a:p>
      </dgm:t>
    </dgm:pt>
    <dgm:pt modelId="{28B7C6DC-BBE5-4B26-B44C-84D521835EC6}" type="sibTrans" cxnId="{FACE96DD-7C12-40FC-9F96-62AB2DD24D7F}">
      <dgm:prSet/>
      <dgm:spPr/>
      <dgm:t>
        <a:bodyPr/>
        <a:lstStyle/>
        <a:p>
          <a:endParaRPr lang="zh-CN" altLang="en-US"/>
        </a:p>
      </dgm:t>
    </dgm:pt>
    <dgm:pt modelId="{0AE0883C-9929-474B-BABC-404F5CDC5C0F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炎症和痛觉过敏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0D5500B-2B51-4571-AD3C-06BA8E19ADA7}" type="parTrans" cxnId="{6CAD6821-548C-4053-A5B3-DDB346BCECA1}">
      <dgm:prSet/>
      <dgm:spPr/>
      <dgm:t>
        <a:bodyPr/>
        <a:lstStyle/>
        <a:p>
          <a:endParaRPr lang="zh-CN" altLang="en-US"/>
        </a:p>
      </dgm:t>
    </dgm:pt>
    <dgm:pt modelId="{F4D16B14-A264-49F7-9128-CA5DD31E8F01}" type="sibTrans" cxnId="{6CAD6821-548C-4053-A5B3-DDB346BCECA1}">
      <dgm:prSet/>
      <dgm:spPr/>
      <dgm:t>
        <a:bodyPr/>
        <a:lstStyle/>
        <a:p>
          <a:endParaRPr lang="zh-CN" altLang="en-US"/>
        </a:p>
      </dgm:t>
    </dgm:pt>
    <dgm:pt modelId="{6B31AD0D-9B5F-45A5-843F-23F02EB730B5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终末器官症状和疼痛</a:t>
          </a:r>
          <a:endParaRPr lang="zh-CN" altLang="en-US" sz="2400" b="1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7FB219D-3CC1-4E05-B8D8-8E0DC6552D4F}" type="parTrans" cxnId="{816271B9-7E5B-46B8-92D1-8B9A27D27607}">
      <dgm:prSet/>
      <dgm:spPr/>
      <dgm:t>
        <a:bodyPr/>
        <a:lstStyle/>
        <a:p>
          <a:endParaRPr lang="zh-CN" altLang="en-US"/>
        </a:p>
      </dgm:t>
    </dgm:pt>
    <dgm:pt modelId="{D1AFFED5-BBD4-4EE4-A3F1-0A96ACD7AF08}" type="sibTrans" cxnId="{816271B9-7E5B-46B8-92D1-8B9A27D27607}">
      <dgm:prSet/>
      <dgm:spPr/>
      <dgm:t>
        <a:bodyPr/>
        <a:lstStyle/>
        <a:p>
          <a:endParaRPr lang="zh-CN" altLang="en-US"/>
        </a:p>
      </dgm:t>
    </dgm:pt>
    <dgm:pt modelId="{0873004B-29EF-4700-9779-BB19899BB88E}" type="pres">
      <dgm:prSet presAssocID="{6A1AB0A3-F754-4EF2-94DB-3C6313F9CF5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E976A20-7A6D-497B-B1DD-09E514C4BACB}" type="pres">
      <dgm:prSet presAssocID="{6A1AB0A3-F754-4EF2-94DB-3C6313F9CF58}" presName="cycle" presStyleCnt="0"/>
      <dgm:spPr/>
    </dgm:pt>
    <dgm:pt modelId="{BC42295D-28A5-4862-A24F-3BAFB779A644}" type="pres">
      <dgm:prSet presAssocID="{F63EABD4-2B3D-4680-ACB3-AB7C56A74C36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4205864-2D11-416F-B4CE-DD242D8B3E4E}" type="pres">
      <dgm:prSet presAssocID="{A36FCA34-1CDF-4520-8D10-A832CDD35F9B}" presName="sibTransFirstNode" presStyleLbl="bgShp" presStyleIdx="0" presStyleCnt="1"/>
      <dgm:spPr/>
      <dgm:t>
        <a:bodyPr/>
        <a:lstStyle/>
        <a:p>
          <a:endParaRPr lang="zh-CN" altLang="en-US"/>
        </a:p>
      </dgm:t>
    </dgm:pt>
    <dgm:pt modelId="{DD26D380-3D50-4B33-8B74-B200F08FDE5F}" type="pres">
      <dgm:prSet presAssocID="{C6141979-80B9-4730-8909-82E5F8FA5FA5}" presName="nodeFollowingNodes" presStyleLbl="node1" presStyleIdx="1" presStyleCnt="5" custScaleX="1183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7625EDE-9E3F-4313-ABA1-4D0AEABC9161}" type="pres">
      <dgm:prSet presAssocID="{247A1FB1-65A3-4548-A241-90DAF87BE68E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197C23-B7AD-48EA-BDD2-3B3753B73E81}" type="pres">
      <dgm:prSet presAssocID="{0AE0883C-9929-474B-BABC-404F5CDC5C0F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8BBBE09-0D75-4463-8AC0-2892A5CACC6C}" type="pres">
      <dgm:prSet presAssocID="{6B31AD0D-9B5F-45A5-843F-23F02EB730B5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6D584C8-A678-7C49-8F14-DD4B843F82DC}" type="presOf" srcId="{247A1FB1-65A3-4548-A241-90DAF87BE68E}" destId="{A7625EDE-9E3F-4313-ABA1-4D0AEABC9161}" srcOrd="0" destOrd="0" presId="urn:microsoft.com/office/officeart/2005/8/layout/cycle3#1"/>
    <dgm:cxn modelId="{0137F1A1-BE8E-CB47-ABDC-010F0CEB52E1}" type="presOf" srcId="{F63EABD4-2B3D-4680-ACB3-AB7C56A74C36}" destId="{BC42295D-28A5-4862-A24F-3BAFB779A644}" srcOrd="0" destOrd="0" presId="urn:microsoft.com/office/officeart/2005/8/layout/cycle3#1"/>
    <dgm:cxn modelId="{CD8D44AE-F014-4422-95CB-3EAD6DD1E95A}" srcId="{6A1AB0A3-F754-4EF2-94DB-3C6313F9CF58}" destId="{C6141979-80B9-4730-8909-82E5F8FA5FA5}" srcOrd="1" destOrd="0" parTransId="{7434512B-4E84-40EB-B6E5-BF3C7DE5BA89}" sibTransId="{3B2D79E8-54BA-4C87-ACD0-D483682A0547}"/>
    <dgm:cxn modelId="{FACE96DD-7C12-40FC-9F96-62AB2DD24D7F}" srcId="{6A1AB0A3-F754-4EF2-94DB-3C6313F9CF58}" destId="{247A1FB1-65A3-4548-A241-90DAF87BE68E}" srcOrd="2" destOrd="0" parTransId="{FAAFE9A8-7AB2-41EA-A0BB-939347447ADB}" sibTransId="{28B7C6DC-BBE5-4B26-B44C-84D521835EC6}"/>
    <dgm:cxn modelId="{9576AA01-76E6-514C-9D84-3AA14D1C5D78}" type="presOf" srcId="{6B31AD0D-9B5F-45A5-843F-23F02EB730B5}" destId="{88BBBE09-0D75-4463-8AC0-2892A5CACC6C}" srcOrd="0" destOrd="0" presId="urn:microsoft.com/office/officeart/2005/8/layout/cycle3#1"/>
    <dgm:cxn modelId="{6CAD6821-548C-4053-A5B3-DDB346BCECA1}" srcId="{6A1AB0A3-F754-4EF2-94DB-3C6313F9CF58}" destId="{0AE0883C-9929-474B-BABC-404F5CDC5C0F}" srcOrd="3" destOrd="0" parTransId="{A0D5500B-2B51-4571-AD3C-06BA8E19ADA7}" sibTransId="{F4D16B14-A264-49F7-9128-CA5DD31E8F01}"/>
    <dgm:cxn modelId="{09A47A6F-10EF-43FA-AA0C-0924365D7580}" srcId="{6A1AB0A3-F754-4EF2-94DB-3C6313F9CF58}" destId="{F63EABD4-2B3D-4680-ACB3-AB7C56A74C36}" srcOrd="0" destOrd="0" parTransId="{CFD2B64A-EC6C-4958-A7E7-E2F887E61FCA}" sibTransId="{A36FCA34-1CDF-4520-8D10-A832CDD35F9B}"/>
    <dgm:cxn modelId="{F01A826A-63D2-2340-A6E8-C85923386691}" type="presOf" srcId="{6A1AB0A3-F754-4EF2-94DB-3C6313F9CF58}" destId="{0873004B-29EF-4700-9779-BB19899BB88E}" srcOrd="0" destOrd="0" presId="urn:microsoft.com/office/officeart/2005/8/layout/cycle3#1"/>
    <dgm:cxn modelId="{D4E59A2E-3156-3246-B0D4-7F99EFB3BB18}" type="presOf" srcId="{0AE0883C-9929-474B-BABC-404F5CDC5C0F}" destId="{E8197C23-B7AD-48EA-BDD2-3B3753B73E81}" srcOrd="0" destOrd="0" presId="urn:microsoft.com/office/officeart/2005/8/layout/cycle3#1"/>
    <dgm:cxn modelId="{816271B9-7E5B-46B8-92D1-8B9A27D27607}" srcId="{6A1AB0A3-F754-4EF2-94DB-3C6313F9CF58}" destId="{6B31AD0D-9B5F-45A5-843F-23F02EB730B5}" srcOrd="4" destOrd="0" parTransId="{C7FB219D-3CC1-4E05-B8D8-8E0DC6552D4F}" sibTransId="{D1AFFED5-BBD4-4EE4-A3F1-0A96ACD7AF08}"/>
    <dgm:cxn modelId="{76D6BFF1-F531-4649-903D-C7BCD2AC6A1C}" type="presOf" srcId="{C6141979-80B9-4730-8909-82E5F8FA5FA5}" destId="{DD26D380-3D50-4B33-8B74-B200F08FDE5F}" srcOrd="0" destOrd="0" presId="urn:microsoft.com/office/officeart/2005/8/layout/cycle3#1"/>
    <dgm:cxn modelId="{F4CDA4CA-5F47-FE4C-9661-0EF23FF128D3}" type="presOf" srcId="{A36FCA34-1CDF-4520-8D10-A832CDD35F9B}" destId="{F4205864-2D11-416F-B4CE-DD242D8B3E4E}" srcOrd="0" destOrd="0" presId="urn:microsoft.com/office/officeart/2005/8/layout/cycle3#1"/>
    <dgm:cxn modelId="{637A2D55-5425-844C-B3E3-D71742E69E8F}" type="presParOf" srcId="{0873004B-29EF-4700-9779-BB19899BB88E}" destId="{6E976A20-7A6D-497B-B1DD-09E514C4BACB}" srcOrd="0" destOrd="0" presId="urn:microsoft.com/office/officeart/2005/8/layout/cycle3#1"/>
    <dgm:cxn modelId="{E04548D1-5C8A-2446-914A-6D6D0FEA3A8C}" type="presParOf" srcId="{6E976A20-7A6D-497B-B1DD-09E514C4BACB}" destId="{BC42295D-28A5-4862-A24F-3BAFB779A644}" srcOrd="0" destOrd="0" presId="urn:microsoft.com/office/officeart/2005/8/layout/cycle3#1"/>
    <dgm:cxn modelId="{31690568-9E0A-F14B-B169-E09EB33C1871}" type="presParOf" srcId="{6E976A20-7A6D-497B-B1DD-09E514C4BACB}" destId="{F4205864-2D11-416F-B4CE-DD242D8B3E4E}" srcOrd="1" destOrd="0" presId="urn:microsoft.com/office/officeart/2005/8/layout/cycle3#1"/>
    <dgm:cxn modelId="{1452A7B9-0D4A-9A46-9970-72CEEFE7117D}" type="presParOf" srcId="{6E976A20-7A6D-497B-B1DD-09E514C4BACB}" destId="{DD26D380-3D50-4B33-8B74-B200F08FDE5F}" srcOrd="2" destOrd="0" presId="urn:microsoft.com/office/officeart/2005/8/layout/cycle3#1"/>
    <dgm:cxn modelId="{8DDF506F-6286-1C4B-BBA2-2267F786B6D0}" type="presParOf" srcId="{6E976A20-7A6D-497B-B1DD-09E514C4BACB}" destId="{A7625EDE-9E3F-4313-ABA1-4D0AEABC9161}" srcOrd="3" destOrd="0" presId="urn:microsoft.com/office/officeart/2005/8/layout/cycle3#1"/>
    <dgm:cxn modelId="{8A5D6A74-ECE7-7F4C-8DA6-2C8E6514A71C}" type="presParOf" srcId="{6E976A20-7A6D-497B-B1DD-09E514C4BACB}" destId="{E8197C23-B7AD-48EA-BDD2-3B3753B73E81}" srcOrd="4" destOrd="0" presId="urn:microsoft.com/office/officeart/2005/8/layout/cycle3#1"/>
    <dgm:cxn modelId="{9895E9FD-C3B7-EF46-9BE7-B412A12C4726}" type="presParOf" srcId="{6E976A20-7A6D-497B-B1DD-09E514C4BACB}" destId="{88BBBE09-0D75-4463-8AC0-2892A5CACC6C}" srcOrd="5" destOrd="0" presId="urn:microsoft.com/office/officeart/2005/8/layout/cycle3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07FB82-C9F5-4C18-B464-E00192D06D1E}" type="doc">
      <dgm:prSet loTypeId="urn:microsoft.com/office/officeart/2005/8/layout/bList2#2" loCatId="list" qsTypeId="urn:microsoft.com/office/officeart/2005/8/quickstyle/simple1#4" qsCatId="simple" csTypeId="urn:microsoft.com/office/officeart/2005/8/colors/accent1_2#4" csCatId="accent1" phldr="1"/>
      <dgm:spPr/>
    </dgm:pt>
    <dgm:pt modelId="{0C3E4044-7C74-48FD-95E8-1011B74917E6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盆底肌评估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8C4A1FD-DBEF-4C14-8348-43EE2E6AFD00}" type="parTrans" cxnId="{01AF0BD4-0DF7-4BB7-B67C-472C0CA88B6B}">
      <dgm:prSet/>
      <dgm:spPr/>
      <dgm:t>
        <a:bodyPr/>
        <a:lstStyle/>
        <a:p>
          <a:endParaRPr lang="zh-CN" altLang="en-US"/>
        </a:p>
      </dgm:t>
    </dgm:pt>
    <dgm:pt modelId="{7A570E45-B98A-4B28-897D-440660D0C3C7}" type="sibTrans" cxnId="{01AF0BD4-0DF7-4BB7-B67C-472C0CA88B6B}">
      <dgm:prSet/>
      <dgm:spPr/>
      <dgm:t>
        <a:bodyPr/>
        <a:lstStyle/>
        <a:p>
          <a:endParaRPr lang="zh-CN" altLang="en-US"/>
        </a:p>
      </dgm:t>
    </dgm:pt>
    <dgm:pt modelId="{3D2E7AF2-C68C-4F1D-9BDB-A572350D3A58}">
      <dgm:prSet phldrT="[文本]" custT="1"/>
      <dgm:spPr/>
      <dgm:t>
        <a:bodyPr/>
        <a:lstStyle/>
        <a:p>
          <a:pPr>
            <a:lnSpc>
              <a:spcPct val="90000"/>
            </a:lnSpc>
            <a:spcAft>
              <a:spcPts val="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指导患者</a:t>
          </a:r>
          <a:endParaRPr lang="en-US" altLang="zh-CN" sz="20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>
            <a:lnSpc>
              <a:spcPct val="90000"/>
            </a:lnSpc>
            <a:spcAft>
              <a:spcPts val="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盆底肌训练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8D943E-F73F-4DA5-8001-D6B56AB41160}" type="parTrans" cxnId="{8CCC2C32-D5CD-4E65-962E-F794ED7FBC0B}">
      <dgm:prSet/>
      <dgm:spPr/>
      <dgm:t>
        <a:bodyPr/>
        <a:lstStyle/>
        <a:p>
          <a:endParaRPr lang="zh-CN" altLang="en-US"/>
        </a:p>
      </dgm:t>
    </dgm:pt>
    <dgm:pt modelId="{E02022CC-CA60-4FA9-97ED-6AC12676A792}" type="sibTrans" cxnId="{8CCC2C32-D5CD-4E65-962E-F794ED7FBC0B}">
      <dgm:prSet/>
      <dgm:spPr/>
      <dgm:t>
        <a:bodyPr/>
        <a:lstStyle/>
        <a:p>
          <a:endParaRPr lang="zh-CN" altLang="en-US"/>
        </a:p>
      </dgm:t>
    </dgm:pt>
    <dgm:pt modelId="{EE039D9F-801F-4726-A7FE-A75AA07D9969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阴道电极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E2EC7E3-F2B2-44C1-938F-DECB5A9E79CE}" type="sibTrans" cxnId="{63048E77-E4B5-4821-AD3C-E6884656F1B1}">
      <dgm:prSet/>
      <dgm:spPr/>
      <dgm:t>
        <a:bodyPr/>
        <a:lstStyle/>
        <a:p>
          <a:endParaRPr lang="zh-CN" altLang="en-US"/>
        </a:p>
      </dgm:t>
    </dgm:pt>
    <dgm:pt modelId="{95E3955C-5A70-4D0A-B9FF-3FD9C643C8C0}" type="parTrans" cxnId="{63048E77-E4B5-4821-AD3C-E6884656F1B1}">
      <dgm:prSet/>
      <dgm:spPr/>
      <dgm:t>
        <a:bodyPr/>
        <a:lstStyle/>
        <a:p>
          <a:endParaRPr lang="zh-CN" altLang="en-US"/>
        </a:p>
      </dgm:t>
    </dgm:pt>
    <dgm:pt modelId="{14DB17C1-8D60-441C-9F4F-E525ABF0F2EC}" type="pres">
      <dgm:prSet presAssocID="{2207FB82-C9F5-4C18-B464-E00192D06D1E}" presName="diagram" presStyleCnt="0">
        <dgm:presLayoutVars>
          <dgm:dir/>
          <dgm:animLvl val="lvl"/>
          <dgm:resizeHandles val="exact"/>
        </dgm:presLayoutVars>
      </dgm:prSet>
      <dgm:spPr/>
    </dgm:pt>
    <dgm:pt modelId="{F9786F72-24A6-4B4F-BBD2-DC443A2881FD}" type="pres">
      <dgm:prSet presAssocID="{EE039D9F-801F-4726-A7FE-A75AA07D9969}" presName="compNode" presStyleCnt="0"/>
      <dgm:spPr/>
    </dgm:pt>
    <dgm:pt modelId="{54E59D0C-9AA1-46D1-9245-172575BB8F0C}" type="pres">
      <dgm:prSet presAssocID="{EE039D9F-801F-4726-A7FE-A75AA07D9969}" presName="childRect" presStyleLbl="bgAcc1" presStyleIdx="0" presStyleCnt="3" custLinFactNeighborX="-2080" custLinFactNeighborY="-4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6F99DF19-1C8C-4865-B956-7AFE811A6B30}" type="pres">
      <dgm:prSet presAssocID="{EE039D9F-801F-4726-A7FE-A75AA07D996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AE4109E-B2E4-418E-A0B8-DCDB29EC0483}" type="pres">
      <dgm:prSet presAssocID="{EE039D9F-801F-4726-A7FE-A75AA07D9969}" presName="parentRect" presStyleLbl="alignNode1" presStyleIdx="0" presStyleCnt="3"/>
      <dgm:spPr/>
      <dgm:t>
        <a:bodyPr/>
        <a:lstStyle/>
        <a:p>
          <a:endParaRPr lang="zh-CN" altLang="en-US"/>
        </a:p>
      </dgm:t>
    </dgm:pt>
    <dgm:pt modelId="{FBFCD80B-0C32-4D15-A7E0-EA7D52546CD8}" type="pres">
      <dgm:prSet presAssocID="{EE039D9F-801F-4726-A7FE-A75AA07D9969}" presName="adorn" presStyleLbl="fgAccFollowNode1" presStyleIdx="0" presStyleCnt="3"/>
      <dgm:spPr/>
    </dgm:pt>
    <dgm:pt modelId="{67A13EA5-8028-4BFF-B9CB-9BAAAA7939D5}" type="pres">
      <dgm:prSet presAssocID="{8E2EC7E3-F2B2-44C1-938F-DECB5A9E79CE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16197F37-7B23-4849-9579-9B9A44F2D7AC}" type="pres">
      <dgm:prSet presAssocID="{0C3E4044-7C74-48FD-95E8-1011B74917E6}" presName="compNode" presStyleCnt="0"/>
      <dgm:spPr/>
    </dgm:pt>
    <dgm:pt modelId="{2719376F-076D-47A4-BE58-9A91A02A9878}" type="pres">
      <dgm:prSet presAssocID="{0C3E4044-7C74-48FD-95E8-1011B74917E6}" presName="childRect" presStyleLbl="bgAcc1" presStyleIdx="1" presStyleCnt="3" custLinFactNeighborX="-675" custLinFactNeighborY="-4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70FF669-8A1B-49E8-8A71-5FFE852B0D75}" type="pres">
      <dgm:prSet presAssocID="{0C3E4044-7C74-48FD-95E8-1011B74917E6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9C85CF-E3F7-4704-A2E9-679EC4A91BC8}" type="pres">
      <dgm:prSet presAssocID="{0C3E4044-7C74-48FD-95E8-1011B74917E6}" presName="parentRect" presStyleLbl="alignNode1" presStyleIdx="1" presStyleCnt="3"/>
      <dgm:spPr/>
      <dgm:t>
        <a:bodyPr/>
        <a:lstStyle/>
        <a:p>
          <a:endParaRPr lang="zh-CN" altLang="en-US"/>
        </a:p>
      </dgm:t>
    </dgm:pt>
    <dgm:pt modelId="{3F3205AC-FED1-42A4-AEA2-920E4D34382A}" type="pres">
      <dgm:prSet presAssocID="{0C3E4044-7C74-48FD-95E8-1011B74917E6}" presName="adorn" presStyleLbl="fgAccFollowNode1" presStyleIdx="1" presStyleCnt="3"/>
      <dgm:spPr/>
    </dgm:pt>
    <dgm:pt modelId="{1B148BD0-FDE6-4504-B775-F6DC5324A8C8}" type="pres">
      <dgm:prSet presAssocID="{7A570E45-B98A-4B28-897D-440660D0C3C7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E107264A-7C38-49E6-9590-B34AB2DE939F}" type="pres">
      <dgm:prSet presAssocID="{3D2E7AF2-C68C-4F1D-9BDB-A572350D3A58}" presName="compNode" presStyleCnt="0"/>
      <dgm:spPr/>
    </dgm:pt>
    <dgm:pt modelId="{D2F51D76-0D36-4BFD-B520-F6F0B4BFCEF6}" type="pres">
      <dgm:prSet presAssocID="{3D2E7AF2-C68C-4F1D-9BDB-A572350D3A58}" presName="childRect" presStyleLbl="bgAcc1" presStyleIdx="2" presStyleCnt="3" custLinFactNeighborX="314" custLinFactNeighborY="750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C0E17F6-B594-4EDD-B1CA-C572DABF62EF}" type="pres">
      <dgm:prSet presAssocID="{3D2E7AF2-C68C-4F1D-9BDB-A572350D3A5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9F8195-0C45-4D11-B1B5-2AF04066BD04}" type="pres">
      <dgm:prSet presAssocID="{3D2E7AF2-C68C-4F1D-9BDB-A572350D3A58}" presName="parentRect" presStyleLbl="alignNode1" presStyleIdx="2" presStyleCnt="3"/>
      <dgm:spPr/>
      <dgm:t>
        <a:bodyPr/>
        <a:lstStyle/>
        <a:p>
          <a:endParaRPr lang="zh-CN" altLang="en-US"/>
        </a:p>
      </dgm:t>
    </dgm:pt>
    <dgm:pt modelId="{2BD227D9-E302-4A22-B73D-732193813A0C}" type="pres">
      <dgm:prSet presAssocID="{3D2E7AF2-C68C-4F1D-9BDB-A572350D3A58}" presName="adorn" presStyleLbl="fgAccFollowNode1" presStyleIdx="2" presStyleCnt="3" custLinFactNeighborX="10010"/>
      <dgm:spPr/>
    </dgm:pt>
  </dgm:ptLst>
  <dgm:cxnLst>
    <dgm:cxn modelId="{20777CA5-F493-442C-88AB-63920FA26C86}" type="presOf" srcId="{3D2E7AF2-C68C-4F1D-9BDB-A572350D3A58}" destId="{1C0E17F6-B594-4EDD-B1CA-C572DABF62EF}" srcOrd="0" destOrd="0" presId="urn:microsoft.com/office/officeart/2005/8/layout/bList2#2"/>
    <dgm:cxn modelId="{01AF0BD4-0DF7-4BB7-B67C-472C0CA88B6B}" srcId="{2207FB82-C9F5-4C18-B464-E00192D06D1E}" destId="{0C3E4044-7C74-48FD-95E8-1011B74917E6}" srcOrd="1" destOrd="0" parTransId="{08C4A1FD-DBEF-4C14-8348-43EE2E6AFD00}" sibTransId="{7A570E45-B98A-4B28-897D-440660D0C3C7}"/>
    <dgm:cxn modelId="{8CCC2C32-D5CD-4E65-962E-F794ED7FBC0B}" srcId="{2207FB82-C9F5-4C18-B464-E00192D06D1E}" destId="{3D2E7AF2-C68C-4F1D-9BDB-A572350D3A58}" srcOrd="2" destOrd="0" parTransId="{8F8D943E-F73F-4DA5-8001-D6B56AB41160}" sibTransId="{E02022CC-CA60-4FA9-97ED-6AC12676A792}"/>
    <dgm:cxn modelId="{3E095AD4-B20A-4CFD-B769-602F831E2EE8}" type="presOf" srcId="{7A570E45-B98A-4B28-897D-440660D0C3C7}" destId="{1B148BD0-FDE6-4504-B775-F6DC5324A8C8}" srcOrd="0" destOrd="0" presId="urn:microsoft.com/office/officeart/2005/8/layout/bList2#2"/>
    <dgm:cxn modelId="{49646DB0-4D28-40C5-8416-D1B241E099F9}" type="presOf" srcId="{3D2E7AF2-C68C-4F1D-9BDB-A572350D3A58}" destId="{9F9F8195-0C45-4D11-B1B5-2AF04066BD04}" srcOrd="1" destOrd="0" presId="urn:microsoft.com/office/officeart/2005/8/layout/bList2#2"/>
    <dgm:cxn modelId="{2AE61A46-6CE7-4147-965F-4B789E4510E6}" type="presOf" srcId="{0C3E4044-7C74-48FD-95E8-1011B74917E6}" destId="{FF9C85CF-E3F7-4704-A2E9-679EC4A91BC8}" srcOrd="1" destOrd="0" presId="urn:microsoft.com/office/officeart/2005/8/layout/bList2#2"/>
    <dgm:cxn modelId="{6D91DA81-D600-4F0E-8999-9E04704CEB38}" type="presOf" srcId="{2207FB82-C9F5-4C18-B464-E00192D06D1E}" destId="{14DB17C1-8D60-441C-9F4F-E525ABF0F2EC}" srcOrd="0" destOrd="0" presId="urn:microsoft.com/office/officeart/2005/8/layout/bList2#2"/>
    <dgm:cxn modelId="{2696C574-320D-40B0-A4AB-BEFA6681C0ED}" type="presOf" srcId="{8E2EC7E3-F2B2-44C1-938F-DECB5A9E79CE}" destId="{67A13EA5-8028-4BFF-B9CB-9BAAAA7939D5}" srcOrd="0" destOrd="0" presId="urn:microsoft.com/office/officeart/2005/8/layout/bList2#2"/>
    <dgm:cxn modelId="{DBF1C2D3-A6F1-49F6-9126-AEEC2B3A1BA2}" type="presOf" srcId="{EE039D9F-801F-4726-A7FE-A75AA07D9969}" destId="{6F99DF19-1C8C-4865-B956-7AFE811A6B30}" srcOrd="0" destOrd="0" presId="urn:microsoft.com/office/officeart/2005/8/layout/bList2#2"/>
    <dgm:cxn modelId="{489542AE-865F-4605-A761-F0411BE827F3}" type="presOf" srcId="{EE039D9F-801F-4726-A7FE-A75AA07D9969}" destId="{CAE4109E-B2E4-418E-A0B8-DCDB29EC0483}" srcOrd="1" destOrd="0" presId="urn:microsoft.com/office/officeart/2005/8/layout/bList2#2"/>
    <dgm:cxn modelId="{AAB21841-A6AB-4541-8088-A836F6F8CDE7}" type="presOf" srcId="{0C3E4044-7C74-48FD-95E8-1011B74917E6}" destId="{770FF669-8A1B-49E8-8A71-5FFE852B0D75}" srcOrd="0" destOrd="0" presId="urn:microsoft.com/office/officeart/2005/8/layout/bList2#2"/>
    <dgm:cxn modelId="{63048E77-E4B5-4821-AD3C-E6884656F1B1}" srcId="{2207FB82-C9F5-4C18-B464-E00192D06D1E}" destId="{EE039D9F-801F-4726-A7FE-A75AA07D9969}" srcOrd="0" destOrd="0" parTransId="{95E3955C-5A70-4D0A-B9FF-3FD9C643C8C0}" sibTransId="{8E2EC7E3-F2B2-44C1-938F-DECB5A9E79CE}"/>
    <dgm:cxn modelId="{0D37F908-ADC2-4E48-921E-B81EF87ECD77}" type="presParOf" srcId="{14DB17C1-8D60-441C-9F4F-E525ABF0F2EC}" destId="{F9786F72-24A6-4B4F-BBD2-DC443A2881FD}" srcOrd="0" destOrd="0" presId="urn:microsoft.com/office/officeart/2005/8/layout/bList2#2"/>
    <dgm:cxn modelId="{AFAAF7B5-9A1D-46E8-8473-9D3AE908E48F}" type="presParOf" srcId="{F9786F72-24A6-4B4F-BBD2-DC443A2881FD}" destId="{54E59D0C-9AA1-46D1-9245-172575BB8F0C}" srcOrd="0" destOrd="0" presId="urn:microsoft.com/office/officeart/2005/8/layout/bList2#2"/>
    <dgm:cxn modelId="{C6979430-5408-4C4E-B754-1F6343FDBC68}" type="presParOf" srcId="{F9786F72-24A6-4B4F-BBD2-DC443A2881FD}" destId="{6F99DF19-1C8C-4865-B956-7AFE811A6B30}" srcOrd="1" destOrd="0" presId="urn:microsoft.com/office/officeart/2005/8/layout/bList2#2"/>
    <dgm:cxn modelId="{528EEB86-1A0B-4BF2-BBE0-C5B135318DE0}" type="presParOf" srcId="{F9786F72-24A6-4B4F-BBD2-DC443A2881FD}" destId="{CAE4109E-B2E4-418E-A0B8-DCDB29EC0483}" srcOrd="2" destOrd="0" presId="urn:microsoft.com/office/officeart/2005/8/layout/bList2#2"/>
    <dgm:cxn modelId="{3B46EEE3-E0E9-48D8-B957-A7D89E05A51C}" type="presParOf" srcId="{F9786F72-24A6-4B4F-BBD2-DC443A2881FD}" destId="{FBFCD80B-0C32-4D15-A7E0-EA7D52546CD8}" srcOrd="3" destOrd="0" presId="urn:microsoft.com/office/officeart/2005/8/layout/bList2#2"/>
    <dgm:cxn modelId="{ABB23243-7A4D-4124-9D30-9F92F7158684}" type="presParOf" srcId="{14DB17C1-8D60-441C-9F4F-E525ABF0F2EC}" destId="{67A13EA5-8028-4BFF-B9CB-9BAAAA7939D5}" srcOrd="1" destOrd="0" presId="urn:microsoft.com/office/officeart/2005/8/layout/bList2#2"/>
    <dgm:cxn modelId="{7F759325-3552-4267-9BD0-DDED557CA492}" type="presParOf" srcId="{14DB17C1-8D60-441C-9F4F-E525ABF0F2EC}" destId="{16197F37-7B23-4849-9579-9B9A44F2D7AC}" srcOrd="2" destOrd="0" presId="urn:microsoft.com/office/officeart/2005/8/layout/bList2#2"/>
    <dgm:cxn modelId="{23E02B3F-A97C-4665-B565-FC3723137BB6}" type="presParOf" srcId="{16197F37-7B23-4849-9579-9B9A44F2D7AC}" destId="{2719376F-076D-47A4-BE58-9A91A02A9878}" srcOrd="0" destOrd="0" presId="urn:microsoft.com/office/officeart/2005/8/layout/bList2#2"/>
    <dgm:cxn modelId="{5AAE86BD-29DC-4B6A-9871-37E047C6BCCB}" type="presParOf" srcId="{16197F37-7B23-4849-9579-9B9A44F2D7AC}" destId="{770FF669-8A1B-49E8-8A71-5FFE852B0D75}" srcOrd="1" destOrd="0" presId="urn:microsoft.com/office/officeart/2005/8/layout/bList2#2"/>
    <dgm:cxn modelId="{97005492-940D-4CA0-BADB-EA4E44A9BF9E}" type="presParOf" srcId="{16197F37-7B23-4849-9579-9B9A44F2D7AC}" destId="{FF9C85CF-E3F7-4704-A2E9-679EC4A91BC8}" srcOrd="2" destOrd="0" presId="urn:microsoft.com/office/officeart/2005/8/layout/bList2#2"/>
    <dgm:cxn modelId="{490145FA-7F45-4B0C-8AC8-D1E5BE42911D}" type="presParOf" srcId="{16197F37-7B23-4849-9579-9B9A44F2D7AC}" destId="{3F3205AC-FED1-42A4-AEA2-920E4D34382A}" srcOrd="3" destOrd="0" presId="urn:microsoft.com/office/officeart/2005/8/layout/bList2#2"/>
    <dgm:cxn modelId="{65B97DF0-6BA7-49E0-AA5F-BAE4B9C96699}" type="presParOf" srcId="{14DB17C1-8D60-441C-9F4F-E525ABF0F2EC}" destId="{1B148BD0-FDE6-4504-B775-F6DC5324A8C8}" srcOrd="3" destOrd="0" presId="urn:microsoft.com/office/officeart/2005/8/layout/bList2#2"/>
    <dgm:cxn modelId="{C9079AE3-99CC-46FD-A561-1D02D17C5371}" type="presParOf" srcId="{14DB17C1-8D60-441C-9F4F-E525ABF0F2EC}" destId="{E107264A-7C38-49E6-9590-B34AB2DE939F}" srcOrd="4" destOrd="0" presId="urn:microsoft.com/office/officeart/2005/8/layout/bList2#2"/>
    <dgm:cxn modelId="{976FA007-6457-48E2-9118-022A51836434}" type="presParOf" srcId="{E107264A-7C38-49E6-9590-B34AB2DE939F}" destId="{D2F51D76-0D36-4BFD-B520-F6F0B4BFCEF6}" srcOrd="0" destOrd="0" presId="urn:microsoft.com/office/officeart/2005/8/layout/bList2#2"/>
    <dgm:cxn modelId="{EF6DC2B8-5113-4E27-BBC5-AAC86A2E525C}" type="presParOf" srcId="{E107264A-7C38-49E6-9590-B34AB2DE939F}" destId="{1C0E17F6-B594-4EDD-B1CA-C572DABF62EF}" srcOrd="1" destOrd="0" presId="urn:microsoft.com/office/officeart/2005/8/layout/bList2#2"/>
    <dgm:cxn modelId="{3CB8B990-2209-4C84-8973-858378B18D9E}" type="presParOf" srcId="{E107264A-7C38-49E6-9590-B34AB2DE939F}" destId="{9F9F8195-0C45-4D11-B1B5-2AF04066BD04}" srcOrd="2" destOrd="0" presId="urn:microsoft.com/office/officeart/2005/8/layout/bList2#2"/>
    <dgm:cxn modelId="{A287E413-1656-4AAF-83A2-7F7D17671462}" type="presParOf" srcId="{E107264A-7C38-49E6-9590-B34AB2DE939F}" destId="{2BD227D9-E302-4A22-B73D-732193813A0C}" srcOrd="3" destOrd="0" presId="urn:microsoft.com/office/officeart/2005/8/layout/bList2#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2EF540-5763-4FBE-AC48-25EC7EBFE662}">
      <dsp:nvSpPr>
        <dsp:cNvPr id="0" name=""/>
        <dsp:cNvSpPr/>
      </dsp:nvSpPr>
      <dsp:spPr>
        <a:xfrm>
          <a:off x="609525" y="287896"/>
          <a:ext cx="3720511" cy="3720511"/>
        </a:xfrm>
        <a:prstGeom prst="pie">
          <a:avLst>
            <a:gd name="adj1" fmla="val 16200000"/>
            <a:gd name="adj2" fmla="val 1800000"/>
          </a:avLst>
        </a:prstGeom>
        <a:solidFill>
          <a:srgbClr val="00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700" kern="1200" dirty="0" smtClean="0"/>
            <a:t>支撑</a:t>
          </a:r>
          <a:endParaRPr lang="zh-CN" altLang="en-US" sz="4700" kern="1200" dirty="0"/>
        </a:p>
      </dsp:txBody>
      <dsp:txXfrm>
        <a:off x="2570323" y="1076290"/>
        <a:ext cx="1328754" cy="1107295"/>
      </dsp:txXfrm>
    </dsp:sp>
    <dsp:sp modelId="{12DC6CEF-8177-4572-930D-81707EC69CD5}">
      <dsp:nvSpPr>
        <dsp:cNvPr id="0" name=""/>
        <dsp:cNvSpPr/>
      </dsp:nvSpPr>
      <dsp:spPr>
        <a:xfrm>
          <a:off x="532900" y="420772"/>
          <a:ext cx="3720511" cy="3720511"/>
        </a:xfrm>
        <a:prstGeom prst="pie">
          <a:avLst>
            <a:gd name="adj1" fmla="val 1800000"/>
            <a:gd name="adj2" fmla="val 9000000"/>
          </a:avLst>
        </a:prstGeom>
        <a:solidFill>
          <a:srgbClr val="CC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700" kern="1200" dirty="0" smtClean="0"/>
            <a:t>性</a:t>
          </a:r>
          <a:endParaRPr lang="zh-CN" altLang="en-US" sz="4700" kern="1200" dirty="0"/>
        </a:p>
      </dsp:txBody>
      <dsp:txXfrm>
        <a:off x="1418736" y="2834675"/>
        <a:ext cx="1993131" cy="974419"/>
      </dsp:txXfrm>
    </dsp:sp>
    <dsp:sp modelId="{D4C21F76-BEFB-4315-8A9B-AF324C3F48C2}">
      <dsp:nvSpPr>
        <dsp:cNvPr id="0" name=""/>
        <dsp:cNvSpPr/>
      </dsp:nvSpPr>
      <dsp:spPr>
        <a:xfrm>
          <a:off x="456276" y="287896"/>
          <a:ext cx="3720511" cy="3720511"/>
        </a:xfrm>
        <a:prstGeom prst="pie">
          <a:avLst>
            <a:gd name="adj1" fmla="val 9000000"/>
            <a:gd name="adj2" fmla="val 1620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700" kern="1200" dirty="0" smtClean="0"/>
            <a:t>括约</a:t>
          </a:r>
          <a:endParaRPr lang="zh-CN" altLang="en-US" sz="4700" kern="1200" dirty="0"/>
        </a:p>
      </dsp:txBody>
      <dsp:txXfrm>
        <a:off x="887235" y="1076290"/>
        <a:ext cx="1328754" cy="1107295"/>
      </dsp:txXfrm>
    </dsp:sp>
    <dsp:sp modelId="{88E129E3-7DCC-4990-BB6D-3F05D9A2080E}">
      <dsp:nvSpPr>
        <dsp:cNvPr id="0" name=""/>
        <dsp:cNvSpPr/>
      </dsp:nvSpPr>
      <dsp:spPr>
        <a:xfrm>
          <a:off x="379515" y="57579"/>
          <a:ext cx="4181145" cy="418114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25D78B-242A-430F-94C4-1A9BA1059BC7}">
      <dsp:nvSpPr>
        <dsp:cNvPr id="0" name=""/>
        <dsp:cNvSpPr/>
      </dsp:nvSpPr>
      <dsp:spPr>
        <a:xfrm>
          <a:off x="302583" y="190219"/>
          <a:ext cx="4181145" cy="418114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EB20D3-3979-44EE-B331-9EE94B0B240D}">
      <dsp:nvSpPr>
        <dsp:cNvPr id="0" name=""/>
        <dsp:cNvSpPr/>
      </dsp:nvSpPr>
      <dsp:spPr>
        <a:xfrm>
          <a:off x="225651" y="57579"/>
          <a:ext cx="4181145" cy="418114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205864-2D11-416F-B4CE-DD242D8B3E4E}">
      <dsp:nvSpPr>
        <dsp:cNvPr id="0" name=""/>
        <dsp:cNvSpPr/>
      </dsp:nvSpPr>
      <dsp:spPr>
        <a:xfrm>
          <a:off x="442518" y="-10710"/>
          <a:ext cx="2409598" cy="2409598"/>
        </a:xfrm>
        <a:prstGeom prst="circularArrow">
          <a:avLst>
            <a:gd name="adj1" fmla="val 5544"/>
            <a:gd name="adj2" fmla="val 330680"/>
            <a:gd name="adj3" fmla="val 13955981"/>
            <a:gd name="adj4" fmla="val 17277330"/>
            <a:gd name="adj5" fmla="val 575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42295D-28A5-4862-A24F-3BAFB779A644}">
      <dsp:nvSpPr>
        <dsp:cNvPr id="0" name=""/>
        <dsp:cNvSpPr/>
      </dsp:nvSpPr>
      <dsp:spPr>
        <a:xfrm>
          <a:off x="1127558" y="473"/>
          <a:ext cx="1039518" cy="51975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盆底肌紧张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127558" y="473"/>
        <a:ext cx="1039518" cy="519759"/>
      </dsp:txXfrm>
    </dsp:sp>
    <dsp:sp modelId="{DD26D380-3D50-4B33-8B74-B200F08FDE5F}">
      <dsp:nvSpPr>
        <dsp:cNvPr id="0" name=""/>
        <dsp:cNvSpPr/>
      </dsp:nvSpPr>
      <dsp:spPr>
        <a:xfrm>
          <a:off x="2009427" y="710491"/>
          <a:ext cx="1230290" cy="519759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筋膜传递肌肉产生的紧张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009427" y="710491"/>
        <a:ext cx="1230290" cy="519759"/>
      </dsp:txXfrm>
    </dsp:sp>
    <dsp:sp modelId="{A7625EDE-9E3F-4313-ABA1-4D0AEABC9161}">
      <dsp:nvSpPr>
        <dsp:cNvPr id="0" name=""/>
        <dsp:cNvSpPr/>
      </dsp:nvSpPr>
      <dsp:spPr>
        <a:xfrm>
          <a:off x="1731535" y="1859324"/>
          <a:ext cx="1039518" cy="519759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筋膜受限及缺血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731535" y="1859324"/>
        <a:ext cx="1039518" cy="519759"/>
      </dsp:txXfrm>
    </dsp:sp>
    <dsp:sp modelId="{E8197C23-B7AD-48EA-BDD2-3B3753B73E81}">
      <dsp:nvSpPr>
        <dsp:cNvPr id="0" name=""/>
        <dsp:cNvSpPr/>
      </dsp:nvSpPr>
      <dsp:spPr>
        <a:xfrm>
          <a:off x="523581" y="1859324"/>
          <a:ext cx="1039518" cy="519759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炎症和痛觉过敏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23581" y="1859324"/>
        <a:ext cx="1039518" cy="519759"/>
      </dsp:txXfrm>
    </dsp:sp>
    <dsp:sp modelId="{88BBBE09-0D75-4463-8AC0-2892A5CACC6C}">
      <dsp:nvSpPr>
        <dsp:cNvPr id="0" name=""/>
        <dsp:cNvSpPr/>
      </dsp:nvSpPr>
      <dsp:spPr>
        <a:xfrm>
          <a:off x="150302" y="710491"/>
          <a:ext cx="1039518" cy="519759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终末器官症状和疼痛</a:t>
          </a:r>
          <a:endParaRPr lang="zh-CN" altLang="en-US" sz="2400" b="1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150302" y="710491"/>
        <a:ext cx="1039518" cy="51975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E59D0C-9AA1-46D1-9245-172575BB8F0C}">
      <dsp:nvSpPr>
        <dsp:cNvPr id="0" name=""/>
        <dsp:cNvSpPr/>
      </dsp:nvSpPr>
      <dsp:spPr>
        <a:xfrm>
          <a:off x="504058" y="329"/>
          <a:ext cx="2069070" cy="1544517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E4109E-B2E4-418E-A0B8-DCDB29EC0483}">
      <dsp:nvSpPr>
        <dsp:cNvPr id="0" name=""/>
        <dsp:cNvSpPr/>
      </dsp:nvSpPr>
      <dsp:spPr>
        <a:xfrm>
          <a:off x="547094" y="1545556"/>
          <a:ext cx="2069070" cy="6641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阴道电极</a:t>
          </a:r>
          <a:endParaRPr lang="zh-CN" alt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547094" y="1545556"/>
        <a:ext cx="1457091" cy="664142"/>
      </dsp:txXfrm>
    </dsp:sp>
    <dsp:sp modelId="{FBFCD80B-0C32-4D15-A7E0-EA7D52546CD8}">
      <dsp:nvSpPr>
        <dsp:cNvPr id="0" name=""/>
        <dsp:cNvSpPr/>
      </dsp:nvSpPr>
      <dsp:spPr>
        <a:xfrm>
          <a:off x="2062717" y="1651049"/>
          <a:ext cx="724174" cy="724174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19376F-076D-47A4-BE58-9A91A02A9878}">
      <dsp:nvSpPr>
        <dsp:cNvPr id="0" name=""/>
        <dsp:cNvSpPr/>
      </dsp:nvSpPr>
      <dsp:spPr>
        <a:xfrm>
          <a:off x="2952335" y="329"/>
          <a:ext cx="2069070" cy="1544517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9C85CF-E3F7-4704-A2E9-679EC4A91BC8}">
      <dsp:nvSpPr>
        <dsp:cNvPr id="0" name=""/>
        <dsp:cNvSpPr/>
      </dsp:nvSpPr>
      <dsp:spPr>
        <a:xfrm>
          <a:off x="2966301" y="1545556"/>
          <a:ext cx="2069070" cy="6641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盆底肌评估</a:t>
          </a:r>
          <a:endParaRPr lang="zh-CN" alt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966301" y="1545556"/>
        <a:ext cx="1457091" cy="664142"/>
      </dsp:txXfrm>
    </dsp:sp>
    <dsp:sp modelId="{3F3205AC-FED1-42A4-AEA2-920E4D34382A}">
      <dsp:nvSpPr>
        <dsp:cNvPr id="0" name=""/>
        <dsp:cNvSpPr/>
      </dsp:nvSpPr>
      <dsp:spPr>
        <a:xfrm>
          <a:off x="4481923" y="1651049"/>
          <a:ext cx="724174" cy="724174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51D76-0D36-4BFD-B520-F6F0B4BFCEF6}">
      <dsp:nvSpPr>
        <dsp:cNvPr id="0" name=""/>
        <dsp:cNvSpPr/>
      </dsp:nvSpPr>
      <dsp:spPr>
        <a:xfrm>
          <a:off x="5392005" y="12623"/>
          <a:ext cx="2069070" cy="1544517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9F8195-0C45-4D11-B1B5-2AF04066BD04}">
      <dsp:nvSpPr>
        <dsp:cNvPr id="0" name=""/>
        <dsp:cNvSpPr/>
      </dsp:nvSpPr>
      <dsp:spPr>
        <a:xfrm>
          <a:off x="5385508" y="1545556"/>
          <a:ext cx="2069070" cy="6641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指导患者</a:t>
          </a:r>
          <a:endParaRPr lang="en-US" altLang="zh-CN" sz="20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盆底肌训练</a:t>
          </a:r>
          <a:endParaRPr lang="zh-CN" alt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5385508" y="1545556"/>
        <a:ext cx="1457091" cy="664142"/>
      </dsp:txXfrm>
    </dsp:sp>
    <dsp:sp modelId="{2BD227D9-E302-4A22-B73D-732193813A0C}">
      <dsp:nvSpPr>
        <dsp:cNvPr id="0" name=""/>
        <dsp:cNvSpPr/>
      </dsp:nvSpPr>
      <dsp:spPr>
        <a:xfrm>
          <a:off x="6973620" y="1651049"/>
          <a:ext cx="724174" cy="724174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#1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ar" val="1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srcNode" val="dummy1a"/>
                  <dgm:param type="dstNode" val="dummy1b"/>
                  <dgm:param type="begSty" val="arr"/>
                  <dgm:param type="endSty" val="noArr"/>
                  <dgm:param type="connRout" val="longCurve"/>
                  <dgm:param type="begPts" val="tL"/>
                  <dgm:param type="endPts" val="tR"/>
                </dgm:alg>
              </dgm:if>
              <dgm:else name="Name175">
                <dgm:alg type="conn">
                  <dgm:param type="srcNode" val="dummy1a"/>
                  <dgm:param type="dstNode" val="dummy1b"/>
                  <dgm:param type="begSty" val="noArr"/>
                  <dgm:param type="endSty" val="arr"/>
                  <dgm:param type="connRout" val="longCurve"/>
                  <dgm:param type="begPts" val="tL"/>
                  <dgm:param type="endPts" val="t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srcNode" val="dummy1a"/>
                  <dgm:param type="dstNode" val="dummy1b"/>
                  <dgm:param type="begSty" val="noArr"/>
                  <dgm:param type="endSty" val="arr"/>
                  <dgm:param type="connRout" val="curve"/>
                  <dgm:param type="begPts" val="tL"/>
                  <dgm:param type="endPts" val="tL"/>
                </dgm:alg>
              </dgm:if>
              <dgm:else name="Name180">
                <dgm:alg type="conn">
                  <dgm:param type="srcNode" val="dummy1a"/>
                  <dgm:param type="dstNode" val="dummy1b"/>
                  <dgm:param type="begSty" val="arr"/>
                  <dgm:param type="endSty" val="noArr"/>
                  <dgm:param type="connRout" val="curve"/>
                  <dgm:param type="begPts" val="tL"/>
                  <dgm:param type="endPts" val="tL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srcNode" val="dummy2a"/>
              <dgm:param type="dstNode" val="dummy2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185">
            <dgm:alg type="conn">
              <dgm:param type="srcNode" val="dummy2a"/>
              <dgm:param type="dstNode" val="dummy2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srcNode" val="dummy3a"/>
              <dgm:param type="dstNode" val="dummy3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189">
            <dgm:alg type="conn">
              <dgm:param type="srcNode" val="dummy3a"/>
              <dgm:param type="dstNode" val="dummy3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srcNode" val="dummy4a"/>
              <dgm:param type="dstNode" val="dummy4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193">
            <dgm:alg type="conn">
              <dgm:param type="srcNode" val="dummy4a"/>
              <dgm:param type="dstNode" val="dummy4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srcNode" val="dummy5a"/>
              <dgm:param type="dstNode" val="dummy5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197">
            <dgm:alg type="conn">
              <dgm:param type="srcNode" val="dummy5a"/>
              <dgm:param type="dstNode" val="dummy5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srcNode" val="dummy6a"/>
              <dgm:param type="dstNode" val="dummy6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201">
            <dgm:alg type="conn">
              <dgm:param type="srcNode" val="dummy6a"/>
              <dgm:param type="dstNode" val="dummy6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srcNode" val="dummy7a"/>
              <dgm:param type="dstNode" val="dummy7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205">
            <dgm:alg type="conn">
              <dgm:param type="srcNode" val="dummy7a"/>
              <dgm:param type="dstNode" val="dummy7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#1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dstNode" val="node1"/>
                <dgm:param type="connRout" val="longCurve"/>
                <dgm:param type="begPts" val="midR"/>
                <dgm:param type="endPts" val="midL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dstNode" val="node1"/>
                <dgm:param type="connRout" val="longCurve"/>
                <dgm:param type="begPts" val="midL"/>
                <dgm:param type="endPts" val="midR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dstNode" val="nodeFirstNode"/>
                      <dgm:param type="connRout" val="longCurve"/>
                      <dgm:param type="begPts" val="midR"/>
                      <dgm:param type="endPts" val="midL"/>
                    </dgm:alg>
                  </dgm:if>
                  <dgm:else name="Name15">
                    <dgm:alg type="conn">
                      <dgm:param type="dstNode" val="nodeFirstNode"/>
                      <dgm:param type="connRout" val="longCurve"/>
                      <dgm:param type="begPts" val="midL"/>
                      <dgm:param type="endPts" val="midR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#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1D62B-0657-403E-87AD-58414FFD0B0D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A6892-A97B-451F-B3AE-885D71797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577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7578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pPr lvl="0" algn="r" eaLnBrk="1" hangingPunct="1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A6892-A97B-451F-B3AE-885D71797236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740701"/>
            <a:ext cx="9144000" cy="61172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A27FE-396E-43DD-A9F5-2E5B764DA777}" type="datetimeFigureOut">
              <a:rPr lang="zh-CN" altLang="en-US" smtClean="0"/>
              <a:pPr/>
              <a:t>2018/10/24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367FA-21E4-4C56-B1C5-21712CBD7B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3.xml"/><Relationship Id="rId7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microsoft.com/office/2007/relationships/diagramDrawing" Target="../diagrams/drawing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&#32908;&#30005;&#35302;&#21457;.M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2117035"/>
            <a:ext cx="2899055" cy="47679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7125" y="1437640"/>
            <a:ext cx="11108690" cy="1690370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altLang="zh-CN" sz="4000" b="1" dirty="0">
                <a:solidFill>
                  <a:srgbClr val="002060"/>
                </a:solidFill>
                <a:sym typeface="+mn-ea"/>
              </a:rPr>
              <a:t>    </a:t>
            </a:r>
            <a:r>
              <a:rPr lang="zh-CN" altLang="en-US" sz="4000" b="1" dirty="0">
                <a:solidFill>
                  <a:srgbClr val="002060"/>
                </a:solidFill>
                <a:sym typeface="+mn-ea"/>
              </a:rPr>
              <a:t>盆底康复</a:t>
            </a:r>
          </a:p>
          <a:p>
            <a:pPr algn="l"/>
            <a:r>
              <a:rPr lang="zh-CN" altLang="en-US" sz="4000" b="1" dirty="0">
                <a:solidFill>
                  <a:srgbClr val="002060"/>
                </a:solidFill>
                <a:sym typeface="+mn-ea"/>
              </a:rPr>
              <a:t>  </a:t>
            </a:r>
            <a:r>
              <a:rPr lang="en-US" altLang="zh-CN" sz="4000" b="1" dirty="0">
                <a:solidFill>
                  <a:srgbClr val="002060"/>
                </a:solidFill>
                <a:sym typeface="+mn-ea"/>
              </a:rPr>
              <a:t/>
            </a:r>
            <a:br>
              <a:rPr lang="en-US" altLang="zh-CN" sz="4000" b="1" dirty="0">
                <a:solidFill>
                  <a:srgbClr val="002060"/>
                </a:solidFill>
                <a:sym typeface="+mn-ea"/>
              </a:rPr>
            </a:br>
            <a:r>
              <a:rPr lang="zh-CN" altLang="en-US" sz="2400" b="1" dirty="0">
                <a:solidFill>
                  <a:srgbClr val="002060"/>
                </a:solidFill>
                <a:sym typeface="+mn-ea"/>
              </a:rPr>
              <a:t>盆底功能障碍性疾病的诊断治疗</a:t>
            </a:r>
            <a:endParaRPr lang="zh-CN" altLang="en-U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2771775" y="3500755"/>
            <a:ext cx="5161915" cy="7239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0">
        <p14:shred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/>
          <p:cNvSpPr/>
          <p:nvPr/>
        </p:nvSpPr>
        <p:spPr>
          <a:xfrm>
            <a:off x="5813280" y="498600"/>
            <a:ext cx="2286720" cy="6408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lstStyle/>
          <a:p>
            <a:pPr algn="ctr">
              <a:buClrTx/>
            </a:pPr>
            <a:r>
              <a:rPr lang="zh-CN" altLang="en-US" sz="3265" dirty="0">
                <a:solidFill>
                  <a:srgbClr val="FF0000"/>
                </a:solidFill>
                <a:latin typeface="微软雅黑" panose="020B0503020204020204" pitchFamily="34" charset="-122"/>
              </a:rPr>
              <a:t>正常盆底</a:t>
            </a:r>
          </a:p>
        </p:txBody>
      </p:sp>
      <p:grpSp>
        <p:nvGrpSpPr>
          <p:cNvPr id="21506" name="Group 8"/>
          <p:cNvGrpSpPr/>
          <p:nvPr/>
        </p:nvGrpSpPr>
        <p:grpSpPr>
          <a:xfrm>
            <a:off x="991317" y="1499400"/>
            <a:ext cx="7328618" cy="4936320"/>
            <a:chOff x="576" y="845"/>
            <a:chExt cx="4439" cy="2755"/>
          </a:xfrm>
        </p:grpSpPr>
        <p:pic>
          <p:nvPicPr>
            <p:cNvPr id="21509" name="Picture 3" descr="Pelvic Diaphragm - Superior View"/>
            <p:cNvPicPr>
              <a:picLocks noChangeAspect="1"/>
            </p:cNvPicPr>
            <p:nvPr/>
          </p:nvPicPr>
          <p:blipFill>
            <a:blip r:embed="rId2" cstate="print"/>
            <a:srcRect t="14119" b="6256"/>
            <a:stretch>
              <a:fillRect/>
            </a:stretch>
          </p:blipFill>
          <p:spPr>
            <a:xfrm>
              <a:off x="607" y="935"/>
              <a:ext cx="4173" cy="2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0" name="TextBox 12"/>
            <p:cNvSpPr txBox="1"/>
            <p:nvPr/>
          </p:nvSpPr>
          <p:spPr>
            <a:xfrm>
              <a:off x="3696" y="1480"/>
              <a:ext cx="621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阴道</a:t>
              </a:r>
            </a:p>
          </p:txBody>
        </p:sp>
        <p:sp>
          <p:nvSpPr>
            <p:cNvPr id="21511" name="TextBox 13"/>
            <p:cNvSpPr txBox="1"/>
            <p:nvPr/>
          </p:nvSpPr>
          <p:spPr>
            <a:xfrm>
              <a:off x="3670" y="1344"/>
              <a:ext cx="334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尿道</a:t>
              </a:r>
            </a:p>
          </p:txBody>
        </p:sp>
        <p:sp>
          <p:nvSpPr>
            <p:cNvPr id="21512" name="TextBox 14"/>
            <p:cNvSpPr txBox="1"/>
            <p:nvPr/>
          </p:nvSpPr>
          <p:spPr>
            <a:xfrm>
              <a:off x="576" y="981"/>
              <a:ext cx="557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耻骨联合</a:t>
              </a:r>
            </a:p>
          </p:txBody>
        </p:sp>
        <p:sp>
          <p:nvSpPr>
            <p:cNvPr id="21513" name="TextBox 15"/>
            <p:cNvSpPr txBox="1"/>
            <p:nvPr/>
          </p:nvSpPr>
          <p:spPr>
            <a:xfrm>
              <a:off x="615" y="3385"/>
              <a:ext cx="334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尾骨</a:t>
              </a:r>
            </a:p>
          </p:txBody>
        </p:sp>
        <p:sp>
          <p:nvSpPr>
            <p:cNvPr id="21514" name="TextBox 16"/>
            <p:cNvSpPr txBox="1"/>
            <p:nvPr/>
          </p:nvSpPr>
          <p:spPr>
            <a:xfrm>
              <a:off x="4125" y="2341"/>
              <a:ext cx="334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直肠</a:t>
              </a:r>
            </a:p>
          </p:txBody>
        </p:sp>
        <p:sp>
          <p:nvSpPr>
            <p:cNvPr id="21515" name="TextBox 17"/>
            <p:cNvSpPr txBox="1"/>
            <p:nvPr/>
          </p:nvSpPr>
          <p:spPr>
            <a:xfrm>
              <a:off x="3863" y="1933"/>
              <a:ext cx="1115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耻骨直肠肌及耻尾肌</a:t>
              </a:r>
            </a:p>
          </p:txBody>
        </p:sp>
        <p:sp>
          <p:nvSpPr>
            <p:cNvPr id="21516" name="TextBox 18"/>
            <p:cNvSpPr txBox="1"/>
            <p:nvPr/>
          </p:nvSpPr>
          <p:spPr>
            <a:xfrm>
              <a:off x="3923" y="2160"/>
              <a:ext cx="929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肛提肌腱弓</a:t>
              </a:r>
              <a:endParaRPr lang="zh-CN" altLang="en-US" sz="145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21517" name="TextBox 19"/>
            <p:cNvSpPr txBox="1"/>
            <p:nvPr/>
          </p:nvSpPr>
          <p:spPr>
            <a:xfrm>
              <a:off x="3860" y="2478"/>
              <a:ext cx="445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髂尾肌</a:t>
              </a:r>
            </a:p>
          </p:txBody>
        </p:sp>
        <p:sp>
          <p:nvSpPr>
            <p:cNvPr id="21518" name="TextBox 20"/>
            <p:cNvSpPr txBox="1"/>
            <p:nvPr/>
          </p:nvSpPr>
          <p:spPr>
            <a:xfrm>
              <a:off x="3742" y="2931"/>
              <a:ext cx="604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尾骨肌</a:t>
              </a:r>
              <a:endParaRPr lang="zh-CN" altLang="en-US" sz="1450" b="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21519" name="TextBox 21"/>
            <p:cNvSpPr txBox="1"/>
            <p:nvPr/>
          </p:nvSpPr>
          <p:spPr>
            <a:xfrm>
              <a:off x="3742" y="3067"/>
              <a:ext cx="545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梨状肌</a:t>
              </a:r>
              <a:endParaRPr lang="zh-CN" altLang="en-US" sz="1450" b="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21520" name="TextBox 17"/>
            <p:cNvSpPr txBox="1"/>
            <p:nvPr/>
          </p:nvSpPr>
          <p:spPr>
            <a:xfrm>
              <a:off x="3332" y="845"/>
              <a:ext cx="668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耻骨弓韧带</a:t>
              </a:r>
            </a:p>
          </p:txBody>
        </p:sp>
        <p:sp>
          <p:nvSpPr>
            <p:cNvPr id="21521" name="TextBox 18"/>
            <p:cNvSpPr txBox="1"/>
            <p:nvPr/>
          </p:nvSpPr>
          <p:spPr>
            <a:xfrm>
              <a:off x="4193" y="1071"/>
              <a:ext cx="668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会阴横韧带</a:t>
              </a:r>
            </a:p>
          </p:txBody>
        </p:sp>
        <p:sp>
          <p:nvSpPr>
            <p:cNvPr id="21522" name="TextBox 19"/>
            <p:cNvSpPr txBox="1"/>
            <p:nvPr/>
          </p:nvSpPr>
          <p:spPr>
            <a:xfrm>
              <a:off x="3894" y="1252"/>
              <a:ext cx="892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尿生殖膈横筋膜</a:t>
              </a:r>
            </a:p>
          </p:txBody>
        </p:sp>
        <p:sp>
          <p:nvSpPr>
            <p:cNvPr id="21523" name="TextBox 20"/>
            <p:cNvSpPr txBox="1"/>
            <p:nvPr/>
          </p:nvSpPr>
          <p:spPr>
            <a:xfrm>
              <a:off x="4020" y="1752"/>
              <a:ext cx="780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闭孔内肌筋膜</a:t>
              </a:r>
            </a:p>
          </p:txBody>
        </p:sp>
        <p:sp>
          <p:nvSpPr>
            <p:cNvPr id="21524" name="TextBox 21"/>
            <p:cNvSpPr txBox="1"/>
            <p:nvPr/>
          </p:nvSpPr>
          <p:spPr>
            <a:xfrm>
              <a:off x="3770" y="2614"/>
              <a:ext cx="445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坐骨棘</a:t>
              </a:r>
            </a:p>
          </p:txBody>
        </p:sp>
        <p:sp>
          <p:nvSpPr>
            <p:cNvPr id="21525" name="TextBox 22"/>
            <p:cNvSpPr txBox="1"/>
            <p:nvPr/>
          </p:nvSpPr>
          <p:spPr>
            <a:xfrm>
              <a:off x="4458" y="2839"/>
              <a:ext cx="557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肛提肌板</a:t>
              </a:r>
            </a:p>
          </p:txBody>
        </p:sp>
        <p:sp>
          <p:nvSpPr>
            <p:cNvPr id="21526" name="TextBox 23"/>
            <p:cNvSpPr txBox="1"/>
            <p:nvPr/>
          </p:nvSpPr>
          <p:spPr>
            <a:xfrm>
              <a:off x="601" y="1252"/>
              <a:ext cx="668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buClrTx/>
              </a:pPr>
              <a:r>
                <a:rPr lang="zh-CN" altLang="en-US" sz="145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腹股沟韧带</a:t>
              </a:r>
            </a:p>
          </p:txBody>
        </p:sp>
      </p:grpSp>
      <p:cxnSp>
        <p:nvCxnSpPr>
          <p:cNvPr id="21507" name="直接连接符 2"/>
          <p:cNvCxnSpPr/>
          <p:nvPr/>
        </p:nvCxnSpPr>
        <p:spPr>
          <a:xfrm>
            <a:off x="0" y="1461960"/>
            <a:ext cx="9144000" cy="20160"/>
          </a:xfrm>
          <a:prstGeom prst="line">
            <a:avLst/>
          </a:prstGeom>
          <a:ln w="50800" cap="flat" cmpd="sng">
            <a:solidFill>
              <a:srgbClr val="006666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1357313" y="357188"/>
            <a:ext cx="7372350" cy="928687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大黑简体"/>
              </a:rPr>
              <a:t>女性盆腔脏器</a:t>
            </a:r>
          </a:p>
        </p:txBody>
      </p:sp>
      <p:pic>
        <p:nvPicPr>
          <p:cNvPr id="18435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0338" y="1500188"/>
            <a:ext cx="6284912" cy="4086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785938" y="5857875"/>
            <a:ext cx="5416550" cy="8302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盆底支持结构构成吊床样结构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尿道、肛门以及阴道都从这里穿行而过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500188" y="4071938"/>
            <a:ext cx="1000125" cy="71437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盆底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572250" y="2428875"/>
            <a:ext cx="1000125" cy="64293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阴道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6215063" y="4929188"/>
            <a:ext cx="1928813" cy="64293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肛门括约肌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643688" y="3214688"/>
            <a:ext cx="1000125" cy="64293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直肠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6286500" y="1571625"/>
            <a:ext cx="1000125" cy="64293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膀胱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/>
          <p:nvPr/>
        </p:nvSpPr>
        <p:spPr>
          <a:xfrm>
            <a:off x="1500188" y="476250"/>
            <a:ext cx="444976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肌纤维分型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142875" y="1571625"/>
            <a:ext cx="6715125" cy="2071688"/>
          </a:xfrm>
          <a:prstGeom prst="roundRect">
            <a:avLst/>
          </a:prstGeom>
          <a:solidFill>
            <a:srgbClr val="F9C7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I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型纤维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（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Slow-twitch fibers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，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SF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），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楷体_GB2312"/>
              </a:rPr>
              <a:t>慢肌纤维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  <a:sym typeface="楷体_GB2312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楷体_GB2312"/>
              </a:rPr>
              <a:t>占盆底肌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楷体_GB2312"/>
              </a:rPr>
              <a:t>70%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楷体_GB2312"/>
              </a:rPr>
              <a:t> ，一般状态和活动时的支持纤维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  <a:sym typeface="楷体_GB2312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与维持静息条件下支持功能有关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fr-FR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等位收缩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，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速度慢，力量小，</a:t>
            </a:r>
            <a:r>
              <a:rPr kumimoji="0" lang="zh-CN" altLang="fr-FR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维持时间长且连续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，</a:t>
            </a:r>
            <a:r>
              <a:rPr kumimoji="0" lang="zh-CN" altLang="fr-FR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不易疲劳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耻骨阴道肌 耻骨直肠肌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70%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，前部耻骨尾骨肌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67%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，后部耻尾肌占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76%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142875" y="3786188"/>
            <a:ext cx="6715125" cy="2000250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-342900" algn="l" defTabSz="914400" rtl="0" eaLnBrk="1" fontAlgn="base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II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型纤维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（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Fast-twitch fibers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，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FF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_GB2312"/>
                <a:ea typeface="楷体_GB2312"/>
                <a:cs typeface="楷体_GB2312"/>
                <a:sym typeface="楷体_GB2312"/>
              </a:rPr>
              <a:t>），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楷体_GB2312"/>
              </a:rPr>
              <a:t>快肌纤维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  <a:sym typeface="楷体_GB2312"/>
            </a:endParaRPr>
          </a:p>
          <a:p>
            <a:pPr marL="0" marR="0" lvl="0" indent="-342900" algn="l" defTabSz="914400" rtl="0" eaLnBrk="1" fontAlgn="base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楷体_GB2312"/>
              </a:rPr>
              <a:t>占盆底肌约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楷体_GB2312"/>
              </a:rPr>
              <a:t>30%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楷体_GB2312"/>
              </a:rPr>
              <a:t>，控尿及性功能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  <a:sym typeface="楷体_GB2312"/>
            </a:endParaRPr>
          </a:p>
          <a:p>
            <a:pPr marL="0" marR="0" lvl="0" indent="-342900" algn="l" defTabSz="914400" rtl="0" eaLnBrk="1" fontAlgn="base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与盆底肌快速有力的收缩功能有关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  <a:p>
            <a:pPr marL="0" marR="0" lvl="0" indent="-342900" algn="l" defTabSz="914400" rtl="0" eaLnBrk="1" fontAlgn="base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fr-FR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等张收缩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，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速度快，力量强，持续时间短，</a:t>
            </a:r>
            <a:r>
              <a:rPr kumimoji="0" lang="zh-CN" altLang="fr-FR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易疲劳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-342900" algn="l" defTabSz="914400" rtl="0" eaLnBrk="1" fontAlgn="base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浅表肌</a:t>
            </a:r>
          </a:p>
        </p:txBody>
      </p:sp>
      <p:sp>
        <p:nvSpPr>
          <p:cNvPr id="5" name="矩形 4"/>
          <p:cNvSpPr/>
          <p:nvPr/>
        </p:nvSpPr>
        <p:spPr>
          <a:xfrm>
            <a:off x="714375" y="6072188"/>
            <a:ext cx="7786688" cy="4619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只有快、慢肌纤维协调工作，盆底肌才能行使正常功能！</a:t>
            </a:r>
          </a:p>
        </p:txBody>
      </p:sp>
      <p:pic>
        <p:nvPicPr>
          <p:cNvPr id="27654" name="Picture 5" descr="C:\Users\pc\Pictures\20101028223321-12828302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29438" y="3786188"/>
            <a:ext cx="2214562" cy="1971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5" name="Picture 6" descr="C:\Users\pc\Pictures\header2.gif"/>
          <p:cNvPicPr>
            <a:picLocks noChangeAspect="1"/>
          </p:cNvPicPr>
          <p:nvPr/>
        </p:nvPicPr>
        <p:blipFill>
          <a:blip r:embed="rId3" cstate="print"/>
          <a:srcRect l="14021" t="18932" b="11661"/>
          <a:stretch>
            <a:fillRect/>
          </a:stretch>
        </p:blipFill>
        <p:spPr>
          <a:xfrm>
            <a:off x="6924675" y="1571625"/>
            <a:ext cx="2219325" cy="20716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  <p:bldP spid="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1258888" y="438150"/>
            <a:ext cx="7143750" cy="77787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1" kern="1200" dirty="0">
                <a:latin typeface="+mj-lt"/>
                <a:ea typeface="+mj-ea"/>
                <a:cs typeface="方正大黑简体"/>
              </a:rPr>
              <a:t>盆底支持组织生理功能</a:t>
            </a: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dirty="0"/>
              <a:t>维持盆腔器官正常的解剖位置</a:t>
            </a:r>
          </a:p>
          <a:p>
            <a:pPr eaLnBrk="1" hangingPunct="1"/>
            <a:r>
              <a:rPr lang="zh-CN" altLang="en-US" dirty="0"/>
              <a:t>参与尿控、便控</a:t>
            </a:r>
          </a:p>
          <a:p>
            <a:pPr eaLnBrk="1" hangingPunct="1"/>
            <a:r>
              <a:rPr lang="zh-CN" altLang="en-US" dirty="0"/>
              <a:t>维持阴道紧缩度</a:t>
            </a:r>
          </a:p>
        </p:txBody>
      </p:sp>
      <p:graphicFrame>
        <p:nvGraphicFramePr>
          <p:cNvPr id="5" name="内容占位符 3"/>
          <p:cNvGraphicFramePr/>
          <p:nvPr/>
        </p:nvGraphicFramePr>
        <p:xfrm>
          <a:off x="4143371" y="2143116"/>
          <a:ext cx="4786313" cy="4429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28750" y="214313"/>
            <a:ext cx="7715250" cy="1143000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盆底功能障碍性疾病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/>
            </a:r>
            <a:b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Pelvic Floor Dysfunction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PFD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）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4347" y="6000768"/>
            <a:ext cx="7643866" cy="461665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盆底是个整体，任何部分出现异常均会产生症状和疾病</a:t>
            </a:r>
          </a:p>
        </p:txBody>
      </p:sp>
      <p:sp>
        <p:nvSpPr>
          <p:cNvPr id="21510" name="AutoShape 10"/>
          <p:cNvSpPr/>
          <p:nvPr/>
        </p:nvSpPr>
        <p:spPr>
          <a:xfrm rot="-3626814">
            <a:off x="4667250" y="2643188"/>
            <a:ext cx="792163" cy="288925"/>
          </a:xfrm>
          <a:prstGeom prst="rightArrow">
            <a:avLst>
              <a:gd name="adj1" fmla="val 35166"/>
              <a:gd name="adj2" fmla="val 110901"/>
            </a:avLst>
          </a:prstGeom>
          <a:solidFill>
            <a:schemeClr val="tx2"/>
          </a:solidFill>
          <a:ln w="0">
            <a:noFill/>
          </a:ln>
        </p:spPr>
        <p:txBody>
          <a:bodyPr wrap="none" anchor="ctr"/>
          <a:lstStyle/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1" name="AutoShape 11"/>
          <p:cNvSpPr/>
          <p:nvPr/>
        </p:nvSpPr>
        <p:spPr>
          <a:xfrm rot="3465783">
            <a:off x="4732338" y="4767263"/>
            <a:ext cx="790575" cy="288925"/>
          </a:xfrm>
          <a:prstGeom prst="rightArrow">
            <a:avLst>
              <a:gd name="adj1" fmla="val 35166"/>
              <a:gd name="adj2" fmla="val 110679"/>
            </a:avLst>
          </a:prstGeom>
          <a:solidFill>
            <a:schemeClr val="tx2"/>
          </a:solidFill>
          <a:ln w="0">
            <a:noFill/>
          </a:ln>
        </p:spPr>
        <p:txBody>
          <a:bodyPr wrap="none" anchor="ctr"/>
          <a:lstStyle/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2" name="AutoShape 12"/>
          <p:cNvSpPr/>
          <p:nvPr/>
        </p:nvSpPr>
        <p:spPr>
          <a:xfrm rot="-7230978">
            <a:off x="3498850" y="2665413"/>
            <a:ext cx="792163" cy="288925"/>
          </a:xfrm>
          <a:prstGeom prst="rightArrow">
            <a:avLst>
              <a:gd name="adj1" fmla="val 35166"/>
              <a:gd name="adj2" fmla="val 110901"/>
            </a:avLst>
          </a:prstGeom>
          <a:solidFill>
            <a:schemeClr val="tx2"/>
          </a:solidFill>
          <a:ln w="0">
            <a:noFill/>
          </a:ln>
        </p:spPr>
        <p:txBody>
          <a:bodyPr wrap="none" anchor="ctr"/>
          <a:lstStyle/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3" name="AutoShape 14"/>
          <p:cNvSpPr/>
          <p:nvPr/>
        </p:nvSpPr>
        <p:spPr>
          <a:xfrm>
            <a:off x="5311775" y="3732213"/>
            <a:ext cx="792163" cy="288925"/>
          </a:xfrm>
          <a:prstGeom prst="rightArrow">
            <a:avLst>
              <a:gd name="adj1" fmla="val 35166"/>
              <a:gd name="adj2" fmla="val 110901"/>
            </a:avLst>
          </a:prstGeom>
          <a:solidFill>
            <a:schemeClr val="tx2"/>
          </a:solidFill>
          <a:ln w="0">
            <a:noFill/>
          </a:ln>
        </p:spPr>
        <p:txBody>
          <a:bodyPr wrap="none" anchor="ctr"/>
          <a:lstStyle/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4" name="AutoShape 15"/>
          <p:cNvSpPr/>
          <p:nvPr/>
        </p:nvSpPr>
        <p:spPr>
          <a:xfrm rot="10800000">
            <a:off x="2901950" y="3725863"/>
            <a:ext cx="863600" cy="288925"/>
          </a:xfrm>
          <a:prstGeom prst="rightArrow">
            <a:avLst>
              <a:gd name="adj1" fmla="val 35166"/>
              <a:gd name="adj2" fmla="val 120902"/>
            </a:avLst>
          </a:prstGeom>
          <a:solidFill>
            <a:schemeClr val="tx2"/>
          </a:solidFill>
          <a:ln w="0">
            <a:noFill/>
          </a:ln>
        </p:spPr>
        <p:txBody>
          <a:bodyPr wrap="none" anchor="ctr"/>
          <a:lstStyle/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5" name="Text Box 17"/>
          <p:cNvSpPr txBox="1"/>
          <p:nvPr/>
        </p:nvSpPr>
        <p:spPr>
          <a:xfrm>
            <a:off x="5741988" y="1854200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大便失禁</a:t>
            </a:r>
          </a:p>
        </p:txBody>
      </p:sp>
      <p:sp>
        <p:nvSpPr>
          <p:cNvPr id="21516" name="Text Box 18"/>
          <p:cNvSpPr txBox="1"/>
          <p:nvPr/>
        </p:nvSpPr>
        <p:spPr>
          <a:xfrm>
            <a:off x="1620838" y="1854200"/>
            <a:ext cx="1731962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性功能障碍</a:t>
            </a:r>
          </a:p>
        </p:txBody>
      </p:sp>
      <p:sp>
        <p:nvSpPr>
          <p:cNvPr id="21517" name="Text Box 19"/>
          <p:cNvSpPr txBox="1"/>
          <p:nvPr/>
        </p:nvSpPr>
        <p:spPr>
          <a:xfrm>
            <a:off x="6584950" y="3690938"/>
            <a:ext cx="184150" cy="33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8" name="Text Box 20"/>
          <p:cNvSpPr txBox="1"/>
          <p:nvPr/>
        </p:nvSpPr>
        <p:spPr>
          <a:xfrm>
            <a:off x="5764213" y="5207000"/>
            <a:ext cx="1112837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尿失禁</a:t>
            </a:r>
          </a:p>
        </p:txBody>
      </p:sp>
      <p:sp>
        <p:nvSpPr>
          <p:cNvPr id="21519" name="Text Box 21"/>
          <p:cNvSpPr txBox="1"/>
          <p:nvPr/>
        </p:nvSpPr>
        <p:spPr>
          <a:xfrm>
            <a:off x="1939925" y="3678238"/>
            <a:ext cx="460375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</a:p>
        </p:txBody>
      </p:sp>
      <p:sp>
        <p:nvSpPr>
          <p:cNvPr id="19" name="Oval 23"/>
          <p:cNvSpPr>
            <a:spLocks noChangeArrowheads="1"/>
          </p:cNvSpPr>
          <p:nvPr/>
        </p:nvSpPr>
        <p:spPr bwMode="gray">
          <a:xfrm>
            <a:off x="2479675" y="3752850"/>
            <a:ext cx="304800" cy="30480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48627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Oval 24"/>
          <p:cNvSpPr>
            <a:spLocks noChangeArrowheads="1"/>
          </p:cNvSpPr>
          <p:nvPr/>
        </p:nvSpPr>
        <p:spPr bwMode="gray">
          <a:xfrm>
            <a:off x="3394075" y="2101850"/>
            <a:ext cx="304800" cy="30480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48627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Oval 25"/>
          <p:cNvSpPr>
            <a:spLocks noChangeArrowheads="1"/>
          </p:cNvSpPr>
          <p:nvPr/>
        </p:nvSpPr>
        <p:spPr bwMode="gray">
          <a:xfrm>
            <a:off x="5299075" y="2101850"/>
            <a:ext cx="304800" cy="30480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48627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1523" name="组合 39"/>
          <p:cNvGrpSpPr/>
          <p:nvPr/>
        </p:nvGrpSpPr>
        <p:grpSpPr>
          <a:xfrm>
            <a:off x="1235075" y="4483100"/>
            <a:ext cx="2781300" cy="1123950"/>
            <a:chOff x="1235688" y="4483119"/>
            <a:chExt cx="2780718" cy="1123950"/>
          </a:xfrm>
        </p:grpSpPr>
        <p:sp>
          <p:nvSpPr>
            <p:cNvPr id="21536" name="AutoShape 13"/>
            <p:cNvSpPr/>
            <p:nvPr/>
          </p:nvSpPr>
          <p:spPr>
            <a:xfrm rot="7535209">
              <a:off x="3475852" y="4734727"/>
              <a:ext cx="792162" cy="288925"/>
            </a:xfrm>
            <a:prstGeom prst="rightArrow">
              <a:avLst>
                <a:gd name="adj1" fmla="val 35166"/>
                <a:gd name="adj2" fmla="val 110901"/>
              </a:avLst>
            </a:prstGeom>
            <a:solidFill>
              <a:schemeClr val="tx2"/>
            </a:solidFill>
            <a:ln w="0">
              <a:noFill/>
            </a:ln>
          </p:spPr>
          <p:txBody>
            <a:bodyPr wrap="none" anchor="ctr"/>
            <a:lstStyle/>
            <a:p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37" name="Text Box 22"/>
            <p:cNvSpPr txBox="1"/>
            <p:nvPr/>
          </p:nvSpPr>
          <p:spPr>
            <a:xfrm>
              <a:off x="1235688" y="5145106"/>
              <a:ext cx="20409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盆腔脏器脱垂</a:t>
              </a:r>
            </a:p>
          </p:txBody>
        </p:sp>
        <p:sp>
          <p:nvSpPr>
            <p:cNvPr id="22" name="Oval 26"/>
            <p:cNvSpPr>
              <a:spLocks noChangeArrowheads="1"/>
            </p:cNvSpPr>
            <p:nvPr/>
          </p:nvSpPr>
          <p:spPr bwMode="gray">
            <a:xfrm>
              <a:off x="3318052" y="5302269"/>
              <a:ext cx="304736" cy="304800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48627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3" name="Oval 27"/>
          <p:cNvSpPr>
            <a:spLocks noChangeArrowheads="1"/>
          </p:cNvSpPr>
          <p:nvPr/>
        </p:nvSpPr>
        <p:spPr bwMode="gray">
          <a:xfrm>
            <a:off x="5299075" y="5302250"/>
            <a:ext cx="304800" cy="30480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48627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Oval 28"/>
          <p:cNvSpPr>
            <a:spLocks noChangeArrowheads="1"/>
          </p:cNvSpPr>
          <p:nvPr/>
        </p:nvSpPr>
        <p:spPr bwMode="gray">
          <a:xfrm>
            <a:off x="6213475" y="3740150"/>
            <a:ext cx="304800" cy="30480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48627"/>
                  <a:invGamma/>
                </a:schemeClr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Oval 32"/>
          <p:cNvSpPr>
            <a:spLocks noChangeArrowheads="1"/>
          </p:cNvSpPr>
          <p:nvPr/>
        </p:nvSpPr>
        <p:spPr bwMode="gray">
          <a:xfrm flipV="1">
            <a:off x="3775075" y="3629025"/>
            <a:ext cx="1481138" cy="519113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63529"/>
                  <a:invGamma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1527" name="组合 38"/>
          <p:cNvGrpSpPr/>
          <p:nvPr/>
        </p:nvGrpSpPr>
        <p:grpSpPr>
          <a:xfrm>
            <a:off x="3868738" y="3208338"/>
            <a:ext cx="1290637" cy="1277937"/>
            <a:chOff x="3868769" y="3208356"/>
            <a:chExt cx="1290637" cy="1277938"/>
          </a:xfrm>
        </p:grpSpPr>
        <p:grpSp>
          <p:nvGrpSpPr>
            <p:cNvPr id="21530" name="Group 34"/>
            <p:cNvGrpSpPr/>
            <p:nvPr/>
          </p:nvGrpSpPr>
          <p:grpSpPr>
            <a:xfrm>
              <a:off x="3868769" y="3208356"/>
              <a:ext cx="1290637" cy="1277938"/>
              <a:chOff x="4166" y="1706"/>
              <a:chExt cx="1252" cy="1252"/>
            </a:xfrm>
          </p:grpSpPr>
          <p:sp>
            <p:nvSpPr>
              <p:cNvPr id="21532" name="Oval 35"/>
              <p:cNvSpPr/>
              <p:nvPr/>
            </p:nvSpPr>
            <p:spPr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vert="eaVert" wrap="none" anchor="ctr"/>
              <a:lstStyle/>
              <a:p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33" name="Oval 36"/>
              <p:cNvSpPr/>
              <p:nvPr/>
            </p:nvSpPr>
            <p:spPr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vert="eaVert" wrap="none" anchor="ctr"/>
              <a:lstStyle/>
              <a:p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34" name="Oval 37"/>
              <p:cNvSpPr/>
              <p:nvPr/>
            </p:nvSpPr>
            <p:spPr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vert="eaVert" wrap="none" anchor="ctr"/>
              <a:lstStyle/>
              <a:p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35" name="Oval 38"/>
              <p:cNvSpPr/>
              <p:nvPr/>
            </p:nvSpPr>
            <p:spPr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vert="eaVert" wrap="none" anchor="ctr"/>
              <a:lstStyle/>
              <a:p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531" name="Text Box 39"/>
            <p:cNvSpPr txBox="1"/>
            <p:nvPr/>
          </p:nvSpPr>
          <p:spPr>
            <a:xfrm>
              <a:off x="4021169" y="3581419"/>
              <a:ext cx="1008610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PFD</a:t>
              </a:r>
            </a:p>
          </p:txBody>
        </p:sp>
      </p:grpSp>
      <p:sp>
        <p:nvSpPr>
          <p:cNvPr id="36" name="Rectangle 40"/>
          <p:cNvSpPr>
            <a:spLocks noChangeArrowheads="1"/>
          </p:cNvSpPr>
          <p:nvPr/>
        </p:nvSpPr>
        <p:spPr bwMode="auto">
          <a:xfrm>
            <a:off x="6651625" y="3654425"/>
            <a:ext cx="803275" cy="461963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便秘</a:t>
            </a:r>
          </a:p>
        </p:txBody>
      </p:sp>
      <p:sp>
        <p:nvSpPr>
          <p:cNvPr id="37" name="Rectangle 41"/>
          <p:cNvSpPr>
            <a:spLocks noChangeArrowheads="1"/>
          </p:cNvSpPr>
          <p:nvPr/>
        </p:nvSpPr>
        <p:spPr bwMode="auto">
          <a:xfrm>
            <a:off x="1246188" y="3727450"/>
            <a:ext cx="1112838" cy="461963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盆底痛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286512" y="4000503"/>
            <a:ext cx="2643206" cy="1969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3" cstate="print"/>
          <a:srcRect l="55482" r="2532"/>
          <a:stretch>
            <a:fillRect/>
          </a:stretch>
        </p:blipFill>
        <p:spPr bwMode="auto">
          <a:xfrm>
            <a:off x="6286503" y="1357289"/>
            <a:ext cx="2610570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rcRect l="46495"/>
          <a:stretch>
            <a:fillRect/>
          </a:stretch>
        </p:blipFill>
        <p:spPr bwMode="auto">
          <a:xfrm>
            <a:off x="3214678" y="4000503"/>
            <a:ext cx="2808802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2152" r="62989" b="48344"/>
          <a:stretch>
            <a:fillRect/>
          </a:stretch>
        </p:blipFill>
        <p:spPr bwMode="auto">
          <a:xfrm>
            <a:off x="117087" y="4000503"/>
            <a:ext cx="2811839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211233" y="1357289"/>
            <a:ext cx="2860965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3" cstate="print"/>
          <a:srcRect t="4310" r="55481" b="9482"/>
          <a:stretch>
            <a:fillRect/>
          </a:stretch>
        </p:blipFill>
        <p:spPr bwMode="auto">
          <a:xfrm>
            <a:off x="142835" y="1357289"/>
            <a:ext cx="2804080" cy="2088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536" name="标题 1"/>
          <p:cNvSpPr>
            <a:spLocks noGrp="1"/>
          </p:cNvSpPr>
          <p:nvPr>
            <p:ph type="title"/>
          </p:nvPr>
        </p:nvSpPr>
        <p:spPr>
          <a:xfrm>
            <a:off x="1258888" y="438150"/>
            <a:ext cx="7143750" cy="777875"/>
          </a:xfrm>
        </p:spPr>
        <p:txBody>
          <a:bodyPr vert="horz" wrap="square" lIns="91440" tIns="45720" rIns="91440" bIns="45720" anchor="ctr">
            <a:normAutofit fontScale="90000"/>
          </a:bodyPr>
          <a:lstStyle/>
          <a:p>
            <a:pPr eaLnBrk="1" hangingPunct="1"/>
            <a:r>
              <a: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大黑简体"/>
                <a:sym typeface="微软雅黑" panose="020B0503020204020204" pitchFamily="34" charset="-122"/>
              </a:rPr>
              <a:t>盆底功能障碍性疾病（</a:t>
            </a:r>
            <a:r>
              <a:rPr lang="en-US" altLang="zh-CN" b="1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大黑简体"/>
                <a:sym typeface="微软雅黑" panose="020B0503020204020204" pitchFamily="34" charset="-122"/>
              </a:rPr>
              <a:t>FPFD</a:t>
            </a:r>
            <a:r>
              <a: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大黑简体"/>
                <a:sym typeface="微软雅黑" panose="020B0503020204020204" pitchFamily="34" charset="-122"/>
              </a:rPr>
              <a:t>）</a:t>
            </a:r>
            <a:endParaRPr lang="zh-CN" altLang="en-US" kern="1200" dirty="0">
              <a:latin typeface="+mj-lt"/>
              <a:ea typeface="+mj-ea"/>
              <a:cs typeface="方正大黑简体"/>
            </a:endParaRPr>
          </a:p>
        </p:txBody>
      </p:sp>
      <p:sp>
        <p:nvSpPr>
          <p:cNvPr id="22537" name="TextBox 9"/>
          <p:cNvSpPr txBox="1"/>
          <p:nvPr/>
        </p:nvSpPr>
        <p:spPr>
          <a:xfrm rot="-10800000" flipV="1">
            <a:off x="744538" y="6072188"/>
            <a:ext cx="16129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慢性盆腔疼痛</a:t>
            </a:r>
          </a:p>
        </p:txBody>
      </p:sp>
      <p:sp>
        <p:nvSpPr>
          <p:cNvPr id="22538" name="TextBox 10"/>
          <p:cNvSpPr txBox="1"/>
          <p:nvPr/>
        </p:nvSpPr>
        <p:spPr>
          <a:xfrm rot="-10800000" flipV="1">
            <a:off x="3959225" y="3490913"/>
            <a:ext cx="16129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便秘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尿潴留</a:t>
            </a:r>
          </a:p>
        </p:txBody>
      </p:sp>
      <p:sp>
        <p:nvSpPr>
          <p:cNvPr id="22539" name="TextBox 12"/>
          <p:cNvSpPr txBox="1"/>
          <p:nvPr/>
        </p:nvSpPr>
        <p:spPr>
          <a:xfrm rot="-10800000" flipV="1">
            <a:off x="744538" y="3490913"/>
            <a:ext cx="1827212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压力性尿失禁</a:t>
            </a:r>
          </a:p>
        </p:txBody>
      </p:sp>
      <p:sp>
        <p:nvSpPr>
          <p:cNvPr id="22540" name="TextBox 13"/>
          <p:cNvSpPr txBox="1"/>
          <p:nvPr/>
        </p:nvSpPr>
        <p:spPr>
          <a:xfrm rot="-10800000" flipV="1">
            <a:off x="3744913" y="6062663"/>
            <a:ext cx="16129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盆腔脏器脱垂</a:t>
            </a:r>
          </a:p>
        </p:txBody>
      </p:sp>
      <p:sp>
        <p:nvSpPr>
          <p:cNvPr id="22541" name="TextBox 14"/>
          <p:cNvSpPr txBox="1"/>
          <p:nvPr/>
        </p:nvSpPr>
        <p:spPr>
          <a:xfrm rot="-10800000" flipV="1">
            <a:off x="6888163" y="6000750"/>
            <a:ext cx="16129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性功能障碍</a:t>
            </a:r>
          </a:p>
        </p:txBody>
      </p:sp>
      <p:sp>
        <p:nvSpPr>
          <p:cNvPr id="22542" name="TextBox 11"/>
          <p:cNvSpPr txBox="1"/>
          <p:nvPr/>
        </p:nvSpPr>
        <p:spPr>
          <a:xfrm rot="-10800000" flipV="1">
            <a:off x="6643688" y="3490913"/>
            <a:ext cx="16129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急迫性尿失禁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8" y="3929063"/>
            <a:ext cx="2500313" cy="2357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38" y="3929063"/>
            <a:ext cx="2500313" cy="2357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8" y="1214438"/>
            <a:ext cx="2500313" cy="2357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" y="3929063"/>
            <a:ext cx="2500313" cy="2370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1" descr="InsertedImage.jpg"/>
          <p:cNvPicPr>
            <a:picLocks noChangeAspect="1" noChangeArrowheads="1"/>
          </p:cNvPicPr>
          <p:nvPr/>
        </p:nvPicPr>
        <p:blipFill>
          <a:blip r:embed="rId6" cstate="print"/>
          <a:srcRect t="2710" b="2710"/>
          <a:stretch>
            <a:fillRect/>
          </a:stretch>
        </p:blipFill>
        <p:spPr bwMode="auto">
          <a:xfrm>
            <a:off x="571500" y="1214438"/>
            <a:ext cx="2500313" cy="2357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559" name="标题 1"/>
          <p:cNvSpPr>
            <a:spLocks noGrp="1"/>
          </p:cNvSpPr>
          <p:nvPr>
            <p:ph type="title"/>
          </p:nvPr>
        </p:nvSpPr>
        <p:spPr>
          <a:xfrm>
            <a:off x="1258888" y="438150"/>
            <a:ext cx="7143750" cy="77787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大黑简体"/>
                <a:sym typeface="华文楷体" panose="02010600040101010101" pitchFamily="2" charset="-122"/>
              </a:rPr>
              <a:t>盆底功能异常表现</a:t>
            </a:r>
            <a:endParaRPr lang="zh-CN" altLang="en-US" kern="1200" dirty="0">
              <a:latin typeface="+mj-lt"/>
              <a:ea typeface="+mj-ea"/>
              <a:cs typeface="方正大黑简体"/>
            </a:endParaRPr>
          </a:p>
        </p:txBody>
      </p:sp>
      <p:sp>
        <p:nvSpPr>
          <p:cNvPr id="23560" name="椭圆 1"/>
          <p:cNvSpPr/>
          <p:nvPr/>
        </p:nvSpPr>
        <p:spPr>
          <a:xfrm>
            <a:off x="6572250" y="1285875"/>
            <a:ext cx="1944688" cy="1944688"/>
          </a:xfrm>
          <a:prstGeom prst="ellipse">
            <a:avLst/>
          </a:prstGeom>
          <a:solidFill>
            <a:srgbClr val="7030A0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括约</a:t>
            </a:r>
          </a:p>
          <a:p>
            <a:pPr algn="ctr"/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TextBox 6"/>
          <p:cNvSpPr/>
          <p:nvPr/>
        </p:nvSpPr>
        <p:spPr>
          <a:xfrm>
            <a:off x="6932613" y="1214438"/>
            <a:ext cx="865187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3800" b="1" dirty="0">
                <a:solidFill>
                  <a:srgbClr val="FF0000"/>
                </a:solidFill>
                <a:latin typeface="Calibri" panose="020F0502020204030204" charset="0"/>
                <a:sym typeface="Arial" panose="020B0604020202020204" pitchFamily="34" charset="0"/>
              </a:rPr>
              <a:t>X</a:t>
            </a:r>
            <a:endParaRPr lang="zh-CN" altLang="en-US" sz="13800" b="1" dirty="0">
              <a:solidFill>
                <a:srgbClr val="FF0000"/>
              </a:solidFill>
              <a:latin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/>
          <p:nvPr/>
        </p:nvSpPr>
        <p:spPr>
          <a:xfrm>
            <a:off x="4286250" y="6215063"/>
            <a:ext cx="801688" cy="461962"/>
          </a:xfrm>
          <a:prstGeom prst="rect">
            <a:avLst/>
          </a:prstGeom>
          <a:noFill/>
          <a:ln w="38100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便秘</a:t>
            </a:r>
            <a:endParaRPr lang="zh-CN" altLang="en-US" dirty="0">
              <a:latin typeface="Calibri" panose="020F0502020204030204" charset="0"/>
            </a:endParaRPr>
          </a:p>
        </p:txBody>
      </p:sp>
      <p:sp>
        <p:nvSpPr>
          <p:cNvPr id="9" name="TextBox 10"/>
          <p:cNvSpPr/>
          <p:nvPr/>
        </p:nvSpPr>
        <p:spPr>
          <a:xfrm>
            <a:off x="7000875" y="6215063"/>
            <a:ext cx="1416050" cy="461962"/>
          </a:xfrm>
          <a:prstGeom prst="rect">
            <a:avLst/>
          </a:prstGeom>
          <a:noFill/>
          <a:ln w="38100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大便失禁</a:t>
            </a:r>
            <a:endParaRPr lang="zh-CN" altLang="en-US" dirty="0">
              <a:latin typeface="Calibri" panose="020F0502020204030204" charset="0"/>
            </a:endParaRPr>
          </a:p>
        </p:txBody>
      </p:sp>
      <p:sp>
        <p:nvSpPr>
          <p:cNvPr id="11" name="TextBox 12"/>
          <p:cNvSpPr/>
          <p:nvPr/>
        </p:nvSpPr>
        <p:spPr>
          <a:xfrm>
            <a:off x="785813" y="3500438"/>
            <a:ext cx="2030412" cy="460375"/>
          </a:xfrm>
          <a:prstGeom prst="rect">
            <a:avLst/>
          </a:prstGeom>
          <a:noFill/>
          <a:ln w="38100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压力性尿失禁</a:t>
            </a:r>
            <a:endParaRPr lang="zh-CN" altLang="en-US" dirty="0">
              <a:latin typeface="Calibri" panose="020F0502020204030204" charset="0"/>
            </a:endParaRPr>
          </a:p>
        </p:txBody>
      </p:sp>
      <p:sp>
        <p:nvSpPr>
          <p:cNvPr id="13" name="TextBox 15"/>
          <p:cNvSpPr/>
          <p:nvPr/>
        </p:nvSpPr>
        <p:spPr>
          <a:xfrm>
            <a:off x="3897313" y="3500438"/>
            <a:ext cx="2032000" cy="461962"/>
          </a:xfrm>
          <a:prstGeom prst="rect">
            <a:avLst/>
          </a:prstGeom>
          <a:noFill/>
          <a:ln w="38100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急迫性尿失禁</a:t>
            </a:r>
            <a:endParaRPr lang="zh-CN" altLang="en-US" dirty="0">
              <a:latin typeface="Calibri" panose="020F0502020204030204" charset="0"/>
            </a:endParaRPr>
          </a:p>
        </p:txBody>
      </p:sp>
      <p:sp>
        <p:nvSpPr>
          <p:cNvPr id="15" name="TextBox 17"/>
          <p:cNvSpPr/>
          <p:nvPr/>
        </p:nvSpPr>
        <p:spPr>
          <a:xfrm>
            <a:off x="1320800" y="6253163"/>
            <a:ext cx="1108075" cy="461962"/>
          </a:xfrm>
          <a:prstGeom prst="rect">
            <a:avLst/>
          </a:prstGeom>
          <a:noFill/>
          <a:ln w="38100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尿潴留</a:t>
            </a:r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  <p:bldP spid="7" grpId="0" bldLvl="0"/>
      <p:bldP spid="9" grpId="0" bldLvl="0"/>
      <p:bldP spid="11" grpId="0" bldLvl="0"/>
      <p:bldP spid="13" grpId="0" bldLvl="0"/>
      <p:bldP spid="15" grpId="0" bldLvl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1258888" y="438150"/>
            <a:ext cx="7143750" cy="77787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大黑简体"/>
                <a:sym typeface="华文楷体" panose="02010600040101010101" pitchFamily="2" charset="-122"/>
              </a:rPr>
              <a:t>盆底功能异常表现</a:t>
            </a:r>
            <a:endParaRPr lang="zh-CN" altLang="en-US" kern="1200" dirty="0">
              <a:latin typeface="+mj-lt"/>
              <a:ea typeface="+mj-ea"/>
              <a:cs typeface="方正大黑简体"/>
            </a:endParaRPr>
          </a:p>
        </p:txBody>
      </p:sp>
      <p:sp>
        <p:nvSpPr>
          <p:cNvPr id="16387" name="椭圆 19"/>
          <p:cNvSpPr>
            <a:spLocks noChangeArrowheads="1"/>
          </p:cNvSpPr>
          <p:nvPr/>
        </p:nvSpPr>
        <p:spPr bwMode="auto">
          <a:xfrm>
            <a:off x="6643688" y="1357313"/>
            <a:ext cx="1873250" cy="1944688"/>
          </a:xfrm>
          <a:prstGeom prst="ellipse">
            <a:avLst/>
          </a:prstGeom>
          <a:solidFill>
            <a:schemeClr val="bg2">
              <a:lumMod val="25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支撑</a:t>
            </a:r>
          </a:p>
        </p:txBody>
      </p:sp>
      <p:sp>
        <p:nvSpPr>
          <p:cNvPr id="5" name="TextBox 6"/>
          <p:cNvSpPr/>
          <p:nvPr/>
        </p:nvSpPr>
        <p:spPr>
          <a:xfrm>
            <a:off x="6932613" y="1285875"/>
            <a:ext cx="863600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3800" b="1" dirty="0">
                <a:solidFill>
                  <a:srgbClr val="FF0000"/>
                </a:solidFill>
                <a:latin typeface="Calibri" panose="020F0502020204030204" charset="0"/>
                <a:sym typeface="Arial" panose="020B0604020202020204" pitchFamily="34" charset="0"/>
              </a:rPr>
              <a:t>X</a:t>
            </a:r>
            <a:endParaRPr lang="zh-CN" altLang="en-US" sz="13800" b="1" dirty="0">
              <a:solidFill>
                <a:srgbClr val="FF0000"/>
              </a:solidFill>
              <a:latin typeface="Calibri" panose="020F0502020204030204" charset="0"/>
              <a:sym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5" y="1285875"/>
            <a:ext cx="2863850" cy="2087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63" y="1285875"/>
            <a:ext cx="2827337" cy="2071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" y="3929063"/>
            <a:ext cx="2852738" cy="2071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88" y="3929063"/>
            <a:ext cx="2835275" cy="2071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15063" y="3929063"/>
            <a:ext cx="2786062" cy="2071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14"/>
          <p:cNvSpPr/>
          <p:nvPr/>
        </p:nvSpPr>
        <p:spPr>
          <a:xfrm>
            <a:off x="1771650" y="1428750"/>
            <a:ext cx="1228725" cy="4000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膀胱膨出</a:t>
            </a:r>
            <a:endParaRPr lang="zh-CN" altLang="en-US" dirty="0">
              <a:latin typeface="Calibri" panose="020F0502020204030204" charset="0"/>
            </a:endParaRPr>
          </a:p>
        </p:txBody>
      </p:sp>
      <p:sp>
        <p:nvSpPr>
          <p:cNvPr id="12" name="TextBox 15"/>
          <p:cNvSpPr/>
          <p:nvPr/>
        </p:nvSpPr>
        <p:spPr>
          <a:xfrm>
            <a:off x="4929188" y="1357313"/>
            <a:ext cx="1250950" cy="4000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直肠脱垂</a:t>
            </a:r>
            <a:endParaRPr lang="zh-CN" altLang="en-US" dirty="0">
              <a:latin typeface="Calibri" panose="020F0502020204030204" charset="0"/>
            </a:endParaRPr>
          </a:p>
        </p:txBody>
      </p:sp>
      <p:sp>
        <p:nvSpPr>
          <p:cNvPr id="13" name="TextBox 16"/>
          <p:cNvSpPr/>
          <p:nvPr/>
        </p:nvSpPr>
        <p:spPr>
          <a:xfrm>
            <a:off x="1785938" y="4000500"/>
            <a:ext cx="1243012" cy="4000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小肠脱垂</a:t>
            </a:r>
            <a:endParaRPr lang="zh-CN" altLang="en-US" dirty="0">
              <a:latin typeface="Calibri" panose="020F0502020204030204" charset="0"/>
            </a:endParaRPr>
          </a:p>
        </p:txBody>
      </p:sp>
      <p:sp>
        <p:nvSpPr>
          <p:cNvPr id="14" name="TextBox 17"/>
          <p:cNvSpPr/>
          <p:nvPr/>
        </p:nvSpPr>
        <p:spPr>
          <a:xfrm>
            <a:off x="4572000" y="4000500"/>
            <a:ext cx="1423988" cy="4000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阴道脱垂</a:t>
            </a:r>
            <a:endParaRPr lang="zh-CN" altLang="en-US" dirty="0">
              <a:latin typeface="Calibri" panose="020F0502020204030204" charset="0"/>
            </a:endParaRPr>
          </a:p>
        </p:txBody>
      </p:sp>
      <p:sp>
        <p:nvSpPr>
          <p:cNvPr id="15" name="TextBox 18"/>
          <p:cNvSpPr/>
          <p:nvPr/>
        </p:nvSpPr>
        <p:spPr>
          <a:xfrm>
            <a:off x="7643813" y="3929063"/>
            <a:ext cx="1327150" cy="4000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子宫脱垂</a:t>
            </a:r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8416625723521029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7331" y="260648"/>
            <a:ext cx="6016997" cy="64764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8995340531330834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476671"/>
            <a:ext cx="5164038" cy="64068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>
          <a:xfrm>
            <a:off x="1258888" y="438150"/>
            <a:ext cx="7143750" cy="77787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大黑简体"/>
                <a:sym typeface="华文楷体" panose="02010600040101010101" pitchFamily="2" charset="-122"/>
              </a:rPr>
              <a:t>盆底功能异常表现</a:t>
            </a:r>
            <a:endParaRPr lang="zh-CN" altLang="en-US" kern="1200" dirty="0">
              <a:latin typeface="+mj-lt"/>
              <a:ea typeface="+mj-ea"/>
              <a:cs typeface="方正大黑简体"/>
            </a:endParaRPr>
          </a:p>
        </p:txBody>
      </p:sp>
      <p:sp>
        <p:nvSpPr>
          <p:cNvPr id="25603" name="椭圆 20"/>
          <p:cNvSpPr/>
          <p:nvPr/>
        </p:nvSpPr>
        <p:spPr>
          <a:xfrm>
            <a:off x="5857875" y="1500188"/>
            <a:ext cx="1871663" cy="1873250"/>
          </a:xfrm>
          <a:prstGeom prst="ellipse">
            <a:avLst/>
          </a:prstGeom>
          <a:solidFill>
            <a:srgbClr val="000066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性生活</a:t>
            </a:r>
          </a:p>
        </p:txBody>
      </p:sp>
      <p:sp>
        <p:nvSpPr>
          <p:cNvPr id="5" name="TextBox 6"/>
          <p:cNvSpPr/>
          <p:nvPr/>
        </p:nvSpPr>
        <p:spPr>
          <a:xfrm>
            <a:off x="6145213" y="1357313"/>
            <a:ext cx="865187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3800" b="1" dirty="0">
                <a:solidFill>
                  <a:srgbClr val="FF0000"/>
                </a:solidFill>
                <a:latin typeface="Calibri" panose="020F0502020204030204" charset="0"/>
                <a:sym typeface="Arial" panose="020B0604020202020204" pitchFamily="34" charset="0"/>
              </a:rPr>
              <a:t>X</a:t>
            </a:r>
            <a:endParaRPr lang="zh-CN" altLang="en-US" sz="13800" b="1" dirty="0">
              <a:solidFill>
                <a:srgbClr val="FF0000"/>
              </a:solidFill>
              <a:latin typeface="Calibri" panose="020F0502020204030204" charset="0"/>
              <a:sym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1285875"/>
            <a:ext cx="4310063" cy="242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8"/>
          <p:cNvSpPr/>
          <p:nvPr/>
        </p:nvSpPr>
        <p:spPr>
          <a:xfrm>
            <a:off x="320675" y="1323975"/>
            <a:ext cx="1108075" cy="461963"/>
          </a:xfrm>
          <a:prstGeom prst="rect">
            <a:avLst/>
          </a:prstGeom>
          <a:solidFill>
            <a:schemeClr val="bg1"/>
          </a:solidFill>
          <a:ln w="3810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性冷淡</a:t>
            </a:r>
            <a:endParaRPr lang="zh-CN" altLang="en-US" dirty="0">
              <a:latin typeface="Calibri" panose="020F0502020204030204" charset="0"/>
            </a:endParaRP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50" y="3786188"/>
            <a:ext cx="4286250" cy="279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Box 10"/>
          <p:cNvSpPr/>
          <p:nvPr/>
        </p:nvSpPr>
        <p:spPr>
          <a:xfrm>
            <a:off x="3084513" y="3857625"/>
            <a:ext cx="1416050" cy="461963"/>
          </a:xfrm>
          <a:prstGeom prst="rect">
            <a:avLst/>
          </a:prstGeom>
          <a:solidFill>
            <a:schemeClr val="bg1"/>
          </a:solidFill>
          <a:ln w="3810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无性高潮</a:t>
            </a:r>
            <a:endParaRPr lang="zh-CN" altLang="en-US" dirty="0">
              <a:latin typeface="Calibri" panose="020F0502020204030204" charset="0"/>
            </a:endParaRP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3786188"/>
            <a:ext cx="4286250" cy="2817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12"/>
          <p:cNvSpPr/>
          <p:nvPr/>
        </p:nvSpPr>
        <p:spPr>
          <a:xfrm>
            <a:off x="4714875" y="6072188"/>
            <a:ext cx="1416050" cy="461962"/>
          </a:xfrm>
          <a:prstGeom prst="rect">
            <a:avLst/>
          </a:prstGeom>
          <a:solidFill>
            <a:schemeClr val="bg1"/>
          </a:solidFill>
          <a:ln w="3810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性交疼痛</a:t>
            </a:r>
            <a:endParaRPr lang="zh-CN" altLang="en-US" dirty="0">
              <a:latin typeface="Calibri" panose="020F05020202040302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  <p:bldP spid="7" grpId="0" bldLvl="0" animBg="1"/>
      <p:bldP spid="9" grpId="0" bldLvl="0" animBg="1"/>
      <p:bldP spid="1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1258888" y="438150"/>
            <a:ext cx="7143750" cy="77787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kern="1200" dirty="0">
                <a:latin typeface="+mj-lt"/>
                <a:ea typeface="+mj-ea"/>
                <a:cs typeface="方正大黑简体"/>
              </a:rPr>
              <a:t>盆底功能障碍性疾病诱因</a:t>
            </a:r>
          </a:p>
        </p:txBody>
      </p:sp>
      <p:sp>
        <p:nvSpPr>
          <p:cNvPr id="2662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dirty="0"/>
              <a:t>产科因素：</a:t>
            </a:r>
            <a:r>
              <a:rPr lang="zh-CN" altLang="en-US" sz="2800" dirty="0">
                <a:solidFill>
                  <a:srgbClr val="FF0000"/>
                </a:solidFill>
              </a:rPr>
              <a:t>妊娠与分娩</a:t>
            </a:r>
            <a:r>
              <a:rPr lang="zh-CN" altLang="en-US" sz="2800" dirty="0"/>
              <a:t>是最主要原因包括（产伤、巨大胎儿、羊水过多、产程延长等）</a:t>
            </a:r>
          </a:p>
          <a:p>
            <a:pPr eaLnBrk="1" hangingPunct="1"/>
            <a:r>
              <a:rPr lang="zh-CN" altLang="en-US" dirty="0"/>
              <a:t>妇科因素：</a:t>
            </a:r>
            <a:r>
              <a:rPr lang="zh-CN" altLang="en-US" sz="2800" dirty="0"/>
              <a:t>会阴手术 雌激素缺乏  高龄 绝经</a:t>
            </a:r>
          </a:p>
          <a:p>
            <a:pPr eaLnBrk="1" hangingPunct="1"/>
            <a:r>
              <a:rPr lang="zh-CN" altLang="en-US" dirty="0"/>
              <a:t>肥胖、便秘、吸烟者（慢支）</a:t>
            </a:r>
          </a:p>
          <a:p>
            <a:pPr eaLnBrk="1" hangingPunct="1"/>
            <a:r>
              <a:rPr lang="zh-CN" altLang="en-US" dirty="0"/>
              <a:t>运动（举重）</a:t>
            </a:r>
          </a:p>
          <a:p>
            <a:pPr eaLnBrk="1" hangingPunct="1"/>
            <a:r>
              <a:rPr lang="zh-CN" altLang="en-US" dirty="0"/>
              <a:t>反复尿路感染</a:t>
            </a:r>
          </a:p>
          <a:p>
            <a:pPr eaLnBrk="1" hangingPunct="1"/>
            <a:r>
              <a:rPr lang="zh-CN" altLang="en-US" dirty="0"/>
              <a:t>神经损害</a:t>
            </a:r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1484784"/>
            <a:ext cx="4474657" cy="368716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179705">
              <a:lnSpc>
                <a:spcPct val="160000"/>
              </a:lnSpc>
            </a:pP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吊床理论</a:t>
            </a:r>
            <a:endParaRPr lang="en-US" altLang="zh-CN" sz="32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9705">
              <a:lnSpc>
                <a:spcPct val="160000"/>
              </a:lnSpc>
            </a:pPr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179705">
              <a:lnSpc>
                <a:spcPct val="160000"/>
              </a:lnSpc>
            </a:pP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肛门</a:t>
            </a:r>
            <a:r>
              <a:rPr lang="zh-CN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、阴道周围有一群盆底肌肉、韧带和筋膜，像吊床一样支撑着子宫</a:t>
            </a:r>
            <a:r>
              <a:rPr lang="zh-CN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膀胱、直肠</a:t>
            </a:r>
            <a:r>
              <a:rPr lang="zh-CN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兜着</a:t>
            </a:r>
            <a:r>
              <a:rPr lang="zh-CN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尿道</a:t>
            </a:r>
            <a:endParaRPr lang="zh-CN" altLang="zh-CN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6577" y="3093304"/>
            <a:ext cx="4499919" cy="2855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矩形 18"/>
          <p:cNvSpPr/>
          <p:nvPr/>
        </p:nvSpPr>
        <p:spPr>
          <a:xfrm>
            <a:off x="107504" y="68627"/>
            <a:ext cx="37753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为什么能憋住尿？</a:t>
            </a:r>
            <a:endParaRPr lang="zh-CN" altLang="en-US" sz="3200" b="1" spc="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1258888" y="438150"/>
            <a:ext cx="7143750" cy="77787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kern="1200" dirty="0">
                <a:latin typeface="+mj-lt"/>
                <a:ea typeface="+mj-ea"/>
                <a:cs typeface="方正大黑简体"/>
              </a:rPr>
              <a:t>妊娠和分娩是首位病因</a:t>
            </a:r>
          </a:p>
        </p:txBody>
      </p:sp>
      <p:sp>
        <p:nvSpPr>
          <p:cNvPr id="2765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sz="3600" b="1" dirty="0">
                <a:ea typeface="楷体_GB2312"/>
              </a:rPr>
              <a:t>正常腹压对子宫的影响</a:t>
            </a:r>
            <a:r>
              <a:rPr lang="zh-CN" altLang="en-US" sz="3600" dirty="0"/>
              <a:t>：</a:t>
            </a:r>
          </a:p>
          <a:p>
            <a:pPr eaLnBrk="1" hangingPunct="1">
              <a:buNone/>
            </a:pPr>
            <a:r>
              <a:rPr lang="zh-CN" altLang="en-US" dirty="0">
                <a:ea typeface="楷体_GB2312"/>
              </a:rPr>
              <a:t>把子宫向骶骨尾骨方向推</a:t>
            </a:r>
          </a:p>
          <a:p>
            <a:pPr eaLnBrk="1" hangingPunct="1">
              <a:buNone/>
            </a:pPr>
            <a:endParaRPr lang="zh-CN" altLang="en-US" dirty="0">
              <a:ea typeface="楷体_GB2312"/>
            </a:endParaRPr>
          </a:p>
          <a:p>
            <a:pPr eaLnBrk="1" hangingPunct="1">
              <a:buNone/>
            </a:pPr>
            <a:r>
              <a:rPr lang="zh-CN" altLang="en-US" sz="3600" b="1" dirty="0">
                <a:ea typeface="楷体_GB2312"/>
              </a:rPr>
              <a:t>妊娠腹腔压力对子宫影响</a:t>
            </a:r>
            <a:r>
              <a:rPr lang="zh-CN" altLang="en-US" sz="3600" dirty="0"/>
              <a:t>：</a:t>
            </a:r>
          </a:p>
          <a:p>
            <a:pPr eaLnBrk="1" hangingPunct="1">
              <a:buNone/>
            </a:pPr>
            <a:r>
              <a:rPr lang="zh-CN" altLang="en-US" dirty="0">
                <a:ea typeface="楷体_GB2312"/>
              </a:rPr>
              <a:t>把子宫向阴道方向推</a:t>
            </a:r>
          </a:p>
          <a:p>
            <a:pPr eaLnBrk="1" hangingPunct="1">
              <a:buNone/>
            </a:pPr>
            <a:r>
              <a:rPr lang="zh-CN" altLang="en-US" dirty="0">
                <a:ea typeface="楷体_GB2312"/>
              </a:rPr>
              <a:t>同时盆底肌肉也会受到压力</a:t>
            </a:r>
          </a:p>
          <a:p>
            <a:pPr eaLnBrk="1" hangingPunct="1">
              <a:buNone/>
            </a:pPr>
            <a:r>
              <a:rPr lang="zh-CN" altLang="en-US" dirty="0">
                <a:ea typeface="楷体_GB2312"/>
              </a:rPr>
              <a:t>作用向下而逐渐松弛</a:t>
            </a:r>
          </a:p>
          <a:p>
            <a:pPr eaLnBrk="1" hangingPunct="1"/>
            <a:endParaRPr lang="en-US" altLang="zh-CN" dirty="0"/>
          </a:p>
        </p:txBody>
      </p:sp>
      <p:pic>
        <p:nvPicPr>
          <p:cNvPr id="27652" name="Picture 4" descr="妊娠对盆底的压迫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63" y="1428750"/>
            <a:ext cx="3282950" cy="4959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438150"/>
            <a:ext cx="7143750" cy="777875"/>
          </a:xfrm>
        </p:spPr>
        <p:txBody>
          <a:bodyPr vert="horz" wrap="square" lIns="91440" tIns="45720" rIns="91440" bIns="45720" numCol="1" anchor="ctr" anchorCtr="0" compatLnSpc="1">
            <a:normAutofit fontScale="9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剖宫产不经过阴道分娩也会有损伤吗</a:t>
            </a:r>
          </a:p>
        </p:txBody>
      </p:sp>
      <p:pic>
        <p:nvPicPr>
          <p:cNvPr id="28675" name="Picture 2" descr="3BI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484313"/>
            <a:ext cx="3544887" cy="4525962"/>
          </a:xfrm>
        </p:spPr>
      </p:pic>
      <p:sp>
        <p:nvSpPr>
          <p:cNvPr id="28676" name="Rectangle 4"/>
          <p:cNvSpPr/>
          <p:nvPr/>
        </p:nvSpPr>
        <p:spPr>
          <a:xfrm>
            <a:off x="3203575" y="4508500"/>
            <a:ext cx="3016250" cy="3667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Calibri" panose="020F0502020204030204" charset="0"/>
              </a:rPr>
              <a:t>-------------</a:t>
            </a:r>
            <a:r>
              <a:rPr lang="zh-CN" altLang="en-US" b="1" dirty="0">
                <a:solidFill>
                  <a:schemeClr val="tx2"/>
                </a:solidFill>
                <a:latin typeface="Calibri" panose="020F0502020204030204" charset="0"/>
              </a:rPr>
              <a:t>正常体位重力轴向</a:t>
            </a:r>
          </a:p>
        </p:txBody>
      </p:sp>
      <p:sp>
        <p:nvSpPr>
          <p:cNvPr id="28677" name="Rectangle 5"/>
          <p:cNvSpPr/>
          <p:nvPr/>
        </p:nvSpPr>
        <p:spPr>
          <a:xfrm>
            <a:off x="3059113" y="5084763"/>
            <a:ext cx="3321050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  <a:latin typeface="Calibri" panose="020F0502020204030204" charset="0"/>
              </a:rPr>
              <a:t>-----------------</a:t>
            </a:r>
            <a:r>
              <a:rPr lang="zh-CN" altLang="en-US" b="1" dirty="0">
                <a:solidFill>
                  <a:schemeClr val="tx2"/>
                </a:solidFill>
                <a:latin typeface="Calibri" panose="020F0502020204030204" charset="0"/>
              </a:rPr>
              <a:t>妊娠体位重力轴向</a:t>
            </a:r>
          </a:p>
        </p:txBody>
      </p:sp>
      <p:sp>
        <p:nvSpPr>
          <p:cNvPr id="28678" name="Rectangle 6"/>
          <p:cNvSpPr/>
          <p:nvPr/>
        </p:nvSpPr>
        <p:spPr>
          <a:xfrm>
            <a:off x="3708400" y="1844675"/>
            <a:ext cx="4572000" cy="2289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hlink"/>
                </a:solidFill>
                <a:latin typeface="Calibri" panose="020F0502020204030204" charset="0"/>
              </a:rPr>
              <a:t>虚线</a:t>
            </a:r>
            <a:r>
              <a:rPr lang="zh-CN" altLang="en-US" dirty="0">
                <a:latin typeface="Calibri" panose="020F0502020204030204" charset="0"/>
              </a:rPr>
              <a:t>显示正常体位时，人体正常的生理弯曲使腹腔压力和盆腔脏器的重力轴指向骶骨 ；</a:t>
            </a:r>
          </a:p>
          <a:p>
            <a:r>
              <a:rPr lang="zh-CN" altLang="en-US" dirty="0">
                <a:latin typeface="Calibri" panose="020F0502020204030204" charset="0"/>
              </a:rPr>
              <a:t>        </a:t>
            </a:r>
            <a:r>
              <a:rPr lang="zh-CN" altLang="en-US" dirty="0">
                <a:solidFill>
                  <a:schemeClr val="hlink"/>
                </a:solidFill>
                <a:latin typeface="Calibri" panose="020F0502020204030204" charset="0"/>
              </a:rPr>
              <a:t>实线</a:t>
            </a:r>
            <a:r>
              <a:rPr lang="zh-CN" altLang="en-US" dirty="0">
                <a:latin typeface="Calibri" panose="020F0502020204030204" charset="0"/>
              </a:rPr>
              <a:t>显示妊娠时，腰部向前突出，腹部向前鼓起，向下突出，使重力轴线向前移，而使腹腔压力和盆腔脏器的重力指向盆底肌肉，加上子宫重量日益增加，使盆底肌肉处在持续受压中，而逐渐松弛。</a:t>
            </a:r>
          </a:p>
        </p:txBody>
      </p:sp>
      <p:sp>
        <p:nvSpPr>
          <p:cNvPr id="7" name="TextBox 2"/>
          <p:cNvSpPr/>
          <p:nvPr/>
        </p:nvSpPr>
        <p:spPr>
          <a:xfrm>
            <a:off x="500063" y="5572125"/>
            <a:ext cx="814387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不管是顺产还是剖腹产，妊娠过程中女性的盆底功能已造成不同程度的损伤</a:t>
            </a:r>
            <a:endParaRPr lang="zh-CN" altLang="en-US" sz="2400" dirty="0">
              <a:latin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1258888" y="438150"/>
            <a:ext cx="7143750" cy="777875"/>
          </a:xfrm>
        </p:spPr>
        <p:txBody>
          <a:bodyPr vert="horz" wrap="square" lIns="91440" tIns="45720" rIns="91440" bIns="45720" anchor="ctr">
            <a:normAutofit fontScale="90000"/>
          </a:bodyPr>
          <a:lstStyle/>
          <a:p>
            <a:pPr eaLnBrk="1" hangingPunct="1"/>
            <a:r>
              <a:rPr lang="zh-CN" altLang="en-US" kern="1200" dirty="0">
                <a:latin typeface="+mj-lt"/>
                <a:ea typeface="+mj-ea"/>
                <a:cs typeface="方正大黑简体"/>
              </a:rPr>
              <a:t>产后盆底功能障碍的发生情况</a:t>
            </a: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>
          <a:xfrm>
            <a:off x="500063" y="1500188"/>
            <a:ext cx="8286750" cy="4643437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sz="2400" dirty="0"/>
              <a:t>产后盆底肌力：在产后</a:t>
            </a:r>
            <a:r>
              <a:rPr lang="en-US" altLang="zh-CN" sz="2400" dirty="0"/>
              <a:t>6</a:t>
            </a:r>
            <a:r>
              <a:rPr lang="zh-CN" altLang="en-US" sz="2400" dirty="0"/>
              <a:t>～</a:t>
            </a:r>
            <a:r>
              <a:rPr lang="en-US" altLang="zh-CN" sz="2400" dirty="0"/>
              <a:t>8</a:t>
            </a:r>
            <a:r>
              <a:rPr lang="zh-CN" altLang="en-US" sz="2400" dirty="0"/>
              <a:t>周盆底肌力下降最明显。</a:t>
            </a:r>
          </a:p>
          <a:p>
            <a:pPr eaLnBrk="1" hangingPunct="1"/>
            <a:r>
              <a:rPr lang="zh-CN" altLang="en-US" sz="2400" dirty="0"/>
              <a:t>尿失禁发生率：产后尿失禁的发生率约</a:t>
            </a:r>
            <a:r>
              <a:rPr lang="en-US" altLang="zh-CN" sz="2400" dirty="0">
                <a:solidFill>
                  <a:srgbClr val="FF0000"/>
                </a:solidFill>
              </a:rPr>
              <a:t>15</a:t>
            </a:r>
            <a:r>
              <a:rPr lang="zh-CN" altLang="en-US" sz="2400" dirty="0">
                <a:solidFill>
                  <a:srgbClr val="FF0000"/>
                </a:solidFill>
              </a:rPr>
              <a:t>％～</a:t>
            </a:r>
            <a:r>
              <a:rPr lang="en-US" altLang="zh-CN" sz="2400" dirty="0">
                <a:solidFill>
                  <a:srgbClr val="FF0000"/>
                </a:solidFill>
              </a:rPr>
              <a:t>40</a:t>
            </a:r>
            <a:r>
              <a:rPr lang="zh-CN" altLang="en-US" sz="2400" dirty="0">
                <a:solidFill>
                  <a:srgbClr val="FF0000"/>
                </a:solidFill>
              </a:rPr>
              <a:t>％</a:t>
            </a:r>
            <a:r>
              <a:rPr lang="zh-CN" altLang="en-US" sz="2400" dirty="0"/>
              <a:t>，怀孕初期或怀孕前已有尿失禁的妇女产后尿失禁的发生率更高。</a:t>
            </a:r>
          </a:p>
          <a:p>
            <a:pPr eaLnBrk="1" hangingPunct="1"/>
            <a:r>
              <a:rPr lang="zh-CN" altLang="en-US" sz="2400" dirty="0"/>
              <a:t>粪失禁：产后粪失禁发生率为</a:t>
            </a:r>
            <a:r>
              <a:rPr lang="en-US" altLang="zh-CN" sz="2400" dirty="0"/>
              <a:t>1</a:t>
            </a:r>
            <a:r>
              <a:rPr lang="zh-CN" altLang="en-US" sz="2400" dirty="0"/>
              <a:t>％～</a:t>
            </a:r>
            <a:r>
              <a:rPr lang="en-US" altLang="zh-CN" sz="2400" dirty="0"/>
              <a:t>5</a:t>
            </a:r>
            <a:r>
              <a:rPr lang="zh-CN" altLang="en-US" sz="2400" dirty="0"/>
              <a:t>％。</a:t>
            </a:r>
          </a:p>
          <a:p>
            <a:pPr eaLnBrk="1" hangingPunct="1"/>
            <a:r>
              <a:rPr lang="zh-CN" altLang="en-US" sz="2400" dirty="0"/>
              <a:t>产后疼痛：产后</a:t>
            </a:r>
            <a:r>
              <a:rPr lang="en-US" altLang="zh-CN" sz="2400" dirty="0"/>
              <a:t>2</a:t>
            </a:r>
            <a:r>
              <a:rPr lang="zh-CN" altLang="en-US" sz="2400" dirty="0"/>
              <a:t>个月内，超过</a:t>
            </a:r>
            <a:r>
              <a:rPr lang="en-US" altLang="zh-CN" sz="2400" dirty="0"/>
              <a:t>20</a:t>
            </a:r>
            <a:r>
              <a:rPr lang="zh-CN" altLang="en-US" sz="2400" dirty="0"/>
              <a:t>％的妇女发生疼痛；</a:t>
            </a:r>
            <a:r>
              <a:rPr lang="en-US" altLang="zh-CN" sz="2400" dirty="0"/>
              <a:t>12</a:t>
            </a:r>
            <a:r>
              <a:rPr lang="zh-CN" altLang="en-US" sz="2400" dirty="0"/>
              <a:t>个月后：</a:t>
            </a:r>
            <a:r>
              <a:rPr lang="en-US" altLang="zh-CN" sz="2400" dirty="0"/>
              <a:t>10</a:t>
            </a:r>
            <a:r>
              <a:rPr lang="zh-CN" altLang="en-US" sz="2400" dirty="0"/>
              <a:t>％的妇女发生疼痛。    </a:t>
            </a:r>
          </a:p>
          <a:p>
            <a:pPr eaLnBrk="1" hangingPunct="1">
              <a:buNone/>
            </a:pPr>
            <a:r>
              <a:rPr lang="zh-CN" altLang="en-US" sz="2400" dirty="0"/>
              <a:t>产后性功能障碍流行病学 文献报道</a:t>
            </a:r>
          </a:p>
          <a:p>
            <a:pPr eaLnBrk="1" hangingPunct="1"/>
            <a:r>
              <a:rPr lang="zh-CN" altLang="en-US" sz="2400" dirty="0"/>
              <a:t>妇女孕前性问题的发生率仅为</a:t>
            </a:r>
            <a:r>
              <a:rPr lang="en-US" altLang="zh-CN" sz="2400" dirty="0"/>
              <a:t>1</a:t>
            </a:r>
            <a:r>
              <a:rPr lang="zh-CN" altLang="en-US" sz="2400" dirty="0"/>
              <a:t>％—38％</a:t>
            </a:r>
          </a:p>
          <a:p>
            <a:pPr eaLnBrk="1" hangingPunct="1"/>
            <a:r>
              <a:rPr lang="zh-CN" altLang="en-US" sz="2400" dirty="0"/>
              <a:t>产后性问题的发生率明显增加至 </a:t>
            </a:r>
            <a:r>
              <a:rPr lang="zh-CN" altLang="en-US" sz="2400" dirty="0">
                <a:solidFill>
                  <a:srgbClr val="FF0000"/>
                </a:solidFill>
              </a:rPr>
              <a:t>49％—83％ </a:t>
            </a:r>
            <a:r>
              <a:rPr lang="zh-CN" altLang="en-US" sz="2400" dirty="0"/>
              <a:t>之间</a:t>
            </a:r>
          </a:p>
          <a:p>
            <a:pPr eaLnBrk="1" hangingPunct="1"/>
            <a:r>
              <a:rPr lang="zh-CN" altLang="en-US" sz="2400" dirty="0"/>
              <a:t>产妇产后性问题的发生率高达 </a:t>
            </a:r>
            <a:r>
              <a:rPr lang="zh-CN" altLang="en-US" sz="2400" dirty="0">
                <a:solidFill>
                  <a:srgbClr val="FF0000"/>
                </a:solidFill>
              </a:rPr>
              <a:t>70.6％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1258888" y="438150"/>
            <a:ext cx="7143750" cy="77787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1" kern="1200" dirty="0">
                <a:latin typeface="+mj-lt"/>
                <a:ea typeface="+mj-ea"/>
                <a:cs typeface="方正大黑简体"/>
              </a:rPr>
              <a:t>盆腔器官脱垂</a:t>
            </a:r>
          </a:p>
        </p:txBody>
      </p:sp>
      <p:sp>
        <p:nvSpPr>
          <p:cNvPr id="34819" name="Rectangle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2905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zh-CN" altLang="en-US" sz="2400" dirty="0"/>
              <a:t>随着人口老龄化，</a:t>
            </a:r>
            <a:r>
              <a:rPr lang="en-US" altLang="zh-CN" sz="2400" dirty="0"/>
              <a:t>POP</a:t>
            </a:r>
            <a:r>
              <a:rPr lang="zh-CN" altLang="en-US" sz="2400" dirty="0"/>
              <a:t>发病率</a:t>
            </a:r>
            <a:r>
              <a:rPr lang="zh-CN" altLang="en-US" sz="2400" dirty="0">
                <a:sym typeface="Symbol" panose="05050102010706020507" pitchFamily="18" charset="2"/>
              </a:rPr>
              <a:t></a:t>
            </a:r>
          </a:p>
          <a:p>
            <a:pPr eaLnBrk="1" hangingPunct="1">
              <a:lnSpc>
                <a:spcPct val="90000"/>
              </a:lnSpc>
            </a:pPr>
            <a:endParaRPr lang="zh-CN" altLang="en-US" sz="2400" dirty="0"/>
          </a:p>
          <a:p>
            <a:pPr eaLnBrk="1" hangingPunct="1">
              <a:lnSpc>
                <a:spcPct val="90000"/>
              </a:lnSpc>
            </a:pPr>
            <a:r>
              <a:rPr lang="zh-CN" altLang="en-US" sz="2400" b="1" dirty="0"/>
              <a:t>  </a:t>
            </a:r>
            <a:r>
              <a:rPr lang="zh-CN" altLang="en-US" sz="2400" dirty="0"/>
              <a:t>妇女分娩后</a:t>
            </a:r>
            <a:r>
              <a:rPr lang="en-US" altLang="zh-CN" sz="2400" dirty="0"/>
              <a:t>POP</a:t>
            </a:r>
            <a:r>
              <a:rPr lang="zh-CN" altLang="en-US" sz="2400" dirty="0"/>
              <a:t>的发生率</a:t>
            </a:r>
            <a:r>
              <a:rPr lang="en-US" altLang="zh-CN" sz="2400" dirty="0"/>
              <a:t>11%</a:t>
            </a:r>
            <a:r>
              <a:rPr lang="zh-CN" altLang="en-US" sz="2400" dirty="0"/>
              <a:t>；</a:t>
            </a:r>
            <a:r>
              <a:rPr lang="en-US" altLang="zh-CN" sz="2400" dirty="0"/>
              <a:t>30</a:t>
            </a:r>
            <a:r>
              <a:rPr lang="zh-CN" altLang="en-US" sz="2400" dirty="0"/>
              <a:t>年后</a:t>
            </a:r>
            <a:r>
              <a:rPr lang="en-US" altLang="zh-CN" sz="2400" dirty="0"/>
              <a:t>POP</a:t>
            </a:r>
            <a:r>
              <a:rPr lang="zh-CN" altLang="en-US" sz="2400" dirty="0"/>
              <a:t>发生率</a:t>
            </a:r>
            <a:r>
              <a:rPr lang="zh-CN" altLang="en-US" sz="2400" dirty="0">
                <a:sym typeface="Symbol" panose="05050102010706020507" pitchFamily="18" charset="2"/>
              </a:rPr>
              <a:t> </a:t>
            </a:r>
            <a:r>
              <a:rPr lang="en-US" altLang="zh-CN" sz="2400" dirty="0"/>
              <a:t>1</a:t>
            </a:r>
            <a:r>
              <a:rPr lang="zh-CN" altLang="en-US" sz="2400" dirty="0"/>
              <a:t>倍。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400" b="1" dirty="0"/>
              <a:t>                                                    </a:t>
            </a:r>
            <a:r>
              <a:rPr lang="zh-CN" altLang="en-US" sz="2400" dirty="0">
                <a:solidFill>
                  <a:srgbClr val="777777"/>
                </a:solidFill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</a:rPr>
              <a:t>- Luber KM, et al</a:t>
            </a:r>
            <a:r>
              <a:rPr lang="zh-CN" altLang="en-US" sz="2400" dirty="0">
                <a:solidFill>
                  <a:schemeClr val="accent2"/>
                </a:solidFill>
              </a:rPr>
              <a:t>，</a:t>
            </a:r>
            <a:r>
              <a:rPr lang="en-US" altLang="zh-CN" sz="2400" dirty="0">
                <a:solidFill>
                  <a:schemeClr val="accent2"/>
                </a:solidFill>
              </a:rPr>
              <a:t>2001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400" dirty="0"/>
              <a:t>  </a:t>
            </a:r>
            <a:r>
              <a:rPr lang="zh-CN" altLang="en-US" sz="2400" dirty="0"/>
              <a:t>绝经后</a:t>
            </a:r>
            <a:r>
              <a:rPr lang="en-US" altLang="zh-CN" sz="2400" dirty="0"/>
              <a:t>50%</a:t>
            </a:r>
            <a:r>
              <a:rPr lang="zh-CN" altLang="en-US" sz="2400" dirty="0"/>
              <a:t>妇女</a:t>
            </a:r>
            <a:r>
              <a:rPr lang="en-US" altLang="zh-CN" sz="2400" dirty="0"/>
              <a:t>I</a:t>
            </a:r>
            <a:r>
              <a:rPr lang="zh-CN" altLang="en-US" sz="2400" dirty="0"/>
              <a:t>度子宫脱垂，</a:t>
            </a:r>
            <a:r>
              <a:rPr lang="en-US" altLang="zh-CN" sz="2400" dirty="0"/>
              <a:t>10%II</a:t>
            </a:r>
            <a:r>
              <a:rPr lang="zh-CN" altLang="en-US" sz="2400" dirty="0"/>
              <a:t>度以上子宫脱垂。</a:t>
            </a:r>
          </a:p>
          <a:p>
            <a:pPr eaLnBrk="1" hangingPunct="1">
              <a:lnSpc>
                <a:spcPct val="90000"/>
              </a:lnSpc>
            </a:pPr>
            <a:endParaRPr lang="zh-CN" altLang="en-US" sz="2400" dirty="0"/>
          </a:p>
          <a:p>
            <a:pPr eaLnBrk="1" hangingPunct="1">
              <a:lnSpc>
                <a:spcPct val="90000"/>
              </a:lnSpc>
            </a:pPr>
            <a:r>
              <a:rPr lang="zh-CN" altLang="en-US" sz="2400" dirty="0">
                <a:sym typeface="Wingdings" panose="05000000000000000000" pitchFamily="2" charset="2"/>
              </a:rPr>
              <a:t>  美国</a:t>
            </a:r>
            <a:r>
              <a:rPr lang="en-US" altLang="zh-CN" sz="2400" dirty="0">
                <a:sym typeface="Wingdings" panose="05000000000000000000" pitchFamily="2" charset="2"/>
              </a:rPr>
              <a:t>200,000</a:t>
            </a:r>
            <a:r>
              <a:rPr lang="zh-CN" altLang="en-US" sz="2400" dirty="0">
                <a:sym typeface="Wingdings" panose="05000000000000000000" pitchFamily="2" charset="2"/>
              </a:rPr>
              <a:t>人</a:t>
            </a:r>
            <a:r>
              <a:rPr lang="en-US" altLang="zh-CN" sz="2400" dirty="0">
                <a:sym typeface="Wingdings" panose="05000000000000000000" pitchFamily="2" charset="2"/>
              </a:rPr>
              <a:t>/</a:t>
            </a:r>
            <a:r>
              <a:rPr lang="zh-CN" altLang="en-US" sz="2400" dirty="0">
                <a:sym typeface="Wingdings" panose="05000000000000000000" pitchFamily="2" charset="2"/>
              </a:rPr>
              <a:t>年接受</a:t>
            </a:r>
            <a:r>
              <a:rPr lang="en-US" altLang="zh-CN" sz="2400" dirty="0">
                <a:sym typeface="Wingdings" panose="05000000000000000000" pitchFamily="2" charset="2"/>
              </a:rPr>
              <a:t>POP</a:t>
            </a:r>
            <a:r>
              <a:rPr lang="zh-CN" altLang="en-US" sz="2400" dirty="0">
                <a:sym typeface="Wingdings" panose="05000000000000000000" pitchFamily="2" charset="2"/>
              </a:rPr>
              <a:t>手术，普通妇科病房手术量</a:t>
            </a:r>
            <a:r>
              <a:rPr lang="en-US" altLang="zh-CN" sz="2400" dirty="0">
                <a:sym typeface="Wingdings" panose="05000000000000000000" pitchFamily="2" charset="2"/>
              </a:rPr>
              <a:t>40%</a:t>
            </a:r>
            <a:r>
              <a:rPr lang="en-US" altLang="zh-CN" sz="2400" dirty="0">
                <a:sym typeface="Symbol" panose="05050102010706020507" pitchFamily="18" charset="2"/>
              </a:rPr>
              <a:t></a:t>
            </a:r>
            <a:r>
              <a:rPr lang="en-US" altLang="zh-CN" sz="2400" dirty="0">
                <a:sym typeface="Wingdings" panose="05000000000000000000" pitchFamily="2" charset="2"/>
              </a:rPr>
              <a:t>60%</a:t>
            </a:r>
            <a:r>
              <a:rPr lang="zh-CN" altLang="en-US" sz="2400" dirty="0">
                <a:sym typeface="Wingdings" panose="05000000000000000000" pitchFamily="2" charset="2"/>
              </a:rPr>
              <a:t>为</a:t>
            </a:r>
            <a:r>
              <a:rPr lang="en-US" altLang="zh-CN" sz="2400" dirty="0">
                <a:sym typeface="Wingdings" panose="05000000000000000000" pitchFamily="2" charset="2"/>
              </a:rPr>
              <a:t>POP</a:t>
            </a:r>
            <a:r>
              <a:rPr lang="zh-CN" altLang="en-US" sz="2400" dirty="0">
                <a:sym typeface="Wingdings" panose="05000000000000000000" pitchFamily="2" charset="2"/>
              </a:rPr>
              <a:t>手术，</a:t>
            </a:r>
            <a:r>
              <a:rPr lang="en-US" altLang="zh-CN" sz="2400" dirty="0"/>
              <a:t>30%POP</a:t>
            </a:r>
            <a:r>
              <a:rPr lang="zh-CN" altLang="en-US" sz="2400" dirty="0"/>
              <a:t>术需再次手术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400" dirty="0"/>
              <a:t>                                                     </a:t>
            </a:r>
            <a:r>
              <a:rPr lang="zh-CN" altLang="en-US" sz="2400" dirty="0">
                <a:solidFill>
                  <a:schemeClr val="accent2"/>
                </a:solidFill>
              </a:rPr>
              <a:t>－ </a:t>
            </a:r>
            <a:r>
              <a:rPr lang="en-US" altLang="zh-CN" sz="2400" dirty="0">
                <a:solidFill>
                  <a:schemeClr val="accent2"/>
                </a:solidFill>
              </a:rPr>
              <a:t>Olsen AL et al, 1997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>
          <a:xfrm>
            <a:off x="1000125" y="293688"/>
            <a:ext cx="7142163" cy="777875"/>
          </a:xfrm>
        </p:spPr>
        <p:txBody>
          <a:bodyPr vert="horz" wrap="square" lIns="91440" tIns="45720" rIns="91440" bIns="45720" anchor="ctr"/>
          <a:lstStyle/>
          <a:p>
            <a:r>
              <a:rPr lang="zh-CN" altLang="en-US" sz="3600" b="1" kern="1200" dirty="0">
                <a:solidFill>
                  <a:srgbClr val="FF0000"/>
                </a:solidFill>
                <a:latin typeface="+mj-lt"/>
                <a:ea typeface="+mj-ea"/>
                <a:cs typeface="方正大黑简体"/>
              </a:rPr>
              <a:t>盆底康复</a:t>
            </a:r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r>
              <a:rPr lang="zh-CN" altLang="en-US" dirty="0"/>
              <a:t>产后盆底康复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sym typeface="Arial" panose="020B0604020202020204" pitchFamily="34" charset="0"/>
              </a:rPr>
              <a:t>产后阴道松弛</a:t>
            </a:r>
            <a:endParaRPr lang="zh-CN" altLang="en-US" dirty="0">
              <a:latin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sym typeface="Arial" panose="020B0604020202020204" pitchFamily="34" charset="0"/>
              </a:rPr>
              <a:t>产后盆底支撑能力减弱、尿失禁</a:t>
            </a:r>
            <a:endParaRPr lang="zh-CN" altLang="en-US" dirty="0">
              <a:latin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sym typeface="Arial" panose="020B0604020202020204" pitchFamily="34" charset="0"/>
              </a:rPr>
              <a:t>产后性功能障碍（性交痛、性快感缺失）</a:t>
            </a:r>
            <a:endParaRPr lang="zh-CN" altLang="en-US" dirty="0">
              <a:latin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85" name="直接连接符 2"/>
          <p:cNvCxnSpPr/>
          <p:nvPr/>
        </p:nvCxnSpPr>
        <p:spPr>
          <a:xfrm>
            <a:off x="0" y="1436040"/>
            <a:ext cx="9144000" cy="20160"/>
          </a:xfrm>
          <a:prstGeom prst="line">
            <a:avLst/>
          </a:prstGeom>
          <a:ln w="50800" cap="flat" cmpd="sng">
            <a:solidFill>
              <a:srgbClr val="006666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6386" name="矩形 3"/>
          <p:cNvSpPr/>
          <p:nvPr/>
        </p:nvSpPr>
        <p:spPr>
          <a:xfrm>
            <a:off x="1457280" y="541800"/>
            <a:ext cx="1272960" cy="593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ClrTx/>
            </a:pPr>
            <a:r>
              <a:rPr lang="zh-CN" altLang="en-US" sz="3265" dirty="0">
                <a:solidFill>
                  <a:srgbClr val="FF0000"/>
                </a:solidFill>
                <a:latin typeface="微软雅黑" panose="020B0503020204020204" pitchFamily="34" charset="-122"/>
              </a:rPr>
              <a:t>定义</a:t>
            </a:r>
          </a:p>
        </p:txBody>
      </p:sp>
      <p:sp>
        <p:nvSpPr>
          <p:cNvPr id="16387" name="Rectangle 22"/>
          <p:cNvSpPr/>
          <p:nvPr/>
        </p:nvSpPr>
        <p:spPr>
          <a:xfrm>
            <a:off x="237600" y="2622600"/>
            <a:ext cx="6670080" cy="281232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533400" indent="-533400" eaLnBrk="0" hangingPunct="0">
              <a:spcBef>
                <a:spcPct val="50000"/>
              </a:spcBef>
              <a:buClr>
                <a:srgbClr val="FF0000"/>
              </a:buClr>
              <a:buSzPct val="120000"/>
              <a:buFont typeface="Wingdings" panose="05000000000000000000" pitchFamily="2" charset="2"/>
              <a:buChar char="p"/>
            </a:pPr>
            <a:r>
              <a:rPr lang="zh-CN" altLang="en-US" sz="2540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是指由各种功能性和（或）器质性原因引起</a:t>
            </a:r>
          </a:p>
          <a:p>
            <a:pPr marL="533400" indent="-533400" eaLnBrk="0" hangingPunct="0"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540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以盆底及其周围组织疼痛为主要症状，时间超过</a:t>
            </a:r>
            <a:r>
              <a:rPr lang="en-US" altLang="zh-CN" sz="2540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6</a:t>
            </a:r>
            <a:r>
              <a:rPr lang="zh-CN" altLang="en-US" sz="2540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个月的周期性或非周期性的一组疾病或综合征</a:t>
            </a:r>
          </a:p>
        </p:txBody>
      </p:sp>
      <p:pic>
        <p:nvPicPr>
          <p:cNvPr id="16388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42880" y="1981800"/>
            <a:ext cx="1990080" cy="29851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9" name="TextBox 7"/>
          <p:cNvSpPr txBox="1"/>
          <p:nvPr/>
        </p:nvSpPr>
        <p:spPr>
          <a:xfrm>
            <a:off x="429120" y="1849320"/>
            <a:ext cx="4950720" cy="4813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ClrTx/>
            </a:pPr>
            <a:r>
              <a:rPr lang="zh-CN" altLang="en-US" sz="2540" dirty="0">
                <a:solidFill>
                  <a:srgbClr val="FF0000"/>
                </a:solidFill>
                <a:latin typeface="Times New Roman" panose="02020603050405020304" pitchFamily="18" charset="0"/>
              </a:rPr>
              <a:t>慢性盆底痛综合征</a:t>
            </a:r>
            <a:r>
              <a:rPr lang="zh-CN" altLang="en-US" sz="254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54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CPPS</a:t>
            </a:r>
            <a:r>
              <a:rPr lang="zh-CN" altLang="en-US" sz="254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7"/>
          <p:cNvSpPr txBox="1"/>
          <p:nvPr/>
        </p:nvSpPr>
        <p:spPr>
          <a:xfrm>
            <a:off x="902880" y="1663560"/>
            <a:ext cx="7277760" cy="4448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en-US" altLang="en-US" sz="2175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慢性盆底痛综合征（</a:t>
            </a:r>
            <a:r>
              <a:rPr lang="en-US" altLang="zh-CN" sz="2175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Chronic pelvic pain syndrome</a:t>
            </a:r>
            <a:r>
              <a:rPr lang="en-US" altLang="en-US" sz="2175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175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CPPS</a:t>
            </a:r>
            <a:r>
              <a:rPr lang="en-US" altLang="en-US" sz="2175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en-US" altLang="zh-CN" sz="2175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None/>
            </a:pPr>
            <a:r>
              <a:rPr lang="en-US" altLang="zh-CN" sz="1635" b="0">
                <a:solidFill>
                  <a:srgbClr val="009999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1635" b="0" dirty="0">
                <a:solidFill>
                  <a:srgbClr val="009999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en-US" altLang="en-US" sz="2175">
                <a:solidFill>
                  <a:srgbClr val="005250"/>
                </a:solidFill>
                <a:latin typeface="楷体" panose="02010609060101010101" charset="-122"/>
                <a:ea typeface="宋体" panose="02010600030101010101" pitchFamily="2" charset="-122"/>
                <a:sym typeface="+mn-ea"/>
              </a:rPr>
              <a:t>指任何慢性疼痛，无论疼痛来源，可造成脐区以下，</a:t>
            </a:r>
            <a:endParaRPr lang="en-US" altLang="zh-CN" sz="2175">
              <a:solidFill>
                <a:srgbClr val="005250"/>
              </a:solidFill>
              <a:latin typeface="楷体" panose="02010609060101010101" charset="-122"/>
              <a:ea typeface="宋体" panose="02010600030101010101" pitchFamily="2" charset="-122"/>
              <a:sym typeface="+mn-ea"/>
            </a:endParaRPr>
          </a:p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None/>
            </a:pPr>
            <a:r>
              <a:rPr lang="en-US" altLang="zh-CN" sz="2175" dirty="0">
                <a:solidFill>
                  <a:srgbClr val="005250"/>
                </a:solidFill>
                <a:latin typeface="楷体" panose="02010609060101010101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2175">
                <a:solidFill>
                  <a:srgbClr val="005250"/>
                </a:solidFill>
                <a:latin typeface="楷体" panose="02010609060101010101" charset="-122"/>
                <a:ea typeface="宋体" panose="02010600030101010101" pitchFamily="2" charset="-122"/>
                <a:sym typeface="+mn-ea"/>
              </a:rPr>
              <a:t>大腿以上区域疼痛的疾病</a:t>
            </a:r>
            <a:endParaRPr lang="en-US" altLang="zh-CN" sz="2175">
              <a:solidFill>
                <a:srgbClr val="005250"/>
              </a:solidFill>
              <a:latin typeface="楷体" panose="02010609060101010101" charset="-122"/>
              <a:ea typeface="宋体" panose="02010600030101010101" pitchFamily="2" charset="-122"/>
            </a:endParaRPr>
          </a:p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en-US" altLang="en-US" sz="2175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慢性泌尿生殖系统疼痛综合征（</a:t>
            </a:r>
            <a:r>
              <a:rPr lang="en-US" altLang="zh-CN" sz="2175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Chronic Urogenital Pain Syndromes</a:t>
            </a:r>
            <a:r>
              <a:rPr lang="en-US" altLang="en-US" sz="2175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，</a:t>
            </a:r>
            <a:r>
              <a:rPr lang="en-US" altLang="zh-CN" sz="2175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CUPS</a:t>
            </a:r>
            <a:r>
              <a:rPr lang="en-US" altLang="en-US" sz="2175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）</a:t>
            </a:r>
            <a:endParaRPr lang="en-US" altLang="zh-CN" sz="2175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+mn-ea"/>
            </a:endParaRPr>
          </a:p>
          <a:p>
            <a:pPr marL="457200" indent="-45720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n-US" altLang="zh-CN" sz="1635" b="0">
                <a:solidFill>
                  <a:srgbClr val="009999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1635" b="0" dirty="0">
                <a:solidFill>
                  <a:srgbClr val="009999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2175">
                <a:solidFill>
                  <a:srgbClr val="005250"/>
                </a:solidFill>
                <a:latin typeface="楷体" panose="02010609060101010101" charset="-122"/>
                <a:ea typeface="宋体" panose="02010600030101010101" pitchFamily="2" charset="-122"/>
                <a:sym typeface="+mn-ea"/>
              </a:rPr>
              <a:t>是</a:t>
            </a:r>
            <a:r>
              <a:rPr lang="en-US" altLang="zh-CN" sz="2175">
                <a:solidFill>
                  <a:srgbClr val="005250"/>
                </a:solidFill>
                <a:latin typeface="楷体" panose="02010609060101010101" charset="-122"/>
                <a:ea typeface="宋体" panose="02010600030101010101" pitchFamily="2" charset="-122"/>
                <a:sym typeface="+mn-ea"/>
              </a:rPr>
              <a:t>CPP</a:t>
            </a:r>
            <a:r>
              <a:rPr lang="en-US" altLang="zh-CN" sz="2175" dirty="0">
                <a:solidFill>
                  <a:srgbClr val="005250"/>
                </a:solidFill>
                <a:latin typeface="楷体" panose="02010609060101010101" charset="-122"/>
                <a:ea typeface="宋体" panose="02010600030101010101" pitchFamily="2" charset="-122"/>
                <a:sym typeface="+mn-ea"/>
              </a:rPr>
              <a:t>S</a:t>
            </a:r>
            <a:r>
              <a:rPr lang="en-US" altLang="en-US" sz="2175">
                <a:solidFill>
                  <a:srgbClr val="005250"/>
                </a:solidFill>
                <a:latin typeface="楷体" panose="02010609060101010101" charset="-122"/>
                <a:ea typeface="宋体" panose="02010600030101010101" pitchFamily="2" charset="-122"/>
                <a:sym typeface="+mn-ea"/>
              </a:rPr>
              <a:t>的一种，指明显影响生殖系统和泌尿系统功</a:t>
            </a:r>
            <a:r>
              <a:rPr lang="en-US" altLang="zh-CN" sz="2175">
                <a:solidFill>
                  <a:srgbClr val="005250"/>
                </a:solidFill>
                <a:latin typeface="楷体" panose="02010609060101010101" charset="-122"/>
                <a:ea typeface="宋体" panose="02010600030101010101" pitchFamily="2" charset="-122"/>
                <a:sym typeface="+mn-ea"/>
              </a:rPr>
              <a:t>       </a:t>
            </a:r>
          </a:p>
          <a:p>
            <a:pPr marL="457200" indent="-457200">
              <a:lnSpc>
                <a:spcPct val="150000"/>
              </a:lnSpc>
              <a:buClrTx/>
              <a:buFont typeface="Arial" panose="020B0604020202020204" pitchFamily="34" charset="0"/>
              <a:buNone/>
            </a:pPr>
            <a:r>
              <a:rPr lang="en-US" altLang="zh-CN" sz="2175" dirty="0">
                <a:solidFill>
                  <a:srgbClr val="005250"/>
                </a:solidFill>
                <a:latin typeface="楷体" panose="02010609060101010101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2175">
                <a:solidFill>
                  <a:srgbClr val="005250"/>
                </a:solidFill>
                <a:latin typeface="楷体" panose="02010609060101010101" charset="-122"/>
                <a:ea typeface="宋体" panose="02010600030101010101" pitchFamily="2" charset="-122"/>
                <a:sym typeface="+mn-ea"/>
              </a:rPr>
              <a:t>能，且缺乏明确病理学证据的疾病</a:t>
            </a:r>
            <a:endParaRPr lang="en-US" altLang="zh-CN" sz="2175">
              <a:solidFill>
                <a:srgbClr val="005250"/>
              </a:solidFill>
              <a:latin typeface="楷体" panose="02010609060101010101" charset="-122"/>
              <a:ea typeface="宋体" panose="02010600030101010101" pitchFamily="2" charset="-122"/>
              <a:sym typeface="+mn-ea"/>
            </a:endParaRPr>
          </a:p>
          <a:p>
            <a:pPr marL="457200" indent="-457200">
              <a:buClrTx/>
              <a:buFont typeface="Arial" panose="020B0604020202020204" pitchFamily="34" charset="0"/>
              <a:buNone/>
            </a:pPr>
            <a:endParaRPr lang="en-US" altLang="zh-CN" sz="2175">
              <a:solidFill>
                <a:srgbClr val="005250"/>
              </a:solidFill>
              <a:latin typeface="楷体" panose="02010609060101010101" charset="-122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17410" name="直接连接符 2"/>
          <p:cNvCxnSpPr/>
          <p:nvPr/>
        </p:nvCxnSpPr>
        <p:spPr>
          <a:xfrm>
            <a:off x="0" y="1436040"/>
            <a:ext cx="9144000" cy="20160"/>
          </a:xfrm>
          <a:prstGeom prst="line">
            <a:avLst/>
          </a:prstGeom>
          <a:ln w="50800" cap="flat" cmpd="sng">
            <a:solidFill>
              <a:srgbClr val="006666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17411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8600"/>
            <a:ext cx="1077120" cy="10641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矩形 3"/>
          <p:cNvSpPr/>
          <p:nvPr/>
        </p:nvSpPr>
        <p:spPr>
          <a:xfrm>
            <a:off x="1224000" y="541800"/>
            <a:ext cx="1362240" cy="593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ClrTx/>
            </a:pPr>
            <a:r>
              <a:rPr lang="zh-CN" altLang="en-US" sz="3265" dirty="0">
                <a:solidFill>
                  <a:srgbClr val="FF0000"/>
                </a:solidFill>
                <a:latin typeface="微软雅黑" panose="020B0503020204020204" pitchFamily="34" charset="-122"/>
              </a:rPr>
              <a:t>病因</a:t>
            </a:r>
          </a:p>
        </p:txBody>
      </p:sp>
      <p:sp>
        <p:nvSpPr>
          <p:cNvPr id="18434" name="AutoShape 8"/>
          <p:cNvSpPr/>
          <p:nvPr/>
        </p:nvSpPr>
        <p:spPr>
          <a:xfrm>
            <a:off x="3002400" y="3660840"/>
            <a:ext cx="2623680" cy="784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noFill/>
          </a:ln>
          <a:effectLst>
            <a:prstShdw prst="shdw17" dist="17961" dir="13499999">
              <a:srgbClr val="990000">
                <a:alpha val="74997"/>
              </a:srgbClr>
            </a:prstShdw>
          </a:effectLst>
        </p:spPr>
        <p:txBody>
          <a:bodyPr wrap="none" anchor="ctr"/>
          <a:lstStyle/>
          <a:p>
            <a:pPr algn="ctr">
              <a:buClrTx/>
            </a:pPr>
            <a:r>
              <a:rPr lang="zh-CN" altLang="en-US" sz="1815" dirty="0">
                <a:solidFill>
                  <a:schemeClr val="bg1"/>
                </a:solidFill>
                <a:latin typeface="Arial" panose="020B0604020202020204" pitchFamily="34" charset="0"/>
              </a:rPr>
              <a:t>慢性盆底痛综合征</a:t>
            </a:r>
          </a:p>
        </p:txBody>
      </p:sp>
      <p:sp>
        <p:nvSpPr>
          <p:cNvPr id="57353" name="Oval 9"/>
          <p:cNvSpPr/>
          <p:nvPr/>
        </p:nvSpPr>
        <p:spPr>
          <a:xfrm>
            <a:off x="5935680" y="2490120"/>
            <a:ext cx="1559520" cy="914400"/>
          </a:xfrm>
          <a:prstGeom prst="ellipse">
            <a:avLst/>
          </a:prstGeom>
          <a:solidFill>
            <a:srgbClr val="006666"/>
          </a:solidFill>
          <a:ln w="9525">
            <a:noFill/>
          </a:ln>
          <a:effectLst>
            <a:prstShdw prst="shdw17" dist="17961" dir="13499999">
              <a:srgbClr val="003D3D">
                <a:alpha val="74997"/>
              </a:srgbClr>
            </a:prstShdw>
          </a:effectLst>
        </p:spPr>
        <p:txBody>
          <a:bodyPr wrap="none" anchor="ctr"/>
          <a:lstStyle/>
          <a:p>
            <a:pPr algn="ctr">
              <a:buClrTx/>
            </a:pPr>
            <a:r>
              <a:rPr lang="zh-CN" altLang="en-US" sz="1815" dirty="0">
                <a:solidFill>
                  <a:schemeClr val="bg1"/>
                </a:solidFill>
                <a:latin typeface="Arial" panose="020B0604020202020204" pitchFamily="34" charset="0"/>
              </a:rPr>
              <a:t>盆底手术</a:t>
            </a:r>
          </a:p>
        </p:txBody>
      </p:sp>
      <p:sp>
        <p:nvSpPr>
          <p:cNvPr id="57354" name="Oval 10"/>
          <p:cNvSpPr/>
          <p:nvPr/>
        </p:nvSpPr>
        <p:spPr>
          <a:xfrm>
            <a:off x="3378240" y="1621800"/>
            <a:ext cx="1905120" cy="972000"/>
          </a:xfrm>
          <a:prstGeom prst="ellipse">
            <a:avLst/>
          </a:prstGeom>
          <a:solidFill>
            <a:srgbClr val="006666"/>
          </a:solidFill>
          <a:ln w="9525">
            <a:noFill/>
          </a:ln>
          <a:effectLst>
            <a:prstShdw prst="shdw17" dist="17961" dir="13499999">
              <a:srgbClr val="003D3D">
                <a:alpha val="74997"/>
              </a:srgbClr>
            </a:prstShdw>
          </a:effectLst>
        </p:spPr>
        <p:txBody>
          <a:bodyPr wrap="none" anchor="ctr"/>
          <a:lstStyle/>
          <a:p>
            <a:pPr algn="ctr">
              <a:buClrTx/>
            </a:pPr>
            <a:r>
              <a:rPr lang="zh-CN" altLang="en-US" sz="1815" dirty="0">
                <a:solidFill>
                  <a:schemeClr val="bg1"/>
                </a:solidFill>
                <a:latin typeface="Arial" panose="020B0604020202020204" pitchFamily="34" charset="0"/>
              </a:rPr>
              <a:t>子宫内膜</a:t>
            </a:r>
          </a:p>
          <a:p>
            <a:pPr algn="ctr">
              <a:buClrTx/>
            </a:pPr>
            <a:r>
              <a:rPr lang="zh-CN" altLang="en-US" sz="1815" dirty="0">
                <a:solidFill>
                  <a:schemeClr val="bg1"/>
                </a:solidFill>
                <a:latin typeface="Arial" panose="020B0604020202020204" pitchFamily="34" charset="0"/>
              </a:rPr>
              <a:t>异位症</a:t>
            </a:r>
          </a:p>
        </p:txBody>
      </p:sp>
      <p:sp>
        <p:nvSpPr>
          <p:cNvPr id="57355" name="Oval 11"/>
          <p:cNvSpPr/>
          <p:nvPr/>
        </p:nvSpPr>
        <p:spPr>
          <a:xfrm>
            <a:off x="6230880" y="4416840"/>
            <a:ext cx="1350720" cy="915840"/>
          </a:xfrm>
          <a:prstGeom prst="ellipse">
            <a:avLst/>
          </a:prstGeom>
          <a:solidFill>
            <a:srgbClr val="006666"/>
          </a:solidFill>
          <a:ln w="9525">
            <a:noFill/>
          </a:ln>
          <a:effectLst>
            <a:prstShdw prst="shdw17" dist="17961" dir="13499999">
              <a:srgbClr val="003D3D">
                <a:alpha val="74997"/>
              </a:srgbClr>
            </a:prstShdw>
          </a:effectLst>
        </p:spPr>
        <p:txBody>
          <a:bodyPr wrap="none" anchor="ctr"/>
          <a:lstStyle/>
          <a:p>
            <a:pPr algn="ctr">
              <a:buClrTx/>
            </a:pPr>
            <a:r>
              <a:rPr lang="zh-CN" altLang="en-US" sz="1815" dirty="0">
                <a:solidFill>
                  <a:schemeClr val="bg1"/>
                </a:solidFill>
                <a:latin typeface="Arial" panose="020B0604020202020204" pitchFamily="34" charset="0"/>
              </a:rPr>
              <a:t>肿瘤</a:t>
            </a:r>
          </a:p>
        </p:txBody>
      </p:sp>
      <p:sp>
        <p:nvSpPr>
          <p:cNvPr id="57356" name="Oval 12"/>
          <p:cNvSpPr/>
          <p:nvPr/>
        </p:nvSpPr>
        <p:spPr>
          <a:xfrm>
            <a:off x="1327680" y="2428200"/>
            <a:ext cx="1559520" cy="915840"/>
          </a:xfrm>
          <a:prstGeom prst="ellipse">
            <a:avLst/>
          </a:prstGeom>
          <a:solidFill>
            <a:srgbClr val="006666"/>
          </a:solidFill>
          <a:ln w="9525">
            <a:noFill/>
          </a:ln>
          <a:effectLst>
            <a:prstShdw prst="shdw17" dist="17961" dir="13499999">
              <a:srgbClr val="003D3D">
                <a:alpha val="74997"/>
              </a:srgbClr>
            </a:prstShdw>
          </a:effectLst>
        </p:spPr>
        <p:txBody>
          <a:bodyPr wrap="none" anchor="ctr"/>
          <a:lstStyle/>
          <a:p>
            <a:pPr algn="ctr">
              <a:buClrTx/>
            </a:pPr>
            <a:r>
              <a:rPr lang="zh-CN" altLang="en-US" sz="1815" dirty="0">
                <a:solidFill>
                  <a:schemeClr val="bg1"/>
                </a:solidFill>
                <a:latin typeface="Arial" panose="020B0604020202020204" pitchFamily="34" charset="0"/>
              </a:rPr>
              <a:t>神经源性</a:t>
            </a:r>
          </a:p>
        </p:txBody>
      </p:sp>
      <p:sp>
        <p:nvSpPr>
          <p:cNvPr id="57357" name="Oval 13"/>
          <p:cNvSpPr/>
          <p:nvPr/>
        </p:nvSpPr>
        <p:spPr>
          <a:xfrm>
            <a:off x="1111680" y="4352040"/>
            <a:ext cx="1344960" cy="915840"/>
          </a:xfrm>
          <a:prstGeom prst="ellipse">
            <a:avLst/>
          </a:prstGeom>
          <a:solidFill>
            <a:srgbClr val="006666"/>
          </a:solidFill>
          <a:ln w="9525">
            <a:noFill/>
          </a:ln>
          <a:effectLst>
            <a:prstShdw prst="shdw17" dist="17961" dir="13499999">
              <a:srgbClr val="003D3D">
                <a:alpha val="74997"/>
              </a:srgbClr>
            </a:prstShdw>
          </a:effectLst>
        </p:spPr>
        <p:txBody>
          <a:bodyPr wrap="none" anchor="ctr"/>
          <a:lstStyle/>
          <a:p>
            <a:pPr algn="ctr">
              <a:buClrTx/>
            </a:pPr>
            <a:r>
              <a:rPr lang="zh-CN" altLang="en-US" sz="1815" dirty="0">
                <a:solidFill>
                  <a:schemeClr val="bg1"/>
                </a:solidFill>
                <a:latin typeface="Arial" panose="020B0604020202020204" pitchFamily="34" charset="0"/>
              </a:rPr>
              <a:t>感染</a:t>
            </a:r>
          </a:p>
        </p:txBody>
      </p:sp>
      <p:sp>
        <p:nvSpPr>
          <p:cNvPr id="57358" name="Line 14"/>
          <p:cNvSpPr>
            <a:spLocks noChangeShapeType="1"/>
          </p:cNvSpPr>
          <p:nvPr/>
        </p:nvSpPr>
        <p:spPr bwMode="auto">
          <a:xfrm flipV="1">
            <a:off x="2445120" y="4419720"/>
            <a:ext cx="527040" cy="2217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35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2884320" y="3197160"/>
            <a:ext cx="853920" cy="40608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35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7360" name="Line 16"/>
          <p:cNvSpPr>
            <a:spLocks noChangeShapeType="1"/>
          </p:cNvSpPr>
          <p:nvPr/>
        </p:nvSpPr>
        <p:spPr bwMode="auto">
          <a:xfrm>
            <a:off x="4341600" y="2611080"/>
            <a:ext cx="0" cy="9835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35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7361" name="Line 17"/>
          <p:cNvSpPr>
            <a:spLocks noChangeShapeType="1"/>
          </p:cNvSpPr>
          <p:nvPr/>
        </p:nvSpPr>
        <p:spPr bwMode="auto">
          <a:xfrm flipH="1">
            <a:off x="4877280" y="3214440"/>
            <a:ext cx="982080" cy="39744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35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7362" name="Line 18"/>
          <p:cNvSpPr>
            <a:spLocks noChangeShapeType="1"/>
          </p:cNvSpPr>
          <p:nvPr/>
        </p:nvSpPr>
        <p:spPr bwMode="auto">
          <a:xfrm flipH="1" flipV="1">
            <a:off x="5640480" y="4411080"/>
            <a:ext cx="660960" cy="21744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35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7363" name="Oval 19"/>
          <p:cNvSpPr/>
          <p:nvPr/>
        </p:nvSpPr>
        <p:spPr>
          <a:xfrm>
            <a:off x="3140640" y="4966920"/>
            <a:ext cx="2416320" cy="1241280"/>
          </a:xfrm>
          <a:prstGeom prst="ellipse">
            <a:avLst/>
          </a:prstGeom>
          <a:solidFill>
            <a:srgbClr val="FF6600"/>
          </a:solidFill>
          <a:ln w="9525">
            <a:noFill/>
          </a:ln>
          <a:effectLst>
            <a:prstShdw prst="shdw17" dist="17961" dir="2699999">
              <a:srgbClr val="993D00">
                <a:alpha val="74997"/>
              </a:srgbClr>
            </a:prstShdw>
          </a:effectLst>
        </p:spPr>
        <p:txBody>
          <a:bodyPr wrap="none" anchor="ctr"/>
          <a:lstStyle/>
          <a:p>
            <a:pPr algn="ctr">
              <a:buClrTx/>
            </a:pPr>
            <a:r>
              <a:rPr lang="zh-CN" altLang="en-US" sz="1815" dirty="0">
                <a:solidFill>
                  <a:schemeClr val="bg1"/>
                </a:solidFill>
                <a:latin typeface="Arial" panose="020B0604020202020204" pitchFamily="34" charset="0"/>
              </a:rPr>
              <a:t>盆底肌过度活跃</a:t>
            </a:r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 flipV="1">
            <a:off x="4341600" y="4500360"/>
            <a:ext cx="0" cy="4579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35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8447" name="直接连接符 2"/>
          <p:cNvCxnSpPr/>
          <p:nvPr/>
        </p:nvCxnSpPr>
        <p:spPr>
          <a:xfrm>
            <a:off x="0" y="1436040"/>
            <a:ext cx="9144000" cy="20160"/>
          </a:xfrm>
          <a:prstGeom prst="line">
            <a:avLst/>
          </a:prstGeom>
          <a:ln w="50800" cap="flat" cmpd="sng">
            <a:solidFill>
              <a:srgbClr val="006666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7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573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3" grpId="0" bldLvl="0" animBg="1"/>
      <p:bldP spid="57354" grpId="0" bldLvl="0" animBg="1"/>
      <p:bldP spid="57355" grpId="0" bldLvl="0" animBg="1"/>
      <p:bldP spid="57356" grpId="0" bldLvl="0" animBg="1"/>
      <p:bldP spid="57357" grpId="0" bldLvl="0" animBg="1"/>
      <p:bldP spid="57363" grpId="0" bldLvl="0" animBg="1"/>
      <p:bldP spid="57363" grpId="1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1313280" y="543240"/>
            <a:ext cx="4464000" cy="5937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buClrTx/>
            </a:pPr>
            <a:r>
              <a:rPr lang="zh-CN" altLang="en-US" sz="3265" dirty="0">
                <a:solidFill>
                  <a:srgbClr val="FF0000"/>
                </a:solidFill>
                <a:latin typeface="微软雅黑" panose="020B0503020204020204" pitchFamily="34" charset="-122"/>
              </a:rPr>
              <a:t>盆底肌过度活跃性疼痛</a:t>
            </a:r>
          </a:p>
        </p:txBody>
      </p:sp>
      <p:sp>
        <p:nvSpPr>
          <p:cNvPr id="32770" name="Rectangle 5"/>
          <p:cNvSpPr/>
          <p:nvPr/>
        </p:nvSpPr>
        <p:spPr>
          <a:xfrm>
            <a:off x="6007680" y="497160"/>
            <a:ext cx="2377440" cy="640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  <a:buClrTx/>
            </a:pPr>
            <a:r>
              <a:rPr lang="zh-CN" altLang="en-US" sz="3265" dirty="0">
                <a:solidFill>
                  <a:srgbClr val="FF0000"/>
                </a:solidFill>
                <a:latin typeface="微软雅黑" panose="020B0503020204020204" pitchFamily="34" charset="-122"/>
              </a:rPr>
              <a:t>发病机制</a:t>
            </a:r>
          </a:p>
        </p:txBody>
      </p:sp>
      <p:sp>
        <p:nvSpPr>
          <p:cNvPr id="32771" name="内容占位符 6"/>
          <p:cNvSpPr/>
          <p:nvPr/>
        </p:nvSpPr>
        <p:spPr>
          <a:xfrm>
            <a:off x="505440" y="1716840"/>
            <a:ext cx="7411680" cy="365616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228600" indent="-228600" eaLnBrk="0" hangingPunct="0">
              <a:lnSpc>
                <a:spcPct val="160000"/>
              </a:lnSpc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1815" b="0" dirty="0">
                <a:solidFill>
                  <a:srgbClr val="009999"/>
                </a:solidFill>
                <a:latin typeface="微软雅黑" panose="020B0503020204020204" pitchFamily="34" charset="-122"/>
              </a:rPr>
              <a:t>  </a:t>
            </a:r>
            <a:r>
              <a:rPr lang="zh-CN" altLang="en-US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筋膜连接为牵涉痛提供了另一种解释，并强调下肢、躯干和上肢之间的联系</a:t>
            </a:r>
          </a:p>
          <a:p>
            <a:pPr marL="228600" indent="-228600" eaLnBrk="0" hangingPunct="0">
              <a:lnSpc>
                <a:spcPct val="160000"/>
              </a:lnSpc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  肌肉</a:t>
            </a:r>
            <a:r>
              <a:rPr lang="en-US" altLang="zh-CN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20%</a:t>
            </a:r>
            <a:r>
              <a:rPr lang="zh-CN" altLang="en-US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的收缩导致血流量减少</a:t>
            </a:r>
            <a:r>
              <a:rPr lang="en-US" altLang="zh-CN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80%</a:t>
            </a:r>
            <a:r>
              <a:rPr lang="en-US" altLang="zh-CN" sz="1815" dirty="0">
                <a:solidFill>
                  <a:srgbClr val="006666"/>
                </a:solidFill>
                <a:latin typeface="微软雅黑" panose="020B0503020204020204" pitchFamily="34" charset="-122"/>
                <a:ea typeface="楷体" panose="02010609060101010101" charset="-122"/>
              </a:rPr>
              <a:t>——</a:t>
            </a:r>
            <a:r>
              <a:rPr lang="zh-CN" altLang="en-US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缺血</a:t>
            </a:r>
          </a:p>
          <a:p>
            <a:pPr marL="228600" indent="-228600" eaLnBrk="0" hangingPunct="0">
              <a:lnSpc>
                <a:spcPct val="160000"/>
              </a:lnSpc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  筋膜张力增高压迫</a:t>
            </a:r>
            <a:r>
              <a:rPr lang="en-US" altLang="zh-CN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阻滞包被在筋膜内的神经</a:t>
            </a:r>
          </a:p>
          <a:p>
            <a:pPr marL="228600" indent="-228600" eaLnBrk="0" hangingPunct="0">
              <a:lnSpc>
                <a:spcPct val="16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和血管的供给，导致痛觉过敏</a:t>
            </a:r>
          </a:p>
          <a:p>
            <a:pPr marL="228600" indent="-228600" eaLnBrk="0" hangingPunct="0">
              <a:lnSpc>
                <a:spcPct val="160000"/>
              </a:lnSpc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  慢性肌肉紧张和筋膜受限造成肥大细胞介导的</a:t>
            </a:r>
          </a:p>
          <a:p>
            <a:pPr marL="228600" indent="-228600" eaLnBrk="0" hangingPunct="0">
              <a:lnSpc>
                <a:spcPct val="16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炎症和胶原沉积，最终导致纤维化和活动受限</a:t>
            </a:r>
          </a:p>
          <a:p>
            <a:pPr marL="228600" indent="-228600" eaLnBrk="0" hangingPunct="0">
              <a:lnSpc>
                <a:spcPct val="160000"/>
              </a:lnSpc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181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  活动受限可能导致手术伤害、肌源性紧张、脱水和情绪压力</a:t>
            </a:r>
          </a:p>
        </p:txBody>
      </p:sp>
      <p:graphicFrame>
        <p:nvGraphicFramePr>
          <p:cNvPr id="6" name="图示 5"/>
          <p:cNvGraphicFramePr/>
          <p:nvPr/>
        </p:nvGraphicFramePr>
        <p:xfrm>
          <a:off x="5590349" y="2547487"/>
          <a:ext cx="3390021" cy="2379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2773" name="直接连接符 2"/>
          <p:cNvCxnSpPr/>
          <p:nvPr/>
        </p:nvCxnSpPr>
        <p:spPr>
          <a:xfrm>
            <a:off x="0" y="1436040"/>
            <a:ext cx="9144000" cy="20160"/>
          </a:xfrm>
          <a:prstGeom prst="line">
            <a:avLst/>
          </a:prstGeom>
          <a:ln w="50800" cap="flat" cmpd="sng">
            <a:solidFill>
              <a:srgbClr val="006666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32774" name="Picture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18600"/>
            <a:ext cx="1077120" cy="10641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3" name="表格 33792"/>
          <p:cNvGraphicFramePr/>
          <p:nvPr/>
        </p:nvGraphicFramePr>
        <p:xfrm>
          <a:off x="339840" y="2480040"/>
          <a:ext cx="8455660" cy="2338070"/>
        </p:xfrm>
        <a:graphic>
          <a:graphicData uri="http://schemas.openxmlformats.org/drawingml/2006/table">
            <a:tbl>
              <a:tblPr/>
              <a:tblGrid>
                <a:gridCol w="2042160"/>
                <a:gridCol w="1499235"/>
                <a:gridCol w="1641475"/>
                <a:gridCol w="1765300"/>
                <a:gridCol w="1507490"/>
              </a:tblGrid>
              <a:tr h="53467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r>
                        <a:rPr lang="en-US" altLang="zh-CN" sz="1635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CPPS</a:t>
                      </a:r>
                    </a:p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r>
                        <a:rPr lang="zh-CN" altLang="en-US" sz="1635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（</a:t>
                      </a:r>
                      <a:r>
                        <a:rPr lang="zh-CN" altLang="en-US" sz="1635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有病理依据的</a:t>
                      </a:r>
                      <a:r>
                        <a:rPr lang="en-US" altLang="zh-CN" sz="1635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CPP</a:t>
                      </a:r>
                      <a:r>
                        <a:rPr lang="zh-CN" altLang="en-US" sz="1635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）</a:t>
                      </a: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r>
                        <a:rPr lang="en-US" altLang="zh-CN" sz="1635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CPPS</a:t>
                      </a:r>
                    </a:p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r>
                        <a:rPr lang="zh-CN" altLang="en-US" sz="1635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（</a:t>
                      </a:r>
                      <a:r>
                        <a:rPr lang="zh-CN" altLang="en-US" sz="1635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缺乏病理依据的</a:t>
                      </a:r>
                      <a:r>
                        <a:rPr lang="en-US" altLang="zh-CN" sz="1635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CPP</a:t>
                      </a:r>
                      <a:r>
                        <a:rPr lang="zh-CN" altLang="en-US" sz="1635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）</a:t>
                      </a: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83845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endParaRPr lang="zh-CN" altLang="en-US" sz="1450" dirty="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endParaRPr lang="zh-CN" altLang="en-US" sz="1450" dirty="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r>
                        <a:rPr lang="en-US" altLang="zh-CN" sz="1450" dirty="0">
                          <a:solidFill>
                            <a:schemeClr val="hlin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CUP</a:t>
                      </a:r>
                      <a:endParaRPr lang="zh-CN" altLang="en-US" sz="1450" dirty="0">
                        <a:solidFill>
                          <a:schemeClr val="hlink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83845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endParaRPr lang="zh-CN" altLang="en-US" sz="1450" b="0" dirty="0">
                        <a:solidFill>
                          <a:srgbClr val="008080"/>
                        </a:solidFill>
                        <a:latin typeface="微软雅黑" panose="020B0503020204020204" pitchFamily="34" charset="-122"/>
                        <a:ea typeface="Times New Roman" panose="02020603050405020304" pitchFamily="18" charset="0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rgbClr val="008080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消化道疾病</a:t>
                      </a:r>
                      <a:endParaRPr lang="zh-CN" altLang="en-US" sz="1450" b="0" dirty="0">
                        <a:solidFill>
                          <a:srgbClr val="008080"/>
                        </a:solidFill>
                        <a:latin typeface="微软雅黑" panose="020B0503020204020204" pitchFamily="34" charset="-122"/>
                        <a:ea typeface="Times New Roman" panose="02020603050405020304" pitchFamily="18" charset="0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泌尿系统</a:t>
                      </a:r>
                      <a:endParaRPr lang="zh-CN" altLang="en-US" sz="1450" b="0" dirty="0">
                        <a:solidFill>
                          <a:schemeClr val="hlink"/>
                        </a:solidFill>
                        <a:latin typeface="微软雅黑" panose="020B0503020204020204" pitchFamily="34" charset="-122"/>
                        <a:ea typeface="Times New Roman" panose="02020603050405020304" pitchFamily="18" charset="0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妇科</a:t>
                      </a:r>
                      <a:endParaRPr lang="zh-CN" altLang="en-US" sz="1450" b="0" dirty="0">
                        <a:solidFill>
                          <a:schemeClr val="hlink"/>
                        </a:solidFill>
                        <a:latin typeface="微软雅黑" panose="020B0503020204020204" pitchFamily="34" charset="-122"/>
                        <a:ea typeface="Times New Roman" panose="02020603050405020304" pitchFamily="18" charset="0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9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肛肠</a:t>
                      </a:r>
                      <a:endParaRPr lang="zh-CN" altLang="en-US" sz="1450" b="0" dirty="0">
                        <a:solidFill>
                          <a:schemeClr val="hlink"/>
                        </a:solidFill>
                        <a:latin typeface="微软雅黑" panose="020B0503020204020204" pitchFamily="34" charset="-122"/>
                        <a:ea typeface="Times New Roman" panose="02020603050405020304" pitchFamily="18" charset="0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23571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rgbClr val="008080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子宫内膜异位症</a:t>
                      </a:r>
                      <a:endParaRPr lang="en-US" altLang="zh-CN" sz="1450" b="0" dirty="0">
                        <a:solidFill>
                          <a:srgbClr val="008080"/>
                        </a:solidFill>
                        <a:latin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rgbClr val="008080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盆腔炎性疾病</a:t>
                      </a:r>
                      <a:endParaRPr lang="en-US" altLang="zh-CN" sz="1450" b="0" dirty="0">
                        <a:solidFill>
                          <a:srgbClr val="008080"/>
                        </a:solidFill>
                        <a:latin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rgbClr val="008080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感染</a:t>
                      </a:r>
                      <a:endParaRPr lang="en-US" altLang="zh-CN" sz="1450" b="0" dirty="0">
                        <a:solidFill>
                          <a:srgbClr val="008080"/>
                        </a:solidFill>
                        <a:latin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rgbClr val="008080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盆腔器官下垂</a:t>
                      </a:r>
                      <a:endParaRPr lang="zh-CN" altLang="en-US" sz="1450" b="0" dirty="0">
                        <a:solidFill>
                          <a:srgbClr val="008080"/>
                        </a:solidFill>
                        <a:latin typeface="微软雅黑" panose="020B0503020204020204" pitchFamily="34" charset="-122"/>
                        <a:ea typeface="Times New Roman" panose="02020603050405020304" pitchFamily="18" charset="0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rgbClr val="008080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肠易激惹综合征</a:t>
                      </a:r>
                      <a:endParaRPr lang="zh-CN" altLang="en-US" sz="1450" b="0" dirty="0">
                        <a:solidFill>
                          <a:srgbClr val="008080"/>
                        </a:solidFill>
                        <a:latin typeface="微软雅黑" panose="020B0503020204020204" pitchFamily="34" charset="-122"/>
                        <a:ea typeface="Times New Roman" panose="02020603050405020304" pitchFamily="18" charset="0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膀胱疼痛综合征</a:t>
                      </a:r>
                      <a:r>
                        <a:rPr lang="en-US" altLang="zh-CN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间质性膀胱炎</a:t>
                      </a:r>
                      <a:endParaRPr lang="zh-CN" altLang="en-US" sz="1450" b="0" dirty="0">
                        <a:solidFill>
                          <a:schemeClr val="hlink"/>
                        </a:solidFill>
                        <a:latin typeface="微软雅黑" panose="020B0503020204020204" pitchFamily="34" charset="-122"/>
                        <a:ea typeface="Times New Roman" panose="02020603050405020304" pitchFamily="18" charset="0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外阴痛</a:t>
                      </a:r>
                    </a:p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阴蒂痛</a:t>
                      </a:r>
                    </a:p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持续性性唤起障碍</a:t>
                      </a:r>
                    </a:p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生殖痛综合征</a:t>
                      </a:r>
                      <a:endParaRPr lang="zh-CN" altLang="en-US" sz="1450" b="0" dirty="0">
                        <a:solidFill>
                          <a:schemeClr val="hlink"/>
                        </a:solidFill>
                        <a:latin typeface="微软雅黑" panose="020B0503020204020204" pitchFamily="34" charset="-122"/>
                        <a:ea typeface="Times New Roman" panose="02020603050405020304" pitchFamily="18" charset="0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1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</a:defRPr>
                      </a:lvl5pPr>
                    </a:lstStyle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肛提肌综合征</a:t>
                      </a:r>
                    </a:p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肛部疼痛</a:t>
                      </a:r>
                      <a:endParaRPr lang="en-US" altLang="zh-CN" sz="1450" b="0" dirty="0">
                        <a:solidFill>
                          <a:schemeClr val="hlink"/>
                        </a:solidFill>
                        <a:latin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lvl="0" algn="ctr">
                        <a:lnSpc>
                          <a:spcPct val="130000"/>
                        </a:lnSpc>
                        <a:buClrTx/>
                        <a:buNone/>
                      </a:pPr>
                      <a:r>
                        <a:rPr lang="zh-CN" altLang="en-US" sz="1450" b="0" dirty="0">
                          <a:solidFill>
                            <a:schemeClr val="hlink"/>
                          </a:solidFill>
                          <a:latin typeface="微软雅黑" panose="020B0503020204020204" pitchFamily="34" charset="-122"/>
                          <a:cs typeface="Times New Roman" panose="02020603050405020304" pitchFamily="18" charset="0"/>
                        </a:rPr>
                        <a:t>尾骨痛</a:t>
                      </a:r>
                      <a:endParaRPr lang="zh-CN" altLang="en-US" sz="1450" b="0" dirty="0">
                        <a:solidFill>
                          <a:schemeClr val="hlink"/>
                        </a:solidFill>
                        <a:latin typeface="微软雅黑" panose="020B0503020204020204" pitchFamily="34" charset="-122"/>
                        <a:ea typeface="Times New Roman" panose="02020603050405020304" pitchFamily="18" charset="0"/>
                      </a:endParaRPr>
                    </a:p>
                  </a:txBody>
                  <a:tcPr marL="81637" marR="81637" marT="42451" marB="42451" anchor="ctr" anchorCtr="1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33820" name="TextBox 7"/>
          <p:cNvSpPr txBox="1"/>
          <p:nvPr/>
        </p:nvSpPr>
        <p:spPr>
          <a:xfrm>
            <a:off x="2459520" y="1842120"/>
            <a:ext cx="4246560" cy="426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ClrTx/>
            </a:pPr>
            <a:r>
              <a:rPr lang="zh-CN" altLang="en-US" sz="2175" dirty="0">
                <a:latin typeface="Times New Roman" panose="02020603050405020304" pitchFamily="18" charset="0"/>
              </a:rPr>
              <a:t>慢性盆底痛综合征</a:t>
            </a:r>
            <a:r>
              <a:rPr lang="zh-CN" altLang="en-US" sz="2175" i="1" dirty="0">
                <a:latin typeface="Times New Roman" panose="02020603050405020304" pitchFamily="18" charset="0"/>
              </a:rPr>
              <a:t>（</a:t>
            </a:r>
            <a:r>
              <a:rPr lang="en-US" altLang="zh-CN" sz="2175" i="1" dirty="0">
                <a:latin typeface="Times New Roman" panose="02020603050405020304" pitchFamily="18" charset="0"/>
              </a:rPr>
              <a:t>CPPS</a:t>
            </a:r>
            <a:r>
              <a:rPr lang="zh-CN" altLang="en-US" sz="2175" i="1" dirty="0">
                <a:latin typeface="Times New Roman" panose="02020603050405020304" pitchFamily="18" charset="0"/>
              </a:rPr>
              <a:t>）分类</a:t>
            </a:r>
          </a:p>
        </p:txBody>
      </p:sp>
      <p:sp>
        <p:nvSpPr>
          <p:cNvPr id="33821" name="矩形 3"/>
          <p:cNvSpPr/>
          <p:nvPr/>
        </p:nvSpPr>
        <p:spPr>
          <a:xfrm>
            <a:off x="1224000" y="541800"/>
            <a:ext cx="1362240" cy="593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ClrTx/>
            </a:pPr>
            <a:r>
              <a:rPr lang="zh-CN" altLang="en-US" sz="3265" dirty="0">
                <a:solidFill>
                  <a:srgbClr val="FF0000"/>
                </a:solidFill>
                <a:latin typeface="微软雅黑" panose="020B0503020204020204" pitchFamily="34" charset="-122"/>
              </a:rPr>
              <a:t>分类</a:t>
            </a:r>
          </a:p>
        </p:txBody>
      </p:sp>
      <p:cxnSp>
        <p:nvCxnSpPr>
          <p:cNvPr id="33822" name="直接连接符 2"/>
          <p:cNvCxnSpPr/>
          <p:nvPr/>
        </p:nvCxnSpPr>
        <p:spPr>
          <a:xfrm>
            <a:off x="0" y="1436040"/>
            <a:ext cx="9144000" cy="20160"/>
          </a:xfrm>
          <a:prstGeom prst="line">
            <a:avLst/>
          </a:prstGeom>
          <a:ln w="50800" cap="flat" cmpd="sng">
            <a:solidFill>
              <a:srgbClr val="006666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46560" y="4533480"/>
            <a:ext cx="5545440" cy="620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marL="285750" marR="0" lvl="0" indent="-28575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zh-CN" altLang="en-US" sz="127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37920" y="1929960"/>
            <a:ext cx="5545440" cy="9820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marL="285750" marR="0" lvl="0" indent="-28575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zh-CN" altLang="en-US" sz="127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46560" y="3230280"/>
            <a:ext cx="5545440" cy="9820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marL="285750" marR="0" lvl="0" indent="-28575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zh-CN" altLang="en-US" sz="127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0" name="矩形 3"/>
          <p:cNvSpPr/>
          <p:nvPr/>
        </p:nvSpPr>
        <p:spPr>
          <a:xfrm>
            <a:off x="1224000" y="541800"/>
            <a:ext cx="1362240" cy="593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ClrTx/>
            </a:pPr>
            <a:r>
              <a:rPr lang="zh-CN" altLang="en-US" sz="3265" dirty="0">
                <a:solidFill>
                  <a:srgbClr val="FF0000"/>
                </a:solidFill>
                <a:latin typeface="微软雅黑" panose="020B0503020204020204" pitchFamily="34" charset="-122"/>
              </a:rPr>
              <a:t>分类</a:t>
            </a:r>
          </a:p>
        </p:txBody>
      </p:sp>
      <p:sp>
        <p:nvSpPr>
          <p:cNvPr id="34821" name="Rectangle 22"/>
          <p:cNvSpPr/>
          <p:nvPr/>
        </p:nvSpPr>
        <p:spPr>
          <a:xfrm>
            <a:off x="619200" y="3367080"/>
            <a:ext cx="6128640" cy="115488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175" dirty="0">
                <a:solidFill>
                  <a:srgbClr val="FF0000"/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sz="2175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膀胱疼痛：</a:t>
            </a:r>
            <a:r>
              <a:rPr lang="zh-CN" altLang="en-US" sz="217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膀胱疼痛综合征</a:t>
            </a:r>
            <a:r>
              <a:rPr lang="en-US" altLang="zh-CN" sz="2175" dirty="0">
                <a:solidFill>
                  <a:srgbClr val="006666"/>
                </a:solidFill>
                <a:latin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17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间质性膀胱炎</a:t>
            </a:r>
          </a:p>
        </p:txBody>
      </p:sp>
      <p:sp>
        <p:nvSpPr>
          <p:cNvPr id="34822" name="Rectangle 22"/>
          <p:cNvSpPr/>
          <p:nvPr/>
        </p:nvSpPr>
        <p:spPr>
          <a:xfrm>
            <a:off x="658080" y="1757160"/>
            <a:ext cx="6330240" cy="101232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175" dirty="0">
                <a:solidFill>
                  <a:srgbClr val="FF9966"/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sz="2175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会阴疼痛：</a:t>
            </a:r>
            <a:r>
              <a:rPr lang="zh-CN" altLang="en-US" sz="217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外阴痛（</a:t>
            </a:r>
            <a:r>
              <a:rPr lang="en-US" altLang="zh-CN" sz="2175" dirty="0">
                <a:solidFill>
                  <a:srgbClr val="006666"/>
                </a:solidFill>
                <a:latin typeface="楷体" panose="02010609060101010101" charset="-122"/>
                <a:cs typeface="Times New Roman" panose="02020603050405020304" pitchFamily="18" charset="0"/>
              </a:rPr>
              <a:t>Vulvodynia</a:t>
            </a:r>
            <a:r>
              <a:rPr lang="zh-CN" altLang="en-US" sz="217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）</a:t>
            </a:r>
            <a:endParaRPr lang="en-US" altLang="zh-CN" sz="2175" dirty="0">
              <a:solidFill>
                <a:srgbClr val="006666"/>
              </a:solidFill>
              <a:latin typeface="楷体" panose="02010609060101010101" charset="-122"/>
              <a:cs typeface="Times New Roman" panose="02020603050405020304" pitchFamily="18" charset="0"/>
            </a:endParaRPr>
          </a:p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</a:pPr>
            <a:r>
              <a:rPr lang="en-US" altLang="zh-CN" sz="2175" dirty="0">
                <a:solidFill>
                  <a:srgbClr val="006666"/>
                </a:solidFill>
                <a:latin typeface="楷体" panose="02010609060101010101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175" dirty="0">
                <a:solidFill>
                  <a:srgbClr val="006666"/>
                </a:solidFill>
                <a:latin typeface="楷体" panose="02010609060101010101" charset="-122"/>
                <a:ea typeface="楷体" panose="02010609060101010101" charset="-122"/>
              </a:rPr>
              <a:t>包括前庭疼痛和前庭疼痛综合征</a:t>
            </a:r>
          </a:p>
        </p:txBody>
      </p:sp>
      <p:sp>
        <p:nvSpPr>
          <p:cNvPr id="34823" name="Rectangle 22"/>
          <p:cNvSpPr/>
          <p:nvPr/>
        </p:nvSpPr>
        <p:spPr>
          <a:xfrm>
            <a:off x="639360" y="4372200"/>
            <a:ext cx="6589440" cy="67968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175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直肠疼痛：</a:t>
            </a:r>
            <a:r>
              <a:rPr lang="zh-CN" altLang="en-US" sz="2175" dirty="0">
                <a:solidFill>
                  <a:srgbClr val="006666"/>
                </a:solidFill>
                <a:latin typeface="Times New Roman" panose="02020603050405020304" pitchFamily="18" charset="0"/>
                <a:ea typeface="楷体" panose="02010609060101010101" charset="-122"/>
              </a:rPr>
              <a:t>肛提肌综合征、肛部疼痛、尾骨痛等</a:t>
            </a:r>
          </a:p>
        </p:txBody>
      </p:sp>
      <p:cxnSp>
        <p:nvCxnSpPr>
          <p:cNvPr id="34824" name="直接连接符 2"/>
          <p:cNvCxnSpPr/>
          <p:nvPr/>
        </p:nvCxnSpPr>
        <p:spPr>
          <a:xfrm>
            <a:off x="0" y="1436040"/>
            <a:ext cx="9144000" cy="20160"/>
          </a:xfrm>
          <a:prstGeom prst="line">
            <a:avLst/>
          </a:prstGeom>
          <a:ln w="50800" cap="flat" cmpd="sng">
            <a:solidFill>
              <a:srgbClr val="006666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08" y="0"/>
            <a:ext cx="9144000" cy="6858000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764704"/>
            <a:ext cx="4955671" cy="64453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 marL="342900" indent="-342900" algn="ctr"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第一步：盆底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表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面肌电评估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10" name="内容占位符 3"/>
          <p:cNvGraphicFramePr/>
          <p:nvPr/>
        </p:nvGraphicFramePr>
        <p:xfrm>
          <a:off x="539552" y="3860723"/>
          <a:ext cx="8172400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燕尾形箭头 10"/>
          <p:cNvSpPr/>
          <p:nvPr/>
        </p:nvSpPr>
        <p:spPr>
          <a:xfrm rot="5400000">
            <a:off x="4386303" y="3294271"/>
            <a:ext cx="629616" cy="50328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7" cstate="print"/>
          <a:srcRect r="33326"/>
          <a:stretch>
            <a:fillRect/>
          </a:stretch>
        </p:blipFill>
        <p:spPr bwMode="auto">
          <a:xfrm>
            <a:off x="3779912" y="1628800"/>
            <a:ext cx="1656184" cy="19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矩形 16"/>
          <p:cNvSpPr/>
          <p:nvPr/>
        </p:nvSpPr>
        <p:spPr>
          <a:xfrm>
            <a:off x="107504" y="68627"/>
            <a:ext cx="1071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3200" b="1" spc="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289" name="Picture 1" descr="C:\Users\admin\AppData\Roaming\Tencent\Users\603312908\QQ\WinTemp\RichOle\EFJJLZ)II35N_[6F~08Q%LS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3608" y="3861048"/>
            <a:ext cx="2088231" cy="151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标题 1"/>
          <p:cNvSpPr txBox="1"/>
          <p:nvPr/>
        </p:nvSpPr>
        <p:spPr>
          <a:xfrm>
            <a:off x="683568" y="1196752"/>
            <a:ext cx="7570788" cy="7109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盆底表面肌电</a:t>
            </a:r>
            <a:r>
              <a:rPr lang="en-US" altLang="zh-CN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Glazer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评估报告实例</a:t>
            </a: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7942263" cy="415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07504" y="68627"/>
            <a:ext cx="1071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3200" b="1" spc="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4500" y="2420888"/>
            <a:ext cx="8029948" cy="345638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）非手术治疗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首选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50000"/>
              <a:buFont typeface="Arial" panose="020B0604020202020204" pitchFamily="34" charset="0"/>
              <a:buNone/>
              <a:defRPr/>
            </a:pP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50000"/>
              <a:buFont typeface="Arial" panose="020B0604020202020204" pitchFamily="34" charset="0"/>
              <a:buNone/>
              <a:defRPr/>
            </a:pP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r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侵袭性最小、 副作用最少的治疗方法   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771800" y="1556792"/>
            <a:ext cx="4270539" cy="64453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第二步：选择治疗方案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737237" y="3573016"/>
            <a:ext cx="6075123" cy="768793"/>
          </a:xfrm>
          <a:prstGeom prst="round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60000"/>
              </a:lnSpc>
              <a:buClr>
                <a:srgbClr val="FF0000"/>
              </a:buClr>
              <a:buSzPct val="150000"/>
            </a:pP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生物反馈凯格尔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训练 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盆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底肌电刺激 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7504" y="68627"/>
            <a:ext cx="1071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3200" b="1" spc="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7504" y="68627"/>
            <a:ext cx="1071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3200" b="1" spc="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68" y="4624388"/>
            <a:ext cx="4556125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1600" y="1196752"/>
            <a:ext cx="7793037" cy="9302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盆底肌肉训练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凯格尔训练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79512" y="1878577"/>
            <a:ext cx="6132091" cy="2719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zh-CN" altLang="en-US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训练方法：</a:t>
            </a:r>
            <a:endParaRPr lang="en-US" altLang="zh-CN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最好采用卧位，做缩紧肛门阴道的动作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每次收紧</a:t>
            </a:r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5-10</a:t>
            </a:r>
            <a:r>
              <a: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秒</a:t>
            </a:r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放松</a:t>
            </a:r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秒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连续做</a:t>
            </a:r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15~30min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每日进行</a:t>
            </a:r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2~3</a:t>
            </a:r>
            <a:r>
              <a: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次；或每天做</a:t>
            </a:r>
            <a:r>
              <a:rPr lang="en-US" altLang="zh-CN" sz="2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150~200</a:t>
            </a:r>
            <a:r>
              <a:rPr lang="zh-CN" altLang="en-US" sz="24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lang="zh-CN" altLang="en-US" sz="24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259632" y="1916832"/>
            <a:ext cx="7407266" cy="807903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algn="r"/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光做</a:t>
            </a:r>
            <a:r>
              <a:rPr lang="en-US" altLang="zh-CN" sz="4800" b="1" dirty="0" err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Kegel</a:t>
            </a:r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训练就够了吗？</a:t>
            </a:r>
            <a:endParaRPr lang="zh-CN" altLang="en-US" sz="4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635896" y="3356992"/>
            <a:ext cx="44649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</a:t>
            </a:r>
            <a:endParaRPr lang="zh-CN" altLang="en-US" sz="4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 txBox="1">
            <a:spLocks noChangeArrowheads="1"/>
          </p:cNvSpPr>
          <p:nvPr/>
        </p:nvSpPr>
        <p:spPr>
          <a:xfrm>
            <a:off x="395536" y="1124744"/>
            <a:ext cx="8568952" cy="1728192"/>
          </a:xfrm>
          <a:prstGeom prst="rect">
            <a:avLst/>
          </a:prstGeom>
        </p:spPr>
        <p:txBody>
          <a:bodyPr>
            <a:normAutofit fontScale="7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514350" lvl="0" indent="-514350">
              <a:lnSpc>
                <a:spcPct val="1200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zh-CN" altLang="en-US" sz="29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神经肌肉电刺激</a:t>
            </a:r>
            <a:r>
              <a:rPr lang="zh-CN" altLang="en-US" sz="29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：被动刺激盆底肌肉，</a:t>
            </a:r>
            <a:r>
              <a:rPr lang="zh-CN" altLang="en-US" sz="29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调动不易主动训练的快肌，</a:t>
            </a:r>
            <a:r>
              <a:rPr lang="zh-CN" altLang="en-US" sz="29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增强盆底肌力，；改善盆底肌血液循环，增强盆底肌耐力</a:t>
            </a:r>
            <a:endParaRPr lang="en-US" altLang="zh-CN" sz="2900" b="1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514350" marR="0" lvl="0" indent="-514350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kumimoji="0" lang="zh-CN" altLang="en-US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肌电触发电刺激</a:t>
            </a:r>
            <a:r>
              <a:rPr kumimoji="0" lang="zh-CN" altLang="en-US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：被动结合主动的盆底肌锻炼 </a:t>
            </a:r>
          </a:p>
        </p:txBody>
      </p:sp>
      <p:pic>
        <p:nvPicPr>
          <p:cNvPr id="29" name="图片 3" descr="肌电触发电刺激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96952"/>
            <a:ext cx="4321175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539552" y="3036087"/>
            <a:ext cx="345598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将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阴道电极放入阴道，给予低频电刺激激活盆底肌，重建其神经肌肉兴奋性，使肌肉的收缩力增加，增加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肌肉耐力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7504" y="68627"/>
            <a:ext cx="309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3200" b="1" spc="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1"/>
          <p:cNvSpPr txBox="1"/>
          <p:nvPr/>
        </p:nvSpPr>
        <p:spPr>
          <a:xfrm>
            <a:off x="395536" y="764704"/>
            <a:ext cx="3816350" cy="441325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电刺激治疗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7504" y="68627"/>
            <a:ext cx="47404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压力性尿失禁</a:t>
            </a:r>
            <a:r>
              <a:rPr lang="en-US" altLang="zh-CN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3200" b="1" spc="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2667000" y="1387053"/>
            <a:ext cx="3816350" cy="441325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疗程和疗效</a:t>
            </a: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116013" y="2034753"/>
            <a:ext cx="7491412" cy="23069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10</a:t>
            </a:r>
            <a:r>
              <a:rPr lang="zh-CN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疗程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建议每周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3-5</a:t>
            </a:r>
            <a:r>
              <a:rPr lang="zh-CN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天治疗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根据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盆底肌力制定个体化的治疗</a:t>
            </a:r>
            <a:endParaRPr lang="zh-CN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403350" y="4627141"/>
            <a:ext cx="69342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压力性尿失禁治疗有效率  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87%</a:t>
            </a:r>
          </a:p>
          <a:p>
            <a:pPr eaLnBrk="1" hangingPunct="1"/>
            <a:endParaRPr lang="en-US" altLang="zh-CN" sz="36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长期的坚持非常重要</a:t>
            </a:r>
            <a:r>
              <a:rPr lang="zh-CN" altLang="en-US"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！！！</a:t>
            </a:r>
            <a:endParaRPr lang="en-US" altLang="zh-CN" sz="3600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7504" y="68627"/>
            <a:ext cx="47404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压力性尿失禁</a:t>
            </a:r>
            <a:r>
              <a:rPr lang="en-US" altLang="zh-CN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3200" b="1" spc="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323850" y="1440457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家庭训练的重要性</a:t>
            </a:r>
          </a:p>
        </p:txBody>
      </p:sp>
      <p:sp>
        <p:nvSpPr>
          <p:cNvPr id="7" name="内容占位符 2"/>
          <p:cNvSpPr txBox="1"/>
          <p:nvPr/>
        </p:nvSpPr>
        <p:spPr>
          <a:xfrm>
            <a:off x="190500" y="2596200"/>
            <a:ext cx="8496300" cy="37893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尿失禁是容易复发的！！！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41755" marR="0" lvl="0" indent="-80835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尿失禁及盆底疾病的家庭训练非常重要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41755" marR="0" lvl="0" indent="-80835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41755" marR="0" lvl="0" indent="-80835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建立正确的家庭训练方法和习惯有助  于预防和防止尿失禁复发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665163" y="460375"/>
            <a:ext cx="7974012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 dirty="0" smtClean="0">
                <a:solidFill>
                  <a:srgbClr val="951B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家庭康复训练</a:t>
            </a:r>
            <a:r>
              <a:rPr lang="en-US" altLang="zh-CN" sz="3600" b="1" dirty="0" smtClean="0">
                <a:solidFill>
                  <a:srgbClr val="951B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600" b="1" dirty="0" smtClean="0">
                <a:solidFill>
                  <a:srgbClr val="951B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阴道哑铃</a:t>
            </a:r>
            <a:endParaRPr lang="zh-CN" altLang="en-US" sz="3600" b="1" dirty="0">
              <a:solidFill>
                <a:srgbClr val="951B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rcRect l="10246" t="7340" r="9756" b="8258"/>
          <a:stretch>
            <a:fillRect/>
          </a:stretch>
        </p:blipFill>
        <p:spPr>
          <a:xfrm>
            <a:off x="683568" y="1844824"/>
            <a:ext cx="2517775" cy="1836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rcRect l="33058" r="26105" b="6660"/>
          <a:stretch>
            <a:fillRect/>
          </a:stretch>
        </p:blipFill>
        <p:spPr>
          <a:xfrm>
            <a:off x="3707904" y="1772816"/>
            <a:ext cx="1839595" cy="2221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00192" y="1772816"/>
            <a:ext cx="2035175" cy="1836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467544" y="5341838"/>
            <a:ext cx="842493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循序渐进，阶段训练，增强盆底肌力！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379413" y="284163"/>
            <a:ext cx="79740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 dirty="0" smtClean="0">
                <a:solidFill>
                  <a:srgbClr val="951B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家庭康复训练</a:t>
            </a:r>
            <a:r>
              <a:rPr lang="en-US" altLang="zh-CN" sz="3600" b="1" dirty="0" smtClean="0">
                <a:solidFill>
                  <a:srgbClr val="951B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600" b="1" dirty="0" smtClean="0">
                <a:solidFill>
                  <a:srgbClr val="951B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阴道哑铃</a:t>
            </a:r>
            <a:endParaRPr lang="zh-CN" altLang="en-US" sz="3600" b="1" dirty="0">
              <a:solidFill>
                <a:srgbClr val="951B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 descr="C:\Users\Administrator\Desktop\QQ截图2016090211554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50" y="996950"/>
            <a:ext cx="52705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Administrator\Desktop\QQ截图2016090211543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6175" y="3994150"/>
            <a:ext cx="6297613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67544" y="2204864"/>
            <a:ext cx="7488832" cy="3456384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）肌筋膜疗法</a:t>
            </a: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（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）手术治疗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重度患者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非手术治疗效果不佳者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联合手术治疗 </a:t>
            </a:r>
          </a:p>
        </p:txBody>
      </p:sp>
      <p:sp>
        <p:nvSpPr>
          <p:cNvPr id="7" name="矩形 6"/>
          <p:cNvSpPr/>
          <p:nvPr/>
        </p:nvSpPr>
        <p:spPr>
          <a:xfrm>
            <a:off x="107504" y="68627"/>
            <a:ext cx="47404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压力性尿失禁</a:t>
            </a:r>
            <a:r>
              <a:rPr lang="en-US" altLang="zh-CN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200" b="1" spc="3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3200" b="1" spc="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迟</a:t>
            </a:r>
            <a:r>
              <a:rPr lang="en-US" altLang="zh-CN" dirty="0" smtClean="0"/>
              <a:t>x</a:t>
            </a:r>
            <a:r>
              <a:rPr lang="zh-CN" altLang="en-US" dirty="0" smtClean="0"/>
              <a:t>，</a:t>
            </a:r>
            <a:r>
              <a:rPr lang="en-US" altLang="zh-CN" dirty="0" smtClean="0"/>
              <a:t>29</a:t>
            </a:r>
            <a:r>
              <a:rPr lang="zh-CN" altLang="en-US" dirty="0" smtClean="0"/>
              <a:t>岁，压力性尿失禁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 smtClean="0"/>
              <a:t>主诉：跳绳、咳嗽出现溢尿</a:t>
            </a:r>
            <a:r>
              <a:rPr lang="en-US" altLang="zh-CN" b="1" dirty="0" smtClean="0"/>
              <a:t>4</a:t>
            </a:r>
            <a:r>
              <a:rPr lang="zh-CN" altLang="en-US" b="1" dirty="0" smtClean="0"/>
              <a:t>年，加重</a:t>
            </a:r>
            <a:r>
              <a:rPr lang="en-US" altLang="zh-CN" b="1" dirty="0" smtClean="0"/>
              <a:t>1</a:t>
            </a:r>
            <a:r>
              <a:rPr lang="zh-CN" altLang="en-US" b="1" dirty="0" smtClean="0"/>
              <a:t>年</a:t>
            </a:r>
            <a:r>
              <a:rPr lang="zh-CN" altLang="en-US" dirty="0" smtClean="0"/>
              <a:t>。</a:t>
            </a:r>
          </a:p>
          <a:p>
            <a:r>
              <a:rPr lang="zh-CN" altLang="en-US" b="1" dirty="0" smtClean="0"/>
              <a:t>现病史：</a:t>
            </a:r>
            <a:r>
              <a:rPr lang="zh-CN" altLang="en-US" dirty="0" smtClean="0"/>
              <a:t>患者于</a:t>
            </a:r>
            <a:r>
              <a:rPr lang="en-US" altLang="zh-CN" dirty="0" smtClean="0"/>
              <a:t>4</a:t>
            </a:r>
            <a:r>
              <a:rPr lang="zh-CN" altLang="en-US" dirty="0" smtClean="0"/>
              <a:t>年前逐渐出现跳绳、跳跃等剧烈活动时不自主溢尿，逐渐发展为咳嗽、打喷嚏、大笑时溢尿。</a:t>
            </a:r>
            <a:r>
              <a:rPr lang="en-US" altLang="zh-CN" dirty="0" smtClean="0"/>
              <a:t>2016-03-17</a:t>
            </a:r>
            <a:r>
              <a:rPr lang="zh-CN" altLang="en-US" dirty="0" smtClean="0"/>
              <a:t>顺娩一子，体重</a:t>
            </a:r>
            <a:r>
              <a:rPr lang="en-US" altLang="zh-CN" dirty="0" smtClean="0"/>
              <a:t>3500G</a:t>
            </a:r>
            <a:r>
              <a:rPr lang="zh-CN" altLang="en-US" dirty="0" smtClean="0"/>
              <a:t>，自孕</a:t>
            </a:r>
            <a:r>
              <a:rPr lang="en-US" altLang="zh-CN" dirty="0" smtClean="0"/>
              <a:t>7+</a:t>
            </a:r>
            <a:r>
              <a:rPr lang="zh-CN" altLang="en-US" dirty="0" smtClean="0"/>
              <a:t>月至产后至今，溢尿逐渐加重。伴有便秘。</a:t>
            </a:r>
          </a:p>
          <a:p>
            <a:r>
              <a:rPr lang="zh-CN" altLang="en-US" b="1" dirty="0" smtClean="0"/>
              <a:t>既往史：患过敏性鼻炎</a:t>
            </a:r>
            <a:r>
              <a:rPr lang="en-US" altLang="zh-CN" b="1" dirty="0" smtClean="0"/>
              <a:t>8</a:t>
            </a:r>
            <a:r>
              <a:rPr lang="zh-CN" altLang="en-US" b="1" dirty="0" smtClean="0"/>
              <a:t>年</a:t>
            </a:r>
            <a:r>
              <a:rPr lang="zh-CN" altLang="en-US" dirty="0" smtClean="0"/>
              <a:t>。既往体健。</a:t>
            </a:r>
            <a:r>
              <a:rPr lang="en-US" altLang="zh-CN" dirty="0" smtClean="0"/>
              <a:t>G1P1L1.</a:t>
            </a:r>
            <a:endParaRPr lang="zh-CN" altLang="en-US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003232" cy="58019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/>
              <a:t>查体：</a:t>
            </a:r>
            <a:r>
              <a:rPr lang="zh-CN" altLang="en-US" dirty="0" smtClean="0"/>
              <a:t>一般情况好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b="1" dirty="0" smtClean="0"/>
              <a:t>妇科检查：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会阴体完整，外阴未见异常，无触痛，阴道软，少分泌物，宫颈光滑，子宫前位，正常大小，活动性好，无压痛，附件区未触及异常，无压痛反跳痛。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POP-Q评分：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Aa-</a:t>
            </a: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cm Ap-</a:t>
            </a: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cm，C-</a:t>
            </a: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cm。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853440"/>
            <a:ext cx="8139430" cy="246380"/>
          </a:xfrm>
        </p:spPr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诊断：阴道脱垂</a:t>
            </a:r>
            <a:r>
              <a:rPr lang="en-US" altLang="zh-CN" dirty="0" smtClean="0"/>
              <a:t>I</a:t>
            </a:r>
            <a:r>
              <a:rPr lang="zh-CN" altLang="en-US" dirty="0" smtClean="0"/>
              <a:t>度</a:t>
            </a:r>
            <a:endParaRPr lang="en-US" altLang="zh-CN" dirty="0" smtClean="0"/>
          </a:p>
          <a:p>
            <a:r>
              <a:rPr lang="en-US" altLang="zh-CN" dirty="0" smtClean="0"/>
              <a:t>               </a:t>
            </a:r>
            <a:r>
              <a:rPr lang="zh-CN" altLang="en-US" dirty="0" smtClean="0"/>
              <a:t>压力性尿失禁</a:t>
            </a:r>
            <a:endParaRPr lang="zh-CN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治疗 第一疗程：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神经肌肉电刺激</a:t>
            </a:r>
            <a:r>
              <a:rPr lang="en-US" altLang="zh-CN" dirty="0" smtClean="0"/>
              <a:t>+</a:t>
            </a:r>
            <a:r>
              <a:rPr lang="zh-CN" altLang="en-US" dirty="0" smtClean="0"/>
              <a:t>凯格尔治疗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溢尿明显减轻。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第二疗程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肌肉触发电刺激</a:t>
            </a:r>
            <a:r>
              <a:rPr lang="en-US" altLang="zh-CN" dirty="0" smtClean="0"/>
              <a:t>+</a:t>
            </a:r>
            <a:r>
              <a:rPr lang="zh-CN" altLang="en-US" dirty="0" smtClean="0"/>
              <a:t>凯格尔治疗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溢尿消失</a:t>
            </a:r>
            <a:endParaRPr lang="zh-CN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评估报告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                       2017-05-24    2017-07-23 </a:t>
            </a:r>
            <a:r>
              <a:rPr lang="zh-CN" altLang="en-US" dirty="0" smtClean="0"/>
              <a:t>正常数值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前静息阶段                </a:t>
            </a:r>
            <a:r>
              <a:rPr lang="en-US" altLang="zh-CN" dirty="0" smtClean="0"/>
              <a:t>4.28          2.32        2-4UV</a:t>
            </a:r>
          </a:p>
          <a:p>
            <a:pPr>
              <a:buNone/>
            </a:pPr>
            <a:r>
              <a:rPr lang="zh-CN" altLang="en-US" dirty="0" smtClean="0"/>
              <a:t>快速收缩阶段           </a:t>
            </a:r>
            <a:r>
              <a:rPr lang="en-US" altLang="zh-CN" dirty="0" smtClean="0"/>
              <a:t>33.5           51.4       35-45UV</a:t>
            </a:r>
          </a:p>
          <a:p>
            <a:pPr>
              <a:buNone/>
            </a:pPr>
            <a:r>
              <a:rPr lang="zh-CN" altLang="en-US" dirty="0" smtClean="0"/>
              <a:t>紧张收缩阶段          </a:t>
            </a:r>
            <a:r>
              <a:rPr lang="en-US" altLang="zh-CN" dirty="0" smtClean="0"/>
              <a:t>23.1            47.5      30-40UV</a:t>
            </a:r>
          </a:p>
          <a:p>
            <a:pPr>
              <a:buNone/>
            </a:pPr>
            <a:r>
              <a:rPr lang="zh-CN" altLang="en-US" dirty="0" smtClean="0"/>
              <a:t>耐力收缩阶段          </a:t>
            </a:r>
            <a:r>
              <a:rPr lang="en-US" altLang="zh-CN" dirty="0" smtClean="0"/>
              <a:t>26.54          32          25-35UV</a:t>
            </a:r>
          </a:p>
          <a:p>
            <a:pPr>
              <a:buNone/>
            </a:pPr>
            <a:r>
              <a:rPr lang="zh-CN" altLang="en-US" dirty="0" smtClean="0"/>
              <a:t>后静息阶段              </a:t>
            </a:r>
            <a:r>
              <a:rPr lang="en-US" altLang="zh-CN" dirty="0" smtClean="0"/>
              <a:t>3.65             2.1        2-4UV</a:t>
            </a:r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548680"/>
            <a:ext cx="889248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/>
              <a:t>杜</a:t>
            </a:r>
            <a:r>
              <a:rPr lang="en-US" altLang="zh-CN" sz="2000" dirty="0" smtClean="0"/>
              <a:t>XX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29</a:t>
            </a:r>
            <a:r>
              <a:rPr lang="zh-CN" altLang="en-US" sz="2000" dirty="0" smtClean="0"/>
              <a:t>岁。</a:t>
            </a:r>
            <a:endParaRPr lang="en-US" altLang="zh-CN" sz="20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主诉： 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性交痛2年，咳嗽漏尿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个月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现病史：</a:t>
            </a:r>
            <a:r>
              <a:rPr lang="zh-CN" altLang="en-US" sz="2000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患者婚后即有性交疼痛，偶有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骶尾部间歇性刺痛，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201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月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日</a:t>
            </a:r>
            <a:r>
              <a:rPr lang="zh-CN" altLang="en-US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剖宫产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娩一男婴，重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340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0g。</a:t>
            </a:r>
            <a:r>
              <a:rPr lang="zh-CN" altLang="en-US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咳嗽漏尿，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漏尿少量，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偶有尿频，排尿后有尿不尽感，无尿痛，夜尿不多。排大便正常。查尿常规均未显示异常</a:t>
            </a:r>
            <a:r>
              <a:rPr lang="zh-CN" altLang="en-US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曾在外科就诊，查脊柱MRI未见异常。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既往史：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zh-CN" altLang="en-US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年前患间质性膀胱炎。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否认外伤手术史，无结核等传染性疾病史。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月经及生育史：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月经规律，无痛经。孕1产1。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   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查体：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一般情况好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妇科检查：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会阴体完整，外阴未见异常，无触痛，阴道软，少分泌物，宫颈光滑，子宫前位，正常大小，活动性好，无压痛，附件区未触及异常，无压痛反跳痛。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外阴及盆底肌尤其是骶骨前方肌肉压痛点评分最高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分。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POP-Q评分：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Aa-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2.5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cm Ap-</a:t>
            </a:r>
            <a:r>
              <a:rPr lang="en-US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sz="2000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cm，C-3cm。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9715" y="-935673"/>
            <a:ext cx="8229600" cy="1143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诊断：</a:t>
            </a:r>
            <a:endParaRPr lang="zh-CN" altLang="zh-CN" dirty="0" smtClean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1. 慢性盆腔痛 </a:t>
            </a:r>
            <a:endParaRPr lang="zh-CN" altLang="zh-CN" dirty="0" smtClean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2. 压力性尿失禁  </a:t>
            </a:r>
            <a:endParaRPr lang="zh-CN" altLang="zh-CN" dirty="0" smtClean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flipV="1">
            <a:off x="457200" y="-171400"/>
            <a:ext cx="8003232" cy="446037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治疗</a:t>
            </a:r>
            <a:endParaRPr lang="zh-CN" altLang="zh-CN" dirty="0" smtClean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1. 初次盆底评估提示高张型盆底肌，给予一疗程盆底治疗：神经肌肉电刺激治疗（慢痛模式）10分钟 （10Hz,200μs ）），腹式呼吸放松10分钟，盆底Kegel慢肌训练10分钟。盆底肌筋膜手法治疗，每周2次，共</a:t>
            </a: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次。指导进行家庭腹式呼吸放松</a:t>
            </a: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痛评分</a:t>
            </a: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分，自觉骶部疼痛</a:t>
            </a:r>
            <a:r>
              <a:rPr lang="zh-CN" altLang="en-US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大部分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缓解。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2. 第二疗程盆底肌治疗的同时：（触发型肌电刺激治疗（慢痛模式）10分钟（10HZ,200μs ）），腹式呼吸放松10分钟，盆底Kegel慢肌训练10分钟），开始及盆底肌训练。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. 第二疗程结束后盆底疼痛评分下降至1分，盆底肌电评估结果提示静息肌电值正常。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b="1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随访：</a:t>
            </a:r>
            <a:r>
              <a:rPr lang="zh-CN" altLang="zh-CN" dirty="0" smtClean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治疗结束后电话随访，患者疼痛缓解，性生活正常。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评估报告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                       2017-05-10   2017-07-01 </a:t>
            </a:r>
            <a:r>
              <a:rPr lang="zh-CN" altLang="en-US" dirty="0" smtClean="0"/>
              <a:t>正常数值</a:t>
            </a: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前静息阶段             </a:t>
            </a:r>
            <a:r>
              <a:rPr lang="en-US" altLang="zh-CN" dirty="0" smtClean="0"/>
              <a:t>10.42          2.12        2-4UV</a:t>
            </a:r>
          </a:p>
          <a:p>
            <a:pPr>
              <a:buNone/>
            </a:pPr>
            <a:r>
              <a:rPr lang="zh-CN" altLang="en-US" dirty="0" smtClean="0"/>
              <a:t>快速收缩阶段         </a:t>
            </a:r>
            <a:r>
              <a:rPr lang="en-US" altLang="zh-CN" dirty="0" smtClean="0"/>
              <a:t>21.25           41.4       35-45UV</a:t>
            </a:r>
          </a:p>
          <a:p>
            <a:pPr>
              <a:buNone/>
            </a:pPr>
            <a:r>
              <a:rPr lang="zh-CN" altLang="en-US" dirty="0" smtClean="0"/>
              <a:t>紧张收缩阶段         </a:t>
            </a:r>
            <a:r>
              <a:rPr lang="en-US" altLang="zh-CN" dirty="0" smtClean="0"/>
              <a:t>8</a:t>
            </a:r>
            <a:r>
              <a:rPr lang="zh-CN" altLang="en-US" dirty="0" smtClean="0"/>
              <a:t>    </a:t>
            </a:r>
            <a:r>
              <a:rPr lang="en-US" altLang="zh-CN" dirty="0" smtClean="0"/>
              <a:t>            28          30-40UV</a:t>
            </a:r>
          </a:p>
          <a:p>
            <a:pPr>
              <a:buNone/>
            </a:pPr>
            <a:r>
              <a:rPr lang="zh-CN" altLang="en-US" dirty="0" smtClean="0"/>
              <a:t>耐力收缩阶段          </a:t>
            </a:r>
            <a:r>
              <a:rPr lang="en-US" altLang="zh-CN" dirty="0" smtClean="0"/>
              <a:t>13.23          23         25-35UV</a:t>
            </a:r>
          </a:p>
          <a:p>
            <a:pPr>
              <a:buNone/>
            </a:pPr>
            <a:r>
              <a:rPr lang="zh-CN" altLang="en-US" dirty="0" smtClean="0"/>
              <a:t>后静息阶段              </a:t>
            </a:r>
            <a:r>
              <a:rPr lang="en-US" altLang="zh-CN" dirty="0" smtClean="0"/>
              <a:t>8.38            3.62        2-4UV</a:t>
            </a:r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8310" y="-1689136"/>
            <a:ext cx="12358742" cy="9269057"/>
          </a:xfrm>
          <a:prstGeom prst="rect">
            <a:avLst/>
          </a:prstGeom>
        </p:spPr>
      </p:pic>
      <p:cxnSp>
        <p:nvCxnSpPr>
          <p:cNvPr id="51" name="直接连接符 50"/>
          <p:cNvCxnSpPr/>
          <p:nvPr/>
        </p:nvCxnSpPr>
        <p:spPr>
          <a:xfrm>
            <a:off x="414743" y="1030514"/>
            <a:ext cx="8969828" cy="29029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-2357486" y="0"/>
            <a:ext cx="27722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-2357486" y="1030514"/>
            <a:ext cx="2772229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-2357486" y="2184400"/>
            <a:ext cx="2772229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-2357486" y="3454400"/>
            <a:ext cx="2772229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-2357486" y="4659086"/>
            <a:ext cx="2772229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-2357486" y="5849257"/>
            <a:ext cx="2772229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-2357486" y="3463054"/>
            <a:ext cx="2772229" cy="12264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文本框 21"/>
          <p:cNvSpPr txBox="1"/>
          <p:nvPr/>
        </p:nvSpPr>
        <p:spPr>
          <a:xfrm>
            <a:off x="3710820" y="271932"/>
            <a:ext cx="2888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适  应  症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文本框 23"/>
          <p:cNvSpPr txBox="1"/>
          <p:nvPr/>
        </p:nvSpPr>
        <p:spPr>
          <a:xfrm>
            <a:off x="-1607082" y="2589962"/>
            <a:ext cx="156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文本框 24"/>
          <p:cNvSpPr txBox="1"/>
          <p:nvPr/>
        </p:nvSpPr>
        <p:spPr>
          <a:xfrm>
            <a:off x="-1607082" y="3907135"/>
            <a:ext cx="156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文本框 26"/>
          <p:cNvSpPr txBox="1"/>
          <p:nvPr/>
        </p:nvSpPr>
        <p:spPr>
          <a:xfrm>
            <a:off x="-1607081" y="1412909"/>
            <a:ext cx="156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383486" y="2297217"/>
            <a:ext cx="2556987" cy="610389"/>
            <a:chOff x="3976914" y="3164347"/>
            <a:chExt cx="3352800" cy="610389"/>
          </a:xfrm>
        </p:grpSpPr>
        <p:sp>
          <p:nvSpPr>
            <p:cNvPr id="64" name="圆角矩形 63"/>
            <p:cNvSpPr/>
            <p:nvPr/>
          </p:nvSpPr>
          <p:spPr>
            <a:xfrm>
              <a:off x="3976914" y="3164347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4835084" y="3229524"/>
              <a:ext cx="2270480" cy="500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产后尿潴留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365436" y="1367771"/>
            <a:ext cx="2556987" cy="610389"/>
            <a:chOff x="3976914" y="1645369"/>
            <a:chExt cx="3352800" cy="610389"/>
          </a:xfrm>
        </p:grpSpPr>
        <p:sp>
          <p:nvSpPr>
            <p:cNvPr id="67" name="圆角矩形 66"/>
            <p:cNvSpPr/>
            <p:nvPr/>
          </p:nvSpPr>
          <p:spPr>
            <a:xfrm>
              <a:off x="3976914" y="1645369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4809590" y="1672976"/>
              <a:ext cx="2270480" cy="500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产后腰背痛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944687" y="1421485"/>
            <a:ext cx="2556987" cy="610389"/>
            <a:chOff x="3974901" y="2394464"/>
            <a:chExt cx="3352800" cy="610389"/>
          </a:xfrm>
        </p:grpSpPr>
        <p:sp>
          <p:nvSpPr>
            <p:cNvPr id="70" name="圆角矩形 69"/>
            <p:cNvSpPr/>
            <p:nvPr/>
          </p:nvSpPr>
          <p:spPr>
            <a:xfrm>
              <a:off x="3974901" y="2394464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4635639" y="2469322"/>
              <a:ext cx="2270480" cy="500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腹直肌分离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366907" y="3175062"/>
            <a:ext cx="2556987" cy="610389"/>
            <a:chOff x="4026143" y="4078747"/>
            <a:chExt cx="3352800" cy="610389"/>
          </a:xfrm>
        </p:grpSpPr>
        <p:sp>
          <p:nvSpPr>
            <p:cNvPr id="73" name="圆角矩形 72"/>
            <p:cNvSpPr/>
            <p:nvPr/>
          </p:nvSpPr>
          <p:spPr>
            <a:xfrm>
              <a:off x="4026143" y="4078747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4973224" y="4091867"/>
              <a:ext cx="1864811" cy="500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子宫复旧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944687" y="3168078"/>
            <a:ext cx="2556987" cy="610389"/>
            <a:chOff x="7834427" y="1677151"/>
            <a:chExt cx="3352800" cy="610389"/>
          </a:xfrm>
        </p:grpSpPr>
        <p:sp>
          <p:nvSpPr>
            <p:cNvPr id="76" name="圆角矩形 75"/>
            <p:cNvSpPr/>
            <p:nvPr/>
          </p:nvSpPr>
          <p:spPr>
            <a:xfrm>
              <a:off x="7834427" y="1677151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8649053" y="1714579"/>
              <a:ext cx="1864811" cy="500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肌肉酸痛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944687" y="2287536"/>
            <a:ext cx="2556987" cy="610389"/>
            <a:chOff x="7834427" y="2905148"/>
            <a:chExt cx="3352800" cy="610389"/>
          </a:xfrm>
        </p:grpSpPr>
        <p:sp>
          <p:nvSpPr>
            <p:cNvPr id="79" name="圆角矩形 78"/>
            <p:cNvSpPr/>
            <p:nvPr/>
          </p:nvSpPr>
          <p:spPr>
            <a:xfrm>
              <a:off x="7834427" y="2905148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8649053" y="2942576"/>
              <a:ext cx="1864811" cy="500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乳腺疏通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413966" y="5009937"/>
            <a:ext cx="2556987" cy="610389"/>
            <a:chOff x="3976914" y="3164347"/>
            <a:chExt cx="3352800" cy="610389"/>
          </a:xfrm>
        </p:grpSpPr>
        <p:sp>
          <p:nvSpPr>
            <p:cNvPr id="82" name="圆角矩形 81"/>
            <p:cNvSpPr/>
            <p:nvPr/>
          </p:nvSpPr>
          <p:spPr>
            <a:xfrm>
              <a:off x="3976914" y="3164347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4835084" y="3229524"/>
              <a:ext cx="1864811" cy="500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卵巢恢复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1395916" y="4080491"/>
            <a:ext cx="2556987" cy="610389"/>
            <a:chOff x="3976914" y="1645369"/>
            <a:chExt cx="3352800" cy="610389"/>
          </a:xfrm>
        </p:grpSpPr>
        <p:sp>
          <p:nvSpPr>
            <p:cNvPr id="85" name="圆角矩形 84"/>
            <p:cNvSpPr/>
            <p:nvPr/>
          </p:nvSpPr>
          <p:spPr>
            <a:xfrm>
              <a:off x="3976914" y="1645369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4809590" y="1672976"/>
              <a:ext cx="1856404" cy="497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促进泌乳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975167" y="4134205"/>
            <a:ext cx="2556987" cy="610389"/>
            <a:chOff x="3974901" y="2394464"/>
            <a:chExt cx="3352800" cy="610389"/>
          </a:xfrm>
        </p:grpSpPr>
        <p:sp>
          <p:nvSpPr>
            <p:cNvPr id="88" name="圆角矩形 87"/>
            <p:cNvSpPr/>
            <p:nvPr/>
          </p:nvSpPr>
          <p:spPr>
            <a:xfrm>
              <a:off x="3974901" y="2394464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4635639" y="2469322"/>
              <a:ext cx="1856404" cy="497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胃肠排气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1397387" y="5887782"/>
            <a:ext cx="2556987" cy="610389"/>
            <a:chOff x="4026143" y="4078747"/>
            <a:chExt cx="3352800" cy="610389"/>
          </a:xfrm>
        </p:grpSpPr>
        <p:sp>
          <p:nvSpPr>
            <p:cNvPr id="91" name="圆角矩形 90"/>
            <p:cNvSpPr/>
            <p:nvPr/>
          </p:nvSpPr>
          <p:spPr>
            <a:xfrm>
              <a:off x="4026143" y="4078747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4973224" y="4091867"/>
              <a:ext cx="1324622" cy="500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 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塑形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975167" y="5000256"/>
            <a:ext cx="2556987" cy="610389"/>
            <a:chOff x="7834427" y="2905148"/>
            <a:chExt cx="3352800" cy="610389"/>
          </a:xfrm>
        </p:grpSpPr>
        <p:sp>
          <p:nvSpPr>
            <p:cNvPr id="97" name="圆角矩形 96"/>
            <p:cNvSpPr/>
            <p:nvPr/>
          </p:nvSpPr>
          <p:spPr>
            <a:xfrm>
              <a:off x="7834427" y="2905148"/>
              <a:ext cx="3352800" cy="610389"/>
            </a:xfrm>
            <a:prstGeom prst="roundRect">
              <a:avLst/>
            </a:prstGeom>
            <a:noFill/>
            <a:ln w="285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矩形 97"/>
            <p:cNvSpPr/>
            <p:nvPr/>
          </p:nvSpPr>
          <p:spPr>
            <a:xfrm>
              <a:off x="8649053" y="2942576"/>
              <a:ext cx="2259970" cy="497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妊娠纹淡化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5871" y="1908466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5580968" y="3485969"/>
          <a:ext cx="3302000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668655"/>
                <a:gridCol w="494030"/>
                <a:gridCol w="516890"/>
                <a:gridCol w="517525"/>
                <a:gridCol w="483235"/>
              </a:tblGrid>
              <a:tr h="156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频率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波宽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工作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休息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波降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184400" y="1743808"/>
            <a:ext cx="218270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一、促进泌乳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483769" y="3152602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302934" y="3208417"/>
            <a:ext cx="2505047" cy="1509633"/>
            <a:chOff x="4067944" y="1340768"/>
            <a:chExt cx="3816424" cy="2664296"/>
          </a:xfrm>
        </p:grpSpPr>
        <p:pic>
          <p:nvPicPr>
            <p:cNvPr id="29" name="图片 28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71934" y="1357298"/>
              <a:ext cx="3786214" cy="2643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矩形 29"/>
            <p:cNvSpPr/>
            <p:nvPr/>
          </p:nvSpPr>
          <p:spPr>
            <a:xfrm>
              <a:off x="4067944" y="1340768"/>
              <a:ext cx="3816424" cy="266429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dirty="0"/>
            </a:p>
          </p:txBody>
        </p:sp>
      </p:grpSp>
      <p:sp>
        <p:nvSpPr>
          <p:cNvPr id="31" name="矩形 30"/>
          <p:cNvSpPr/>
          <p:nvPr/>
        </p:nvSpPr>
        <p:spPr>
          <a:xfrm>
            <a:off x="2187725" y="2194229"/>
            <a:ext cx="6505280" cy="1004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产房：产后２小时， 第１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-3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天，２次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天，每次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20-3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０分钟。配合按摩。</a:t>
            </a:r>
          </a:p>
          <a:p>
            <a:pPr marL="342900" indent="-34290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产后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42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天，每次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20-30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分钟，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疗程。配合按摩。</a:t>
            </a:r>
            <a:endParaRPr lang="zh-CN" altLang="en-US" sz="16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423432" y="3203882"/>
            <a:ext cx="0" cy="1982405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6221942" y="4324556"/>
            <a:ext cx="2336053" cy="34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b="1" dirty="0" smtClean="0">
                <a:solidFill>
                  <a:srgbClr val="FF0000"/>
                </a:solidFill>
              </a:rPr>
              <a:t>刺激强度为最大耐受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70667" y="5166783"/>
            <a:ext cx="66294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dirty="0" smtClean="0"/>
              <a:t>针对乳汁少的产妇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采用低频电刺激技术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作用于乳房腺体组织</a:t>
            </a:r>
            <a:r>
              <a:rPr lang="en-US" sz="1350" dirty="0" smtClean="0"/>
              <a:t>, </a:t>
            </a:r>
            <a:r>
              <a:rPr lang="zh-CN" altLang="en-US" sz="1350" dirty="0" smtClean="0"/>
              <a:t>刺激穴位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影响丘脑下部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促进垂体前叶催乳素分泌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促进泌乳量。</a:t>
            </a:r>
            <a:endParaRPr lang="zh-CN" altLang="en-US" sz="13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5069910" y="2685325"/>
          <a:ext cx="3302000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668655"/>
                <a:gridCol w="494030"/>
                <a:gridCol w="516890"/>
                <a:gridCol w="517525"/>
                <a:gridCol w="483235"/>
              </a:tblGrid>
              <a:tr h="156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频率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波宽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工作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休息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波降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192867" y="1667608"/>
            <a:ext cx="219116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二、帮助乳腺疏通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20168" y="2365572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218267" y="2407886"/>
            <a:ext cx="2494330" cy="1455032"/>
            <a:chOff x="4067944" y="1340768"/>
            <a:chExt cx="3816424" cy="2664296"/>
          </a:xfrm>
        </p:grpSpPr>
        <p:pic>
          <p:nvPicPr>
            <p:cNvPr id="29" name="图片 28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71934" y="1357298"/>
              <a:ext cx="3786214" cy="2643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矩形 29"/>
            <p:cNvSpPr/>
            <p:nvPr/>
          </p:nvSpPr>
          <p:spPr>
            <a:xfrm>
              <a:off x="4067944" y="1340768"/>
              <a:ext cx="3816424" cy="266429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dirty="0"/>
            </a:p>
          </p:txBody>
        </p:sp>
      </p:grpSp>
      <p:sp>
        <p:nvSpPr>
          <p:cNvPr id="31" name="矩形 30"/>
          <p:cNvSpPr/>
          <p:nvPr/>
        </p:nvSpPr>
        <p:spPr>
          <a:xfrm>
            <a:off x="2187725" y="1999496"/>
            <a:ext cx="6505280" cy="39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每天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次，每次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20-30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分钟，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疗程。配合按摩。</a:t>
            </a:r>
            <a:endParaRPr lang="zh-CN" altLang="en-US" sz="16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92866" y="4506383"/>
            <a:ext cx="5835349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dirty="0" smtClean="0"/>
              <a:t>针对乳汁淤积的产妇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采用低频电刺激技术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作用于乳房腺体组织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刺激穴位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有效改善局部血液循环</a:t>
            </a:r>
            <a:r>
              <a:rPr lang="en-US" sz="1350" dirty="0" smtClean="0"/>
              <a:t> ,</a:t>
            </a:r>
            <a:r>
              <a:rPr lang="zh-CN" altLang="en-US" sz="1350" dirty="0" smtClean="0"/>
              <a:t>疏通乳腺导管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促进乳汁排出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消除淤积乳汁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预防乳腺管闭塞或乳腺炎的发生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减少哺乳时的痛苦。</a:t>
            </a:r>
          </a:p>
          <a:p>
            <a:endParaRPr lang="zh-CN" altLang="en-US" sz="750" dirty="0">
              <a:latin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rot="16200000" flipH="1">
            <a:off x="4156800" y="3142916"/>
            <a:ext cx="1650605" cy="953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5115243" y="3501954"/>
            <a:ext cx="3138517" cy="34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b="1" dirty="0" smtClean="0">
                <a:solidFill>
                  <a:srgbClr val="FF0000"/>
                </a:solidFill>
              </a:rPr>
              <a:t>刺激强度为能耐受的最大强度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4671977" y="3244124"/>
          <a:ext cx="3302000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668655"/>
                <a:gridCol w="494030"/>
                <a:gridCol w="516890"/>
                <a:gridCol w="517525"/>
                <a:gridCol w="483235"/>
              </a:tblGrid>
              <a:tr h="156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频率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波宽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工作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休息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波降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111525" y="1642207"/>
            <a:ext cx="217937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三、促进子宫复旧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993634" y="2898972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103059" y="1956803"/>
            <a:ext cx="6505280" cy="1004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产房：阴道分娩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小时后，剖宫产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小时后，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20-30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次，连续治疗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天。</a:t>
            </a:r>
            <a:endParaRPr lang="en-US" altLang="zh-CN" sz="16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42900" indent="-34290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产后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42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天：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20-30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次，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疗程。</a:t>
            </a:r>
            <a:endParaRPr lang="zh-CN" altLang="en-US" sz="16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rot="5400000">
            <a:off x="3788833" y="3672416"/>
            <a:ext cx="1498601" cy="119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749800" y="4040717"/>
            <a:ext cx="3139894" cy="34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b="1" dirty="0" smtClean="0">
                <a:solidFill>
                  <a:srgbClr val="FF0000"/>
                </a:solidFill>
              </a:rPr>
              <a:t>刺激强度为能耐受的最大强度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235200" y="2923117"/>
            <a:ext cx="2167466" cy="1490133"/>
            <a:chOff x="434954" y="1124744"/>
            <a:chExt cx="3777006" cy="2664296"/>
          </a:xfrm>
        </p:grpSpPr>
        <p:pic>
          <p:nvPicPr>
            <p:cNvPr id="33" name="Picture 2" descr="C:\Users\admin\Desktop\电极片位置\53c5f80e00164 [213转换]-05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4954" y="1124744"/>
              <a:ext cx="3777006" cy="2664000"/>
            </a:xfrm>
            <a:prstGeom prst="rect">
              <a:avLst/>
            </a:prstGeom>
            <a:noFill/>
          </p:spPr>
        </p:pic>
        <p:sp>
          <p:nvSpPr>
            <p:cNvPr id="34" name="矩形 33"/>
            <p:cNvSpPr/>
            <p:nvPr/>
          </p:nvSpPr>
          <p:spPr>
            <a:xfrm>
              <a:off x="467544" y="1124744"/>
              <a:ext cx="3744416" cy="266429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857504"/>
            <a:ext cx="264160" cy="3803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675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3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857504"/>
            <a:ext cx="264160" cy="3803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675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3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53734" y="4654549"/>
            <a:ext cx="5808134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dirty="0" smtClean="0"/>
              <a:t>通过低频电刺激技术，使子宫被动产生宫缩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消除盆腔淤血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减少产后出血</a:t>
            </a:r>
            <a:r>
              <a:rPr lang="en-US" sz="1350" dirty="0" smtClean="0"/>
              <a:t>, </a:t>
            </a:r>
            <a:r>
              <a:rPr lang="zh-CN" altLang="en-US" sz="1350" dirty="0" smtClean="0"/>
              <a:t>促进恶露排出，改善子宫内膜血液循环，增加子宫内膜营养，使子宫快速复原。</a:t>
            </a:r>
          </a:p>
          <a:p>
            <a:r>
              <a:rPr lang="en-US" sz="1350" dirty="0" smtClean="0"/>
              <a:t> </a:t>
            </a:r>
            <a:endParaRPr lang="zh-CN" altLang="en-US" sz="1350" dirty="0" smtClean="0"/>
          </a:p>
          <a:p>
            <a:endParaRPr lang="zh-CN" altLang="en-US" sz="13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62802" y="4680229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竞品分析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3432111" y="3872610"/>
          <a:ext cx="3302000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668655"/>
                <a:gridCol w="494030"/>
                <a:gridCol w="516890"/>
                <a:gridCol w="517525"/>
                <a:gridCol w="483235"/>
              </a:tblGrid>
              <a:tr h="156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频率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波宽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工作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休息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波降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133601" y="1670050"/>
            <a:ext cx="2590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四、治疗产后尿潴留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63928" y="3822121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103059" y="1939869"/>
            <a:ext cx="6505280" cy="39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阴道分娩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小时后，一般为单次治疗，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20-40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分钟。</a:t>
            </a:r>
            <a:endParaRPr lang="zh-CN" alt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09801" y="4895850"/>
            <a:ext cx="6934200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dirty="0" smtClean="0">
                <a:latin typeface="+mn-ea"/>
              </a:rPr>
              <a:t>采用低频电刺激治疗，加快麻痹的神经排尿功能恢复，消除或减少神经元膀胱患者的膀胱残余尿，或解除其尿潴留。</a:t>
            </a:r>
            <a:r>
              <a:rPr lang="zh-CN" altLang="en-US" sz="1350" dirty="0" smtClean="0"/>
              <a:t>操作方法简单、安全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具有可重复性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患者无痛苦。</a:t>
            </a:r>
            <a:endParaRPr lang="zh-CN" altLang="en-US" sz="1350" dirty="0"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06626" y="3744418"/>
            <a:ext cx="1749116" cy="70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 smtClean="0">
                <a:solidFill>
                  <a:srgbClr val="FF0000"/>
                </a:solidFill>
              </a:rPr>
              <a:t>刺激强度为能耐受的最大强度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201333" y="2355851"/>
            <a:ext cx="4592465" cy="1388534"/>
            <a:chOff x="827584" y="1052736"/>
            <a:chExt cx="7272808" cy="2539611"/>
          </a:xfrm>
        </p:grpSpPr>
        <p:pic>
          <p:nvPicPr>
            <p:cNvPr id="29" name="Picture 2" descr="C:\Users\admin\Desktop\电极片位置\53c5f80e00164 [213转换]-06.jpg"/>
            <p:cNvPicPr>
              <a:picLocks noChangeAspect="1" noChangeArrowheads="1"/>
            </p:cNvPicPr>
            <p:nvPr/>
          </p:nvPicPr>
          <p:blipFill>
            <a:blip r:embed="rId2" cstate="print"/>
            <a:srcRect l="731" r="973"/>
            <a:stretch>
              <a:fillRect/>
            </a:stretch>
          </p:blipFill>
          <p:spPr bwMode="auto">
            <a:xfrm>
              <a:off x="827584" y="1052736"/>
              <a:ext cx="7272808" cy="2539611"/>
            </a:xfrm>
            <a:prstGeom prst="rect">
              <a:avLst/>
            </a:prstGeom>
            <a:noFill/>
          </p:spPr>
        </p:pic>
        <p:sp>
          <p:nvSpPr>
            <p:cNvPr id="30" name="矩形 29"/>
            <p:cNvSpPr/>
            <p:nvPr/>
          </p:nvSpPr>
          <p:spPr>
            <a:xfrm>
              <a:off x="827584" y="1052736"/>
              <a:ext cx="7272808" cy="252028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4" name="矩形 3"/>
          <p:cNvSpPr/>
          <p:nvPr/>
        </p:nvSpPr>
        <p:spPr>
          <a:xfrm>
            <a:off x="6981227" y="2364701"/>
            <a:ext cx="1941577" cy="1004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rgbClr val="FF0000"/>
                </a:solidFill>
              </a:rPr>
              <a:t>下腹部膀胱区域和骶尾部各贴一片电极</a:t>
            </a:r>
            <a:r>
              <a:rPr lang="zh-CN" altLang="en-US" sz="1650" b="1" dirty="0" smtClean="0">
                <a:solidFill>
                  <a:srgbClr val="FF0000"/>
                </a:solidFill>
              </a:rPr>
              <a:t>片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62802" y="4680229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竞品分析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3432111" y="3872610"/>
          <a:ext cx="3302000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668655"/>
                <a:gridCol w="494030"/>
                <a:gridCol w="516890"/>
                <a:gridCol w="517525"/>
                <a:gridCol w="483235"/>
              </a:tblGrid>
              <a:tr h="156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频率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波宽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工作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休息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波降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133601" y="1670050"/>
            <a:ext cx="2590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四、治疗产后尿潴留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63928" y="3822121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103059" y="1939869"/>
            <a:ext cx="6505280" cy="39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阴道分娩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小时后，一般为单次治疗，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20-40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分钟。</a:t>
            </a:r>
            <a:endParaRPr lang="zh-CN" alt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09801" y="4895850"/>
            <a:ext cx="6934200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dirty="0" smtClean="0">
                <a:latin typeface="+mn-ea"/>
              </a:rPr>
              <a:t>采用低频电刺激治疗，加快麻痹的神经排尿功能恢复，消除或减少神经元膀胱患者的膀胱残余尿，或解除其尿潴留。</a:t>
            </a:r>
            <a:r>
              <a:rPr lang="zh-CN" altLang="en-US" sz="1350" dirty="0" smtClean="0"/>
              <a:t>操作方法简单、安全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具有可重复性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患者无痛苦。</a:t>
            </a:r>
            <a:endParaRPr lang="zh-CN" altLang="en-US" sz="1350" dirty="0"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06626" y="3744418"/>
            <a:ext cx="1749116" cy="70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 smtClean="0">
                <a:solidFill>
                  <a:srgbClr val="FF0000"/>
                </a:solidFill>
              </a:rPr>
              <a:t>刺激强度为能耐受的最大强度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201333" y="2355851"/>
            <a:ext cx="4592465" cy="1388534"/>
            <a:chOff x="827584" y="1052736"/>
            <a:chExt cx="7272808" cy="2539611"/>
          </a:xfrm>
        </p:grpSpPr>
        <p:pic>
          <p:nvPicPr>
            <p:cNvPr id="29" name="Picture 2" descr="C:\Users\admin\Desktop\电极片位置\53c5f80e00164 [213转换]-06.jpg"/>
            <p:cNvPicPr>
              <a:picLocks noChangeAspect="1" noChangeArrowheads="1"/>
            </p:cNvPicPr>
            <p:nvPr/>
          </p:nvPicPr>
          <p:blipFill>
            <a:blip r:embed="rId2" cstate="print"/>
            <a:srcRect l="731" r="973"/>
            <a:stretch>
              <a:fillRect/>
            </a:stretch>
          </p:blipFill>
          <p:spPr bwMode="auto">
            <a:xfrm>
              <a:off x="827584" y="1052736"/>
              <a:ext cx="7272808" cy="2539611"/>
            </a:xfrm>
            <a:prstGeom prst="rect">
              <a:avLst/>
            </a:prstGeom>
            <a:noFill/>
          </p:spPr>
        </p:pic>
        <p:sp>
          <p:nvSpPr>
            <p:cNvPr id="30" name="矩形 29"/>
            <p:cNvSpPr/>
            <p:nvPr/>
          </p:nvSpPr>
          <p:spPr>
            <a:xfrm>
              <a:off x="827584" y="1052736"/>
              <a:ext cx="7272808" cy="252028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4" name="矩形 3"/>
          <p:cNvSpPr/>
          <p:nvPr/>
        </p:nvSpPr>
        <p:spPr>
          <a:xfrm>
            <a:off x="6981227" y="2364701"/>
            <a:ext cx="1941577" cy="1004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rgbClr val="FF0000"/>
                </a:solidFill>
              </a:rPr>
              <a:t>下腹部膀胱区域和骶尾部各贴一片电极</a:t>
            </a:r>
            <a:r>
              <a:rPr lang="zh-CN" altLang="en-US" sz="1650" b="1" dirty="0" smtClean="0">
                <a:solidFill>
                  <a:srgbClr val="FF0000"/>
                </a:solidFill>
              </a:rPr>
              <a:t>片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5216159" y="3166767"/>
          <a:ext cx="3302000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668655"/>
                <a:gridCol w="494030"/>
                <a:gridCol w="516890"/>
                <a:gridCol w="517525"/>
                <a:gridCol w="483235"/>
              </a:tblGrid>
              <a:tr h="156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频率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波宽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工作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休息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波降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119992" y="1659140"/>
            <a:ext cx="25366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五、促进胃肠排气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20335" y="2589806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162326" y="2092269"/>
            <a:ext cx="6505280" cy="39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剖宫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产后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小时，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20-30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</a:t>
            </a:r>
            <a:r>
              <a:rPr lang="en-US" altLang="zh-CN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次，直至正常排气。</a:t>
            </a:r>
          </a:p>
        </p:txBody>
      </p:sp>
      <p:sp>
        <p:nvSpPr>
          <p:cNvPr id="7" name="矩形 6"/>
          <p:cNvSpPr/>
          <p:nvPr/>
        </p:nvSpPr>
        <p:spPr>
          <a:xfrm>
            <a:off x="2167467" y="4904316"/>
            <a:ext cx="6773334" cy="71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dirty="0" smtClean="0"/>
              <a:t>通过低频电刺激治疗，改善局部血液循环，减轻膀胱充血水肿，促进膀胱回宫功能，可尽快排尿。同时可预防尿潴留、膀胱炎的发生。</a:t>
            </a:r>
          </a:p>
          <a:p>
            <a:endParaRPr lang="zh-CN" altLang="en-US" sz="1350" dirty="0"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96505" y="3964551"/>
            <a:ext cx="2993571" cy="395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 smtClean="0">
                <a:solidFill>
                  <a:srgbClr val="FF0000"/>
                </a:solidFill>
              </a:rPr>
              <a:t>刺激强度为能耐受的最大强度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218266" y="2643716"/>
            <a:ext cx="2582333" cy="1397000"/>
            <a:chOff x="434954" y="1124744"/>
            <a:chExt cx="3777006" cy="2664296"/>
          </a:xfrm>
        </p:grpSpPr>
        <p:pic>
          <p:nvPicPr>
            <p:cNvPr id="33" name="Picture 2" descr="C:\Users\admin\Desktop\电极片位置\53c5f80e00164 [213转换]-05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4954" y="1124744"/>
              <a:ext cx="3777006" cy="2664000"/>
            </a:xfrm>
            <a:prstGeom prst="rect">
              <a:avLst/>
            </a:prstGeom>
            <a:noFill/>
          </p:spPr>
        </p:pic>
        <p:sp>
          <p:nvSpPr>
            <p:cNvPr id="34" name="矩形 33"/>
            <p:cNvSpPr/>
            <p:nvPr/>
          </p:nvSpPr>
          <p:spPr>
            <a:xfrm>
              <a:off x="467544" y="1124744"/>
              <a:ext cx="3744416" cy="266429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37" name="TextBox 11"/>
          <p:cNvSpPr txBox="1"/>
          <p:nvPr/>
        </p:nvSpPr>
        <p:spPr>
          <a:xfrm>
            <a:off x="2292542" y="4181652"/>
            <a:ext cx="2501900" cy="344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50" b="1" dirty="0">
                <a:solidFill>
                  <a:srgbClr val="FF0000"/>
                </a:solidFill>
              </a:rPr>
              <a:t>骶尾两侧各贴一片电极</a:t>
            </a:r>
            <a:r>
              <a:rPr lang="zh-CN" altLang="en-US" sz="1650" b="1" dirty="0" smtClean="0">
                <a:solidFill>
                  <a:srgbClr val="FF0000"/>
                </a:solidFill>
              </a:rPr>
              <a:t>片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 rot="5400000">
            <a:off x="4064232" y="3437507"/>
            <a:ext cx="1915315" cy="231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096105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3379708" y="4863969"/>
          <a:ext cx="3302000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668655"/>
                <a:gridCol w="494030"/>
                <a:gridCol w="516890"/>
                <a:gridCol w="517525"/>
                <a:gridCol w="483235"/>
              </a:tblGrid>
              <a:tr h="156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频率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波宽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工作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休息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波降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187725" y="1743807"/>
            <a:ext cx="25366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六、淡化妊娠纹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87725" y="5052461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187725" y="2100325"/>
            <a:ext cx="6956275" cy="70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产后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42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天，剖宫产待伤口完全愈合</a:t>
            </a: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en-US" altLang="zh-CN" sz="16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42900" indent="-34290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橄榄油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苦杏仁油按摩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15min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后，电刺激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15min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 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疗程。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2845598" y="2826326"/>
            <a:ext cx="5454606" cy="1890210"/>
            <a:chOff x="755576" y="1052736"/>
            <a:chExt cx="7272808" cy="2520280"/>
          </a:xfrm>
        </p:grpSpPr>
        <p:sp>
          <p:nvSpPr>
            <p:cNvPr id="29" name="矩形 28"/>
            <p:cNvSpPr/>
            <p:nvPr/>
          </p:nvSpPr>
          <p:spPr>
            <a:xfrm>
              <a:off x="755576" y="1052736"/>
              <a:ext cx="7272808" cy="252028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  <p:pic>
          <p:nvPicPr>
            <p:cNvPr id="30" name="图片 29"/>
            <p:cNvPicPr/>
            <p:nvPr/>
          </p:nvPicPr>
          <p:blipFill>
            <a:blip r:embed="rId2" cstate="print"/>
            <a:srcRect t="8554" b="8763"/>
            <a:stretch>
              <a:fillRect/>
            </a:stretch>
          </p:blipFill>
          <p:spPr bwMode="auto">
            <a:xfrm>
              <a:off x="4283968" y="1124744"/>
              <a:ext cx="3672408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图片 34"/>
            <p:cNvPicPr/>
            <p:nvPr/>
          </p:nvPicPr>
          <p:blipFill>
            <a:blip r:embed="rId3" cstate="print"/>
            <a:srcRect t="6326" b="5106"/>
            <a:stretch>
              <a:fillRect/>
            </a:stretch>
          </p:blipFill>
          <p:spPr bwMode="auto">
            <a:xfrm>
              <a:off x="827584" y="1124744"/>
              <a:ext cx="3600400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矩形 5"/>
          <p:cNvSpPr/>
          <p:nvPr/>
        </p:nvSpPr>
        <p:spPr>
          <a:xfrm>
            <a:off x="6833849" y="4937903"/>
            <a:ext cx="2382182" cy="70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rgbClr val="FF0000"/>
                </a:solidFill>
              </a:rPr>
              <a:t>刺激强度为患者有轻微收缩感，无显著收缩。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3311041" y="4254752"/>
          <a:ext cx="3302000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668655"/>
                <a:gridCol w="494030"/>
                <a:gridCol w="516890"/>
                <a:gridCol w="517525"/>
                <a:gridCol w="483235"/>
              </a:tblGrid>
              <a:tr h="156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频率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波宽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工作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休息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波降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179259" y="1667607"/>
            <a:ext cx="434370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七、塑形（腹部、大腿、臀部、小腿）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87725" y="4272229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187725" y="1976396"/>
            <a:ext cx="6956275" cy="471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产后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42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天，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30min/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次，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</a:t>
            </a:r>
            <a:r>
              <a:rPr lang="en-US" altLang="zh-CN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疗程，配合运动饮食。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3200400" y="2549546"/>
            <a:ext cx="4366667" cy="1694371"/>
            <a:chOff x="755576" y="980728"/>
            <a:chExt cx="5664560" cy="3167846"/>
          </a:xfrm>
        </p:grpSpPr>
        <p:pic>
          <p:nvPicPr>
            <p:cNvPr id="33" name="图片 32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7584" y="980728"/>
              <a:ext cx="5592552" cy="3167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矩形 33"/>
            <p:cNvSpPr/>
            <p:nvPr/>
          </p:nvSpPr>
          <p:spPr>
            <a:xfrm>
              <a:off x="755576" y="1124744"/>
              <a:ext cx="5616624" cy="288032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6694078" y="4355193"/>
            <a:ext cx="2204568" cy="39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rgbClr val="FF0000"/>
                </a:solidFill>
              </a:rPr>
              <a:t>刺激</a:t>
            </a:r>
            <a:r>
              <a:rPr lang="zh-CN" altLang="en-US" sz="1650" b="1" dirty="0" smtClean="0">
                <a:solidFill>
                  <a:srgbClr val="FF0000"/>
                </a:solidFill>
              </a:rPr>
              <a:t>强度：最大耐受。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77534" y="5175250"/>
            <a:ext cx="668866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dirty="0" smtClean="0"/>
              <a:t>通过神经肌肉电刺激，引起肌肉被动收缩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促进血液循环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刺激肠蠕动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可活化人体细胞，促进内分泌恢复正常，消除孕期堆积的脂肪，消除水肿，增强皮肤坚实度，逐步恢复孕前形体状态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配合运动饮食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效果更佳。</a:t>
            </a:r>
          </a:p>
          <a:p>
            <a:endParaRPr lang="zh-CN" altLang="en-US" sz="13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5584158" y="3224174"/>
          <a:ext cx="3302000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668655"/>
                <a:gridCol w="494030"/>
                <a:gridCol w="516890"/>
                <a:gridCol w="517525"/>
                <a:gridCol w="483235"/>
              </a:tblGrid>
              <a:tr h="156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频率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波宽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工作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休息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波升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/>
                        <a:t>波降</a:t>
                      </a:r>
                      <a:endParaRPr lang="zh-CN" altLang="en-US" sz="1350" dirty="0"/>
                    </a:p>
                  </a:txBody>
                  <a:tcPr marL="68580" marR="68580" marT="34290" marB="3429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</a:t>
                      </a:r>
                      <a:r>
                        <a:rPr lang="en-US" sz="135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2136926" y="1667607"/>
            <a:ext cx="434370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八、腹直肌分离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402009" y="2841022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125133" y="1976396"/>
            <a:ext cx="7018867" cy="1233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 smtClean="0">
                <a:latin typeface="+mn-ea"/>
              </a:rPr>
              <a:t>产后</a:t>
            </a:r>
            <a:r>
              <a:rPr lang="en-US" altLang="zh-CN" sz="1650" dirty="0">
                <a:latin typeface="+mn-ea"/>
              </a:rPr>
              <a:t>42</a:t>
            </a:r>
            <a:r>
              <a:rPr lang="zh-CN" altLang="en-US" sz="1650" dirty="0">
                <a:latin typeface="+mn-ea"/>
              </a:rPr>
              <a:t>天，</a:t>
            </a:r>
            <a:r>
              <a:rPr lang="en-US" altLang="zh-CN" sz="1650" dirty="0">
                <a:latin typeface="+mn-ea"/>
              </a:rPr>
              <a:t>3</a:t>
            </a:r>
            <a:r>
              <a:rPr lang="zh-CN" altLang="en-US" sz="1650" dirty="0">
                <a:latin typeface="+mn-ea"/>
              </a:rPr>
              <a:t>次</a:t>
            </a:r>
            <a:r>
              <a:rPr lang="en-US" altLang="zh-CN" sz="1650" dirty="0">
                <a:latin typeface="+mn-ea"/>
              </a:rPr>
              <a:t>/</a:t>
            </a:r>
            <a:r>
              <a:rPr lang="zh-CN" altLang="en-US" sz="1650" dirty="0">
                <a:latin typeface="+mn-ea"/>
              </a:rPr>
              <a:t>周，</a:t>
            </a:r>
            <a:r>
              <a:rPr lang="en-US" altLang="zh-CN" sz="1650" dirty="0">
                <a:latin typeface="+mn-ea"/>
              </a:rPr>
              <a:t>30min/</a:t>
            </a:r>
            <a:r>
              <a:rPr lang="zh-CN" altLang="en-US" sz="1650" dirty="0">
                <a:latin typeface="+mn-ea"/>
              </a:rPr>
              <a:t>次。</a:t>
            </a:r>
            <a:r>
              <a:rPr lang="en-US" altLang="zh-CN" sz="1650" dirty="0">
                <a:latin typeface="+mn-ea"/>
              </a:rPr>
              <a:t>10</a:t>
            </a:r>
            <a:r>
              <a:rPr lang="zh-CN" altLang="en-US" sz="1650" dirty="0">
                <a:latin typeface="+mn-ea"/>
              </a:rPr>
              <a:t>次</a:t>
            </a:r>
            <a:r>
              <a:rPr lang="en-US" altLang="zh-CN" sz="1650" dirty="0">
                <a:latin typeface="+mn-ea"/>
              </a:rPr>
              <a:t>/</a:t>
            </a:r>
            <a:r>
              <a:rPr lang="zh-CN" altLang="en-US" sz="1650" dirty="0">
                <a:latin typeface="+mn-ea"/>
              </a:rPr>
              <a:t>疗程</a:t>
            </a:r>
            <a:r>
              <a:rPr lang="zh-CN" altLang="en-US" sz="1650" dirty="0" smtClean="0">
                <a:latin typeface="+mn-ea"/>
              </a:rPr>
              <a:t>。</a:t>
            </a:r>
            <a:endParaRPr lang="en-US" altLang="zh-CN" sz="1650" dirty="0" smtClean="0"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>
                <a:latin typeface="+mn-ea"/>
              </a:rPr>
              <a:t>患者仰卧位，将</a:t>
            </a:r>
            <a:r>
              <a:rPr lang="en-US" altLang="zh-CN" sz="1650" dirty="0">
                <a:latin typeface="+mn-ea"/>
              </a:rPr>
              <a:t>2</a:t>
            </a:r>
            <a:r>
              <a:rPr lang="zh-CN" altLang="en-US" sz="1650" dirty="0">
                <a:latin typeface="+mn-ea"/>
              </a:rPr>
              <a:t>对电极片分别贴于腹中线两侧</a:t>
            </a:r>
            <a:r>
              <a:rPr lang="en-US" altLang="zh-CN" sz="1650" dirty="0">
                <a:latin typeface="+mn-ea"/>
              </a:rPr>
              <a:t>2cm</a:t>
            </a:r>
            <a:r>
              <a:rPr lang="zh-CN" altLang="en-US" sz="1650" dirty="0">
                <a:latin typeface="+mn-ea"/>
              </a:rPr>
              <a:t>，脐上</a:t>
            </a:r>
            <a:r>
              <a:rPr lang="en-US" altLang="zh-CN" sz="1650" dirty="0">
                <a:latin typeface="+mn-ea"/>
              </a:rPr>
              <a:t>2cm</a:t>
            </a:r>
            <a:r>
              <a:rPr lang="zh-CN" altLang="en-US" sz="1650" dirty="0">
                <a:latin typeface="+mn-ea"/>
              </a:rPr>
              <a:t>和脐下</a:t>
            </a:r>
            <a:r>
              <a:rPr lang="en-US" altLang="zh-CN" sz="1650" dirty="0">
                <a:latin typeface="+mn-ea"/>
              </a:rPr>
              <a:t>2cm</a:t>
            </a:r>
            <a:r>
              <a:rPr lang="zh-CN" altLang="en-US" sz="1650" dirty="0">
                <a:latin typeface="+mn-ea"/>
              </a:rPr>
              <a:t>各一片</a:t>
            </a:r>
            <a:r>
              <a:rPr lang="zh-CN" altLang="en-US" sz="1650" dirty="0" smtClean="0">
                <a:latin typeface="+mn-ea"/>
              </a:rPr>
              <a:t>。</a:t>
            </a:r>
            <a:endParaRPr lang="en-US" altLang="zh-CN" sz="1650" dirty="0">
              <a:latin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712105" y="4006746"/>
            <a:ext cx="3081303" cy="70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rgbClr val="FF0000"/>
                </a:solidFill>
              </a:rPr>
              <a:t>刺激强度为患者有轻微收缩感，无显著收缩</a:t>
            </a:r>
            <a:r>
              <a:rPr lang="zh-CN" altLang="en-US" sz="1650" b="1" dirty="0" smtClean="0">
                <a:solidFill>
                  <a:srgbClr val="FF0000"/>
                </a:solidFill>
              </a:rPr>
              <a:t>。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  <p:pic>
        <p:nvPicPr>
          <p:cNvPr id="28" name="Picture 2" descr="C:\伟思\1. 盆底组资料管理\10. 图片\电极片位置\腹直肌分离-方形电极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8947" y="3075517"/>
            <a:ext cx="2495696" cy="1575845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2236407" y="4777338"/>
            <a:ext cx="6568925" cy="1245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dirty="0" smtClean="0"/>
              <a:t>采用腹部电刺激的方法可以有效治疗腹直肌分离。通过电刺激使腹部肌肉（腹横肌、腹直肌）被动收缩，可以对肌群进行强化训练，恢复脊柱生理弯曲并改善骨盆倾斜度。可以克服患者自主训练方式不正确，无法使腹部肌群得到充分的锻炼及依从性较差的问题。</a:t>
            </a:r>
          </a:p>
          <a:p>
            <a:r>
              <a:rPr lang="zh-CN" altLang="en-US" sz="1350" b="1" dirty="0" smtClean="0"/>
              <a:t>治疗范围：</a:t>
            </a:r>
            <a:r>
              <a:rPr lang="zh-CN" altLang="en-US" sz="1350" dirty="0" smtClean="0"/>
              <a:t>因腹直肌分离导致的产后腰疼、腹部赘肉凸起。</a:t>
            </a:r>
          </a:p>
          <a:p>
            <a:endParaRPr lang="zh-CN" altLang="en-US" sz="75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0" name="直接连接符 29"/>
          <p:cNvCxnSpPr/>
          <p:nvPr/>
        </p:nvCxnSpPr>
        <p:spPr>
          <a:xfrm rot="16200000" flipH="1">
            <a:off x="4173869" y="3718785"/>
            <a:ext cx="1847117" cy="15945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45392" y="1650674"/>
            <a:ext cx="434370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九、改善耻骨联合分离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077430" y="4281251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35200" y="1984863"/>
            <a:ext cx="6908800" cy="85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>
                <a:latin typeface="+mn-ea"/>
              </a:rPr>
              <a:t>产后</a:t>
            </a:r>
            <a:r>
              <a:rPr lang="en-US" altLang="zh-CN" sz="1650" dirty="0" smtClean="0">
                <a:latin typeface="+mn-ea"/>
              </a:rPr>
              <a:t>48</a:t>
            </a:r>
            <a:r>
              <a:rPr lang="zh-CN" altLang="en-US" sz="1650" dirty="0" smtClean="0">
                <a:latin typeface="+mn-ea"/>
              </a:rPr>
              <a:t>小时，</a:t>
            </a:r>
            <a:r>
              <a:rPr lang="en-US" altLang="zh-CN" sz="1650" dirty="0">
                <a:latin typeface="+mn-ea"/>
              </a:rPr>
              <a:t>1</a:t>
            </a:r>
            <a:r>
              <a:rPr lang="zh-CN" altLang="en-US" sz="1650" dirty="0">
                <a:latin typeface="+mn-ea"/>
              </a:rPr>
              <a:t>次</a:t>
            </a:r>
            <a:r>
              <a:rPr lang="en-US" altLang="zh-CN" sz="1650" dirty="0">
                <a:latin typeface="+mn-ea"/>
              </a:rPr>
              <a:t>/</a:t>
            </a:r>
            <a:r>
              <a:rPr lang="zh-CN" altLang="en-US" sz="1650" dirty="0">
                <a:latin typeface="+mn-ea"/>
              </a:rPr>
              <a:t>天，</a:t>
            </a:r>
            <a:r>
              <a:rPr lang="en-US" altLang="zh-CN" sz="1650" dirty="0" smtClean="0">
                <a:latin typeface="+mn-ea"/>
              </a:rPr>
              <a:t>20-30</a:t>
            </a:r>
            <a:r>
              <a:rPr lang="zh-CN" altLang="en-US" sz="1650" dirty="0" smtClean="0">
                <a:latin typeface="+mn-ea"/>
              </a:rPr>
              <a:t>分钟</a:t>
            </a:r>
            <a:r>
              <a:rPr lang="en-US" altLang="zh-CN" sz="1650" dirty="0" smtClean="0">
                <a:latin typeface="+mn-ea"/>
              </a:rPr>
              <a:t>/</a:t>
            </a:r>
            <a:r>
              <a:rPr lang="zh-CN" altLang="en-US" sz="1650" dirty="0">
                <a:latin typeface="+mn-ea"/>
              </a:rPr>
              <a:t>次。</a:t>
            </a:r>
            <a:r>
              <a:rPr lang="en-US" altLang="zh-CN" sz="1650" dirty="0">
                <a:latin typeface="+mn-ea"/>
              </a:rPr>
              <a:t>5</a:t>
            </a:r>
            <a:r>
              <a:rPr lang="zh-CN" altLang="en-US" sz="1650" dirty="0">
                <a:latin typeface="+mn-ea"/>
              </a:rPr>
              <a:t>次</a:t>
            </a:r>
            <a:r>
              <a:rPr lang="en-US" altLang="zh-CN" sz="1650" dirty="0">
                <a:latin typeface="+mn-ea"/>
              </a:rPr>
              <a:t>/</a:t>
            </a:r>
            <a:r>
              <a:rPr lang="zh-CN" altLang="en-US" sz="1650" dirty="0">
                <a:latin typeface="+mn-ea"/>
              </a:rPr>
              <a:t>疗程</a:t>
            </a:r>
            <a:r>
              <a:rPr lang="zh-CN" altLang="en-US" sz="1650" dirty="0" smtClean="0">
                <a:latin typeface="+mn-ea"/>
              </a:rPr>
              <a:t>。</a:t>
            </a:r>
            <a:endParaRPr lang="en-US" altLang="zh-CN" sz="1650" dirty="0"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650" dirty="0">
                <a:latin typeface="+mn-ea"/>
              </a:rPr>
              <a:t>耻骨联合两侧腹股沟处各贴一片电极片。骶尾两侧各贴一片电极片。</a:t>
            </a:r>
            <a:endParaRPr lang="en-US" altLang="zh-CN" sz="1650" dirty="0">
              <a:latin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95331" y="4363617"/>
            <a:ext cx="2051182" cy="70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rgbClr val="FF0000"/>
                </a:solidFill>
              </a:rPr>
              <a:t>刺激</a:t>
            </a:r>
            <a:r>
              <a:rPr lang="zh-CN" altLang="en-US" sz="1650" b="1" dirty="0" smtClean="0">
                <a:solidFill>
                  <a:srgbClr val="FF0000"/>
                </a:solidFill>
              </a:rPr>
              <a:t>强度：最大耐受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878666" y="2756341"/>
            <a:ext cx="4523374" cy="1453709"/>
            <a:chOff x="1331640" y="1628800"/>
            <a:chExt cx="6768752" cy="2592288"/>
          </a:xfrm>
        </p:grpSpPr>
        <p:pic>
          <p:nvPicPr>
            <p:cNvPr id="32" name="Picture 2" descr="C:\Users\admin\Desktop\电极片位置\53c5f80e00164 [213转换]-03.jpg"/>
            <p:cNvPicPr>
              <a:picLocks noChangeAspect="1" noChangeArrowheads="1"/>
            </p:cNvPicPr>
            <p:nvPr/>
          </p:nvPicPr>
          <p:blipFill>
            <a:blip r:embed="rId2" cstate="print"/>
            <a:srcRect l="16667" t="3030" r="15000" b="3030"/>
            <a:stretch>
              <a:fillRect/>
            </a:stretch>
          </p:blipFill>
          <p:spPr bwMode="auto">
            <a:xfrm>
              <a:off x="1331640" y="1628800"/>
              <a:ext cx="3428510" cy="2592288"/>
            </a:xfrm>
            <a:prstGeom prst="rect">
              <a:avLst/>
            </a:prstGeom>
            <a:noFill/>
          </p:spPr>
        </p:pic>
        <p:pic>
          <p:nvPicPr>
            <p:cNvPr id="33" name="Picture 3" descr="C:\Users\admin\Desktop\电极片位置\53c5f80e00164 [213转换]-05.jpg"/>
            <p:cNvPicPr>
              <a:picLocks noChangeAspect="1" noChangeArrowheads="1"/>
            </p:cNvPicPr>
            <p:nvPr/>
          </p:nvPicPr>
          <p:blipFill>
            <a:blip r:embed="rId3" cstate="print"/>
            <a:srcRect l="11051" t="15668" r="17907" b="1515"/>
            <a:stretch>
              <a:fillRect/>
            </a:stretch>
          </p:blipFill>
          <p:spPr bwMode="auto">
            <a:xfrm>
              <a:off x="4860032" y="1628800"/>
              <a:ext cx="3240360" cy="2592288"/>
            </a:xfrm>
            <a:prstGeom prst="rect">
              <a:avLst/>
            </a:prstGeom>
            <a:noFill/>
          </p:spPr>
        </p:pic>
        <p:sp>
          <p:nvSpPr>
            <p:cNvPr id="34" name="矩形 33"/>
            <p:cNvSpPr/>
            <p:nvPr/>
          </p:nvSpPr>
          <p:spPr>
            <a:xfrm>
              <a:off x="1331640" y="1628800"/>
              <a:ext cx="6768752" cy="259228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</p:grpSp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3244013" y="4302372"/>
          <a:ext cx="3428365" cy="800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500"/>
                <a:gridCol w="666115"/>
                <a:gridCol w="483870"/>
                <a:gridCol w="526415"/>
                <a:gridCol w="483870"/>
                <a:gridCol w="569595"/>
              </a:tblGrid>
              <a:tr h="4235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频率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波宽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工作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休息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波升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波降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</a:tr>
              <a:tr h="3771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</a:t>
                      </a:r>
                      <a:r>
                        <a:rPr lang="en-US" sz="135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150</a:t>
                      </a:r>
                      <a:r>
                        <a:rPr lang="en-US" sz="135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201333" y="5308253"/>
            <a:ext cx="6942667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dirty="0" smtClean="0"/>
              <a:t>通过低频电刺激技术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作用于耻骨联合及骶尾两侧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刺激神经肌肉，帮助改善神经肌肉异常相关病症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减轻疼痛</a:t>
            </a:r>
            <a:r>
              <a:rPr lang="en-US" sz="1350" dirty="0" smtClean="0"/>
              <a:t>.</a:t>
            </a:r>
            <a:endParaRPr lang="zh-CN" altLang="en-US" sz="1350" dirty="0" smtClean="0"/>
          </a:p>
          <a:p>
            <a:endParaRPr lang="zh-CN" altLang="en-US" sz="13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367215" y="2560179"/>
            <a:ext cx="4506062" cy="1832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350" dirty="0"/>
              <a:t>1</a:t>
            </a:r>
            <a:r>
              <a:rPr lang="zh-CN" altLang="en-US" sz="1350" dirty="0"/>
              <a:t>、生物反馈疗法。将</a:t>
            </a:r>
            <a:r>
              <a:rPr lang="en-US" altLang="zh-CN" sz="1350" dirty="0"/>
              <a:t>1</a:t>
            </a:r>
            <a:r>
              <a:rPr lang="zh-CN" altLang="en-US" sz="1350" dirty="0"/>
              <a:t>对电极片分别贴于</a:t>
            </a:r>
            <a:r>
              <a:rPr lang="en-US" altLang="zh-CN" sz="1350" dirty="0"/>
              <a:t>L1</a:t>
            </a:r>
            <a:r>
              <a:rPr lang="zh-CN" altLang="en-US" sz="1350" dirty="0"/>
              <a:t>两侧，距中线</a:t>
            </a:r>
            <a:r>
              <a:rPr lang="en-US" altLang="zh-CN" sz="1350" dirty="0"/>
              <a:t>2cm</a:t>
            </a:r>
            <a:r>
              <a:rPr lang="zh-CN" altLang="en-US" sz="1350" dirty="0"/>
              <a:t>处。参考电极位于髂前上棘。嘱咐患者由站立位向前轻微弯曲，当感觉后背肌肉舒展，则停下来让肌肉充分放松，持续</a:t>
            </a:r>
            <a:r>
              <a:rPr lang="en-US" altLang="zh-CN" sz="1350" dirty="0"/>
              <a:t>30S</a:t>
            </a:r>
            <a:r>
              <a:rPr lang="zh-CN" altLang="en-US" sz="1350" dirty="0"/>
              <a:t>后，恢复站立位。通过</a:t>
            </a:r>
            <a:r>
              <a:rPr lang="en-US" altLang="zh-CN" sz="1350" dirty="0"/>
              <a:t>SEMG</a:t>
            </a:r>
            <a:r>
              <a:rPr lang="zh-CN" altLang="en-US" sz="1350" dirty="0"/>
              <a:t>的变化对患者进行辅导</a:t>
            </a:r>
            <a:r>
              <a:rPr lang="zh-CN" altLang="en-US" sz="1350" dirty="0" smtClean="0"/>
              <a:t>。</a:t>
            </a:r>
            <a:endParaRPr lang="zh-CN" altLang="en-US" sz="1350" dirty="0"/>
          </a:p>
          <a:p>
            <a:pPr>
              <a:lnSpc>
                <a:spcPct val="120000"/>
              </a:lnSpc>
            </a:pPr>
            <a:r>
              <a:rPr lang="en-US" altLang="zh-CN" sz="1350" dirty="0"/>
              <a:t>2</a:t>
            </a:r>
            <a:r>
              <a:rPr lang="zh-CN" altLang="en-US" sz="1350" dirty="0"/>
              <a:t>、电刺激疗法。</a:t>
            </a:r>
            <a:r>
              <a:rPr lang="zh-CN" altLang="en-US" sz="1350" b="1" dirty="0"/>
              <a:t>两个电极片分别位于髂前上棘上方</a:t>
            </a:r>
            <a:r>
              <a:rPr lang="en-US" altLang="zh-CN" sz="1350" b="1" dirty="0"/>
              <a:t>2cm</a:t>
            </a:r>
            <a:r>
              <a:rPr lang="zh-CN" altLang="en-US" sz="1350" b="1" dirty="0"/>
              <a:t>，内侧</a:t>
            </a:r>
            <a:r>
              <a:rPr lang="en-US" altLang="zh-CN" sz="1350" b="1" dirty="0"/>
              <a:t>2cm</a:t>
            </a:r>
            <a:r>
              <a:rPr lang="zh-CN" altLang="en-US" sz="1350" dirty="0"/>
              <a:t>。 </a:t>
            </a:r>
          </a:p>
        </p:txBody>
      </p:sp>
      <p:sp>
        <p:nvSpPr>
          <p:cNvPr id="13" name="矩形 12"/>
          <p:cNvSpPr/>
          <p:nvPr/>
        </p:nvSpPr>
        <p:spPr>
          <a:xfrm>
            <a:off x="2165796" y="1978756"/>
            <a:ext cx="661413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zh-CN" altLang="en-US" sz="1500" dirty="0"/>
              <a:t>阴道分娩</a:t>
            </a:r>
            <a:r>
              <a:rPr lang="en-US" altLang="zh-CN" sz="1500" dirty="0"/>
              <a:t>1d</a:t>
            </a:r>
            <a:r>
              <a:rPr lang="zh-CN" altLang="en-US" sz="1500" dirty="0"/>
              <a:t>后，剖宫产伤口愈合后，</a:t>
            </a:r>
            <a:r>
              <a:rPr lang="en-US" altLang="zh-CN" sz="1500" dirty="0"/>
              <a:t>1</a:t>
            </a:r>
            <a:r>
              <a:rPr lang="zh-CN" altLang="en-US" sz="1500" dirty="0"/>
              <a:t>次</a:t>
            </a:r>
            <a:r>
              <a:rPr lang="en-US" altLang="zh-CN" sz="1500" dirty="0"/>
              <a:t>/</a:t>
            </a:r>
            <a:r>
              <a:rPr lang="zh-CN" altLang="en-US" sz="1500" dirty="0"/>
              <a:t>天，每次</a:t>
            </a:r>
            <a:r>
              <a:rPr lang="en-US" altLang="zh-CN" sz="1500" dirty="0"/>
              <a:t>30min</a:t>
            </a:r>
            <a:r>
              <a:rPr lang="zh-CN" altLang="en-US" sz="1500" dirty="0"/>
              <a:t>，生物反馈</a:t>
            </a:r>
            <a:r>
              <a:rPr lang="en-US" altLang="zh-CN" sz="1500" dirty="0"/>
              <a:t>15</a:t>
            </a:r>
            <a:r>
              <a:rPr lang="zh-CN" altLang="en-US" sz="1500" dirty="0"/>
              <a:t>分钟，电刺激</a:t>
            </a:r>
            <a:r>
              <a:rPr lang="en-US" altLang="zh-CN" sz="1500" dirty="0"/>
              <a:t>15</a:t>
            </a:r>
            <a:r>
              <a:rPr lang="zh-CN" altLang="en-US" sz="1500" dirty="0"/>
              <a:t>分钟。</a:t>
            </a:r>
            <a:r>
              <a:rPr lang="en-US" altLang="zh-CN" sz="1500" dirty="0"/>
              <a:t>10</a:t>
            </a:r>
            <a:r>
              <a:rPr lang="zh-CN" altLang="en-US" sz="1500" dirty="0"/>
              <a:t>次一个疗程，配合家庭训练。</a:t>
            </a:r>
          </a:p>
        </p:txBody>
      </p:sp>
      <p:sp>
        <p:nvSpPr>
          <p:cNvPr id="10" name="矩形 9"/>
          <p:cNvSpPr/>
          <p:nvPr/>
        </p:nvSpPr>
        <p:spPr>
          <a:xfrm>
            <a:off x="2146904" y="5327650"/>
            <a:ext cx="6895495" cy="62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dirty="0" smtClean="0"/>
              <a:t>通过置于体表的表面电极刺激神经肌肉，帮助改善神经肌肉异常相关病症，指导患者放松腰背部肌肉，减轻产后疲劳，缓解腰酸背痛。</a:t>
            </a:r>
          </a:p>
          <a:p>
            <a:endParaRPr lang="zh-CN" altLang="en-US" sz="750" dirty="0"/>
          </a:p>
        </p:txBody>
      </p:sp>
      <p:pic>
        <p:nvPicPr>
          <p:cNvPr id="4098" name="Picture 2" descr="C:\Users\admin\Desktop\电极片位置\53c5f80e00164 [213转换]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6458" y="2531343"/>
            <a:ext cx="2150372" cy="1188132"/>
          </a:xfrm>
          <a:prstGeom prst="rect">
            <a:avLst/>
          </a:prstGeom>
          <a:noFill/>
        </p:spPr>
      </p:pic>
      <p:pic>
        <p:nvPicPr>
          <p:cNvPr id="4099" name="Picture 3" descr="C:\Users\admin\Desktop\电极片位置\53c5f80e00164 [213转换]-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4850" y="3770345"/>
            <a:ext cx="2160240" cy="1261437"/>
          </a:xfrm>
          <a:prstGeom prst="rect">
            <a:avLst/>
          </a:prstGeom>
          <a:noFill/>
        </p:spPr>
      </p:pic>
      <p:cxnSp>
        <p:nvCxnSpPr>
          <p:cNvPr id="11" name="直接连接符 10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2802" y="4680229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竞品分析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03059" y="1667607"/>
            <a:ext cx="434370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十、产后腰背痛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5434391" y="4471076"/>
          <a:ext cx="3428365" cy="800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500"/>
                <a:gridCol w="666115"/>
                <a:gridCol w="483870"/>
                <a:gridCol w="526415"/>
                <a:gridCol w="483870"/>
                <a:gridCol w="569595"/>
              </a:tblGrid>
              <a:tr h="4235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频率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波宽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工作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休息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波升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波降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</a:tr>
              <a:tr h="3771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</a:t>
                      </a:r>
                      <a:r>
                        <a:rPr lang="en-US" sz="135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</a:t>
                      </a:r>
                      <a:r>
                        <a:rPr lang="en-US" sz="135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4390947" y="4408915"/>
            <a:ext cx="1191983" cy="34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sz="16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327152" y="2365420"/>
            <a:ext cx="3469714" cy="1583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chemeClr val="accent1">
                  <a:lumMod val="75000"/>
                </a:schemeClr>
              </a:buClr>
            </a:pPr>
            <a:r>
              <a:rPr lang="zh-CN" altLang="en-US" sz="1350" b="1" dirty="0"/>
              <a:t>腰背痛：</a:t>
            </a:r>
            <a:r>
              <a:rPr lang="zh-CN" altLang="en-US" sz="1350" dirty="0"/>
              <a:t>将电极片贴于疼痛区域脊髓两侧</a:t>
            </a:r>
            <a:r>
              <a:rPr lang="zh-CN" altLang="en-US" sz="1350" dirty="0" smtClean="0"/>
              <a:t>。</a:t>
            </a:r>
            <a:endParaRPr lang="en-US" altLang="zh-CN" sz="1350" dirty="0" smtClean="0"/>
          </a:p>
          <a:p>
            <a:pPr>
              <a:lnSpc>
                <a:spcPct val="120000"/>
              </a:lnSpc>
              <a:buClr>
                <a:schemeClr val="accent1">
                  <a:lumMod val="75000"/>
                </a:schemeClr>
              </a:buClr>
            </a:pPr>
            <a:r>
              <a:rPr lang="zh-CN" altLang="en-US" sz="1350" b="1" dirty="0" smtClean="0"/>
              <a:t>伤口</a:t>
            </a:r>
            <a:r>
              <a:rPr lang="zh-CN" altLang="en-US" sz="1350" b="1" dirty="0"/>
              <a:t>痛：</a:t>
            </a:r>
            <a:r>
              <a:rPr lang="zh-CN" altLang="en-US" sz="1350" dirty="0"/>
              <a:t>将电极片贴于疼痛区域，避开伤口</a:t>
            </a:r>
            <a:r>
              <a:rPr lang="zh-CN" altLang="en-US" sz="1350" dirty="0" smtClean="0"/>
              <a:t>。</a:t>
            </a:r>
            <a:endParaRPr lang="en-US" altLang="zh-CN" sz="1350" dirty="0" smtClean="0"/>
          </a:p>
          <a:p>
            <a:pPr>
              <a:lnSpc>
                <a:spcPct val="120000"/>
              </a:lnSpc>
              <a:buClr>
                <a:schemeClr val="accent1">
                  <a:lumMod val="75000"/>
                </a:schemeClr>
              </a:buClr>
            </a:pPr>
            <a:r>
              <a:rPr lang="zh-CN" altLang="en-US" sz="1350" b="1" dirty="0" smtClean="0"/>
              <a:t>人流</a:t>
            </a:r>
            <a:r>
              <a:rPr lang="zh-CN" altLang="en-US" sz="1350" b="1" dirty="0"/>
              <a:t>后镇痛：</a:t>
            </a:r>
            <a:r>
              <a:rPr lang="zh-CN" altLang="en-US" sz="1350" dirty="0"/>
              <a:t>下腹部子宫区域左右各一片，</a:t>
            </a:r>
            <a:r>
              <a:rPr lang="en-US" altLang="zh-CN" sz="1350" dirty="0"/>
              <a:t>T11-L1</a:t>
            </a:r>
            <a:r>
              <a:rPr lang="zh-CN" altLang="en-US" sz="1350" dirty="0"/>
              <a:t>两侧各一片</a:t>
            </a:r>
            <a:r>
              <a:rPr lang="zh-CN" altLang="en-US" sz="1350" dirty="0" smtClean="0"/>
              <a:t>。</a:t>
            </a:r>
            <a:endParaRPr lang="en-US" altLang="zh-CN" sz="1350" dirty="0" smtClean="0"/>
          </a:p>
          <a:p>
            <a:pPr>
              <a:lnSpc>
                <a:spcPct val="120000"/>
              </a:lnSpc>
              <a:buClr>
                <a:schemeClr val="accent1">
                  <a:lumMod val="75000"/>
                </a:schemeClr>
              </a:buClr>
            </a:pPr>
            <a:r>
              <a:rPr lang="zh-CN" altLang="en-US" sz="1350" b="1" dirty="0" smtClean="0"/>
              <a:t>经</a:t>
            </a:r>
            <a:r>
              <a:rPr lang="zh-CN" altLang="en-US" sz="1350" b="1" dirty="0"/>
              <a:t>阴道分娩产后镇痛：</a:t>
            </a:r>
            <a:r>
              <a:rPr lang="en-US" altLang="zh-CN" sz="1350" b="1" dirty="0"/>
              <a:t> </a:t>
            </a:r>
            <a:r>
              <a:rPr lang="en-US" altLang="zh-CN" sz="1350" dirty="0"/>
              <a:t>T11-L1</a:t>
            </a:r>
            <a:r>
              <a:rPr lang="zh-CN" altLang="en-US" sz="1350" dirty="0"/>
              <a:t>两侧各一片，</a:t>
            </a:r>
            <a:r>
              <a:rPr lang="en-US" altLang="zh-CN" sz="1350" dirty="0"/>
              <a:t>S2-S4</a:t>
            </a:r>
            <a:r>
              <a:rPr lang="zh-CN" altLang="en-US" sz="1350" dirty="0"/>
              <a:t>左右各一片。</a:t>
            </a:r>
            <a:endParaRPr lang="en-US" altLang="zh-CN" sz="1350" dirty="0"/>
          </a:p>
        </p:txBody>
      </p:sp>
      <p:sp>
        <p:nvSpPr>
          <p:cNvPr id="10" name="矩形 9"/>
          <p:cNvSpPr/>
          <p:nvPr/>
        </p:nvSpPr>
        <p:spPr>
          <a:xfrm>
            <a:off x="2074333" y="5065184"/>
            <a:ext cx="6908800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dirty="0" smtClean="0"/>
              <a:t>通过置于体表的表面电极刺激神经肌肉，帮助改善神经肌肉异常相关病症</a:t>
            </a:r>
            <a:r>
              <a:rPr lang="en-US" sz="1350" dirty="0" smtClean="0"/>
              <a:t>.</a:t>
            </a:r>
            <a:r>
              <a:rPr lang="zh-CN" altLang="en-US" sz="1350" dirty="0" smtClean="0"/>
              <a:t>减缓疼痛</a:t>
            </a:r>
            <a:r>
              <a:rPr lang="en-US" sz="1350" dirty="0" smtClean="0"/>
              <a:t>,</a:t>
            </a:r>
            <a:r>
              <a:rPr lang="zh-CN" altLang="en-US" sz="1350" dirty="0" smtClean="0"/>
              <a:t>应用于腰背痛、伤口痛、人流后镇痛、经阴道分娩产后镇痛等。</a:t>
            </a:r>
            <a:endParaRPr lang="en-US" altLang="zh-CN" sz="1350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11525" y="1676074"/>
            <a:ext cx="434370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十一、镇痛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3224045" y="3946427"/>
          <a:ext cx="3428365" cy="800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500"/>
                <a:gridCol w="666115"/>
                <a:gridCol w="483870"/>
                <a:gridCol w="526415"/>
                <a:gridCol w="483870"/>
                <a:gridCol w="569595"/>
              </a:tblGrid>
              <a:tr h="4235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频率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波宽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工作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休息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波升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波降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</a:tr>
              <a:tr h="3771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</a:t>
                      </a:r>
                      <a:r>
                        <a:rPr lang="en-US" sz="135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150</a:t>
                      </a:r>
                      <a:r>
                        <a:rPr lang="en-US" sz="135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pSp>
        <p:nvGrpSpPr>
          <p:cNvPr id="27" name="组合 26"/>
          <p:cNvGrpSpPr/>
          <p:nvPr/>
        </p:nvGrpSpPr>
        <p:grpSpPr>
          <a:xfrm>
            <a:off x="2133601" y="2381250"/>
            <a:ext cx="3004080" cy="1466879"/>
            <a:chOff x="251520" y="1268760"/>
            <a:chExt cx="4608512" cy="2256265"/>
          </a:xfrm>
        </p:grpSpPr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27784" y="1268760"/>
              <a:ext cx="2213438" cy="2256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9" name="Picture 2" descr="C:\Users\admin\Desktop\电极片位置\53c5f80e00164 [213转换]-04.jpg"/>
            <p:cNvPicPr>
              <a:picLocks noChangeAspect="1" noChangeArrowheads="1"/>
            </p:cNvPicPr>
            <p:nvPr/>
          </p:nvPicPr>
          <p:blipFill>
            <a:blip r:embed="rId3" cstate="print"/>
            <a:srcRect l="17533" t="3022" r="18523" b="3304"/>
            <a:stretch>
              <a:fillRect/>
            </a:stretch>
          </p:blipFill>
          <p:spPr bwMode="auto">
            <a:xfrm>
              <a:off x="251520" y="1268760"/>
              <a:ext cx="2232248" cy="2232248"/>
            </a:xfrm>
            <a:prstGeom prst="rect">
              <a:avLst/>
            </a:prstGeom>
            <a:noFill/>
          </p:spPr>
        </p:pic>
        <p:sp>
          <p:nvSpPr>
            <p:cNvPr id="30" name="矩形 29"/>
            <p:cNvSpPr/>
            <p:nvPr/>
          </p:nvSpPr>
          <p:spPr>
            <a:xfrm>
              <a:off x="323528" y="1268760"/>
              <a:ext cx="4536504" cy="223224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2" name="矩形 1"/>
          <p:cNvSpPr/>
          <p:nvPr/>
        </p:nvSpPr>
        <p:spPr>
          <a:xfrm>
            <a:off x="2145392" y="1995182"/>
            <a:ext cx="3808730" cy="4718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en-US" altLang="zh-CN" sz="1650" dirty="0"/>
              <a:t>1</a:t>
            </a:r>
            <a:r>
              <a:rPr lang="zh-CN" altLang="en-US" sz="1650" dirty="0"/>
              <a:t>次</a:t>
            </a:r>
            <a:r>
              <a:rPr lang="en-US" altLang="zh-CN" sz="1650" dirty="0"/>
              <a:t>/</a:t>
            </a:r>
            <a:r>
              <a:rPr lang="zh-CN" altLang="en-US" sz="1650" dirty="0"/>
              <a:t>天，每次</a:t>
            </a:r>
            <a:r>
              <a:rPr lang="en-US" altLang="zh-CN" sz="1650" dirty="0"/>
              <a:t>20-30min</a:t>
            </a:r>
            <a:r>
              <a:rPr lang="zh-CN" altLang="en-US" sz="1650" dirty="0"/>
              <a:t>。</a:t>
            </a:r>
            <a:r>
              <a:rPr lang="en-US" altLang="zh-CN" sz="1650" dirty="0"/>
              <a:t>5</a:t>
            </a:r>
            <a:r>
              <a:rPr lang="zh-CN" altLang="en-US" sz="1650" dirty="0"/>
              <a:t>次</a:t>
            </a:r>
            <a:r>
              <a:rPr lang="en-US" altLang="zh-CN" sz="1650" dirty="0"/>
              <a:t>/</a:t>
            </a:r>
            <a:r>
              <a:rPr lang="zh-CN" altLang="en-US" sz="1650" dirty="0"/>
              <a:t>疗程。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119992" y="4009605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840058" y="4128303"/>
            <a:ext cx="2051182" cy="70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rgbClr val="FF0000"/>
                </a:solidFill>
              </a:rPr>
              <a:t>刺激</a:t>
            </a:r>
            <a:r>
              <a:rPr lang="zh-CN" altLang="en-US" sz="1650" b="1" dirty="0" smtClean="0">
                <a:solidFill>
                  <a:srgbClr val="FF0000"/>
                </a:solidFill>
              </a:rPr>
              <a:t>强度：最大耐受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144042" y="4864238"/>
            <a:ext cx="3469714" cy="837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50" dirty="0"/>
              <a:t>肌肉酸痛：将一对电极片沿着肌纤维走向贴于肌肉酸痛处。</a:t>
            </a:r>
            <a:endParaRPr lang="en-US" altLang="zh-CN" sz="1350" dirty="0"/>
          </a:p>
          <a:p>
            <a:pPr>
              <a:lnSpc>
                <a:spcPct val="120000"/>
              </a:lnSpc>
            </a:pPr>
            <a:r>
              <a:rPr lang="zh-CN" altLang="en-US" sz="1350" dirty="0"/>
              <a:t>如图所示：肩痛，贴于斜方肌处。</a:t>
            </a:r>
            <a:endParaRPr lang="en-US" altLang="zh-CN" sz="1350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2079172" y="1630136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857250"/>
            <a:ext cx="2079172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0" y="1630136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24955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0" y="3448050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0" y="4351565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0" y="5244193"/>
            <a:ext cx="2079172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0" y="3454541"/>
            <a:ext cx="2079172" cy="9198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59728" y="1047417"/>
            <a:ext cx="21717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康  复  方  案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2803" y="279972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如何使用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2803" y="3787601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临床应用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2804" y="1916932"/>
            <a:ext cx="117565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87725" y="1743807"/>
            <a:ext cx="434370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十二、缓解肌肉疲劳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5676264" y="3797678"/>
          <a:ext cx="3428365" cy="800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500"/>
                <a:gridCol w="666115"/>
                <a:gridCol w="483870"/>
                <a:gridCol w="526415"/>
                <a:gridCol w="483870"/>
                <a:gridCol w="569595"/>
              </a:tblGrid>
              <a:tr h="4235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频率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波宽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工作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休息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波升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350" dirty="0" smtClean="0">
                          <a:latin typeface="+mn-ea"/>
                          <a:ea typeface="+mn-ea"/>
                        </a:rPr>
                        <a:t>波降</a:t>
                      </a:r>
                      <a:endParaRPr lang="zh-CN" altLang="en-US" sz="135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</a:tr>
              <a:tr h="3771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en-US" sz="135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Hz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</a:t>
                      </a:r>
                      <a:r>
                        <a:rPr lang="en-US" sz="135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μs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3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2S</a:t>
                      </a:r>
                      <a:endParaRPr lang="zh-CN" altLang="en-US" sz="13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2187725" y="2147582"/>
            <a:ext cx="3808730" cy="4718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p"/>
            </a:pPr>
            <a:r>
              <a:rPr lang="en-US" altLang="zh-CN" sz="1650" dirty="0"/>
              <a:t>1</a:t>
            </a:r>
            <a:r>
              <a:rPr lang="zh-CN" altLang="en-US" sz="1650" dirty="0"/>
              <a:t>次</a:t>
            </a:r>
            <a:r>
              <a:rPr lang="en-US" altLang="zh-CN" sz="1650" dirty="0"/>
              <a:t>/</a:t>
            </a:r>
            <a:r>
              <a:rPr lang="zh-CN" altLang="en-US" sz="1650" dirty="0"/>
              <a:t>天，每次</a:t>
            </a:r>
            <a:r>
              <a:rPr lang="en-US" altLang="zh-CN" sz="1650" dirty="0"/>
              <a:t>20-30min</a:t>
            </a:r>
            <a:r>
              <a:rPr lang="zh-CN" altLang="en-US" sz="1650" dirty="0"/>
              <a:t>。</a:t>
            </a:r>
            <a:r>
              <a:rPr lang="en-US" altLang="zh-CN" sz="1650" dirty="0"/>
              <a:t>5</a:t>
            </a:r>
            <a:r>
              <a:rPr lang="zh-CN" altLang="en-US" sz="1650" dirty="0"/>
              <a:t>次</a:t>
            </a:r>
            <a:r>
              <a:rPr lang="en-US" altLang="zh-CN" sz="1650" dirty="0"/>
              <a:t>/</a:t>
            </a:r>
            <a:r>
              <a:rPr lang="zh-CN" altLang="en-US" sz="1650" dirty="0"/>
              <a:t>疗程。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933897" y="3274925"/>
            <a:ext cx="119198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参数选择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531428" y="4744647"/>
            <a:ext cx="2051182" cy="70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rgbClr val="FF0000"/>
                </a:solidFill>
              </a:rPr>
              <a:t>刺激</a:t>
            </a:r>
            <a:r>
              <a:rPr lang="zh-CN" altLang="en-US" sz="1650" b="1" dirty="0" smtClean="0">
                <a:solidFill>
                  <a:srgbClr val="FF0000"/>
                </a:solidFill>
              </a:rPr>
              <a:t>强度：最大耐受</a:t>
            </a:r>
            <a:endParaRPr lang="zh-CN" altLang="en-US" sz="1650" b="1" dirty="0">
              <a:solidFill>
                <a:srgbClr val="FF0000"/>
              </a:solidFill>
            </a:endParaRPr>
          </a:p>
        </p:txBody>
      </p:sp>
      <p:pic>
        <p:nvPicPr>
          <p:cNvPr id="31" name="Picture 2" descr="C:\Users\admin\Desktop\电极片位置\53c5f80e00164 [11转换]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4941" y="3096601"/>
            <a:ext cx="3127916" cy="1728248"/>
          </a:xfrm>
          <a:prstGeom prst="rect">
            <a:avLst/>
          </a:prstGeom>
          <a:noFill/>
        </p:spPr>
      </p:pic>
      <p:cxnSp>
        <p:nvCxnSpPr>
          <p:cNvPr id="4" name="直接连接符 3"/>
          <p:cNvCxnSpPr/>
          <p:nvPr/>
        </p:nvCxnSpPr>
        <p:spPr>
          <a:xfrm>
            <a:off x="5613755" y="2892878"/>
            <a:ext cx="0" cy="2982686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821690" y="1063625"/>
            <a:ext cx="7618095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一功能性磁刺激（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Functional magnetic</a:t>
            </a:r>
          </a:p>
          <a:p>
            <a:pPr indent="0"/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stimulation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FMS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）是继功能性电刺激（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Functional electric stimulation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FES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）之后广泛应用发展起来的一种康复理疗技术。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FMS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来自法拉第电磁感应原理。磁刺激发生器利用高压、高能电流在磁场线圈内瞬间放电，诱导出高场强的磁场，</a:t>
            </a:r>
            <a:r>
              <a:rPr lang="zh-CN" altLang="en-US" sz="2400" b="1">
                <a:solidFill>
                  <a:srgbClr val="B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能无衰减地穿透皮肤和骨组织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，诱导神经组织产生局部微电流，使神经细胞去极化，从而兴奋神经纤维。</a:t>
            </a:r>
          </a:p>
          <a:p>
            <a:pPr indent="0"/>
            <a:r>
              <a:rPr lang="zh-CN" altLang="en-US" sz="2400"/>
              <a:t>二功能性磁刺激临床适应症：</a:t>
            </a:r>
          </a:p>
          <a:p>
            <a:pPr indent="0"/>
            <a:r>
              <a:rPr lang="zh-CN" altLang="en-US" sz="2400"/>
              <a:t>产后康复、压力性尿失禁、急迫性尿失禁、尿潴留、膀胱过度活跃、慢性盆腔疼痛、排便功能障碍、前列腺炎、性功能障碍等。（相关适应症临床研究文献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2400" y="857250"/>
            <a:ext cx="9254067" cy="1706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100" dirty="0" smtClean="0"/>
              <a:t>应用于免疫调节、慢性炎症的治疗：</a:t>
            </a:r>
          </a:p>
          <a:p>
            <a:endParaRPr lang="en-US" altLang="zh-CN" sz="2100" dirty="0" smtClean="0"/>
          </a:p>
          <a:p>
            <a:r>
              <a:rPr lang="en-US" altLang="zh-CN" sz="2100" dirty="0" smtClean="0"/>
              <a:t>    </a:t>
            </a:r>
            <a:r>
              <a:rPr lang="zh-CN" altLang="en-US" sz="2100" dirty="0" smtClean="0"/>
              <a:t>以炎症为病因的各类疼痛如腰颈椎疼，妇科炎症引发腰疼，各种关节炎疼              </a:t>
            </a:r>
            <a:endParaRPr lang="en-US" altLang="zh-CN" sz="2100" dirty="0" smtClean="0"/>
          </a:p>
          <a:p>
            <a:endParaRPr lang="en-US" altLang="zh-CN" sz="2100" dirty="0" smtClean="0"/>
          </a:p>
          <a:p>
            <a:r>
              <a:rPr lang="en-US" altLang="zh-CN" sz="2100" dirty="0" smtClean="0"/>
              <a:t>    </a:t>
            </a:r>
            <a:r>
              <a:rPr lang="zh-CN" altLang="en-US" sz="2100" dirty="0" smtClean="0"/>
              <a:t>痛，以及扭伤、摔伤等 。</a:t>
            </a:r>
          </a:p>
        </p:txBody>
      </p:sp>
      <p:pic>
        <p:nvPicPr>
          <p:cNvPr id="7170" name="Picture 2" descr="http://www.cono99.com/UploadFiles/Product/20160724181730_755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1281" y="2624931"/>
            <a:ext cx="3049852" cy="3049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 smtClean="0"/>
              <a:t>中药熏蒸</a:t>
            </a:r>
            <a:endParaRPr lang="zh-CN" altLang="en-US" dirty="0"/>
          </a:p>
        </p:txBody>
      </p:sp>
      <p:pic>
        <p:nvPicPr>
          <p:cNvPr id="5" name="内容占位符 4" descr="微信图片_201707131119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97667" y="2226469"/>
            <a:ext cx="4326467" cy="3263504"/>
          </a:xfr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/>
          <p:nvPr/>
        </p:nvSpPr>
        <p:spPr>
          <a:xfrm>
            <a:off x="450851" y="1879334"/>
            <a:ext cx="7886700" cy="3263504"/>
          </a:xfrm>
          <a:prstGeom prst="rect">
            <a:avLst/>
          </a:prstGeom>
        </p:spPr>
        <p:txBody>
          <a:bodyPr>
            <a:normAutofit fontScale="750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采用省中医院精简中药方剂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HB730A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中药熏蒸舱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全方位治疗、深入肌理、节省体能、无憋闷感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通过熏蒸中药有效成分内达脏腑，外透肌肤，使血管扩张，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促进血液和淋巴的循环，改善组织的代谢，起到活血化瘀、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驱风寒、温经络之功效。针对产后受风、受寒、受凉所引起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的产后月子症状有非常好的疗效。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917" y="699294"/>
            <a:ext cx="7886700" cy="994172"/>
          </a:xfrm>
        </p:spPr>
        <p:txBody>
          <a:bodyPr/>
          <a:lstStyle/>
          <a:p>
            <a:pPr algn="ctr"/>
            <a:r>
              <a:rPr lang="zh-CN" altLang="en-US" dirty="0" smtClean="0"/>
              <a:t>光波疗房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4784" y="1430603"/>
            <a:ext cx="7886700" cy="3263504"/>
          </a:xfrm>
        </p:spPr>
        <p:txBody>
          <a:bodyPr>
            <a:normAutofit fontScale="90000" lnSpcReduction="10000"/>
          </a:bodyPr>
          <a:lstStyle/>
          <a:p>
            <a:r>
              <a:rPr lang="zh-CN" altLang="en-US" dirty="0" smtClean="0"/>
              <a:t>全球首创全光谱生命光理疗房，源自阳光中的精华波段</a:t>
            </a:r>
            <a:r>
              <a:rPr lang="en-US" dirty="0" smtClean="0"/>
              <a:t>5.6-15</a:t>
            </a:r>
            <a:r>
              <a:rPr lang="zh-CN" altLang="en-US" dirty="0" smtClean="0"/>
              <a:t>微米的生育光线的光疗。光疗能穿透肌肤和细胞进行共振，活化细胞，加速血液循环系统，增强组织的再生能力，提高人体免疫能力，并实现低温排汗排毒辅助治疗改善各种痛症及亚健康症状。</a:t>
            </a:r>
          </a:p>
          <a:p>
            <a:pPr>
              <a:buNone/>
            </a:pPr>
            <a:r>
              <a:rPr lang="en-US" dirty="0" smtClean="0"/>
              <a:t> </a:t>
            </a:r>
            <a:endParaRPr lang="zh-CN" altLang="en-US" dirty="0" smtClean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4" name="图片 3" descr="微信图片_201707131119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780482" y="3084643"/>
            <a:ext cx="3261730" cy="37592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 descr="I:\3377924194168340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 descr="I:\6242767404433334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60648"/>
            <a:ext cx="8676456" cy="5865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146" name="Picture 2" descr="I:\1832813779767427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896200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 descr="I:\1000636052957756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381000"/>
            <a:ext cx="813435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2656607" y="4108553"/>
            <a:ext cx="4419108" cy="80708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谢  谢  聆听！</a:t>
            </a:r>
            <a:endParaRPr lang="zh-CN" alt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284515" y="3913870"/>
            <a:ext cx="6727371" cy="21772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 descr="616680917224028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067" y="1009649"/>
            <a:ext cx="4199465" cy="2700868"/>
          </a:xfrm>
          <a:prstGeom prst="rect">
            <a:avLst/>
          </a:prstGeom>
        </p:spPr>
      </p:pic>
      <p:pic>
        <p:nvPicPr>
          <p:cNvPr id="27" name="图片 26" descr="2336599431738437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72562" y="1018116"/>
            <a:ext cx="4771439" cy="2683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SubTitle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73731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3779</Words>
  <Application>Microsoft Office PowerPoint</Application>
  <PresentationFormat>全屏显示(4:3)</PresentationFormat>
  <Paragraphs>636</Paragraphs>
  <Slides>69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69</vt:i4>
      </vt:variant>
    </vt:vector>
  </HeadingPairs>
  <TitlesOfParts>
    <vt:vector size="70" baseType="lpstr">
      <vt:lpstr>Office 主题​​</vt:lpstr>
      <vt:lpstr>幻灯片 1</vt:lpstr>
      <vt:lpstr>幻灯片 2</vt:lpstr>
      <vt:lpstr>女性盆腔脏器</vt:lpstr>
      <vt:lpstr>幻灯片 4</vt:lpstr>
      <vt:lpstr>盆底支持组织生理功能</vt:lpstr>
      <vt:lpstr>盆底功能障碍性疾病 Pelvic Floor Dysfunction（PFD）</vt:lpstr>
      <vt:lpstr>盆底功能障碍性疾病（FPFD）</vt:lpstr>
      <vt:lpstr>盆底功能异常表现</vt:lpstr>
      <vt:lpstr>盆底功能异常表现</vt:lpstr>
      <vt:lpstr>幻灯片 10</vt:lpstr>
      <vt:lpstr>幻灯片 11</vt:lpstr>
      <vt:lpstr>盆底功能异常表现</vt:lpstr>
      <vt:lpstr>盆底功能障碍性疾病诱因</vt:lpstr>
      <vt:lpstr>幻灯片 14</vt:lpstr>
      <vt:lpstr>妊娠和分娩是首位病因</vt:lpstr>
      <vt:lpstr>剖宫产不经过阴道分娩也会有损伤吗</vt:lpstr>
      <vt:lpstr>产后盆底功能障碍的发生情况</vt:lpstr>
      <vt:lpstr>盆腔器官脱垂</vt:lpstr>
      <vt:lpstr>盆底康复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迟x，29岁，压力性尿失禁</vt:lpstr>
      <vt:lpstr>幻灯片 38</vt:lpstr>
      <vt:lpstr>幻灯片 39</vt:lpstr>
      <vt:lpstr>幻灯片 40</vt:lpstr>
      <vt:lpstr>评估报告</vt:lpstr>
      <vt:lpstr>幻灯片 42</vt:lpstr>
      <vt:lpstr>幻灯片 43</vt:lpstr>
      <vt:lpstr>幻灯片 44</vt:lpstr>
      <vt:lpstr>评估报告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中药熏蒸</vt:lpstr>
      <vt:lpstr>幻灯片 63</vt:lpstr>
      <vt:lpstr>光波疗房</vt:lpstr>
      <vt:lpstr>幻灯片 65</vt:lpstr>
      <vt:lpstr>幻灯片 66</vt:lpstr>
      <vt:lpstr>幻灯片 67</vt:lpstr>
      <vt:lpstr>幻灯片 68</vt:lpstr>
      <vt:lpstr>幻灯片 69</vt:lpstr>
    </vt:vector>
  </TitlesOfParts>
  <Company>XiaoTian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Sky123.Org</cp:lastModifiedBy>
  <cp:revision>79</cp:revision>
  <dcterms:created xsi:type="dcterms:W3CDTF">2015-09-26T13:20:00Z</dcterms:created>
  <dcterms:modified xsi:type="dcterms:W3CDTF">2018-10-24T07:35:27Z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