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7"/>
  </p:notesMasterIdLst>
  <p:sldIdLst>
    <p:sldId id="256" r:id="rId2"/>
    <p:sldId id="257" r:id="rId3"/>
    <p:sldId id="258" r:id="rId4"/>
    <p:sldId id="283" r:id="rId5"/>
    <p:sldId id="295" r:id="rId6"/>
    <p:sldId id="280" r:id="rId7"/>
    <p:sldId id="279" r:id="rId8"/>
    <p:sldId id="278" r:id="rId9"/>
    <p:sldId id="284" r:id="rId10"/>
    <p:sldId id="286" r:id="rId11"/>
    <p:sldId id="287" r:id="rId12"/>
    <p:sldId id="288" r:id="rId13"/>
    <p:sldId id="285" r:id="rId14"/>
    <p:sldId id="294" r:id="rId15"/>
    <p:sldId id="289" r:id="rId16"/>
    <p:sldId id="290" r:id="rId17"/>
    <p:sldId id="291" r:id="rId18"/>
    <p:sldId id="293" r:id="rId19"/>
    <p:sldId id="296" r:id="rId20"/>
    <p:sldId id="297" r:id="rId21"/>
    <p:sldId id="298" r:id="rId22"/>
    <p:sldId id="321" r:id="rId23"/>
    <p:sldId id="327" r:id="rId24"/>
    <p:sldId id="302" r:id="rId25"/>
    <p:sldId id="303" r:id="rId26"/>
    <p:sldId id="304" r:id="rId27"/>
    <p:sldId id="305" r:id="rId28"/>
    <p:sldId id="306" r:id="rId29"/>
    <p:sldId id="328" r:id="rId30"/>
    <p:sldId id="329" r:id="rId31"/>
    <p:sldId id="330" r:id="rId32"/>
    <p:sldId id="331" r:id="rId33"/>
    <p:sldId id="332" r:id="rId34"/>
    <p:sldId id="333" r:id="rId35"/>
    <p:sldId id="335" r:id="rId36"/>
    <p:sldId id="336" r:id="rId37"/>
    <p:sldId id="337" r:id="rId38"/>
    <p:sldId id="338" r:id="rId39"/>
    <p:sldId id="339" r:id="rId40"/>
    <p:sldId id="340" r:id="rId41"/>
    <p:sldId id="341" r:id="rId42"/>
    <p:sldId id="342" r:id="rId43"/>
    <p:sldId id="343" r:id="rId44"/>
    <p:sldId id="344" r:id="rId45"/>
    <p:sldId id="345" r:id="rId46"/>
    <p:sldId id="351" r:id="rId47"/>
    <p:sldId id="352" r:id="rId48"/>
    <p:sldId id="353" r:id="rId49"/>
    <p:sldId id="354" r:id="rId50"/>
    <p:sldId id="355" r:id="rId51"/>
    <p:sldId id="356" r:id="rId52"/>
    <p:sldId id="357" r:id="rId53"/>
    <p:sldId id="358" r:id="rId54"/>
    <p:sldId id="359" r:id="rId55"/>
    <p:sldId id="360" r:id="rId56"/>
  </p:sldIdLst>
  <p:sldSz cx="9144000" cy="6858000" type="screen4x3"/>
  <p:notesSz cx="6858000" cy="9144000"/>
  <p:defaultTextStyle>
    <a:defPPr>
      <a:defRPr lang="en-US"/>
    </a:defPPr>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1pPr>
    <a:lvl2pPr marL="457200" lvl="1"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2pPr>
    <a:lvl3pPr marL="914400" lvl="2"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3pPr>
    <a:lvl4pPr marL="1371600" lvl="3"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4pPr>
    <a:lvl5pPr marL="1828800" lvl="4"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5pPr>
    <a:lvl6pPr marL="2286000" lvl="5"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6pPr>
    <a:lvl7pPr marL="2743200" lvl="6"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7pPr>
    <a:lvl8pPr marL="3200400" lvl="7"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8pPr>
    <a:lvl9pPr marL="3657600" lvl="8" indent="0" algn="l" defTabSz="914400" eaLnBrk="1" fontAlgn="base" latinLnBrk="0" hangingPunct="1">
      <a:lnSpc>
        <a:spcPct val="100000"/>
      </a:lnSpc>
      <a:spcBef>
        <a:spcPct val="0"/>
      </a:spcBef>
      <a:spcAft>
        <a:spcPct val="0"/>
      </a:spcAft>
      <a:buNone/>
      <a:defRPr sz="1800" b="0" i="0" u="none" kern="1200" baseline="0">
        <a:solidFill>
          <a:schemeClr val="tx1"/>
        </a:solidFill>
        <a:latin typeface="Arial" panose="020B0604020202020204"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FF"/>
    <a:srgbClr val="B23C0E"/>
    <a:srgbClr val="FFFF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varScale="1">
        <p:scale>
          <a:sx n="65" d="100"/>
          <a:sy n="65" d="100"/>
        </p:scale>
        <p:origin x="-1536" y="3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lstStyle/>
          <a:p>
            <a:pPr lvl="0" eaLnBrk="1" hangingPunct="1"/>
            <a:endParaRPr lang="zh-TW" altLang="zh-TW" sz="1200">
              <a:latin typeface="Calibri" panose="020F0502020204030204" pitchFamily="34" charset="0"/>
              <a:ea typeface="PMingLiU" charset="-120"/>
            </a:endParaRPr>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lstStyle/>
          <a:p>
            <a:pPr lvl="0" algn="r" eaLnBrk="1" hangingPunct="1"/>
            <a:endParaRPr lang="en-US" altLang="zh-TW" sz="1200">
              <a:latin typeface="Calibri" panose="020F0502020204030204" pitchFamily="34" charset="0"/>
              <a:ea typeface="PMingLiU" charset="-120"/>
            </a:endParaRP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1" fontAlgn="base" latinLnBrk="0" hangingPunct="1">
              <a:lnSpc>
                <a:spcPct val="100000"/>
              </a:lnSpc>
              <a:spcBef>
                <a:spcPct val="30000"/>
              </a:spcBef>
              <a:spcAft>
                <a:spcPct val="0"/>
              </a:spcAft>
              <a:buClrTx/>
              <a:buSzTx/>
              <a:buFontTx/>
              <a:buNone/>
              <a:defRPr/>
            </a:pPr>
            <a:endParaRPr kumimoji="0" 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marL="0" marR="0" lvl="0" indent="0" algn="l" defTabSz="914400" rtl="0" eaLnBrk="1" fontAlgn="base" latinLnBrk="0" hangingPunct="1">
              <a:lnSpc>
                <a:spcPct val="100000"/>
              </a:lnSpc>
              <a:spcBef>
                <a:spcPct val="30000"/>
              </a:spcBef>
              <a:spcAft>
                <a:spcPct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Click to edit Master text styles</a:t>
            </a:r>
          </a:p>
          <a:p>
            <a:pPr marL="457200" marR="0" lvl="1" indent="0" algn="l" defTabSz="914400" rtl="0" eaLnBrk="1" fontAlgn="base" latinLnBrk="0" hangingPunct="1">
              <a:lnSpc>
                <a:spcPct val="100000"/>
              </a:lnSpc>
              <a:spcBef>
                <a:spcPct val="30000"/>
              </a:spcBef>
              <a:spcAft>
                <a:spcPct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Second level</a:t>
            </a:r>
          </a:p>
          <a:p>
            <a:pPr marL="914400" marR="0" lvl="2" indent="0" algn="l" defTabSz="914400" rtl="0" eaLnBrk="1" fontAlgn="base" latinLnBrk="0" hangingPunct="1">
              <a:lnSpc>
                <a:spcPct val="100000"/>
              </a:lnSpc>
              <a:spcBef>
                <a:spcPct val="30000"/>
              </a:spcBef>
              <a:spcAft>
                <a:spcPct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Third level</a:t>
            </a:r>
          </a:p>
          <a:p>
            <a:pPr marL="1371600" marR="0" lvl="3" indent="0" algn="l" defTabSz="914400" rtl="0" eaLnBrk="1" fontAlgn="base" latinLnBrk="0" hangingPunct="1">
              <a:lnSpc>
                <a:spcPct val="100000"/>
              </a:lnSpc>
              <a:spcBef>
                <a:spcPct val="30000"/>
              </a:spcBef>
              <a:spcAft>
                <a:spcPct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Fourth level</a:t>
            </a:r>
          </a:p>
          <a:p>
            <a:pPr marL="1828800" marR="0" lvl="4" indent="0" algn="l" defTabSz="914400" rtl="0" eaLnBrk="1" fontAlgn="base" latinLnBrk="0" hangingPunct="1">
              <a:lnSpc>
                <a:spcPct val="100000"/>
              </a:lnSpc>
              <a:spcBef>
                <a:spcPct val="30000"/>
              </a:spcBef>
              <a:spcAft>
                <a:spcPct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Fifth level</a:t>
            </a:r>
            <a:endParaRPr kumimoji="0" 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lstStyle/>
          <a:p>
            <a:pPr lvl="0" eaLnBrk="1" hangingPunct="1"/>
            <a:endParaRPr lang="zh-TW" altLang="zh-TW" sz="1200">
              <a:latin typeface="Calibri" panose="020F0502020204030204" pitchFamily="34" charset="0"/>
              <a:ea typeface="PMingLiU" charset="-120"/>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p>
            <a:pPr lvl="0" algn="r" eaLnBrk="1" hangingPunct="1"/>
            <a:fld id="{9A0DB2DC-4C9A-4742-B13C-FB6460FD3503}" type="slidenum">
              <a:rPr lang="en-US" altLang="zh-TW" sz="1200">
                <a:latin typeface="Calibri" panose="020F0502020204030204" pitchFamily="34" charset="0"/>
                <a:ea typeface="PMingLiU" charset="-120"/>
              </a:rPr>
              <a:pPr lvl="0" algn="r" eaLnBrk="1" hangingPunct="1"/>
              <a:t>‹#›</a:t>
            </a:fld>
            <a:endParaRPr lang="en-US" altLang="zh-TW" sz="1200">
              <a:latin typeface="Calibri" panose="020F0502020204030204" pitchFamily="34" charset="0"/>
              <a:ea typeface="PMingLiU" charset="-120"/>
            </a:endParaRPr>
          </a:p>
        </p:txBody>
      </p:sp>
    </p:spTree>
  </p:cSld>
  <p:clrMap bg1="lt1" tx1="dk1" bg2="lt2" tx2="dk2" accent1="accent1" accent2="accent2" accent3="accent3" accent4="accent4" accent5="accent5" accent6="accent6" hlink="hlink" folHlink="folHlink"/>
  <p:hf sldNum="0" hdr="0" ft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rotWithShape="0">
          <a:blip r:embed="rId2" cstate="prin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5105400"/>
            <a:ext cx="4495800" cy="1069975"/>
          </a:xfrm>
        </p:spPr>
        <p:txBody>
          <a:bodyPr>
            <a:normAutofit/>
          </a:bodyPr>
          <a:lstStyle>
            <a:lvl1pPr algn="ctr">
              <a:defRPr sz="3000" b="1">
                <a:solidFill>
                  <a:srgbClr val="FFFFFF"/>
                </a:solidFill>
                <a:effectLst>
                  <a:outerShdw blurRad="38100" dist="38100" dir="2700000" algn="tl">
                    <a:srgbClr val="000000">
                      <a:alpha val="43137"/>
                    </a:srgbClr>
                  </a:outerShdw>
                </a:effectLs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2590800" y="6019801"/>
            <a:ext cx="4038600" cy="838200"/>
          </a:xfrm>
        </p:spPr>
        <p:txBody>
          <a:bodyPr>
            <a:normAutofit/>
          </a:bodyPr>
          <a:lstStyle>
            <a:lvl1pPr marL="0" indent="0" algn="ctr">
              <a:buNone/>
              <a:defRPr sz="2400">
                <a:solidFill>
                  <a:srgbClr val="FFFF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7"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lstStyle/>
          <a:p>
            <a:pPr eaLnBrk="1" hangingPunct="1"/>
            <a:endParaRPr lang="en-US" altLang="zh-TW" sz="1200">
              <a:solidFill>
                <a:srgbClr val="898989"/>
              </a:solidFill>
              <a:latin typeface="Calibri" panose="020F0502020204030204" pitchFamily="34" charset="0"/>
              <a:ea typeface="PMingLiU" charset="-120"/>
            </a:endParaRPr>
          </a:p>
        </p:txBody>
      </p:sp>
      <p:sp>
        <p:nvSpPr>
          <p:cNvPr id="8"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lstStyle/>
          <a:p>
            <a:pPr algn="ctr" eaLnBrk="1" hangingPunct="1"/>
            <a:endParaRPr lang="zh-TW" altLang="zh-TW" sz="1200">
              <a:solidFill>
                <a:srgbClr val="898989"/>
              </a:solidFill>
              <a:latin typeface="Calibri" panose="020F0502020204030204" pitchFamily="34" charset="0"/>
              <a:ea typeface="PMingLiU" charset="-120"/>
            </a:endParaRPr>
          </a:p>
        </p:txBody>
      </p:sp>
      <p:sp>
        <p:nvSpPr>
          <p:cNvPr id="9"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lstStyle/>
          <a:p>
            <a:pPr algn="r" eaLnBrk="1" hangingPunct="1"/>
            <a:fld id="{9A0DB2DC-4C9A-4742-B13C-FB6460FD3503}" type="slidenum">
              <a:rPr lang="en-US" altLang="zh-TW" sz="1200">
                <a:solidFill>
                  <a:srgbClr val="898989"/>
                </a:solidFill>
                <a:latin typeface="Calibri" panose="020F0502020204030204" pitchFamily="34" charset="0"/>
                <a:ea typeface="PMingLiU" charset="-120"/>
              </a:rPr>
              <a:pPr algn="r" eaLnBrk="1" hangingPunct="1"/>
              <a:t>‹#›</a:t>
            </a:fld>
            <a:endParaRPr lang="en-US" altLang="zh-TW" sz="1200">
              <a:solidFill>
                <a:srgbClr val="898989"/>
              </a:solidFill>
              <a:latin typeface="Calibri" panose="020F0502020204030204" pitchFamily="34" charset="0"/>
              <a:ea typeface="PMingLiU" charset="-12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600"/>
            <a:ext cx="8229600" cy="1143000"/>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日期占位符 3"/>
          <p:cNvSpPr>
            <a:spLocks noGrp="1"/>
          </p:cNvSpPr>
          <p:nvPr>
            <p:ph type="dt" sz="half" idx="10"/>
          </p:nvPr>
        </p:nvSpPr>
        <p:spPr/>
        <p:txBody>
          <a:bodyPr/>
          <a:lstStyle/>
          <a:p>
            <a:pPr lvl="0" eaLnBrk="1" hangingPunct="1"/>
            <a:endParaRPr lang="en-US" altLang="zh-TW" sz="1200">
              <a:solidFill>
                <a:srgbClr val="898989"/>
              </a:solidFill>
              <a:latin typeface="Calibri" panose="020F0502020204030204" pitchFamily="34" charset="0"/>
              <a:ea typeface="PMingLiU" charset="-120"/>
            </a:endParaRPr>
          </a:p>
        </p:txBody>
      </p:sp>
      <p:sp>
        <p:nvSpPr>
          <p:cNvPr id="5" name="页脚占位符 4"/>
          <p:cNvSpPr>
            <a:spLocks noGrp="1"/>
          </p:cNvSpPr>
          <p:nvPr>
            <p:ph type="ftr" sz="quarter" idx="11"/>
          </p:nvPr>
        </p:nvSpPr>
        <p:spPr/>
        <p:txBody>
          <a:bodyPr/>
          <a:lstStyle/>
          <a:p>
            <a:pPr lvl="0" algn="ctr" eaLnBrk="1" hangingPunct="1"/>
            <a:endParaRPr lang="zh-TW" altLang="zh-TW" sz="1200">
              <a:solidFill>
                <a:srgbClr val="898989"/>
              </a:solidFill>
              <a:latin typeface="Calibri" panose="020F0502020204030204" pitchFamily="34" charset="0"/>
              <a:ea typeface="PMingLiU" charset="-120"/>
            </a:endParaRPr>
          </a:p>
        </p:txBody>
      </p:sp>
      <p:sp>
        <p:nvSpPr>
          <p:cNvPr id="6" name="灯片编号占位符 5"/>
          <p:cNvSpPr>
            <a:spLocks noGrp="1"/>
          </p:cNvSpPr>
          <p:nvPr>
            <p:ph type="sldNum" sz="quarter" idx="12"/>
          </p:nvPr>
        </p:nvSpPr>
        <p:spPr/>
        <p:txBody>
          <a:bodyPr/>
          <a:lstStyle/>
          <a:p>
            <a:pPr lvl="0" algn="r" eaLnBrk="1" hangingPunct="1"/>
            <a:fld id="{9A0DB2DC-4C9A-4742-B13C-FB6460FD3503}" type="slidenum">
              <a:rPr lang="en-US" altLang="zh-TW" sz="1200">
                <a:solidFill>
                  <a:srgbClr val="898989"/>
                </a:solidFill>
                <a:latin typeface="Calibri" panose="020F0502020204030204" pitchFamily="34" charset="0"/>
                <a:ea typeface="PMingLiU" charset="-120"/>
              </a:rPr>
              <a:pPr lvl="0" algn="r" eaLnBrk="1" hangingPunct="1"/>
              <a:t>‹#›</a:t>
            </a:fld>
            <a:endParaRPr lang="en-US" altLang="zh-TW" sz="1200">
              <a:solidFill>
                <a:srgbClr val="898989"/>
              </a:solidFill>
              <a:latin typeface="Calibri" panose="020F0502020204030204" pitchFamily="34" charset="0"/>
              <a:ea typeface="PMingLiU" charset="-12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日期占位符 3"/>
          <p:cNvSpPr>
            <a:spLocks noGrp="1"/>
          </p:cNvSpPr>
          <p:nvPr>
            <p:ph type="dt" sz="half" idx="10"/>
          </p:nvPr>
        </p:nvSpPr>
        <p:spPr/>
        <p:txBody>
          <a:bodyPr/>
          <a:lstStyle/>
          <a:p>
            <a:pPr lvl="0" eaLnBrk="1" hangingPunct="1"/>
            <a:endParaRPr lang="en-US" altLang="zh-TW" sz="1200">
              <a:solidFill>
                <a:srgbClr val="898989"/>
              </a:solidFill>
              <a:latin typeface="Calibri" panose="020F0502020204030204" pitchFamily="34" charset="0"/>
              <a:ea typeface="PMingLiU" charset="-120"/>
            </a:endParaRPr>
          </a:p>
        </p:txBody>
      </p:sp>
      <p:sp>
        <p:nvSpPr>
          <p:cNvPr id="5" name="页脚占位符 4"/>
          <p:cNvSpPr>
            <a:spLocks noGrp="1"/>
          </p:cNvSpPr>
          <p:nvPr>
            <p:ph type="ftr" sz="quarter" idx="11"/>
          </p:nvPr>
        </p:nvSpPr>
        <p:spPr/>
        <p:txBody>
          <a:bodyPr/>
          <a:lstStyle/>
          <a:p>
            <a:pPr lvl="0" algn="ctr" eaLnBrk="1" hangingPunct="1"/>
            <a:endParaRPr lang="zh-TW" altLang="zh-TW" sz="1200">
              <a:solidFill>
                <a:srgbClr val="898989"/>
              </a:solidFill>
              <a:latin typeface="Calibri" panose="020F0502020204030204" pitchFamily="34" charset="0"/>
              <a:ea typeface="PMingLiU" charset="-120"/>
            </a:endParaRPr>
          </a:p>
        </p:txBody>
      </p:sp>
      <p:sp>
        <p:nvSpPr>
          <p:cNvPr id="6" name="灯片编号占位符 5"/>
          <p:cNvSpPr>
            <a:spLocks noGrp="1"/>
          </p:cNvSpPr>
          <p:nvPr>
            <p:ph type="sldNum" sz="quarter" idx="12"/>
          </p:nvPr>
        </p:nvSpPr>
        <p:spPr/>
        <p:txBody>
          <a:bodyPr/>
          <a:lstStyle/>
          <a:p>
            <a:pPr lvl="0" algn="r" eaLnBrk="1" hangingPunct="1"/>
            <a:fld id="{9A0DB2DC-4C9A-4742-B13C-FB6460FD3503}" type="slidenum">
              <a:rPr lang="en-US" altLang="zh-TW" sz="1200">
                <a:solidFill>
                  <a:srgbClr val="898989"/>
                </a:solidFill>
                <a:latin typeface="Calibri" panose="020F0502020204030204" pitchFamily="34" charset="0"/>
                <a:ea typeface="PMingLiU" charset="-120"/>
              </a:rPr>
              <a:pPr lvl="0" algn="r" eaLnBrk="1" hangingPunct="1"/>
              <a:t>‹#›</a:t>
            </a:fld>
            <a:endParaRPr lang="en-US" altLang="zh-TW" sz="1200">
              <a:solidFill>
                <a:srgbClr val="898989"/>
              </a:solidFill>
              <a:latin typeface="Calibri" panose="020F0502020204030204" pitchFamily="34" charset="0"/>
              <a:ea typeface="PMingLiU" charset="-12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日期占位符 4"/>
          <p:cNvSpPr>
            <a:spLocks noGrp="1"/>
          </p:cNvSpPr>
          <p:nvPr>
            <p:ph type="dt" sz="half" idx="10"/>
          </p:nvPr>
        </p:nvSpPr>
        <p:spPr/>
        <p:txBody>
          <a:bodyPr/>
          <a:lstStyle/>
          <a:p>
            <a:pPr lvl="0" eaLnBrk="1" hangingPunct="1"/>
            <a:endParaRPr lang="en-US" altLang="zh-TW" sz="1200">
              <a:solidFill>
                <a:srgbClr val="898989"/>
              </a:solidFill>
              <a:latin typeface="Calibri" panose="020F0502020204030204" pitchFamily="34" charset="0"/>
              <a:ea typeface="PMingLiU" charset="-120"/>
            </a:endParaRPr>
          </a:p>
        </p:txBody>
      </p:sp>
      <p:sp>
        <p:nvSpPr>
          <p:cNvPr id="6" name="页脚占位符 5"/>
          <p:cNvSpPr>
            <a:spLocks noGrp="1"/>
          </p:cNvSpPr>
          <p:nvPr>
            <p:ph type="ftr" sz="quarter" idx="11"/>
          </p:nvPr>
        </p:nvSpPr>
        <p:spPr/>
        <p:txBody>
          <a:bodyPr/>
          <a:lstStyle/>
          <a:p>
            <a:pPr lvl="0" algn="ctr" eaLnBrk="1" hangingPunct="1"/>
            <a:endParaRPr lang="zh-TW" altLang="zh-TW" sz="1200">
              <a:solidFill>
                <a:srgbClr val="898989"/>
              </a:solidFill>
              <a:latin typeface="Calibri" panose="020F0502020204030204" pitchFamily="34" charset="0"/>
              <a:ea typeface="PMingLiU" charset="-120"/>
            </a:endParaRPr>
          </a:p>
        </p:txBody>
      </p:sp>
      <p:sp>
        <p:nvSpPr>
          <p:cNvPr id="7" name="灯片编号占位符 6"/>
          <p:cNvSpPr>
            <a:spLocks noGrp="1"/>
          </p:cNvSpPr>
          <p:nvPr>
            <p:ph type="sldNum" sz="quarter" idx="12"/>
          </p:nvPr>
        </p:nvSpPr>
        <p:spPr/>
        <p:txBody>
          <a:bodyPr/>
          <a:lstStyle/>
          <a:p>
            <a:pPr lvl="0" algn="r" eaLnBrk="1" hangingPunct="1"/>
            <a:fld id="{9A0DB2DC-4C9A-4742-B13C-FB6460FD3503}" type="slidenum">
              <a:rPr lang="en-US" altLang="zh-TW" sz="1200">
                <a:solidFill>
                  <a:srgbClr val="898989"/>
                </a:solidFill>
                <a:latin typeface="Calibri" panose="020F0502020204030204" pitchFamily="34" charset="0"/>
                <a:ea typeface="PMingLiU" charset="-120"/>
              </a:rPr>
              <a:pPr lvl="0" algn="r" eaLnBrk="1" hangingPunct="1"/>
              <a:t>‹#›</a:t>
            </a:fld>
            <a:endParaRPr lang="en-US" altLang="zh-TW" sz="1200">
              <a:solidFill>
                <a:srgbClr val="898989"/>
              </a:solidFill>
              <a:latin typeface="Calibri" panose="020F0502020204030204" pitchFamily="34" charset="0"/>
              <a:ea typeface="PMingLiU" charset="-12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日期占位符 6"/>
          <p:cNvSpPr>
            <a:spLocks noGrp="1"/>
          </p:cNvSpPr>
          <p:nvPr>
            <p:ph type="dt" sz="half" idx="10"/>
          </p:nvPr>
        </p:nvSpPr>
        <p:spPr/>
        <p:txBody>
          <a:bodyPr/>
          <a:lstStyle/>
          <a:p>
            <a:pPr lvl="0" eaLnBrk="1" hangingPunct="1"/>
            <a:endParaRPr lang="en-US" altLang="zh-TW" sz="1200">
              <a:solidFill>
                <a:srgbClr val="898989"/>
              </a:solidFill>
              <a:latin typeface="Calibri" panose="020F0502020204030204" pitchFamily="34" charset="0"/>
              <a:ea typeface="PMingLiU" charset="-120"/>
            </a:endParaRPr>
          </a:p>
        </p:txBody>
      </p:sp>
      <p:sp>
        <p:nvSpPr>
          <p:cNvPr id="8" name="页脚占位符 7"/>
          <p:cNvSpPr>
            <a:spLocks noGrp="1"/>
          </p:cNvSpPr>
          <p:nvPr>
            <p:ph type="ftr" sz="quarter" idx="11"/>
          </p:nvPr>
        </p:nvSpPr>
        <p:spPr/>
        <p:txBody>
          <a:bodyPr/>
          <a:lstStyle/>
          <a:p>
            <a:pPr lvl="0" algn="ctr" eaLnBrk="1" hangingPunct="1"/>
            <a:endParaRPr lang="zh-TW" altLang="zh-TW" sz="1200">
              <a:solidFill>
                <a:srgbClr val="898989"/>
              </a:solidFill>
              <a:latin typeface="Calibri" panose="020F0502020204030204" pitchFamily="34" charset="0"/>
              <a:ea typeface="PMingLiU" charset="-120"/>
            </a:endParaRPr>
          </a:p>
        </p:txBody>
      </p:sp>
      <p:sp>
        <p:nvSpPr>
          <p:cNvPr id="9" name="灯片编号占位符 8"/>
          <p:cNvSpPr>
            <a:spLocks noGrp="1"/>
          </p:cNvSpPr>
          <p:nvPr>
            <p:ph type="sldNum" sz="quarter" idx="12"/>
          </p:nvPr>
        </p:nvSpPr>
        <p:spPr/>
        <p:txBody>
          <a:bodyPr/>
          <a:lstStyle/>
          <a:p>
            <a:pPr lvl="0" algn="r" eaLnBrk="1" hangingPunct="1"/>
            <a:fld id="{9A0DB2DC-4C9A-4742-B13C-FB6460FD3503}" type="slidenum">
              <a:rPr lang="en-US" altLang="zh-TW" sz="1200">
                <a:solidFill>
                  <a:srgbClr val="898989"/>
                </a:solidFill>
                <a:latin typeface="Calibri" panose="020F0502020204030204" pitchFamily="34" charset="0"/>
                <a:ea typeface="PMingLiU" charset="-120"/>
              </a:rPr>
              <a:pPr lvl="0" algn="r" eaLnBrk="1" hangingPunct="1"/>
              <a:t>‹#›</a:t>
            </a:fld>
            <a:endParaRPr lang="en-US" altLang="zh-TW" sz="1200">
              <a:solidFill>
                <a:srgbClr val="898989"/>
              </a:solidFill>
              <a:latin typeface="Calibri" panose="020F0502020204030204" pitchFamily="34" charset="0"/>
              <a:ea typeface="PMingLiU" charset="-12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日期占位符 2"/>
          <p:cNvSpPr>
            <a:spLocks noGrp="1"/>
          </p:cNvSpPr>
          <p:nvPr>
            <p:ph type="dt" sz="half" idx="10"/>
          </p:nvPr>
        </p:nvSpPr>
        <p:spPr/>
        <p:txBody>
          <a:bodyPr/>
          <a:lstStyle/>
          <a:p>
            <a:pPr lvl="0" eaLnBrk="1" hangingPunct="1"/>
            <a:endParaRPr lang="en-US" altLang="zh-TW" sz="1200">
              <a:solidFill>
                <a:srgbClr val="898989"/>
              </a:solidFill>
              <a:latin typeface="Calibri" panose="020F0502020204030204" pitchFamily="34" charset="0"/>
              <a:ea typeface="PMingLiU" charset="-120"/>
            </a:endParaRPr>
          </a:p>
        </p:txBody>
      </p:sp>
      <p:sp>
        <p:nvSpPr>
          <p:cNvPr id="4" name="页脚占位符 3"/>
          <p:cNvSpPr>
            <a:spLocks noGrp="1"/>
          </p:cNvSpPr>
          <p:nvPr>
            <p:ph type="ftr" sz="quarter" idx="11"/>
          </p:nvPr>
        </p:nvSpPr>
        <p:spPr/>
        <p:txBody>
          <a:bodyPr/>
          <a:lstStyle/>
          <a:p>
            <a:pPr lvl="0" algn="ctr" eaLnBrk="1" hangingPunct="1"/>
            <a:endParaRPr lang="zh-TW" altLang="zh-TW" sz="1200">
              <a:solidFill>
                <a:srgbClr val="898989"/>
              </a:solidFill>
              <a:latin typeface="Calibri" panose="020F0502020204030204" pitchFamily="34" charset="0"/>
              <a:ea typeface="PMingLiU" charset="-120"/>
            </a:endParaRPr>
          </a:p>
        </p:txBody>
      </p:sp>
      <p:sp>
        <p:nvSpPr>
          <p:cNvPr id="5" name="灯片编号占位符 4"/>
          <p:cNvSpPr>
            <a:spLocks noGrp="1"/>
          </p:cNvSpPr>
          <p:nvPr>
            <p:ph type="sldNum" sz="quarter" idx="12"/>
          </p:nvPr>
        </p:nvSpPr>
        <p:spPr/>
        <p:txBody>
          <a:bodyPr/>
          <a:lstStyle/>
          <a:p>
            <a:pPr lvl="0" algn="r" eaLnBrk="1" hangingPunct="1"/>
            <a:fld id="{9A0DB2DC-4C9A-4742-B13C-FB6460FD3503}" type="slidenum">
              <a:rPr lang="en-US" altLang="zh-TW" sz="1200">
                <a:solidFill>
                  <a:srgbClr val="898989"/>
                </a:solidFill>
                <a:latin typeface="Calibri" panose="020F0502020204030204" pitchFamily="34" charset="0"/>
                <a:ea typeface="PMingLiU" charset="-120"/>
              </a:rPr>
              <a:pPr lvl="0" algn="r" eaLnBrk="1" hangingPunct="1"/>
              <a:t>‹#›</a:t>
            </a:fld>
            <a:endParaRPr lang="en-US" altLang="zh-TW" sz="1200">
              <a:solidFill>
                <a:srgbClr val="898989"/>
              </a:solidFill>
              <a:latin typeface="Calibri" panose="020F0502020204030204" pitchFamily="34" charset="0"/>
              <a:ea typeface="PMingLiU" charset="-12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eaLnBrk="1" hangingPunct="1"/>
            <a:endParaRPr lang="en-US" altLang="zh-TW" sz="1200">
              <a:solidFill>
                <a:srgbClr val="898989"/>
              </a:solidFill>
              <a:latin typeface="Calibri" panose="020F0502020204030204" pitchFamily="34" charset="0"/>
              <a:ea typeface="PMingLiU" charset="-120"/>
            </a:endParaRPr>
          </a:p>
        </p:txBody>
      </p:sp>
      <p:sp>
        <p:nvSpPr>
          <p:cNvPr id="3" name="页脚占位符 2"/>
          <p:cNvSpPr>
            <a:spLocks noGrp="1"/>
          </p:cNvSpPr>
          <p:nvPr>
            <p:ph type="ftr" sz="quarter" idx="11"/>
          </p:nvPr>
        </p:nvSpPr>
        <p:spPr/>
        <p:txBody>
          <a:bodyPr/>
          <a:lstStyle/>
          <a:p>
            <a:pPr lvl="0" algn="ctr" eaLnBrk="1" hangingPunct="1"/>
            <a:endParaRPr lang="zh-TW" altLang="zh-TW" sz="1200">
              <a:solidFill>
                <a:srgbClr val="898989"/>
              </a:solidFill>
              <a:latin typeface="Calibri" panose="020F0502020204030204" pitchFamily="34" charset="0"/>
              <a:ea typeface="PMingLiU" charset="-120"/>
            </a:endParaRPr>
          </a:p>
        </p:txBody>
      </p:sp>
      <p:sp>
        <p:nvSpPr>
          <p:cNvPr id="4" name="灯片编号占位符 3"/>
          <p:cNvSpPr>
            <a:spLocks noGrp="1"/>
          </p:cNvSpPr>
          <p:nvPr>
            <p:ph type="sldNum" sz="quarter" idx="12"/>
          </p:nvPr>
        </p:nvSpPr>
        <p:spPr/>
        <p:txBody>
          <a:bodyPr/>
          <a:lstStyle/>
          <a:p>
            <a:pPr lvl="0" algn="r" eaLnBrk="1" hangingPunct="1"/>
            <a:fld id="{9A0DB2DC-4C9A-4742-B13C-FB6460FD3503}" type="slidenum">
              <a:rPr lang="en-US" altLang="zh-TW" sz="1200">
                <a:solidFill>
                  <a:srgbClr val="898989"/>
                </a:solidFill>
                <a:latin typeface="Calibri" panose="020F0502020204030204" pitchFamily="34" charset="0"/>
                <a:ea typeface="PMingLiU" charset="-120"/>
              </a:rPr>
              <a:pPr lvl="0" algn="r" eaLnBrk="1" hangingPunct="1"/>
              <a:t>‹#›</a:t>
            </a:fld>
            <a:endParaRPr lang="en-US" altLang="zh-TW" sz="1200">
              <a:solidFill>
                <a:srgbClr val="898989"/>
              </a:solidFill>
              <a:latin typeface="Calibri" panose="020F0502020204030204" pitchFamily="34" charset="0"/>
              <a:ea typeface="PMingLiU" charset="-12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日期占位符 4"/>
          <p:cNvSpPr>
            <a:spLocks noGrp="1"/>
          </p:cNvSpPr>
          <p:nvPr>
            <p:ph type="dt" sz="half" idx="10"/>
          </p:nvPr>
        </p:nvSpPr>
        <p:spPr/>
        <p:txBody>
          <a:bodyPr/>
          <a:lstStyle/>
          <a:p>
            <a:pPr lvl="0" eaLnBrk="1" hangingPunct="1"/>
            <a:endParaRPr lang="en-US" altLang="zh-TW" sz="1200">
              <a:solidFill>
                <a:srgbClr val="898989"/>
              </a:solidFill>
              <a:latin typeface="Calibri" panose="020F0502020204030204" pitchFamily="34" charset="0"/>
              <a:ea typeface="PMingLiU" charset="-120"/>
            </a:endParaRPr>
          </a:p>
        </p:txBody>
      </p:sp>
      <p:sp>
        <p:nvSpPr>
          <p:cNvPr id="6" name="页脚占位符 5"/>
          <p:cNvSpPr>
            <a:spLocks noGrp="1"/>
          </p:cNvSpPr>
          <p:nvPr>
            <p:ph type="ftr" sz="quarter" idx="11"/>
          </p:nvPr>
        </p:nvSpPr>
        <p:spPr/>
        <p:txBody>
          <a:bodyPr/>
          <a:lstStyle/>
          <a:p>
            <a:pPr lvl="0" algn="ctr" eaLnBrk="1" hangingPunct="1"/>
            <a:endParaRPr lang="zh-TW" altLang="zh-TW" sz="1200">
              <a:solidFill>
                <a:srgbClr val="898989"/>
              </a:solidFill>
              <a:latin typeface="Calibri" panose="020F0502020204030204" pitchFamily="34" charset="0"/>
              <a:ea typeface="PMingLiU" charset="-120"/>
            </a:endParaRPr>
          </a:p>
        </p:txBody>
      </p:sp>
      <p:sp>
        <p:nvSpPr>
          <p:cNvPr id="7" name="灯片编号占位符 6"/>
          <p:cNvSpPr>
            <a:spLocks noGrp="1"/>
          </p:cNvSpPr>
          <p:nvPr>
            <p:ph type="sldNum" sz="quarter" idx="12"/>
          </p:nvPr>
        </p:nvSpPr>
        <p:spPr/>
        <p:txBody>
          <a:bodyPr/>
          <a:lstStyle/>
          <a:p>
            <a:pPr lvl="0" algn="r" eaLnBrk="1" hangingPunct="1"/>
            <a:fld id="{9A0DB2DC-4C9A-4742-B13C-FB6460FD3503}" type="slidenum">
              <a:rPr lang="en-US" altLang="zh-TW" sz="1200">
                <a:solidFill>
                  <a:srgbClr val="898989"/>
                </a:solidFill>
                <a:latin typeface="Calibri" panose="020F0502020204030204" pitchFamily="34" charset="0"/>
                <a:ea typeface="PMingLiU" charset="-120"/>
              </a:rPr>
              <a:pPr lvl="0" algn="r" eaLnBrk="1" hangingPunct="1"/>
              <a:t>‹#›</a:t>
            </a:fld>
            <a:endParaRPr lang="en-US" altLang="zh-TW" sz="1200">
              <a:solidFill>
                <a:srgbClr val="898989"/>
              </a:solidFill>
              <a:latin typeface="Calibri" panose="020F0502020204030204" pitchFamily="34" charset="0"/>
              <a:ea typeface="PMingLiU" charset="-12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defRPr/>
            </a:pPr>
            <a:endParaRPr kumimoji="0" 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日期占位符 4"/>
          <p:cNvSpPr>
            <a:spLocks noGrp="1"/>
          </p:cNvSpPr>
          <p:nvPr>
            <p:ph type="dt" sz="half" idx="10"/>
          </p:nvPr>
        </p:nvSpPr>
        <p:spPr/>
        <p:txBody>
          <a:bodyPr/>
          <a:lstStyle/>
          <a:p>
            <a:pPr lvl="0" eaLnBrk="1" hangingPunct="1"/>
            <a:endParaRPr lang="en-US" altLang="zh-TW" sz="1200">
              <a:solidFill>
                <a:srgbClr val="898989"/>
              </a:solidFill>
              <a:latin typeface="Calibri" panose="020F0502020204030204" pitchFamily="34" charset="0"/>
              <a:ea typeface="PMingLiU" charset="-120"/>
            </a:endParaRPr>
          </a:p>
        </p:txBody>
      </p:sp>
      <p:sp>
        <p:nvSpPr>
          <p:cNvPr id="6" name="页脚占位符 5"/>
          <p:cNvSpPr>
            <a:spLocks noGrp="1"/>
          </p:cNvSpPr>
          <p:nvPr>
            <p:ph type="ftr" sz="quarter" idx="11"/>
          </p:nvPr>
        </p:nvSpPr>
        <p:spPr/>
        <p:txBody>
          <a:bodyPr/>
          <a:lstStyle/>
          <a:p>
            <a:pPr lvl="0" algn="ctr" eaLnBrk="1" hangingPunct="1"/>
            <a:endParaRPr lang="zh-TW" altLang="zh-TW" sz="1200">
              <a:solidFill>
                <a:srgbClr val="898989"/>
              </a:solidFill>
              <a:latin typeface="Calibri" panose="020F0502020204030204" pitchFamily="34" charset="0"/>
              <a:ea typeface="PMingLiU" charset="-120"/>
            </a:endParaRPr>
          </a:p>
        </p:txBody>
      </p:sp>
      <p:sp>
        <p:nvSpPr>
          <p:cNvPr id="7" name="灯片编号占位符 6"/>
          <p:cNvSpPr>
            <a:spLocks noGrp="1"/>
          </p:cNvSpPr>
          <p:nvPr>
            <p:ph type="sldNum" sz="quarter" idx="12"/>
          </p:nvPr>
        </p:nvSpPr>
        <p:spPr/>
        <p:txBody>
          <a:bodyPr/>
          <a:lstStyle/>
          <a:p>
            <a:pPr lvl="0" algn="r" eaLnBrk="1" hangingPunct="1"/>
            <a:fld id="{9A0DB2DC-4C9A-4742-B13C-FB6460FD3503}" type="slidenum">
              <a:rPr lang="en-US" altLang="zh-TW" sz="1200">
                <a:solidFill>
                  <a:srgbClr val="898989"/>
                </a:solidFill>
                <a:latin typeface="Calibri" panose="020F0502020204030204" pitchFamily="34" charset="0"/>
                <a:ea typeface="PMingLiU" charset="-120"/>
              </a:rPr>
              <a:pPr lvl="0" algn="r" eaLnBrk="1" hangingPunct="1"/>
              <a:t>‹#›</a:t>
            </a:fld>
            <a:endParaRPr lang="en-US" altLang="zh-TW" sz="1200">
              <a:solidFill>
                <a:srgbClr val="898989"/>
              </a:solidFill>
              <a:latin typeface="Calibri" panose="020F0502020204030204" pitchFamily="34" charset="0"/>
              <a:ea typeface="PMingLiU" charset="-12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日期占位符 3"/>
          <p:cNvSpPr>
            <a:spLocks noGrp="1"/>
          </p:cNvSpPr>
          <p:nvPr>
            <p:ph type="dt" sz="half" idx="10"/>
          </p:nvPr>
        </p:nvSpPr>
        <p:spPr/>
        <p:txBody>
          <a:bodyPr/>
          <a:lstStyle/>
          <a:p>
            <a:pPr lvl="0" eaLnBrk="1" hangingPunct="1"/>
            <a:endParaRPr lang="en-US" altLang="zh-TW" sz="1200">
              <a:solidFill>
                <a:srgbClr val="898989"/>
              </a:solidFill>
              <a:latin typeface="Calibri" panose="020F0502020204030204" pitchFamily="34" charset="0"/>
              <a:ea typeface="PMingLiU" charset="-120"/>
            </a:endParaRPr>
          </a:p>
        </p:txBody>
      </p:sp>
      <p:sp>
        <p:nvSpPr>
          <p:cNvPr id="5" name="页脚占位符 4"/>
          <p:cNvSpPr>
            <a:spLocks noGrp="1"/>
          </p:cNvSpPr>
          <p:nvPr>
            <p:ph type="ftr" sz="quarter" idx="11"/>
          </p:nvPr>
        </p:nvSpPr>
        <p:spPr/>
        <p:txBody>
          <a:bodyPr/>
          <a:lstStyle/>
          <a:p>
            <a:pPr lvl="0" algn="ctr" eaLnBrk="1" hangingPunct="1"/>
            <a:endParaRPr lang="zh-TW" altLang="zh-TW" sz="1200">
              <a:solidFill>
                <a:srgbClr val="898989"/>
              </a:solidFill>
              <a:latin typeface="Calibri" panose="020F0502020204030204" pitchFamily="34" charset="0"/>
              <a:ea typeface="PMingLiU" charset="-120"/>
            </a:endParaRPr>
          </a:p>
        </p:txBody>
      </p:sp>
      <p:sp>
        <p:nvSpPr>
          <p:cNvPr id="6" name="灯片编号占位符 5"/>
          <p:cNvSpPr>
            <a:spLocks noGrp="1"/>
          </p:cNvSpPr>
          <p:nvPr>
            <p:ph type="sldNum" sz="quarter" idx="12"/>
          </p:nvPr>
        </p:nvSpPr>
        <p:spPr/>
        <p:txBody>
          <a:bodyPr/>
          <a:lstStyle/>
          <a:p>
            <a:pPr lvl="0" algn="r" eaLnBrk="1" hangingPunct="1"/>
            <a:fld id="{9A0DB2DC-4C9A-4742-B13C-FB6460FD3503}" type="slidenum">
              <a:rPr lang="en-US" altLang="zh-TW" sz="1200">
                <a:solidFill>
                  <a:srgbClr val="898989"/>
                </a:solidFill>
                <a:latin typeface="Calibri" panose="020F0502020204030204" pitchFamily="34" charset="0"/>
                <a:ea typeface="PMingLiU" charset="-120"/>
              </a:rPr>
              <a:pPr lvl="0" algn="r" eaLnBrk="1" hangingPunct="1"/>
              <a:t>‹#›</a:t>
            </a:fld>
            <a:endParaRPr lang="en-US" altLang="zh-TW" sz="1200">
              <a:solidFill>
                <a:srgbClr val="898989"/>
              </a:solidFill>
              <a:latin typeface="Calibri" panose="020F0502020204030204" pitchFamily="34" charset="0"/>
              <a:ea typeface="PMingLiU" charset="-12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日期占位符 3"/>
          <p:cNvSpPr>
            <a:spLocks noGrp="1"/>
          </p:cNvSpPr>
          <p:nvPr>
            <p:ph type="dt" sz="half" idx="10"/>
          </p:nvPr>
        </p:nvSpPr>
        <p:spPr/>
        <p:txBody>
          <a:bodyPr/>
          <a:lstStyle/>
          <a:p>
            <a:pPr lvl="0" eaLnBrk="1" hangingPunct="1"/>
            <a:endParaRPr lang="en-US" altLang="zh-TW" sz="1200">
              <a:solidFill>
                <a:srgbClr val="898989"/>
              </a:solidFill>
              <a:latin typeface="Calibri" panose="020F0502020204030204" pitchFamily="34" charset="0"/>
              <a:ea typeface="PMingLiU" charset="-120"/>
            </a:endParaRPr>
          </a:p>
        </p:txBody>
      </p:sp>
      <p:sp>
        <p:nvSpPr>
          <p:cNvPr id="5" name="页脚占位符 4"/>
          <p:cNvSpPr>
            <a:spLocks noGrp="1"/>
          </p:cNvSpPr>
          <p:nvPr>
            <p:ph type="ftr" sz="quarter" idx="11"/>
          </p:nvPr>
        </p:nvSpPr>
        <p:spPr/>
        <p:txBody>
          <a:bodyPr/>
          <a:lstStyle/>
          <a:p>
            <a:pPr lvl="0" algn="ctr" eaLnBrk="1" hangingPunct="1"/>
            <a:endParaRPr lang="zh-TW" altLang="zh-TW" sz="1200">
              <a:solidFill>
                <a:srgbClr val="898989"/>
              </a:solidFill>
              <a:latin typeface="Calibri" panose="020F0502020204030204" pitchFamily="34" charset="0"/>
              <a:ea typeface="PMingLiU" charset="-120"/>
            </a:endParaRPr>
          </a:p>
        </p:txBody>
      </p:sp>
      <p:sp>
        <p:nvSpPr>
          <p:cNvPr id="6" name="灯片编号占位符 5"/>
          <p:cNvSpPr>
            <a:spLocks noGrp="1"/>
          </p:cNvSpPr>
          <p:nvPr>
            <p:ph type="sldNum" sz="quarter" idx="12"/>
          </p:nvPr>
        </p:nvSpPr>
        <p:spPr/>
        <p:txBody>
          <a:bodyPr/>
          <a:lstStyle/>
          <a:p>
            <a:pPr lvl="0" algn="r" eaLnBrk="1" hangingPunct="1"/>
            <a:fld id="{9A0DB2DC-4C9A-4742-B13C-FB6460FD3503}" type="slidenum">
              <a:rPr lang="en-US" altLang="zh-TW" sz="1200">
                <a:solidFill>
                  <a:srgbClr val="898989"/>
                </a:solidFill>
                <a:latin typeface="Calibri" panose="020F0502020204030204" pitchFamily="34" charset="0"/>
                <a:ea typeface="PMingLiU" charset="-120"/>
              </a:rPr>
              <a:pPr lvl="0" algn="r" eaLnBrk="1" hangingPunct="1"/>
              <a:t>‹#›</a:t>
            </a:fld>
            <a:endParaRPr lang="en-US" altLang="zh-TW" sz="1200">
              <a:solidFill>
                <a:srgbClr val="898989"/>
              </a:solidFill>
              <a:latin typeface="Calibri" panose="020F0502020204030204" pitchFamily="34" charset="0"/>
              <a:ea typeface="PMingLiU" charset="-12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rotWithShape="0">
          <a:blip r:embed="rId13" cstate="prin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a:xfrm>
            <a:off x="457200" y="1524000"/>
            <a:ext cx="8229600" cy="838200"/>
          </a:xfrm>
          <a:prstGeom prst="rect">
            <a:avLst/>
          </a:prstGeom>
          <a:noFill/>
          <a:ln w="9525">
            <a:noFill/>
          </a:ln>
        </p:spPr>
        <p:txBody>
          <a:bodyPr anchor="ctr"/>
          <a:lstStyle/>
          <a:p>
            <a:pPr lvl="0"/>
            <a:r>
              <a:rPr lang="en-US" altLang="zh-TW"/>
              <a:t>Click to edit Master title style</a:t>
            </a:r>
          </a:p>
        </p:txBody>
      </p:sp>
      <p:sp>
        <p:nvSpPr>
          <p:cNvPr id="1027" name="Text Placeholder 2"/>
          <p:cNvSpPr>
            <a:spLocks noGrp="1"/>
          </p:cNvSpPr>
          <p:nvPr>
            <p:ph type="body" idx="1"/>
          </p:nvPr>
        </p:nvSpPr>
        <p:spPr>
          <a:xfrm>
            <a:off x="457200" y="2438400"/>
            <a:ext cx="8229600" cy="4267200"/>
          </a:xfrm>
          <a:prstGeom prst="rect">
            <a:avLst/>
          </a:prstGeom>
          <a:noFill/>
          <a:ln w="9525">
            <a:noFill/>
          </a:ln>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lstStyle/>
          <a:p>
            <a:pPr lvl="0" eaLnBrk="1" hangingPunct="1"/>
            <a:endParaRPr lang="en-US" altLang="zh-TW" sz="1200">
              <a:solidFill>
                <a:srgbClr val="898989"/>
              </a:solidFill>
              <a:latin typeface="Calibri" panose="020F0502020204030204" pitchFamily="34" charset="0"/>
              <a:ea typeface="PMingLiU" charset="-12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lstStyle/>
          <a:p>
            <a:pPr lvl="0" algn="ctr" eaLnBrk="1" hangingPunct="1"/>
            <a:endParaRPr lang="zh-TW" altLang="zh-TW" sz="1200">
              <a:solidFill>
                <a:srgbClr val="898989"/>
              </a:solidFill>
              <a:latin typeface="Calibri" panose="020F0502020204030204" pitchFamily="34" charset="0"/>
              <a:ea typeface="PMingLiU" charset="-12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lstStyle/>
          <a:p>
            <a:pPr lvl="0" algn="r" eaLnBrk="1" hangingPunct="1"/>
            <a:fld id="{9A0DB2DC-4C9A-4742-B13C-FB6460FD3503}" type="slidenum">
              <a:rPr lang="en-US" altLang="zh-TW" sz="1200">
                <a:solidFill>
                  <a:srgbClr val="898989"/>
                </a:solidFill>
                <a:latin typeface="Calibri" panose="020F0502020204030204" pitchFamily="34" charset="0"/>
                <a:ea typeface="PMingLiU" charset="-120"/>
              </a:rPr>
              <a:pPr lvl="0" algn="r" eaLnBrk="1" hangingPunct="1"/>
              <a:t>‹#›</a:t>
            </a:fld>
            <a:endParaRPr lang="en-US" altLang="zh-TW" sz="1200">
              <a:solidFill>
                <a:srgbClr val="898989"/>
              </a:solidFill>
              <a:latin typeface="Calibri" panose="020F0502020204030204" pitchFamily="34" charset="0"/>
              <a:ea typeface="PMingLiU" charset="-12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fontAlgn="base">
        <a:spcBef>
          <a:spcPct val="0"/>
        </a:spcBef>
        <a:spcAft>
          <a:spcPct val="0"/>
        </a:spcAft>
        <a:defRPr sz="4400" kern="1200">
          <a:solidFill>
            <a:schemeClr val="tx1"/>
          </a:solidFill>
          <a:latin typeface="Tahoma" panose="020B0604030504040204" pitchFamily="112" charset="0"/>
          <a:ea typeface="Tahoma" panose="020B0604030504040204" pitchFamily="112" charset="0"/>
          <a:cs typeface="Tahoma" panose="020B0604030504040204" pitchFamily="112" charset="0"/>
        </a:defRPr>
      </a:lvl1pPr>
      <a:lvl2pPr algn="ctr" rtl="0" fontAlgn="base">
        <a:spcBef>
          <a:spcPct val="0"/>
        </a:spcBef>
        <a:spcAft>
          <a:spcPct val="0"/>
        </a:spcAft>
        <a:defRPr sz="4400">
          <a:solidFill>
            <a:schemeClr val="tx1"/>
          </a:solidFill>
          <a:latin typeface="Tahoma" panose="020B0604030504040204" pitchFamily="112" charset="0"/>
          <a:cs typeface="Tahoma" panose="020B0604030504040204" pitchFamily="112" charset="0"/>
        </a:defRPr>
      </a:lvl2pPr>
      <a:lvl3pPr algn="ctr" rtl="0" fontAlgn="base">
        <a:spcBef>
          <a:spcPct val="0"/>
        </a:spcBef>
        <a:spcAft>
          <a:spcPct val="0"/>
        </a:spcAft>
        <a:defRPr sz="4400">
          <a:solidFill>
            <a:schemeClr val="tx1"/>
          </a:solidFill>
          <a:latin typeface="Tahoma" panose="020B0604030504040204" pitchFamily="112" charset="0"/>
          <a:cs typeface="Tahoma" panose="020B0604030504040204" pitchFamily="112" charset="0"/>
        </a:defRPr>
      </a:lvl3pPr>
      <a:lvl4pPr algn="ctr" rtl="0" fontAlgn="base">
        <a:spcBef>
          <a:spcPct val="0"/>
        </a:spcBef>
        <a:spcAft>
          <a:spcPct val="0"/>
        </a:spcAft>
        <a:defRPr sz="4400">
          <a:solidFill>
            <a:schemeClr val="tx1"/>
          </a:solidFill>
          <a:latin typeface="Tahoma" panose="020B0604030504040204" pitchFamily="112" charset="0"/>
          <a:cs typeface="Tahoma" panose="020B0604030504040204" pitchFamily="112" charset="0"/>
        </a:defRPr>
      </a:lvl4pPr>
      <a:lvl5pPr algn="ctr" rtl="0" fontAlgn="base">
        <a:spcBef>
          <a:spcPct val="0"/>
        </a:spcBef>
        <a:spcAft>
          <a:spcPct val="0"/>
        </a:spcAft>
        <a:defRPr sz="4400">
          <a:solidFill>
            <a:schemeClr val="tx1"/>
          </a:solidFill>
          <a:latin typeface="Tahoma" panose="020B0604030504040204" pitchFamily="112" charset="0"/>
          <a:cs typeface="Tahoma" panose="020B0604030504040204" pitchFamily="112" charset="0"/>
        </a:defRPr>
      </a:lvl5pPr>
      <a:lvl6pPr marL="457200" algn="ctr" rtl="0" fontAlgn="base">
        <a:spcBef>
          <a:spcPct val="0"/>
        </a:spcBef>
        <a:spcAft>
          <a:spcPct val="0"/>
        </a:spcAft>
        <a:defRPr sz="4400">
          <a:solidFill>
            <a:schemeClr val="tx1"/>
          </a:solidFill>
          <a:latin typeface="Tahoma" panose="020B0604030504040204" pitchFamily="112" charset="0"/>
          <a:cs typeface="Tahoma" panose="020B0604030504040204" pitchFamily="112" charset="0"/>
        </a:defRPr>
      </a:lvl6pPr>
      <a:lvl7pPr marL="914400" algn="ctr" rtl="0" fontAlgn="base">
        <a:spcBef>
          <a:spcPct val="0"/>
        </a:spcBef>
        <a:spcAft>
          <a:spcPct val="0"/>
        </a:spcAft>
        <a:defRPr sz="4400">
          <a:solidFill>
            <a:schemeClr val="tx1"/>
          </a:solidFill>
          <a:latin typeface="Tahoma" panose="020B0604030504040204" pitchFamily="112" charset="0"/>
          <a:cs typeface="Tahoma" panose="020B0604030504040204" pitchFamily="112" charset="0"/>
        </a:defRPr>
      </a:lvl7pPr>
      <a:lvl8pPr marL="1371600" algn="ctr" rtl="0" fontAlgn="base">
        <a:spcBef>
          <a:spcPct val="0"/>
        </a:spcBef>
        <a:spcAft>
          <a:spcPct val="0"/>
        </a:spcAft>
        <a:defRPr sz="4400">
          <a:solidFill>
            <a:schemeClr val="tx1"/>
          </a:solidFill>
          <a:latin typeface="Tahoma" panose="020B0604030504040204" pitchFamily="112" charset="0"/>
          <a:cs typeface="Tahoma" panose="020B0604030504040204" pitchFamily="112" charset="0"/>
        </a:defRPr>
      </a:lvl8pPr>
      <a:lvl9pPr marL="1828800" algn="ctr" rtl="0" fontAlgn="base">
        <a:spcBef>
          <a:spcPct val="0"/>
        </a:spcBef>
        <a:spcAft>
          <a:spcPct val="0"/>
        </a:spcAft>
        <a:defRPr sz="4400">
          <a:solidFill>
            <a:schemeClr val="tx1"/>
          </a:solidFill>
          <a:latin typeface="Tahoma" panose="020B0604030504040204" pitchFamily="112" charset="0"/>
          <a:cs typeface="Tahoma" panose="020B0604030504040204" pitchFamily="112" charset="0"/>
        </a:defRPr>
      </a:lvl9pPr>
    </p:titleStyle>
    <p:bodyStyle>
      <a:lvl1pPr marL="342900" indent="-3429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3445510" y="5214950"/>
            <a:ext cx="5698490" cy="1444625"/>
          </a:xfrm>
        </p:spPr>
        <p:txBody>
          <a:bodyPr vert="horz" wrap="square" lIns="91440" tIns="45720" rIns="91440" bIns="45720" numCol="1" rtlCol="0" anchor="ctr" anchorCtr="0" compatLnSpc="1">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defRPr/>
            </a:pPr>
            <a:r>
              <a:rPr kumimoji="0" lang="zh-CN" altLang="en-US" sz="2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ahoma" panose="020B0604030504040204" pitchFamily="112" charset="0"/>
                <a:ea typeface="宋体" panose="02010600030101010101" pitchFamily="2" charset="-122"/>
                <a:cs typeface="Tahoma" panose="020B0604030504040204" pitchFamily="112" charset="0"/>
              </a:rPr>
              <a:t/>
            </a:r>
            <a:br>
              <a:rPr kumimoji="0" lang="zh-CN" altLang="en-US" sz="2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ahoma" panose="020B0604030504040204" pitchFamily="112" charset="0"/>
                <a:ea typeface="宋体" panose="02010600030101010101" pitchFamily="2" charset="-122"/>
                <a:cs typeface="Tahoma" panose="020B0604030504040204" pitchFamily="112" charset="0"/>
              </a:rPr>
            </a:br>
            <a:r>
              <a:rPr kumimoji="0" lang="zh-CN" altLang="en-US" sz="2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ahoma" panose="020B0604030504040204" pitchFamily="112" charset="0"/>
                <a:ea typeface="宋体" panose="02010600030101010101" pitchFamily="2" charset="-122"/>
                <a:cs typeface="Tahoma" panose="020B0604030504040204" pitchFamily="112" charset="0"/>
              </a:rPr>
              <a:t>专业泌乳顾问</a:t>
            </a:r>
            <a:br>
              <a:rPr kumimoji="0" lang="zh-CN" altLang="en-US" sz="2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ahoma" panose="020B0604030504040204" pitchFamily="112" charset="0"/>
                <a:ea typeface="宋体" panose="02010600030101010101" pitchFamily="2" charset="-122"/>
                <a:cs typeface="Tahoma" panose="020B0604030504040204" pitchFamily="112" charset="0"/>
              </a:rPr>
            </a:br>
            <a:r>
              <a:rPr kumimoji="0" lang="zh-CN" altLang="en-US" sz="2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ahoma" panose="020B0604030504040204" pitchFamily="112" charset="0"/>
                <a:ea typeface="宋体" panose="02010600030101010101" pitchFamily="2" charset="-122"/>
                <a:cs typeface="Tahoma" panose="020B0604030504040204" pitchFamily="112" charset="0"/>
              </a:rPr>
              <a:t>母婴护理指导员</a:t>
            </a:r>
            <a:br>
              <a:rPr kumimoji="0" lang="zh-CN" altLang="en-US" sz="2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ahoma" panose="020B0604030504040204" pitchFamily="112" charset="0"/>
                <a:ea typeface="宋体" panose="02010600030101010101" pitchFamily="2" charset="-122"/>
                <a:cs typeface="Tahoma" panose="020B0604030504040204" pitchFamily="112" charset="0"/>
              </a:rPr>
            </a:br>
            <a:r>
              <a:rPr kumimoji="0" lang="zh-CN" altLang="en-US" sz="2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ahoma" panose="020B0604030504040204" pitchFamily="112" charset="0"/>
                <a:ea typeface="宋体" panose="02010600030101010101" pitchFamily="2" charset="-122"/>
                <a:cs typeface="Tahoma" panose="020B0604030504040204" pitchFamily="112" charset="0"/>
              </a:rPr>
              <a:t>高级健康管理咨询师</a:t>
            </a:r>
            <a:br>
              <a:rPr kumimoji="0" lang="zh-CN" altLang="en-US" sz="2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ahoma" panose="020B0604030504040204" pitchFamily="112" charset="0"/>
                <a:ea typeface="宋体" panose="02010600030101010101" pitchFamily="2" charset="-122"/>
                <a:cs typeface="Tahoma" panose="020B0604030504040204" pitchFamily="112" charset="0"/>
              </a:rPr>
            </a:br>
            <a:r>
              <a:rPr kumimoji="0" lang="zh-CN" altLang="en-US" sz="2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ahoma" panose="020B0604030504040204" pitchFamily="112" charset="0"/>
                <a:ea typeface="宋体" panose="02010600030101010101" pitchFamily="2" charset="-122"/>
                <a:cs typeface="Tahoma" panose="020B0604030504040204" pitchFamily="112" charset="0"/>
              </a:rPr>
              <a:t>产后修复</a:t>
            </a:r>
            <a:r>
              <a:rPr kumimoji="0" lang="zh-CN" altLang="en-US" sz="2400" b="1" i="0" u="none" strike="noStrike" kern="120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Tahoma" panose="020B0604030504040204" pitchFamily="112" charset="0"/>
                <a:ea typeface="宋体" panose="02010600030101010101" pitchFamily="2" charset="-122"/>
                <a:cs typeface="Tahoma" panose="020B0604030504040204" pitchFamily="112" charset="0"/>
              </a:rPr>
              <a:t>指导员</a:t>
            </a:r>
            <a:r>
              <a:rPr kumimoji="0" lang="zh-CN" altLang="en-US" sz="3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ahoma" panose="020B0604030504040204" pitchFamily="112" charset="0"/>
                <a:ea typeface="宋体" panose="02010600030101010101" pitchFamily="2" charset="-122"/>
                <a:cs typeface="Tahoma" panose="020B0604030504040204" pitchFamily="112" charset="0"/>
              </a:rPr>
              <a:t/>
            </a:r>
            <a:br>
              <a:rPr kumimoji="0" lang="zh-CN" altLang="en-US" sz="3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ahoma" panose="020B0604030504040204" pitchFamily="112" charset="0"/>
                <a:ea typeface="宋体" panose="02010600030101010101" pitchFamily="2" charset="-122"/>
                <a:cs typeface="Tahoma" panose="020B0604030504040204" pitchFamily="112" charset="0"/>
              </a:rPr>
            </a:br>
            <a:endParaRPr kumimoji="0" lang="zh-CN" altLang="en-US" sz="3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Tahoma" panose="020B0604030504040204" pitchFamily="112" charset="0"/>
              <a:ea typeface="宋体" panose="02010600030101010101" pitchFamily="2" charset="-122"/>
              <a:cs typeface="Tahoma" panose="020B0604030504040204" pitchFamily="112" charset="0"/>
            </a:endParaRPr>
          </a:p>
        </p:txBody>
      </p:sp>
      <p:sp>
        <p:nvSpPr>
          <p:cNvPr id="3077" name="文本框 3076"/>
          <p:cNvSpPr txBox="1"/>
          <p:nvPr/>
        </p:nvSpPr>
        <p:spPr>
          <a:xfrm>
            <a:off x="525780" y="728345"/>
            <a:ext cx="3006090" cy="762000"/>
          </a:xfrm>
          <a:prstGeom prst="rect">
            <a:avLst/>
          </a:prstGeom>
          <a:noFill/>
          <a:ln w="9525">
            <a:noFill/>
          </a:ln>
        </p:spPr>
        <p:txBody>
          <a:bodyPr wrap="square" anchor="t">
            <a:spAutoFit/>
          </a:bodyPr>
          <a:lstStyle/>
          <a:p>
            <a:pPr lvl="0" eaLnBrk="1" hangingPunct="1"/>
            <a:r>
              <a:rPr lang="zh-CN" altLang="en-US"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华文彩云" panose="02010800040101010101" charset="-122"/>
                <a:ea typeface="华文彩云" panose="02010800040101010101" charset="-122"/>
              </a:rPr>
              <a:t>母婴服务</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699135" y="1668780"/>
            <a:ext cx="7953375" cy="5200650"/>
          </a:xfrm>
          <a:prstGeom prst="rect">
            <a:avLst/>
          </a:prstGeom>
          <a:noFill/>
        </p:spPr>
        <p:txBody>
          <a:bodyPr wrap="square" rtlCol="0">
            <a:spAutoFit/>
          </a:bodyPr>
          <a:lstStyle/>
          <a:p>
            <a:pPr>
              <a:spcBef>
                <a:spcPts val="1000"/>
              </a:spcBef>
            </a:pPr>
            <a:r>
              <a:rPr lang="en-US" altLang="zh-CN" dirty="0">
                <a:solidFill>
                  <a:schemeClr val="tx1"/>
                </a:solidFill>
                <a:effectLst/>
                <a:latin typeface="微软雅黑" panose="020B0503020204020204" charset="-122"/>
                <a:ea typeface="微软雅黑" panose="020B0503020204020204" charset="-122"/>
              </a:rPr>
              <a:t>1</a:t>
            </a:r>
            <a:r>
              <a:rPr lang="zh-CN" altLang="en-US" dirty="0">
                <a:solidFill>
                  <a:schemeClr val="tx1"/>
                </a:solidFill>
                <a:effectLst/>
                <a:latin typeface="微软雅黑" panose="020B0503020204020204" charset="-122"/>
                <a:ea typeface="微软雅黑" panose="020B0503020204020204" charset="-122"/>
              </a:rPr>
              <a:t>、母婴护理员岗位认知。</a:t>
            </a:r>
          </a:p>
          <a:p>
            <a:pPr>
              <a:spcBef>
                <a:spcPts val="1000"/>
              </a:spcBef>
            </a:pPr>
            <a:r>
              <a:rPr lang="en-US" altLang="zh-CN" dirty="0">
                <a:solidFill>
                  <a:schemeClr val="tx1"/>
                </a:solidFill>
                <a:effectLst/>
                <a:latin typeface="微软雅黑" panose="020B0503020204020204" charset="-122"/>
                <a:ea typeface="微软雅黑" panose="020B0503020204020204" charset="-122"/>
              </a:rPr>
              <a:t>2</a:t>
            </a:r>
            <a:r>
              <a:rPr lang="zh-CN" altLang="en-US" dirty="0">
                <a:solidFill>
                  <a:schemeClr val="tx1"/>
                </a:solidFill>
                <a:effectLst/>
                <a:latin typeface="微软雅黑" panose="020B0503020204020204" charset="-122"/>
                <a:ea typeface="微软雅黑" panose="020B0503020204020204" charset="-122"/>
              </a:rPr>
              <a:t>、新生儿的生长发育。</a:t>
            </a:r>
          </a:p>
          <a:p>
            <a:pPr>
              <a:spcBef>
                <a:spcPts val="1000"/>
              </a:spcBef>
            </a:pPr>
            <a:r>
              <a:rPr lang="en-US" altLang="zh-CN" dirty="0">
                <a:solidFill>
                  <a:schemeClr val="tx1"/>
                </a:solidFill>
                <a:effectLst/>
                <a:latin typeface="微软雅黑" panose="020B0503020204020204" charset="-122"/>
                <a:ea typeface="微软雅黑" panose="020B0503020204020204" charset="-122"/>
              </a:rPr>
              <a:t>3</a:t>
            </a:r>
            <a:r>
              <a:rPr lang="zh-CN" altLang="en-US" dirty="0">
                <a:solidFill>
                  <a:schemeClr val="tx1"/>
                </a:solidFill>
                <a:effectLst/>
                <a:latin typeface="微软雅黑" panose="020B0503020204020204" charset="-122"/>
                <a:ea typeface="微软雅黑" panose="020B0503020204020204" charset="-122"/>
              </a:rPr>
              <a:t>、新生儿护理。</a:t>
            </a:r>
          </a:p>
          <a:p>
            <a:pPr>
              <a:spcBef>
                <a:spcPts val="1000"/>
              </a:spcBef>
            </a:pPr>
            <a:r>
              <a:rPr lang="en-US" altLang="zh-CN" dirty="0">
                <a:solidFill>
                  <a:schemeClr val="tx1"/>
                </a:solidFill>
                <a:effectLst/>
                <a:latin typeface="微软雅黑" panose="020B0503020204020204" charset="-122"/>
                <a:ea typeface="微软雅黑" panose="020B0503020204020204" charset="-122"/>
              </a:rPr>
              <a:t>4</a:t>
            </a:r>
            <a:r>
              <a:rPr lang="zh-CN" altLang="en-US" dirty="0">
                <a:solidFill>
                  <a:schemeClr val="tx1"/>
                </a:solidFill>
                <a:effectLst/>
                <a:latin typeface="微软雅黑" panose="020B0503020204020204" charset="-122"/>
                <a:ea typeface="微软雅黑" panose="020B0503020204020204" charset="-122"/>
              </a:rPr>
              <a:t>、产褥期护理。</a:t>
            </a:r>
          </a:p>
          <a:p>
            <a:pPr>
              <a:spcBef>
                <a:spcPts val="1000"/>
              </a:spcBef>
            </a:pPr>
            <a:r>
              <a:rPr lang="en-US" altLang="zh-CN" dirty="0">
                <a:solidFill>
                  <a:schemeClr val="tx1"/>
                </a:solidFill>
                <a:effectLst/>
                <a:latin typeface="微软雅黑" panose="020B0503020204020204" charset="-122"/>
                <a:ea typeface="微软雅黑" panose="020B0503020204020204" charset="-122"/>
              </a:rPr>
              <a:t>5</a:t>
            </a:r>
            <a:r>
              <a:rPr lang="zh-CN" altLang="en-US" dirty="0">
                <a:solidFill>
                  <a:schemeClr val="tx1"/>
                </a:solidFill>
                <a:effectLst/>
                <a:latin typeface="微软雅黑" panose="020B0503020204020204" charset="-122"/>
                <a:ea typeface="微软雅黑" panose="020B0503020204020204" charset="-122"/>
              </a:rPr>
              <a:t>、母乳喂养的好处。</a:t>
            </a:r>
          </a:p>
          <a:p>
            <a:pPr>
              <a:spcBef>
                <a:spcPts val="1000"/>
              </a:spcBef>
            </a:pPr>
            <a:r>
              <a:rPr lang="en-US" altLang="zh-CN" dirty="0">
                <a:solidFill>
                  <a:schemeClr val="tx1"/>
                </a:solidFill>
                <a:effectLst/>
                <a:latin typeface="微软雅黑" panose="020B0503020204020204" charset="-122"/>
                <a:ea typeface="微软雅黑" panose="020B0503020204020204" charset="-122"/>
              </a:rPr>
              <a:t>6</a:t>
            </a:r>
            <a:r>
              <a:rPr lang="zh-CN" altLang="en-US" dirty="0">
                <a:solidFill>
                  <a:schemeClr val="tx1"/>
                </a:solidFill>
                <a:effectLst/>
                <a:latin typeface="微软雅黑" panose="020B0503020204020204" charset="-122"/>
                <a:ea typeface="微软雅黑" panose="020B0503020204020204" charset="-122"/>
              </a:rPr>
              <a:t>、新生儿胃容量。</a:t>
            </a:r>
          </a:p>
          <a:p>
            <a:pPr>
              <a:spcBef>
                <a:spcPts val="1000"/>
              </a:spcBef>
            </a:pPr>
            <a:r>
              <a:rPr lang="en-US" altLang="zh-CN" dirty="0">
                <a:solidFill>
                  <a:schemeClr val="tx1"/>
                </a:solidFill>
                <a:effectLst/>
                <a:latin typeface="微软雅黑" panose="020B0503020204020204" charset="-122"/>
                <a:ea typeface="微软雅黑" panose="020B0503020204020204" charset="-122"/>
              </a:rPr>
              <a:t>7</a:t>
            </a:r>
            <a:r>
              <a:rPr lang="zh-CN" altLang="en-US" dirty="0">
                <a:solidFill>
                  <a:schemeClr val="tx1"/>
                </a:solidFill>
                <a:effectLst/>
                <a:latin typeface="微软雅黑" panose="020B0503020204020204" charset="-122"/>
                <a:ea typeface="微软雅黑" panose="020B0503020204020204" charset="-122"/>
              </a:rPr>
              <a:t>、母乳成分和特点。</a:t>
            </a:r>
          </a:p>
          <a:p>
            <a:pPr>
              <a:spcBef>
                <a:spcPts val="1000"/>
              </a:spcBef>
            </a:pPr>
            <a:r>
              <a:rPr lang="en-US" altLang="zh-CN" dirty="0">
                <a:solidFill>
                  <a:schemeClr val="tx1"/>
                </a:solidFill>
                <a:effectLst/>
                <a:latin typeface="微软雅黑" panose="020B0503020204020204" charset="-122"/>
                <a:ea typeface="微软雅黑" panose="020B0503020204020204" charset="-122"/>
              </a:rPr>
              <a:t>8</a:t>
            </a:r>
            <a:r>
              <a:rPr lang="zh-CN" altLang="en-US" dirty="0">
                <a:solidFill>
                  <a:schemeClr val="tx1"/>
                </a:solidFill>
                <a:effectLst/>
                <a:latin typeface="微软雅黑" panose="020B0503020204020204" charset="-122"/>
                <a:ea typeface="微软雅黑" panose="020B0503020204020204" charset="-122"/>
              </a:rPr>
              <a:t>、乳房的结构。</a:t>
            </a:r>
          </a:p>
          <a:p>
            <a:pPr>
              <a:spcBef>
                <a:spcPts val="1000"/>
              </a:spcBef>
            </a:pPr>
            <a:r>
              <a:rPr lang="en-US" altLang="zh-CN" dirty="0">
                <a:solidFill>
                  <a:schemeClr val="tx1"/>
                </a:solidFill>
                <a:effectLst/>
                <a:latin typeface="微软雅黑" panose="020B0503020204020204" charset="-122"/>
                <a:ea typeface="微软雅黑" panose="020B0503020204020204" charset="-122"/>
              </a:rPr>
              <a:t>9</a:t>
            </a:r>
            <a:r>
              <a:rPr lang="zh-CN" altLang="en-US" dirty="0">
                <a:solidFill>
                  <a:schemeClr val="tx1"/>
                </a:solidFill>
                <a:effectLst/>
                <a:latin typeface="微软雅黑" panose="020B0503020204020204" charset="-122"/>
                <a:ea typeface="微软雅黑" panose="020B0503020204020204" charset="-122"/>
              </a:rPr>
              <a:t>、泌乳过程。</a:t>
            </a:r>
          </a:p>
          <a:p>
            <a:pPr>
              <a:spcBef>
                <a:spcPts val="1000"/>
              </a:spcBef>
            </a:pPr>
            <a:r>
              <a:rPr lang="en-US" altLang="zh-CN" dirty="0">
                <a:solidFill>
                  <a:schemeClr val="tx1"/>
                </a:solidFill>
                <a:effectLst/>
                <a:latin typeface="微软雅黑" panose="020B0503020204020204" charset="-122"/>
                <a:ea typeface="微软雅黑" panose="020B0503020204020204" charset="-122"/>
              </a:rPr>
              <a:t>10</a:t>
            </a:r>
            <a:r>
              <a:rPr lang="zh-CN" altLang="en-US" dirty="0">
                <a:solidFill>
                  <a:schemeClr val="tx1"/>
                </a:solidFill>
                <a:effectLst/>
                <a:latin typeface="微软雅黑" panose="020B0503020204020204" charset="-122"/>
                <a:ea typeface="微软雅黑" panose="020B0503020204020204" charset="-122"/>
              </a:rPr>
              <a:t>、正确哺乳姿势。</a:t>
            </a:r>
          </a:p>
          <a:p>
            <a:pPr>
              <a:spcBef>
                <a:spcPts val="1000"/>
              </a:spcBef>
            </a:pPr>
            <a:r>
              <a:rPr lang="en-US" altLang="zh-CN" dirty="0">
                <a:solidFill>
                  <a:schemeClr val="tx1"/>
                </a:solidFill>
                <a:effectLst/>
                <a:latin typeface="微软雅黑" panose="020B0503020204020204" charset="-122"/>
                <a:ea typeface="微软雅黑" panose="020B0503020204020204" charset="-122"/>
              </a:rPr>
              <a:t>11</a:t>
            </a:r>
            <a:r>
              <a:rPr lang="zh-CN" altLang="en-US" dirty="0">
                <a:solidFill>
                  <a:schemeClr val="tx1"/>
                </a:solidFill>
                <a:effectLst/>
                <a:latin typeface="微软雅黑" panose="020B0503020204020204" charset="-122"/>
                <a:ea typeface="微软雅黑" panose="020B0503020204020204" charset="-122"/>
              </a:rPr>
              <a:t>、中医基础知识。</a:t>
            </a:r>
          </a:p>
          <a:p>
            <a:pPr>
              <a:spcBef>
                <a:spcPts val="1000"/>
              </a:spcBef>
            </a:pPr>
            <a:r>
              <a:rPr lang="en-US" altLang="zh-CN" dirty="0">
                <a:solidFill>
                  <a:schemeClr val="tx1"/>
                </a:solidFill>
                <a:effectLst/>
                <a:latin typeface="微软雅黑" panose="020B0503020204020204" charset="-122"/>
                <a:ea typeface="微软雅黑" panose="020B0503020204020204" charset="-122"/>
              </a:rPr>
              <a:t>12</a:t>
            </a:r>
            <a:r>
              <a:rPr lang="zh-CN" altLang="en-US" dirty="0">
                <a:solidFill>
                  <a:schemeClr val="tx1"/>
                </a:solidFill>
                <a:effectLst/>
                <a:latin typeface="微软雅黑" panose="020B0503020204020204" charset="-122"/>
                <a:ea typeface="微软雅黑" panose="020B0503020204020204" charset="-122"/>
              </a:rPr>
              <a:t>、常见的哺乳问题及处理方法。</a:t>
            </a:r>
          </a:p>
          <a:p>
            <a:pPr>
              <a:spcBef>
                <a:spcPts val="1000"/>
              </a:spcBef>
            </a:pPr>
            <a:endParaRPr lang="zh-CN" altLang="en-US" dirty="0">
              <a:ln w="22225">
                <a:solidFill>
                  <a:schemeClr val="accent2"/>
                </a:solidFill>
                <a:prstDash val="solid"/>
              </a:ln>
              <a:solidFill>
                <a:schemeClr val="accent2">
                  <a:lumMod val="40000"/>
                  <a:lumOff val="60000"/>
                </a:schemeClr>
              </a:solidFill>
              <a:effectLst/>
              <a:latin typeface="微软雅黑" panose="020B0503020204020204" charset="-122"/>
              <a:ea typeface="微软雅黑" panose="020B0503020204020204" charset="-122"/>
            </a:endParaRPr>
          </a:p>
        </p:txBody>
      </p:sp>
      <p:pic>
        <p:nvPicPr>
          <p:cNvPr id="8" name="图片 7" descr="229809img_d_1"/>
          <p:cNvPicPr>
            <a:picLocks noChangeAspect="1"/>
          </p:cNvPicPr>
          <p:nvPr/>
        </p:nvPicPr>
        <p:blipFill>
          <a:blip r:embed="rId2" cstate="print"/>
          <a:stretch>
            <a:fillRect/>
          </a:stretch>
        </p:blipFill>
        <p:spPr>
          <a:xfrm>
            <a:off x="4082415" y="1839595"/>
            <a:ext cx="4761865" cy="3178810"/>
          </a:xfrm>
          <a:prstGeom prst="rect">
            <a:avLst/>
          </a:prstGeom>
        </p:spPr>
      </p:pic>
      <p:sp>
        <p:nvSpPr>
          <p:cNvPr id="9" name="矩形 8"/>
          <p:cNvSpPr/>
          <p:nvPr/>
        </p:nvSpPr>
        <p:spPr>
          <a:xfrm>
            <a:off x="3649980" y="375285"/>
            <a:ext cx="2928620" cy="979805"/>
          </a:xfrm>
          <a:prstGeom prst="rect">
            <a:avLst/>
          </a:prstGeom>
          <a:noFill/>
          <a:ln>
            <a:noFill/>
          </a:ln>
        </p:spPr>
        <p:txBody>
          <a:bodyPr wrap="none" rtlCol="0" anchor="t">
            <a:spAutoFit/>
          </a:bodyPr>
          <a:lstStyle/>
          <a:p>
            <a:pPr algn="ctr"/>
            <a:r>
              <a:rPr lang="zh-CN" altLang="en-US"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rPr>
              <a:t>课程纲要</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0">
          <a:blip r:embed="rId2" cstate="print"/>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2941955" y="4632325"/>
            <a:ext cx="3560445" cy="1871980"/>
          </a:xfrm>
          <a:prstGeom prst="rect">
            <a:avLst/>
          </a:prstGeom>
          <a:solidFill>
            <a:srgbClr val="FF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3083560" y="4787900"/>
            <a:ext cx="2976880" cy="1560830"/>
          </a:xfrm>
          <a:prstGeom prst="rect">
            <a:avLst/>
          </a:prstGeom>
          <a:noFill/>
        </p:spPr>
        <p:txBody>
          <a:bodyPr wrap="square" rtlCol="0">
            <a:spAutoFit/>
          </a:bodyPr>
          <a:lstStyle/>
          <a:p>
            <a:pPr algn="l"/>
            <a:r>
              <a:rPr lang="zh-CN" altLang="en-US" sz="2000">
                <a:latin typeface="微软雅黑" panose="020B0503020204020204" charset="-122"/>
                <a:ea typeface="微软雅黑" panose="020B0503020204020204" charset="-122"/>
              </a:rPr>
              <a:t>为什么会有母婴护理师？</a:t>
            </a:r>
          </a:p>
          <a:p>
            <a:pPr algn="l">
              <a:spcBef>
                <a:spcPts val="600"/>
              </a:spcBef>
            </a:pPr>
            <a:r>
              <a:rPr lang="en-US" altLang="zh-CN" sz="2000">
                <a:latin typeface="微软雅黑" panose="020B0503020204020204" charset="-122"/>
                <a:ea typeface="微软雅黑" panose="020B0503020204020204" charset="-122"/>
                <a:sym typeface="+mn-ea"/>
              </a:rPr>
              <a:t>1</a:t>
            </a:r>
            <a:r>
              <a:rPr lang="zh-CN" altLang="en-US" sz="2000">
                <a:latin typeface="微软雅黑" panose="020B0503020204020204" charset="-122"/>
                <a:ea typeface="微软雅黑" panose="020B0503020204020204" charset="-122"/>
                <a:sym typeface="+mn-ea"/>
              </a:rPr>
              <a:t>、大环境的改变</a:t>
            </a:r>
            <a:endParaRPr lang="zh-CN" altLang="en-US" sz="2000">
              <a:latin typeface="微软雅黑" panose="020B0503020204020204" charset="-122"/>
              <a:ea typeface="微软雅黑" panose="020B0503020204020204" charset="-122"/>
            </a:endParaRPr>
          </a:p>
          <a:p>
            <a:pPr algn="l">
              <a:spcBef>
                <a:spcPts val="600"/>
              </a:spcBef>
            </a:pPr>
            <a:r>
              <a:rPr lang="en-US" altLang="zh-CN" sz="2000">
                <a:latin typeface="微软雅黑" panose="020B0503020204020204" charset="-122"/>
                <a:ea typeface="微软雅黑" panose="020B0503020204020204" charset="-122"/>
              </a:rPr>
              <a:t>2</a:t>
            </a:r>
            <a:r>
              <a:rPr lang="zh-CN" altLang="en-US" sz="2000">
                <a:latin typeface="微软雅黑" panose="020B0503020204020204" charset="-122"/>
                <a:ea typeface="微软雅黑" panose="020B0503020204020204" charset="-122"/>
              </a:rPr>
              <a:t>、女性社会压力增大</a:t>
            </a:r>
            <a:endParaRPr lang="en-US" altLang="zh-CN" sz="2000">
              <a:latin typeface="微软雅黑" panose="020B0503020204020204" charset="-122"/>
              <a:ea typeface="微软雅黑" panose="020B0503020204020204" charset="-122"/>
            </a:endParaRPr>
          </a:p>
          <a:p>
            <a:pPr algn="l">
              <a:spcBef>
                <a:spcPts val="600"/>
              </a:spcBef>
            </a:pPr>
            <a:r>
              <a:rPr lang="en-US" altLang="zh-CN" sz="2000">
                <a:latin typeface="微软雅黑" panose="020B0503020204020204" charset="-122"/>
                <a:ea typeface="微软雅黑" panose="020B0503020204020204" charset="-122"/>
              </a:rPr>
              <a:t>3</a:t>
            </a:r>
            <a:r>
              <a:rPr lang="zh-CN" altLang="en-US" sz="2000">
                <a:latin typeface="微软雅黑" panose="020B0503020204020204" charset="-122"/>
                <a:ea typeface="微软雅黑" panose="020B0503020204020204" charset="-122"/>
              </a:rPr>
              <a:t>、职业细分化</a:t>
            </a:r>
          </a:p>
        </p:txBody>
      </p:sp>
      <p:sp>
        <p:nvSpPr>
          <p:cNvPr id="7" name="矩形 6"/>
          <p:cNvSpPr/>
          <p:nvPr/>
        </p:nvSpPr>
        <p:spPr>
          <a:xfrm>
            <a:off x="2941955" y="665480"/>
            <a:ext cx="5288280" cy="706120"/>
          </a:xfrm>
          <a:prstGeom prst="rect">
            <a:avLst/>
          </a:prstGeom>
          <a:noFill/>
          <a:ln>
            <a:noFill/>
          </a:ln>
        </p:spPr>
        <p:txBody>
          <a:bodyPr wrap="none" rtlCol="0" anchor="t">
            <a:spAutoFit/>
          </a:bodyPr>
          <a:lstStyle/>
          <a:p>
            <a:pPr algn="ctr"/>
            <a:r>
              <a:rPr lang="zh-CN" altLang="en-US" sz="40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书体坊赵九江钢笔行书" panose="03000509000000000000" charset="-122"/>
                <a:ea typeface="书体坊赵九江钢笔行书" panose="03000509000000000000" charset="-122"/>
              </a:rPr>
              <a:t>母婴护理岗位知识认知</a:t>
            </a:r>
          </a:p>
        </p:txBody>
      </p:sp>
      <p:sp>
        <p:nvSpPr>
          <p:cNvPr id="10" name="心形 9"/>
          <p:cNvSpPr/>
          <p:nvPr/>
        </p:nvSpPr>
        <p:spPr>
          <a:xfrm>
            <a:off x="3050540" y="1457325"/>
            <a:ext cx="3960495" cy="2808605"/>
          </a:xfrm>
          <a:prstGeom prst="heart">
            <a:avLst/>
          </a:prstGeom>
          <a:solidFill>
            <a:srgbClr val="FF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3331845" y="1565910"/>
            <a:ext cx="4105275" cy="2091690"/>
          </a:xfrm>
          <a:prstGeom prst="rect">
            <a:avLst/>
          </a:prstGeom>
          <a:noFill/>
          <a:extLst>
            <a:ext uri="{909E8E84-426E-40DD-AFC4-6F175D3DCCD1}">
              <a14:hiddenFill xmlns="" xmlns:a14="http://schemas.microsoft.com/office/drawing/2010/main">
                <a:solidFill>
                  <a:srgbClr val="FFCCFF"/>
                </a:solidFill>
              </a14:hiddenFill>
            </a:ext>
          </a:extLst>
        </p:spPr>
        <p:txBody>
          <a:bodyPr wrap="square" rtlCol="0">
            <a:spAutoFit/>
          </a:bodyPr>
          <a:lstStyle/>
          <a:p>
            <a:pPr algn="l"/>
            <a:endParaRPr lang="zh-CN" altLang="en-US">
              <a:latin typeface="微软雅黑" panose="020B0503020204020204" charset="-122"/>
              <a:ea typeface="微软雅黑" panose="020B0503020204020204" charset="-122"/>
            </a:endParaRPr>
          </a:p>
          <a:p>
            <a:pPr algn="l"/>
            <a:r>
              <a:rPr lang="zh-CN" altLang="en-US" sz="2800">
                <a:latin typeface="微软雅黑" panose="020B0503020204020204" charset="-122"/>
                <a:ea typeface="微软雅黑" panose="020B0503020204020204" charset="-122"/>
                <a:sym typeface="+mn-ea"/>
              </a:rPr>
              <a:t>爱心               上进心</a:t>
            </a:r>
          </a:p>
          <a:p>
            <a:pPr algn="l"/>
            <a:r>
              <a:rPr lang="zh-CN" altLang="en-US" sz="2800">
                <a:latin typeface="微软雅黑" panose="020B0503020204020204" charset="-122"/>
                <a:ea typeface="微软雅黑" panose="020B0503020204020204" charset="-122"/>
                <a:sym typeface="+mn-ea"/>
              </a:rPr>
              <a:t>          责任心    </a:t>
            </a:r>
          </a:p>
          <a:p>
            <a:pPr algn="l"/>
            <a:r>
              <a:rPr lang="zh-CN" altLang="en-US" sz="2800">
                <a:latin typeface="微软雅黑" panose="020B0503020204020204" charset="-122"/>
                <a:ea typeface="微软雅黑" panose="020B0503020204020204" charset="-122"/>
                <a:sym typeface="+mn-ea"/>
              </a:rPr>
              <a:t>   平等心     </a:t>
            </a:r>
          </a:p>
          <a:p>
            <a:pPr algn="l"/>
            <a:r>
              <a:rPr lang="zh-CN" altLang="en-US" sz="2800">
                <a:latin typeface="微软雅黑" panose="020B0503020204020204" charset="-122"/>
                <a:ea typeface="微软雅黑" panose="020B0503020204020204" charset="-122"/>
                <a:sym typeface="+mn-ea"/>
              </a:rPr>
              <a:t>              真诚心</a:t>
            </a:r>
            <a:endParaRPr lang="zh-CN" altLang="en-US" sz="2800"/>
          </a:p>
        </p:txBody>
      </p:sp>
      <p:sp>
        <p:nvSpPr>
          <p:cNvPr id="12" name="等腰三角形 11"/>
          <p:cNvSpPr/>
          <p:nvPr/>
        </p:nvSpPr>
        <p:spPr>
          <a:xfrm>
            <a:off x="6743065" y="2731770"/>
            <a:ext cx="2016760" cy="2736850"/>
          </a:xfrm>
          <a:prstGeom prst="triangle">
            <a:avLst/>
          </a:prstGeom>
          <a:solidFill>
            <a:srgbClr val="FF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7250430" y="3888105"/>
            <a:ext cx="1157605" cy="1580515"/>
          </a:xfrm>
          <a:prstGeom prst="rect">
            <a:avLst/>
          </a:prstGeom>
          <a:noFill/>
        </p:spPr>
        <p:txBody>
          <a:bodyPr wrap="square" rtlCol="0">
            <a:spAutoFit/>
          </a:bodyPr>
          <a:lstStyle/>
          <a:p>
            <a:r>
              <a:rPr lang="zh-CN" altLang="en-US" sz="2400">
                <a:latin typeface="微软雅黑" panose="020B0503020204020204" charset="-122"/>
                <a:ea typeface="微软雅黑" panose="020B0503020204020204" charset="-122"/>
                <a:sym typeface="+mn-ea"/>
              </a:rPr>
              <a:t>三证：</a:t>
            </a:r>
          </a:p>
          <a:p>
            <a:r>
              <a:rPr lang="zh-CN" altLang="en-US" sz="2400">
                <a:latin typeface="微软雅黑" panose="020B0503020204020204" charset="-122"/>
                <a:ea typeface="微软雅黑" panose="020B0503020204020204" charset="-122"/>
                <a:sym typeface="+mn-ea"/>
              </a:rPr>
              <a:t>身份证  </a:t>
            </a:r>
          </a:p>
          <a:p>
            <a:r>
              <a:rPr lang="zh-CN" altLang="en-US" sz="2400">
                <a:latin typeface="微软雅黑" panose="020B0503020204020204" charset="-122"/>
                <a:ea typeface="微软雅黑" panose="020B0503020204020204" charset="-122"/>
                <a:sym typeface="+mn-ea"/>
              </a:rPr>
              <a:t>健康证  </a:t>
            </a:r>
          </a:p>
          <a:p>
            <a:r>
              <a:rPr lang="zh-CN" altLang="en-US" sz="2400">
                <a:latin typeface="微软雅黑" panose="020B0503020204020204" charset="-122"/>
                <a:ea typeface="微软雅黑" panose="020B0503020204020204" charset="-122"/>
                <a:sym typeface="+mn-ea"/>
              </a:rPr>
              <a:t>上岗证</a:t>
            </a:r>
            <a:endParaRPr lang="zh-CN" altLang="en-US" sz="24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703705"/>
            <a:ext cx="8229600" cy="4267200"/>
          </a:xfrm>
        </p:spPr>
        <p:txBody>
          <a:bodyPr/>
          <a:lstStyle/>
          <a:p>
            <a:pPr eaLnBrk="1" latinLnBrk="0" hangingPunct="1">
              <a:spcBef>
                <a:spcPts val="1000"/>
              </a:spcBef>
            </a:pPr>
            <a:r>
              <a:rPr lang="zh-CN" altLang="en-US" sz="1800" b="1">
                <a:latin typeface="微软雅黑" panose="020B0503020204020204" charset="-122"/>
                <a:ea typeface="微软雅黑" panose="020B0503020204020204" charset="-122"/>
              </a:rPr>
              <a:t>足月新生儿</a:t>
            </a:r>
          </a:p>
          <a:p>
            <a:pPr eaLnBrk="1" latinLnBrk="0" hangingPunct="1">
              <a:spcBef>
                <a:spcPts val="1000"/>
              </a:spcBef>
            </a:pPr>
            <a:r>
              <a:rPr lang="zh-CN" altLang="en-US" sz="1800">
                <a:latin typeface="微软雅黑" panose="020B0503020204020204" charset="-122"/>
                <a:ea typeface="微软雅黑" panose="020B0503020204020204" charset="-122"/>
              </a:rPr>
              <a:t>妊辰满</a:t>
            </a:r>
            <a:r>
              <a:rPr lang="en-US" altLang="zh-CN" sz="1800">
                <a:latin typeface="微软雅黑" panose="020B0503020204020204" charset="-122"/>
                <a:ea typeface="微软雅黑" panose="020B0503020204020204" charset="-122"/>
              </a:rPr>
              <a:t>37</a:t>
            </a:r>
            <a:r>
              <a:rPr lang="zh-CN" altLang="en-US" sz="1800">
                <a:latin typeface="微软雅黑" panose="020B0503020204020204" charset="-122"/>
                <a:ea typeface="微软雅黑" panose="020B0503020204020204" charset="-122"/>
              </a:rPr>
              <a:t>（</a:t>
            </a:r>
            <a:r>
              <a:rPr lang="en-US" altLang="zh-CN" sz="1800">
                <a:latin typeface="微软雅黑" panose="020B0503020204020204" charset="-122"/>
                <a:ea typeface="微软雅黑" panose="020B0503020204020204" charset="-122"/>
              </a:rPr>
              <a:t>260</a:t>
            </a:r>
            <a:r>
              <a:rPr lang="zh-CN" altLang="en-US" sz="1800">
                <a:latin typeface="微软雅黑" panose="020B0503020204020204" charset="-122"/>
                <a:ea typeface="微软雅黑" panose="020B0503020204020204" charset="-122"/>
              </a:rPr>
              <a:t>天）周以上不足</a:t>
            </a:r>
            <a:r>
              <a:rPr lang="en-US" altLang="zh-CN" sz="1800">
                <a:latin typeface="微软雅黑" panose="020B0503020204020204" charset="-122"/>
                <a:ea typeface="微软雅黑" panose="020B0503020204020204" charset="-122"/>
              </a:rPr>
              <a:t>42</a:t>
            </a:r>
            <a:r>
              <a:rPr lang="zh-CN" altLang="en-US" sz="1800">
                <a:latin typeface="微软雅黑" panose="020B0503020204020204" charset="-122"/>
                <a:ea typeface="微软雅黑" panose="020B0503020204020204" charset="-122"/>
              </a:rPr>
              <a:t>天</a:t>
            </a:r>
          </a:p>
          <a:p>
            <a:pPr eaLnBrk="1" latinLnBrk="0" hangingPunct="1">
              <a:spcBef>
                <a:spcPts val="1000"/>
              </a:spcBef>
            </a:pPr>
            <a:r>
              <a:rPr lang="zh-CN" altLang="en-US" sz="1800">
                <a:latin typeface="微软雅黑" panose="020B0503020204020204" charset="-122"/>
                <a:ea typeface="微软雅黑" panose="020B0503020204020204" charset="-122"/>
              </a:rPr>
              <a:t>出生体重</a:t>
            </a:r>
            <a:r>
              <a:rPr lang="en-US" altLang="zh-CN" sz="1800">
                <a:latin typeface="微软雅黑" panose="020B0503020204020204" charset="-122"/>
                <a:ea typeface="微软雅黑" panose="020B0503020204020204" charset="-122"/>
              </a:rPr>
              <a:t>2500~4000</a:t>
            </a:r>
            <a:r>
              <a:rPr lang="zh-CN" altLang="en-US" sz="1800">
                <a:latin typeface="微软雅黑" panose="020B0503020204020204" charset="-122"/>
                <a:ea typeface="微软雅黑" panose="020B0503020204020204" charset="-122"/>
              </a:rPr>
              <a:t>克</a:t>
            </a:r>
          </a:p>
          <a:p>
            <a:pPr eaLnBrk="1" latinLnBrk="0" hangingPunct="1">
              <a:spcBef>
                <a:spcPts val="1000"/>
              </a:spcBef>
            </a:pPr>
            <a:r>
              <a:rPr lang="zh-CN" altLang="en-US" sz="1800">
                <a:latin typeface="微软雅黑" panose="020B0503020204020204" charset="-122"/>
                <a:ea typeface="微软雅黑" panose="020B0503020204020204" charset="-122"/>
              </a:rPr>
              <a:t>头围</a:t>
            </a:r>
            <a:r>
              <a:rPr lang="en-US" altLang="zh-CN" sz="1800">
                <a:latin typeface="微软雅黑" panose="020B0503020204020204" charset="-122"/>
                <a:ea typeface="微软雅黑" panose="020B0503020204020204" charset="-122"/>
              </a:rPr>
              <a:t>33~35</a:t>
            </a:r>
            <a:r>
              <a:rPr lang="zh-CN" altLang="en-US" sz="1800">
                <a:latin typeface="微软雅黑" panose="020B0503020204020204" charset="-122"/>
                <a:ea typeface="微软雅黑" panose="020B0503020204020204" charset="-122"/>
              </a:rPr>
              <a:t>厘米 身长</a:t>
            </a:r>
            <a:r>
              <a:rPr lang="en-US" altLang="zh-CN" sz="1800">
                <a:latin typeface="微软雅黑" panose="020B0503020204020204" charset="-122"/>
                <a:ea typeface="微软雅黑" panose="020B0503020204020204" charset="-122"/>
              </a:rPr>
              <a:t>47~52</a:t>
            </a:r>
            <a:r>
              <a:rPr lang="zh-CN" altLang="en-US" sz="1800">
                <a:latin typeface="微软雅黑" panose="020B0503020204020204" charset="-122"/>
                <a:ea typeface="微软雅黑" panose="020B0503020204020204" charset="-122"/>
              </a:rPr>
              <a:t>厘米</a:t>
            </a:r>
          </a:p>
          <a:p>
            <a:pPr eaLnBrk="1" latinLnBrk="0" hangingPunct="1">
              <a:spcBef>
                <a:spcPts val="1000"/>
              </a:spcBef>
            </a:pPr>
            <a:r>
              <a:rPr lang="zh-CN" altLang="en-US" sz="1800" b="1">
                <a:latin typeface="微软雅黑" panose="020B0503020204020204" charset="-122"/>
                <a:ea typeface="微软雅黑" panose="020B0503020204020204" charset="-122"/>
              </a:rPr>
              <a:t>早产儿 未成熟儿</a:t>
            </a:r>
          </a:p>
          <a:p>
            <a:pPr eaLnBrk="1" latinLnBrk="0" hangingPunct="1">
              <a:spcBef>
                <a:spcPts val="1000"/>
              </a:spcBef>
            </a:pPr>
            <a:r>
              <a:rPr lang="zh-CN" altLang="en-US" sz="1800">
                <a:latin typeface="微软雅黑" panose="020B0503020204020204" charset="-122"/>
                <a:ea typeface="微软雅黑" panose="020B0503020204020204" charset="-122"/>
              </a:rPr>
              <a:t>胎龄不足</a:t>
            </a:r>
            <a:r>
              <a:rPr lang="en-US" altLang="zh-CN" sz="1800">
                <a:latin typeface="微软雅黑" panose="020B0503020204020204" charset="-122"/>
                <a:ea typeface="微软雅黑" panose="020B0503020204020204" charset="-122"/>
              </a:rPr>
              <a:t>28</a:t>
            </a:r>
            <a:r>
              <a:rPr lang="zh-CN" altLang="en-US" sz="1800">
                <a:latin typeface="微软雅黑" panose="020B0503020204020204" charset="-122"/>
                <a:ea typeface="微软雅黑" panose="020B0503020204020204" charset="-122"/>
              </a:rPr>
              <a:t>天</a:t>
            </a:r>
          </a:p>
          <a:p>
            <a:pPr eaLnBrk="1" latinLnBrk="0" hangingPunct="1">
              <a:spcBef>
                <a:spcPts val="1000"/>
              </a:spcBef>
            </a:pPr>
            <a:r>
              <a:rPr lang="zh-CN" altLang="en-US" sz="1800">
                <a:latin typeface="微软雅黑" panose="020B0503020204020204" charset="-122"/>
                <a:ea typeface="微软雅黑" panose="020B0503020204020204" charset="-122"/>
              </a:rPr>
              <a:t>出生体重小于</a:t>
            </a:r>
            <a:r>
              <a:rPr lang="en-US" altLang="zh-CN" sz="1800">
                <a:latin typeface="微软雅黑" panose="020B0503020204020204" charset="-122"/>
                <a:ea typeface="微软雅黑" panose="020B0503020204020204" charset="-122"/>
              </a:rPr>
              <a:t>2500</a:t>
            </a:r>
            <a:r>
              <a:rPr lang="zh-CN" altLang="en-US" sz="1800">
                <a:latin typeface="微软雅黑" panose="020B0503020204020204" charset="-122"/>
                <a:ea typeface="微软雅黑" panose="020B0503020204020204" charset="-122"/>
              </a:rPr>
              <a:t>克</a:t>
            </a:r>
          </a:p>
          <a:p>
            <a:pPr eaLnBrk="1" latinLnBrk="0" hangingPunct="1">
              <a:spcBef>
                <a:spcPts val="1000"/>
              </a:spcBef>
            </a:pPr>
            <a:r>
              <a:rPr lang="zh-CN" altLang="en-US" sz="1800">
                <a:latin typeface="微软雅黑" panose="020B0503020204020204" charset="-122"/>
                <a:ea typeface="微软雅黑" panose="020B0503020204020204" charset="-122"/>
              </a:rPr>
              <a:t>器官功能不成熟儿</a:t>
            </a:r>
          </a:p>
          <a:p>
            <a:pPr eaLnBrk="1" latinLnBrk="0" hangingPunct="1">
              <a:spcBef>
                <a:spcPts val="1000"/>
              </a:spcBef>
            </a:pPr>
            <a:r>
              <a:rPr lang="zh-CN" altLang="en-US" sz="1800" b="1">
                <a:latin typeface="微软雅黑" panose="020B0503020204020204" charset="-122"/>
                <a:ea typeface="微软雅黑" panose="020B0503020204020204" charset="-122"/>
              </a:rPr>
              <a:t>巨大儿</a:t>
            </a:r>
          </a:p>
          <a:p>
            <a:pPr eaLnBrk="1" latinLnBrk="0" hangingPunct="1">
              <a:spcBef>
                <a:spcPts val="1000"/>
              </a:spcBef>
            </a:pPr>
            <a:r>
              <a:rPr lang="zh-CN" altLang="en-US" sz="1800">
                <a:latin typeface="微软雅黑" panose="020B0503020204020204" charset="-122"/>
                <a:ea typeface="微软雅黑" panose="020B0503020204020204" charset="-122"/>
              </a:rPr>
              <a:t>胎龄超出</a:t>
            </a:r>
            <a:r>
              <a:rPr lang="en-US" altLang="zh-CN" sz="1800">
                <a:latin typeface="微软雅黑" panose="020B0503020204020204" charset="-122"/>
                <a:ea typeface="微软雅黑" panose="020B0503020204020204" charset="-122"/>
              </a:rPr>
              <a:t>42</a:t>
            </a:r>
            <a:r>
              <a:rPr lang="zh-CN" altLang="en-US" sz="1800">
                <a:latin typeface="微软雅黑" panose="020B0503020204020204" charset="-122"/>
                <a:ea typeface="微软雅黑" panose="020B0503020204020204" charset="-122"/>
              </a:rPr>
              <a:t>周    体重超出</a:t>
            </a:r>
            <a:r>
              <a:rPr lang="en-US" altLang="zh-CN" sz="1800">
                <a:latin typeface="微软雅黑" panose="020B0503020204020204" charset="-122"/>
                <a:ea typeface="微软雅黑" panose="020B0503020204020204" charset="-122"/>
              </a:rPr>
              <a:t>4000</a:t>
            </a:r>
            <a:r>
              <a:rPr lang="zh-CN" altLang="en-US" sz="1800">
                <a:latin typeface="微软雅黑" panose="020B0503020204020204" charset="-122"/>
                <a:ea typeface="微软雅黑" panose="020B0503020204020204" charset="-122"/>
              </a:rPr>
              <a:t>克（注意低血糖   表现 爱睡，出冷汗）</a:t>
            </a:r>
          </a:p>
          <a:p>
            <a:pPr eaLnBrk="1" latinLnBrk="0" hangingPunct="1">
              <a:spcBef>
                <a:spcPts val="1000"/>
              </a:spcBef>
            </a:pPr>
            <a:r>
              <a:rPr lang="zh-CN" altLang="en-US" sz="1800" b="1">
                <a:latin typeface="微软雅黑" panose="020B0503020204020204" charset="-122"/>
                <a:ea typeface="微软雅黑" panose="020B0503020204020204" charset="-122"/>
              </a:rPr>
              <a:t>新生儿期 </a:t>
            </a:r>
            <a:r>
              <a:rPr lang="zh-CN" altLang="en-US" sz="1800">
                <a:latin typeface="微软雅黑" panose="020B0503020204020204" charset="-122"/>
                <a:ea typeface="微软雅黑" panose="020B0503020204020204" charset="-122"/>
              </a:rPr>
              <a:t>：胎儿出生后到满</a:t>
            </a:r>
            <a:r>
              <a:rPr lang="en-US" altLang="zh-CN" sz="1800">
                <a:latin typeface="微软雅黑" panose="020B0503020204020204" charset="-122"/>
                <a:ea typeface="微软雅黑" panose="020B0503020204020204" charset="-122"/>
              </a:rPr>
              <a:t>28</a:t>
            </a:r>
            <a:r>
              <a:rPr lang="zh-CN" altLang="en-US" sz="1800">
                <a:latin typeface="微软雅黑" panose="020B0503020204020204" charset="-122"/>
                <a:ea typeface="微软雅黑" panose="020B0503020204020204" charset="-122"/>
              </a:rPr>
              <a:t>天</a:t>
            </a:r>
          </a:p>
          <a:p>
            <a:pPr eaLnBrk="1" latinLnBrk="0" hangingPunct="1">
              <a:spcBef>
                <a:spcPts val="1000"/>
              </a:spcBef>
            </a:pPr>
            <a:r>
              <a:rPr lang="zh-CN" altLang="en-US" sz="1800" b="1">
                <a:latin typeface="微软雅黑" panose="020B0503020204020204" charset="-122"/>
                <a:ea typeface="微软雅黑" panose="020B0503020204020204" charset="-122"/>
              </a:rPr>
              <a:t>新生儿早期</a:t>
            </a:r>
            <a:r>
              <a:rPr lang="zh-CN" altLang="en-US" sz="1800">
                <a:latin typeface="微软雅黑" panose="020B0503020204020204" charset="-122"/>
                <a:ea typeface="微软雅黑" panose="020B0503020204020204" charset="-122"/>
              </a:rPr>
              <a:t>：出生后一周内。</a:t>
            </a:r>
          </a:p>
          <a:p>
            <a:pPr eaLnBrk="1" latinLnBrk="0" hangingPunct="1">
              <a:spcBef>
                <a:spcPts val="1000"/>
              </a:spcBef>
            </a:pPr>
            <a:endParaRPr lang="zh-CN" altLang="en-US" sz="1800">
              <a:latin typeface="微软雅黑" panose="020B0503020204020204" charset="-122"/>
              <a:ea typeface="微软雅黑" panose="020B0503020204020204" charset="-122"/>
            </a:endParaRPr>
          </a:p>
          <a:p>
            <a:pPr eaLnBrk="1" latinLnBrk="0" hangingPunct="1">
              <a:spcBef>
                <a:spcPts val="1000"/>
              </a:spcBef>
            </a:pPr>
            <a:endParaRPr lang="zh-CN" altLang="en-US" sz="1800"/>
          </a:p>
          <a:p>
            <a:endParaRPr lang="zh-CN" altLang="en-US"/>
          </a:p>
        </p:txBody>
      </p:sp>
      <p:pic>
        <p:nvPicPr>
          <p:cNvPr id="4" name="图片 3" descr="t0158ccf4af296d8590"/>
          <p:cNvPicPr>
            <a:picLocks noChangeAspect="1"/>
          </p:cNvPicPr>
          <p:nvPr/>
        </p:nvPicPr>
        <p:blipFill>
          <a:blip r:embed="rId2" cstate="print"/>
          <a:stretch>
            <a:fillRect/>
          </a:stretch>
        </p:blipFill>
        <p:spPr>
          <a:xfrm>
            <a:off x="4868545" y="2125980"/>
            <a:ext cx="3959225" cy="2684145"/>
          </a:xfrm>
          <a:prstGeom prst="rect">
            <a:avLst/>
          </a:prstGeom>
        </p:spPr>
      </p:pic>
      <p:sp>
        <p:nvSpPr>
          <p:cNvPr id="6" name="矩形 5"/>
          <p:cNvSpPr/>
          <p:nvPr/>
        </p:nvSpPr>
        <p:spPr>
          <a:xfrm>
            <a:off x="2221548" y="466090"/>
            <a:ext cx="5674995" cy="880745"/>
          </a:xfrm>
          <a:prstGeom prst="rect">
            <a:avLst/>
          </a:prstGeom>
          <a:noFill/>
          <a:ln>
            <a:noFill/>
          </a:ln>
        </p:spPr>
        <p:txBody>
          <a:bodyPr wrap="none" rtlCol="0" anchor="t">
            <a:spAutoFit/>
          </a:bodyPr>
          <a:lstStyle/>
          <a:p>
            <a:pPr algn="ctr"/>
            <a:r>
              <a:rPr lang="zh-CN" altLang="en-US" sz="4800" b="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rPr>
              <a:t>新生儿生长发育特点</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618105" y="362585"/>
            <a:ext cx="5137150" cy="1066800"/>
          </a:xfrm>
        </p:spPr>
        <p:txBody>
          <a:bodyPr/>
          <a:lstStyle/>
          <a:p>
            <a:r>
              <a:rPr lang="zh-CN" altLang="en-US" sz="480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rPr>
              <a:t>新生儿五觉</a:t>
            </a:r>
          </a:p>
        </p:txBody>
      </p:sp>
      <p:sp>
        <p:nvSpPr>
          <p:cNvPr id="3" name="内容占位符 2"/>
          <p:cNvSpPr>
            <a:spLocks noGrp="1"/>
          </p:cNvSpPr>
          <p:nvPr>
            <p:ph idx="1"/>
          </p:nvPr>
        </p:nvSpPr>
        <p:spPr>
          <a:xfrm>
            <a:off x="781050" y="1908175"/>
            <a:ext cx="8229600" cy="4267200"/>
          </a:xfrm>
        </p:spPr>
        <p:txBody>
          <a:bodyPr/>
          <a:lstStyle/>
          <a:p>
            <a:pPr eaLnBrk="1" latinLnBrk="0" hangingPunct="1">
              <a:spcBef>
                <a:spcPts val="1000"/>
              </a:spcBef>
            </a:pPr>
            <a:r>
              <a:rPr lang="zh-CN" altLang="en-US" sz="1800" b="1" dirty="0" smtClean="0">
                <a:latin typeface="微软雅黑" panose="020B0503020204020204" charset="-122"/>
                <a:ea typeface="微软雅黑" panose="020B0503020204020204" charset="-122"/>
              </a:rPr>
              <a:t>触觉</a:t>
            </a:r>
            <a:r>
              <a:rPr lang="zh-CN" altLang="en-US" sz="1800" dirty="0" smtClean="0">
                <a:latin typeface="微软雅黑" panose="020B0503020204020204" charset="-122"/>
                <a:ea typeface="微软雅黑" panose="020B0503020204020204" charset="-122"/>
              </a:rPr>
              <a:t>： 辨别乳头与非乳头， 抚触！</a:t>
            </a:r>
            <a:endParaRPr lang="en-US" altLang="zh-CN" sz="1800" dirty="0" smtClean="0">
              <a:latin typeface="微软雅黑" panose="020B0503020204020204" charset="-122"/>
              <a:ea typeface="微软雅黑" panose="020B0503020204020204" charset="-122"/>
            </a:endParaRPr>
          </a:p>
          <a:p>
            <a:pPr eaLnBrk="1" latinLnBrk="0" hangingPunct="1">
              <a:spcBef>
                <a:spcPts val="1000"/>
              </a:spcBef>
            </a:pPr>
            <a:r>
              <a:rPr lang="zh-CN" altLang="en-US" sz="1800" b="1" dirty="0" smtClean="0">
                <a:latin typeface="微软雅黑" panose="020B0503020204020204" charset="-122"/>
                <a:ea typeface="微软雅黑" panose="020B0503020204020204" charset="-122"/>
              </a:rPr>
              <a:t>视觉</a:t>
            </a:r>
            <a:r>
              <a:rPr lang="zh-CN" altLang="en-US" sz="1800" dirty="0" smtClean="0">
                <a:latin typeface="微软雅黑" panose="020B0503020204020204" charset="-122"/>
                <a:ea typeface="微软雅黑" panose="020B0503020204020204" charset="-122"/>
              </a:rPr>
              <a:t>：黑白卡片锻炼。</a:t>
            </a:r>
            <a:endParaRPr lang="en-US" altLang="zh-CN" sz="1800" dirty="0" smtClean="0">
              <a:latin typeface="微软雅黑" panose="020B0503020204020204" charset="-122"/>
              <a:ea typeface="微软雅黑" panose="020B0503020204020204" charset="-122"/>
            </a:endParaRPr>
          </a:p>
          <a:p>
            <a:pPr eaLnBrk="1" latinLnBrk="0" hangingPunct="1">
              <a:spcBef>
                <a:spcPts val="1000"/>
              </a:spcBef>
            </a:pPr>
            <a:r>
              <a:rPr lang="zh-CN" altLang="en-US" sz="1800" b="1" dirty="0" smtClean="0">
                <a:latin typeface="微软雅黑" panose="020B0503020204020204" charset="-122"/>
                <a:ea typeface="微软雅黑" panose="020B0503020204020204" charset="-122"/>
              </a:rPr>
              <a:t>味觉</a:t>
            </a:r>
            <a:r>
              <a:rPr lang="zh-CN" altLang="en-US" sz="1800" dirty="0" smtClean="0">
                <a:latin typeface="微软雅黑" panose="020B0503020204020204" charset="-122"/>
                <a:ea typeface="微软雅黑" panose="020B0503020204020204" charset="-122"/>
              </a:rPr>
              <a:t>：各种纯植物。</a:t>
            </a:r>
            <a:endParaRPr lang="en-US" altLang="zh-CN" sz="1800" dirty="0" smtClean="0">
              <a:latin typeface="微软雅黑" panose="020B0503020204020204" charset="-122"/>
              <a:ea typeface="微软雅黑" panose="020B0503020204020204" charset="-122"/>
            </a:endParaRPr>
          </a:p>
          <a:p>
            <a:pPr eaLnBrk="1" latinLnBrk="0" hangingPunct="1">
              <a:spcBef>
                <a:spcPts val="1000"/>
              </a:spcBef>
            </a:pPr>
            <a:r>
              <a:rPr lang="zh-CN" altLang="en-US" sz="1800" b="1" dirty="0" smtClean="0">
                <a:latin typeface="微软雅黑" panose="020B0503020204020204" charset="-122"/>
                <a:ea typeface="微软雅黑" panose="020B0503020204020204" charset="-122"/>
              </a:rPr>
              <a:t>听觉</a:t>
            </a:r>
            <a:r>
              <a:rPr lang="zh-CN" altLang="en-US" sz="1800" dirty="0" smtClean="0">
                <a:latin typeface="微软雅黑" panose="020B0503020204020204" charset="-122"/>
                <a:ea typeface="微软雅黑" panose="020B0503020204020204" charset="-122"/>
              </a:rPr>
              <a:t>：突入觉来的声音！</a:t>
            </a:r>
            <a:endParaRPr lang="en-US" altLang="zh-CN" sz="1800" dirty="0" smtClean="0">
              <a:latin typeface="微软雅黑" panose="020B0503020204020204" charset="-122"/>
              <a:ea typeface="微软雅黑" panose="020B0503020204020204" charset="-122"/>
            </a:endParaRPr>
          </a:p>
          <a:p>
            <a:pPr eaLnBrk="1" latinLnBrk="0" hangingPunct="1">
              <a:spcBef>
                <a:spcPts val="1000"/>
              </a:spcBef>
            </a:pPr>
            <a:r>
              <a:rPr lang="zh-CN" altLang="en-US" sz="1800" b="1" dirty="0" smtClean="0">
                <a:latin typeface="微软雅黑" panose="020B0503020204020204" charset="-122"/>
                <a:ea typeface="微软雅黑" panose="020B0503020204020204" charset="-122"/>
              </a:rPr>
              <a:t>嗅觉</a:t>
            </a:r>
            <a:r>
              <a:rPr lang="zh-CN" altLang="en-US" sz="1800" dirty="0" smtClean="0">
                <a:latin typeface="微软雅黑" panose="020B0503020204020204" charset="-122"/>
                <a:ea typeface="微软雅黑" panose="020B0503020204020204" charset="-122"/>
              </a:rPr>
              <a:t>：识别体味！</a:t>
            </a:r>
          </a:p>
          <a:p>
            <a:pPr eaLnBrk="1" latinLnBrk="0" hangingPunct="1">
              <a:spcBef>
                <a:spcPts val="1000"/>
              </a:spcBef>
            </a:pPr>
            <a:r>
              <a:rPr lang="zh-CN" altLang="en-US" sz="1800" dirty="0" smtClean="0">
                <a:latin typeface="微软雅黑" panose="020B0503020204020204" charset="-122"/>
                <a:ea typeface="微软雅黑" panose="020B0503020204020204" charset="-122"/>
              </a:rPr>
              <a:t>零到三岁脑发育最快</a:t>
            </a:r>
          </a:p>
          <a:p>
            <a:pPr eaLnBrk="1" latinLnBrk="0" hangingPunct="1">
              <a:spcBef>
                <a:spcPts val="1000"/>
              </a:spcBef>
            </a:pPr>
            <a:r>
              <a:rPr lang="zh-CN" altLang="en-US" sz="1800" dirty="0" smtClean="0">
                <a:latin typeface="微软雅黑" panose="020B0503020204020204" charset="-122"/>
                <a:ea typeface="微软雅黑" panose="020B0503020204020204" charset="-122"/>
              </a:rPr>
              <a:t>三到六岁发育93%</a:t>
            </a:r>
          </a:p>
          <a:p>
            <a:pPr marL="0" indent="0" eaLnBrk="1" latinLnBrk="0" hangingPunct="1">
              <a:spcBef>
                <a:spcPts val="1000"/>
              </a:spcBef>
              <a:buNone/>
            </a:pPr>
            <a:r>
              <a:rPr lang="zh-CN" altLang="en-US" sz="1800" dirty="0" smtClean="0">
                <a:latin typeface="微软雅黑" panose="020B0503020204020204" charset="-122"/>
                <a:ea typeface="微软雅黑" panose="020B0503020204020204" charset="-122"/>
              </a:rPr>
              <a:t>          </a:t>
            </a:r>
          </a:p>
          <a:p>
            <a:pPr marL="0" indent="0" eaLnBrk="1" latinLnBrk="0" hangingPunct="1">
              <a:spcBef>
                <a:spcPts val="1000"/>
              </a:spcBef>
              <a:buNone/>
            </a:pPr>
            <a:r>
              <a:rPr lang="zh-CN" altLang="en-US" sz="1800" dirty="0" smtClean="0">
                <a:latin typeface="微软雅黑" panose="020B0503020204020204" charset="-122"/>
                <a:ea typeface="微软雅黑" panose="020B0503020204020204" charset="-122"/>
              </a:rPr>
              <a:t>           </a:t>
            </a:r>
            <a:r>
              <a:rPr lang="zh-CN" altLang="en-US" sz="1800" b="1" dirty="0" smtClean="0">
                <a:latin typeface="微软雅黑" panose="020B0503020204020204" charset="-122"/>
                <a:ea typeface="微软雅黑" panose="020B0503020204020204" charset="-122"/>
                <a:sym typeface="+mn-ea"/>
              </a:rPr>
              <a:t>一抬头   </a:t>
            </a:r>
          </a:p>
          <a:p>
            <a:pPr marL="0" indent="0" eaLnBrk="1" latinLnBrk="0" hangingPunct="1">
              <a:spcBef>
                <a:spcPts val="1000"/>
              </a:spcBef>
              <a:buNone/>
            </a:pPr>
            <a:r>
              <a:rPr lang="zh-CN" altLang="en-US" sz="1800" dirty="0" smtClean="0">
                <a:latin typeface="微软雅黑" panose="020B0503020204020204" charset="-122"/>
                <a:ea typeface="微软雅黑" panose="020B0503020204020204" charset="-122"/>
              </a:rPr>
              <a:t>      </a:t>
            </a:r>
            <a:r>
              <a:rPr lang="zh-CN" altLang="en-US" sz="1800" b="1" dirty="0" smtClean="0">
                <a:latin typeface="微软雅黑" panose="020B0503020204020204" charset="-122"/>
                <a:ea typeface="微软雅黑" panose="020B0503020204020204" charset="-122"/>
                <a:sym typeface="+mn-ea"/>
              </a:rPr>
              <a:t>四翻</a:t>
            </a:r>
            <a:r>
              <a:rPr lang="zh-CN" altLang="en-US" sz="1800" dirty="0" smtClean="0">
                <a:latin typeface="微软雅黑" panose="020B0503020204020204" charset="-122"/>
                <a:ea typeface="微软雅黑" panose="020B0503020204020204" charset="-122"/>
                <a:sym typeface="+mn-ea"/>
              </a:rPr>
              <a:t>      </a:t>
            </a:r>
            <a:r>
              <a:rPr lang="zh-CN" altLang="en-US" sz="1800" b="1" dirty="0" smtClean="0">
                <a:latin typeface="微软雅黑" panose="020B0503020204020204" charset="-122"/>
                <a:ea typeface="微软雅黑" panose="020B0503020204020204" charset="-122"/>
                <a:sym typeface="+mn-ea"/>
              </a:rPr>
              <a:t> 六坐  </a:t>
            </a:r>
            <a:r>
              <a:rPr lang="zh-CN" altLang="en-US" sz="1800" dirty="0" smtClean="0">
                <a:latin typeface="微软雅黑" panose="020B0503020204020204" charset="-122"/>
                <a:ea typeface="微软雅黑" panose="020B0503020204020204" charset="-122"/>
                <a:sym typeface="+mn-ea"/>
              </a:rPr>
              <a:t>  </a:t>
            </a:r>
            <a:endParaRPr lang="zh-CN" altLang="en-US" sz="1800" dirty="0" smtClean="0">
              <a:latin typeface="微软雅黑" panose="020B0503020204020204" charset="-122"/>
              <a:ea typeface="微软雅黑" panose="020B0503020204020204" charset="-122"/>
            </a:endParaRPr>
          </a:p>
          <a:p>
            <a:pPr marL="0" indent="0" eaLnBrk="1" latinLnBrk="0" hangingPunct="1">
              <a:spcBef>
                <a:spcPts val="1000"/>
              </a:spcBef>
              <a:buNone/>
            </a:pPr>
            <a:r>
              <a:rPr lang="zh-CN" altLang="en-US" sz="1800" dirty="0" smtClean="0">
                <a:latin typeface="微软雅黑" panose="020B0503020204020204" charset="-122"/>
                <a:ea typeface="微软雅黑" panose="020B0503020204020204" charset="-122"/>
                <a:sym typeface="+mn-ea"/>
              </a:rPr>
              <a:t> </a:t>
            </a:r>
            <a:r>
              <a:rPr lang="zh-CN" altLang="en-US" sz="1800" b="1" dirty="0" smtClean="0">
                <a:latin typeface="微软雅黑" panose="020B0503020204020204" charset="-122"/>
                <a:ea typeface="微软雅黑" panose="020B0503020204020204" charset="-122"/>
                <a:sym typeface="+mn-ea"/>
              </a:rPr>
              <a:t>九爬 </a:t>
            </a:r>
            <a:r>
              <a:rPr lang="zh-CN" altLang="en-US" sz="1800" dirty="0" smtClean="0">
                <a:latin typeface="微软雅黑" panose="020B0503020204020204" charset="-122"/>
                <a:ea typeface="微软雅黑" panose="020B0503020204020204" charset="-122"/>
                <a:sym typeface="+mn-ea"/>
              </a:rPr>
              <a:t>    </a:t>
            </a:r>
            <a:r>
              <a:rPr lang="zh-CN" altLang="en-US" sz="1800" dirty="0" smtClean="0">
                <a:latin typeface="微软雅黑" panose="020B0503020204020204" charset="-122"/>
                <a:ea typeface="微软雅黑" panose="020B0503020204020204" charset="-122"/>
              </a:rPr>
              <a:t>            </a:t>
            </a:r>
            <a:r>
              <a:rPr lang="zh-CN" altLang="en-US" sz="1800" b="1" dirty="0" smtClean="0">
                <a:latin typeface="微软雅黑" panose="020B0503020204020204" charset="-122"/>
                <a:ea typeface="微软雅黑" panose="020B0503020204020204" charset="-122"/>
              </a:rPr>
              <a:t> 十站</a:t>
            </a:r>
          </a:p>
        </p:txBody>
      </p:sp>
      <p:pic>
        <p:nvPicPr>
          <p:cNvPr id="4" name="图片 3" descr="1471078688106159"/>
          <p:cNvPicPr>
            <a:picLocks noChangeAspect="1"/>
          </p:cNvPicPr>
          <p:nvPr/>
        </p:nvPicPr>
        <p:blipFill>
          <a:blip r:embed="rId2" cstate="print"/>
          <a:stretch>
            <a:fillRect/>
          </a:stretch>
        </p:blipFill>
        <p:spPr>
          <a:xfrm>
            <a:off x="4189095" y="3259455"/>
            <a:ext cx="4460240" cy="291592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221105" y="297815"/>
            <a:ext cx="8229600" cy="1143000"/>
          </a:xfrm>
        </p:spPr>
        <p:txBody>
          <a:bodyPr/>
          <a:lstStyle/>
          <a:p>
            <a:r>
              <a:rPr lang="zh-CN" altLang="en-US">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rPr>
              <a:t>新生儿呼吸系统及血液循环</a:t>
            </a:r>
          </a:p>
        </p:txBody>
      </p:sp>
      <p:sp>
        <p:nvSpPr>
          <p:cNvPr id="3" name="内容占位符 2"/>
          <p:cNvSpPr>
            <a:spLocks noGrp="1"/>
          </p:cNvSpPr>
          <p:nvPr>
            <p:ph idx="1"/>
          </p:nvPr>
        </p:nvSpPr>
        <p:spPr>
          <a:xfrm>
            <a:off x="755015" y="2230755"/>
            <a:ext cx="2993390" cy="4267200"/>
          </a:xfrm>
        </p:spPr>
        <p:txBody>
          <a:bodyPr/>
          <a:lstStyle/>
          <a:p>
            <a:r>
              <a:rPr lang="zh-CN" altLang="en-US"/>
              <a:t>新生儿呼吸特点</a:t>
            </a:r>
          </a:p>
          <a:p>
            <a:r>
              <a:rPr lang="zh-CN" altLang="en-US"/>
              <a:t>腹式呼吸  </a:t>
            </a:r>
          </a:p>
          <a:p>
            <a:r>
              <a:rPr lang="zh-CN" altLang="en-US"/>
              <a:t>浅而快：</a:t>
            </a:r>
            <a:r>
              <a:rPr lang="en-US" altLang="zh-CN">
                <a:solidFill>
                  <a:schemeClr val="bg2"/>
                </a:solidFill>
              </a:rPr>
              <a:t>40~60</a:t>
            </a:r>
            <a:r>
              <a:rPr lang="zh-CN" altLang="en-US"/>
              <a:t>次</a:t>
            </a:r>
            <a:r>
              <a:rPr lang="en-US" altLang="zh-CN"/>
              <a:t>/</a:t>
            </a:r>
            <a:r>
              <a:rPr lang="zh-CN" altLang="en-US"/>
              <a:t>分钟</a:t>
            </a:r>
          </a:p>
          <a:p>
            <a:endParaRPr lang="zh-CN" altLang="en-US"/>
          </a:p>
          <a:p>
            <a:r>
              <a:rPr lang="zh-CN" altLang="en-US"/>
              <a:t>新生儿血液循环特点</a:t>
            </a:r>
          </a:p>
          <a:p>
            <a:r>
              <a:rPr lang="zh-CN" altLang="en-US"/>
              <a:t>心率</a:t>
            </a:r>
            <a:r>
              <a:rPr lang="en-US" altLang="zh-CN">
                <a:solidFill>
                  <a:schemeClr val="bg2"/>
                </a:solidFill>
              </a:rPr>
              <a:t>120~140</a:t>
            </a:r>
            <a:r>
              <a:rPr lang="zh-CN" altLang="en-US"/>
              <a:t>次</a:t>
            </a:r>
            <a:r>
              <a:rPr lang="en-US" altLang="zh-CN"/>
              <a:t>/</a:t>
            </a:r>
            <a:r>
              <a:rPr lang="zh-CN" altLang="en-US"/>
              <a:t>分钟</a:t>
            </a:r>
          </a:p>
          <a:p>
            <a:r>
              <a:rPr lang="zh-CN" altLang="en-US"/>
              <a:t>聚集于驱赶</a:t>
            </a:r>
          </a:p>
          <a:p>
            <a:r>
              <a:rPr lang="zh-CN" altLang="en-US"/>
              <a:t>四肢易冷及出现紫色</a:t>
            </a:r>
          </a:p>
        </p:txBody>
      </p:sp>
      <p:pic>
        <p:nvPicPr>
          <p:cNvPr id="4" name="图片 3" descr="b5SV5rUoLUTljElXJYoS93WFCZFg5q0UBEQVbPqxtdk%3DV1451144165677"/>
          <p:cNvPicPr>
            <a:picLocks noChangeAspect="1"/>
          </p:cNvPicPr>
          <p:nvPr/>
        </p:nvPicPr>
        <p:blipFill>
          <a:blip r:embed="rId2" cstate="print"/>
          <a:stretch>
            <a:fillRect/>
          </a:stretch>
        </p:blipFill>
        <p:spPr>
          <a:xfrm>
            <a:off x="3747770" y="2230755"/>
            <a:ext cx="5199380" cy="33401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91565" y="323215"/>
            <a:ext cx="8229600" cy="1143000"/>
          </a:xfrm>
        </p:spPr>
        <p:txBody>
          <a:bodyPr/>
          <a:lstStyle/>
          <a:p>
            <a:r>
              <a:rPr lang="zh-CN" altLang="en-US" sz="48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rPr>
              <a:t>新生儿消化系统</a:t>
            </a:r>
          </a:p>
        </p:txBody>
      </p:sp>
      <p:sp>
        <p:nvSpPr>
          <p:cNvPr id="3" name="内容占位符 2"/>
          <p:cNvSpPr>
            <a:spLocks noGrp="1"/>
          </p:cNvSpPr>
          <p:nvPr>
            <p:ph idx="1"/>
          </p:nvPr>
        </p:nvSpPr>
        <p:spPr>
          <a:xfrm>
            <a:off x="2398395" y="1718945"/>
            <a:ext cx="5136515" cy="2767330"/>
          </a:xfrm>
        </p:spPr>
        <p:txBody>
          <a:bodyPr/>
          <a:lstStyle/>
          <a:p>
            <a:pPr eaLnBrk="1" latinLnBrk="0" hangingPunct="1">
              <a:spcBef>
                <a:spcPts val="1000"/>
              </a:spcBef>
            </a:pPr>
            <a:r>
              <a:rPr lang="zh-CN" altLang="en-US" sz="1800">
                <a:latin typeface="微软雅黑" panose="020B0503020204020204" charset="-122"/>
                <a:ea typeface="微软雅黑" panose="020B0503020204020204" charset="-122"/>
              </a:rPr>
              <a:t>胃容量小                 贲门拓约肌松弛  （上）</a:t>
            </a:r>
          </a:p>
          <a:p>
            <a:pPr eaLnBrk="1" latinLnBrk="0" hangingPunct="1">
              <a:spcBef>
                <a:spcPts val="1000"/>
              </a:spcBef>
            </a:pPr>
            <a:r>
              <a:rPr lang="zh-CN" altLang="en-US" sz="1800">
                <a:latin typeface="微软雅黑" panose="020B0503020204020204" charset="-122"/>
                <a:ea typeface="微软雅黑" panose="020B0503020204020204" charset="-122"/>
              </a:rPr>
              <a:t>幽门肌紧张              胃成水平状</a:t>
            </a:r>
          </a:p>
          <a:p>
            <a:pPr eaLnBrk="1" latinLnBrk="0" hangingPunct="1">
              <a:spcBef>
                <a:spcPts val="1000"/>
              </a:spcBef>
            </a:pPr>
            <a:r>
              <a:rPr lang="zh-CN" altLang="en-US" sz="1800">
                <a:latin typeface="微软雅黑" panose="020B0503020204020204" charset="-122"/>
                <a:ea typeface="微软雅黑" panose="020B0503020204020204" charset="-122"/>
              </a:rPr>
              <a:t>食道短（因此已发生溢奶）</a:t>
            </a:r>
          </a:p>
          <a:p>
            <a:pPr marL="0" indent="0">
              <a:buNone/>
            </a:pPr>
            <a:endParaRPr lang="zh-CN" altLang="en-US"/>
          </a:p>
          <a:p>
            <a:endParaRPr lang="zh-CN" altLang="en-US"/>
          </a:p>
          <a:p>
            <a:endParaRPr lang="zh-CN" altLang="en-US"/>
          </a:p>
          <a:p>
            <a:endParaRPr lang="en-US" altLang="zh-CN"/>
          </a:p>
          <a:p>
            <a:endParaRPr lang="zh-CN" altLang="en-US"/>
          </a:p>
        </p:txBody>
      </p:sp>
      <p:pic>
        <p:nvPicPr>
          <p:cNvPr id="5" name="图片 4" descr="f5dad71f4134970a0f96cbbb97cad1c8a6865d42"/>
          <p:cNvPicPr>
            <a:picLocks noChangeAspect="1"/>
          </p:cNvPicPr>
          <p:nvPr/>
        </p:nvPicPr>
        <p:blipFill>
          <a:blip r:embed="rId2" cstate="print"/>
          <a:stretch>
            <a:fillRect/>
          </a:stretch>
        </p:blipFill>
        <p:spPr>
          <a:xfrm>
            <a:off x="1708150" y="2940050"/>
            <a:ext cx="6323965" cy="308229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474470" y="2433955"/>
            <a:ext cx="5460365" cy="3194050"/>
          </a:xfrm>
          <a:prstGeom prst="rect">
            <a:avLst/>
          </a:prstGeom>
          <a:noFill/>
        </p:spPr>
        <p:txBody>
          <a:bodyPr wrap="none" rtlCol="0">
            <a:spAutoFit/>
          </a:bodyPr>
          <a:lstStyle/>
          <a:p>
            <a:pPr algn="l">
              <a:spcBef>
                <a:spcPts val="1000"/>
              </a:spcBef>
            </a:pPr>
            <a:r>
              <a:rPr lang="zh-CN" altLang="en-US" b="1">
                <a:latin typeface="微软雅黑" panose="020B0503020204020204" charset="-122"/>
                <a:ea typeface="微软雅黑" panose="020B0503020204020204" charset="-122"/>
                <a:sym typeface="+mn-ea"/>
              </a:rPr>
              <a:t>大便</a:t>
            </a:r>
          </a:p>
          <a:p>
            <a:pPr algn="l">
              <a:spcBef>
                <a:spcPts val="1000"/>
              </a:spcBef>
            </a:pPr>
            <a:r>
              <a:rPr lang="zh-CN" altLang="en-US">
                <a:latin typeface="微软雅黑" panose="020B0503020204020204" charset="-122"/>
                <a:ea typeface="微软雅黑" panose="020B0503020204020204" charset="-122"/>
                <a:sym typeface="+mn-ea"/>
              </a:rPr>
              <a:t>产后</a:t>
            </a:r>
            <a:r>
              <a:rPr lang="en-US" altLang="zh-CN">
                <a:latin typeface="微软雅黑" panose="020B0503020204020204" charset="-122"/>
                <a:ea typeface="微软雅黑" panose="020B0503020204020204" charset="-122"/>
                <a:sym typeface="+mn-ea"/>
              </a:rPr>
              <a:t>24</a:t>
            </a:r>
            <a:r>
              <a:rPr lang="zh-CN" altLang="en-US">
                <a:latin typeface="微软雅黑" panose="020B0503020204020204" charset="-122"/>
                <a:ea typeface="微软雅黑" panose="020B0503020204020204" charset="-122"/>
                <a:sym typeface="+mn-ea"/>
              </a:rPr>
              <a:t>小时排胎便，成墨绿色，粘稠，约</a:t>
            </a:r>
            <a:r>
              <a:rPr lang="en-US" altLang="zh-CN">
                <a:latin typeface="微软雅黑" panose="020B0503020204020204" charset="-122"/>
                <a:ea typeface="微软雅黑" panose="020B0503020204020204" charset="-122"/>
                <a:sym typeface="+mn-ea"/>
              </a:rPr>
              <a:t>2~3</a:t>
            </a:r>
            <a:r>
              <a:rPr lang="zh-CN" altLang="en-US">
                <a:latin typeface="微软雅黑" panose="020B0503020204020204" charset="-122"/>
                <a:ea typeface="微软雅黑" panose="020B0503020204020204" charset="-122"/>
                <a:sym typeface="+mn-ea"/>
              </a:rPr>
              <a:t>天排完</a:t>
            </a:r>
            <a:endParaRPr lang="zh-CN" altLang="en-US">
              <a:latin typeface="微软雅黑" panose="020B0503020204020204" charset="-122"/>
              <a:ea typeface="微软雅黑" panose="020B0503020204020204" charset="-122"/>
            </a:endParaRPr>
          </a:p>
          <a:p>
            <a:pPr algn="l">
              <a:spcBef>
                <a:spcPts val="1000"/>
              </a:spcBef>
            </a:pPr>
            <a:r>
              <a:rPr lang="zh-CN" altLang="en-US">
                <a:latin typeface="微软雅黑" panose="020B0503020204020204" charset="-122"/>
                <a:ea typeface="微软雅黑" panose="020B0503020204020204" charset="-122"/>
                <a:sym typeface="+mn-ea"/>
              </a:rPr>
              <a:t>吃母乳 大便次数多成金黄色 糊状。</a:t>
            </a:r>
            <a:endParaRPr lang="zh-CN" altLang="en-US">
              <a:latin typeface="微软雅黑" panose="020B0503020204020204" charset="-122"/>
              <a:ea typeface="微软雅黑" panose="020B0503020204020204" charset="-122"/>
            </a:endParaRPr>
          </a:p>
          <a:p>
            <a:pPr algn="l">
              <a:spcBef>
                <a:spcPts val="1000"/>
              </a:spcBef>
            </a:pPr>
            <a:r>
              <a:rPr lang="zh-CN" altLang="en-US">
                <a:latin typeface="微软雅黑" panose="020B0503020204020204" charset="-122"/>
                <a:ea typeface="微软雅黑" panose="020B0503020204020204" charset="-122"/>
                <a:sym typeface="+mn-ea"/>
              </a:rPr>
              <a:t>吃配方奶大便干次数少。</a:t>
            </a:r>
          </a:p>
          <a:p>
            <a:pPr algn="l">
              <a:spcBef>
                <a:spcPts val="1000"/>
              </a:spcBef>
            </a:pPr>
            <a:r>
              <a:rPr lang="zh-CN" altLang="en-US" b="1">
                <a:latin typeface="微软雅黑" panose="020B0503020204020204" charset="-122"/>
                <a:ea typeface="微软雅黑" panose="020B0503020204020204" charset="-122"/>
              </a:rPr>
              <a:t>小便</a:t>
            </a:r>
          </a:p>
          <a:p>
            <a:pPr algn="l">
              <a:spcBef>
                <a:spcPts val="1000"/>
              </a:spcBef>
            </a:pPr>
            <a:r>
              <a:rPr lang="zh-CN" altLang="en-US">
                <a:latin typeface="微软雅黑" panose="020B0503020204020204" charset="-122"/>
                <a:ea typeface="微软雅黑" panose="020B0503020204020204" charset="-122"/>
              </a:rPr>
              <a:t>出生后</a:t>
            </a:r>
            <a:r>
              <a:rPr lang="en-US" altLang="zh-CN">
                <a:latin typeface="微软雅黑" panose="020B0503020204020204" charset="-122"/>
                <a:ea typeface="微软雅黑" panose="020B0503020204020204" charset="-122"/>
              </a:rPr>
              <a:t>12</a:t>
            </a:r>
            <a:r>
              <a:rPr lang="zh-CN" altLang="en-US">
                <a:latin typeface="微软雅黑" panose="020B0503020204020204" charset="-122"/>
                <a:ea typeface="微软雅黑" panose="020B0503020204020204" charset="-122"/>
              </a:rPr>
              <a:t>小内排小便。</a:t>
            </a:r>
          </a:p>
          <a:p>
            <a:pPr algn="l">
              <a:spcBef>
                <a:spcPts val="1000"/>
              </a:spcBef>
            </a:pPr>
            <a:r>
              <a:rPr lang="zh-CN" altLang="en-US">
                <a:latin typeface="微软雅黑" panose="020B0503020204020204" charset="-122"/>
                <a:ea typeface="微软雅黑" panose="020B0503020204020204" charset="-122"/>
              </a:rPr>
              <a:t>早期  量小  </a:t>
            </a:r>
            <a:r>
              <a:rPr lang="en-US" altLang="zh-CN">
                <a:latin typeface="微软雅黑" panose="020B0503020204020204" charset="-122"/>
                <a:ea typeface="微软雅黑" panose="020B0503020204020204" charset="-122"/>
              </a:rPr>
              <a:t>4~5</a:t>
            </a:r>
            <a:r>
              <a:rPr lang="zh-CN" altLang="en-US">
                <a:latin typeface="微软雅黑" panose="020B0503020204020204" charset="-122"/>
                <a:ea typeface="微软雅黑" panose="020B0503020204020204" charset="-122"/>
              </a:rPr>
              <a:t>次。</a:t>
            </a:r>
          </a:p>
          <a:p>
            <a:pPr algn="l">
              <a:spcBef>
                <a:spcPts val="1000"/>
              </a:spcBef>
            </a:pPr>
            <a:r>
              <a:rPr lang="zh-CN" altLang="en-US">
                <a:latin typeface="微软雅黑" panose="020B0503020204020204" charset="-122"/>
                <a:ea typeface="微软雅黑" panose="020B0503020204020204" charset="-122"/>
              </a:rPr>
              <a:t>后期  逐步增加，</a:t>
            </a:r>
            <a:r>
              <a:rPr lang="en-US" altLang="zh-CN">
                <a:latin typeface="微软雅黑" panose="020B0503020204020204" charset="-122"/>
                <a:ea typeface="微软雅黑" panose="020B0503020204020204" charset="-122"/>
              </a:rPr>
              <a:t>6</a:t>
            </a:r>
            <a:r>
              <a:rPr lang="zh-CN" altLang="en-US">
                <a:latin typeface="微软雅黑" panose="020B0503020204020204" charset="-122"/>
                <a:ea typeface="微软雅黑" panose="020B0503020204020204" charset="-122"/>
              </a:rPr>
              <a:t>次以上 最多可达</a:t>
            </a:r>
            <a:r>
              <a:rPr lang="en-US" altLang="zh-CN">
                <a:latin typeface="微软雅黑" panose="020B0503020204020204" charset="-122"/>
                <a:ea typeface="微软雅黑" panose="020B0503020204020204" charset="-122"/>
              </a:rPr>
              <a:t>20</a:t>
            </a:r>
            <a:r>
              <a:rPr lang="zh-CN" altLang="en-US">
                <a:latin typeface="微软雅黑" panose="020B0503020204020204" charset="-122"/>
                <a:ea typeface="微软雅黑" panose="020B0503020204020204" charset="-122"/>
              </a:rPr>
              <a:t>次</a:t>
            </a:r>
          </a:p>
        </p:txBody>
      </p:sp>
      <p:sp>
        <p:nvSpPr>
          <p:cNvPr id="7" name="文本框 6"/>
          <p:cNvSpPr txBox="1"/>
          <p:nvPr/>
        </p:nvSpPr>
        <p:spPr>
          <a:xfrm>
            <a:off x="2806065" y="414655"/>
            <a:ext cx="5059680" cy="880745"/>
          </a:xfrm>
          <a:prstGeom prst="rect">
            <a:avLst/>
          </a:prstGeom>
          <a:noFill/>
        </p:spPr>
        <p:txBody>
          <a:bodyPr wrap="none" rtlCol="0">
            <a:spAutoFit/>
          </a:bodyPr>
          <a:lstStyle/>
          <a:p>
            <a:r>
              <a:rPr lang="zh-CN" altLang="en-US" sz="48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rPr>
              <a:t>新生儿早期大小便</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26795" y="271145"/>
            <a:ext cx="8229600" cy="1143000"/>
          </a:xfrm>
        </p:spPr>
        <p:txBody>
          <a:bodyPr/>
          <a:lstStyle/>
          <a:p>
            <a:r>
              <a:rPr lang="zh-CN" altLang="en-US" sz="48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rPr>
              <a:t>新生儿黄疸</a:t>
            </a:r>
          </a:p>
        </p:txBody>
      </p:sp>
      <p:sp>
        <p:nvSpPr>
          <p:cNvPr id="3" name="内容占位符 2"/>
          <p:cNvSpPr>
            <a:spLocks noGrp="1"/>
          </p:cNvSpPr>
          <p:nvPr>
            <p:ph idx="1"/>
          </p:nvPr>
        </p:nvSpPr>
        <p:spPr>
          <a:xfrm>
            <a:off x="677545" y="1946275"/>
            <a:ext cx="8229600" cy="4267200"/>
          </a:xfrm>
        </p:spPr>
        <p:txBody>
          <a:bodyPr/>
          <a:lstStyle/>
          <a:p>
            <a:pPr eaLnBrk="1" latinLnBrk="0" hangingPunct="1">
              <a:spcBef>
                <a:spcPts val="1000"/>
              </a:spcBef>
            </a:pPr>
            <a:r>
              <a:rPr lang="zh-CN" altLang="en-US" sz="1800" b="1">
                <a:latin typeface="微软雅黑" panose="020B0503020204020204" charset="-122"/>
                <a:ea typeface="微软雅黑" panose="020B0503020204020204" charset="-122"/>
              </a:rPr>
              <a:t>生理性</a:t>
            </a:r>
          </a:p>
          <a:p>
            <a:pPr eaLnBrk="1" latinLnBrk="0" hangingPunct="1">
              <a:spcBef>
                <a:spcPts val="1000"/>
              </a:spcBef>
            </a:pPr>
            <a:r>
              <a:rPr lang="zh-CN" altLang="en-US" sz="1800">
                <a:latin typeface="微软雅黑" panose="020B0503020204020204" charset="-122"/>
                <a:ea typeface="微软雅黑" panose="020B0503020204020204" charset="-122"/>
                <a:sym typeface="+mn-ea"/>
              </a:rPr>
              <a:t>眼白  黏膜 皮肤发黄（眼白最先黄最后退）</a:t>
            </a:r>
          </a:p>
          <a:p>
            <a:pPr eaLnBrk="1" latinLnBrk="0" hangingPunct="1">
              <a:spcBef>
                <a:spcPts val="1000"/>
              </a:spcBef>
            </a:pPr>
            <a:r>
              <a:rPr lang="zh-CN" altLang="en-US" sz="1800">
                <a:latin typeface="微软雅黑" panose="020B0503020204020204" charset="-122"/>
                <a:ea typeface="微软雅黑" panose="020B0503020204020204" charset="-122"/>
              </a:rPr>
              <a:t>产后</a:t>
            </a:r>
            <a:r>
              <a:rPr lang="en-US" altLang="zh-CN" sz="1800">
                <a:latin typeface="微软雅黑" panose="020B0503020204020204" charset="-122"/>
                <a:ea typeface="微软雅黑" panose="020B0503020204020204" charset="-122"/>
              </a:rPr>
              <a:t>2~3</a:t>
            </a:r>
            <a:r>
              <a:rPr lang="zh-CN" altLang="en-US" sz="1800">
                <a:latin typeface="微软雅黑" panose="020B0503020204020204" charset="-122"/>
                <a:ea typeface="微软雅黑" panose="020B0503020204020204" charset="-122"/>
              </a:rPr>
              <a:t>天出现，</a:t>
            </a:r>
            <a:r>
              <a:rPr lang="en-US" altLang="zh-CN" sz="1800">
                <a:latin typeface="微软雅黑" panose="020B0503020204020204" charset="-122"/>
                <a:ea typeface="微软雅黑" panose="020B0503020204020204" charset="-122"/>
              </a:rPr>
              <a:t>4~5</a:t>
            </a:r>
            <a:r>
              <a:rPr lang="zh-CN" altLang="en-US" sz="1800">
                <a:latin typeface="微软雅黑" panose="020B0503020204020204" charset="-122"/>
                <a:ea typeface="微软雅黑" panose="020B0503020204020204" charset="-122"/>
              </a:rPr>
              <a:t>天高峰  </a:t>
            </a:r>
            <a:r>
              <a:rPr lang="en-US" altLang="zh-CN" sz="1800">
                <a:latin typeface="微软雅黑" panose="020B0503020204020204" charset="-122"/>
                <a:ea typeface="微软雅黑" panose="020B0503020204020204" charset="-122"/>
              </a:rPr>
              <a:t>7~14</a:t>
            </a:r>
            <a:r>
              <a:rPr lang="zh-CN" altLang="en-US" sz="1800">
                <a:latin typeface="微软雅黑" panose="020B0503020204020204" charset="-122"/>
                <a:ea typeface="微软雅黑" panose="020B0503020204020204" charset="-122"/>
              </a:rPr>
              <a:t>天逐步消退</a:t>
            </a:r>
          </a:p>
          <a:p>
            <a:pPr eaLnBrk="1" latinLnBrk="0" hangingPunct="1">
              <a:spcBef>
                <a:spcPts val="1000"/>
              </a:spcBef>
            </a:pPr>
            <a:r>
              <a:rPr lang="zh-CN" altLang="en-US" sz="1800">
                <a:latin typeface="微软雅黑" panose="020B0503020204020204" charset="-122"/>
                <a:ea typeface="微软雅黑" panose="020B0503020204020204" charset="-122"/>
              </a:rPr>
              <a:t> 饮食 大便 精神状态 无异常</a:t>
            </a:r>
          </a:p>
          <a:p>
            <a:pPr eaLnBrk="1" latinLnBrk="0" hangingPunct="1">
              <a:spcBef>
                <a:spcPts val="1000"/>
              </a:spcBef>
            </a:pPr>
            <a:r>
              <a:rPr lang="zh-CN" altLang="en-US" sz="1800">
                <a:latin typeface="微软雅黑" panose="020B0503020204020204" charset="-122"/>
                <a:ea typeface="微软雅黑" panose="020B0503020204020204" charset="-122"/>
              </a:rPr>
              <a:t>护理办法：多吃 多拉 多晒！</a:t>
            </a:r>
          </a:p>
          <a:p>
            <a:pPr eaLnBrk="1" latinLnBrk="0" hangingPunct="1">
              <a:spcBef>
                <a:spcPts val="1000"/>
              </a:spcBef>
            </a:pPr>
            <a:r>
              <a:rPr lang="zh-CN" altLang="en-US" sz="1800" b="1">
                <a:latin typeface="微软雅黑" panose="020B0503020204020204" charset="-122"/>
                <a:ea typeface="微软雅黑" panose="020B0503020204020204" charset="-122"/>
              </a:rPr>
              <a:t>病理性</a:t>
            </a:r>
          </a:p>
          <a:p>
            <a:pPr eaLnBrk="1" latinLnBrk="0" hangingPunct="1">
              <a:spcBef>
                <a:spcPts val="1000"/>
              </a:spcBef>
            </a:pPr>
            <a:r>
              <a:rPr lang="en-US" altLang="zh-CN" sz="1800">
                <a:latin typeface="微软雅黑" panose="020B0503020204020204" charset="-122"/>
                <a:ea typeface="微软雅黑" panose="020B0503020204020204" charset="-122"/>
              </a:rPr>
              <a:t>24</a:t>
            </a:r>
            <a:r>
              <a:rPr lang="zh-CN" altLang="en-US" sz="1800">
                <a:latin typeface="微软雅黑" panose="020B0503020204020204" charset="-122"/>
                <a:ea typeface="微软雅黑" panose="020B0503020204020204" charset="-122"/>
              </a:rPr>
              <a:t>小时内发生（早发性黄疸）</a:t>
            </a:r>
          </a:p>
          <a:p>
            <a:pPr eaLnBrk="1" latinLnBrk="0" hangingPunct="1">
              <a:spcBef>
                <a:spcPts val="1000"/>
              </a:spcBef>
            </a:pPr>
            <a:r>
              <a:rPr lang="zh-CN" altLang="en-US" sz="1800">
                <a:latin typeface="微软雅黑" panose="020B0503020204020204" charset="-122"/>
                <a:ea typeface="微软雅黑" panose="020B0503020204020204" charset="-122"/>
              </a:rPr>
              <a:t>短时间升高快，一天</a:t>
            </a:r>
            <a:r>
              <a:rPr lang="en-US" altLang="zh-CN" sz="1800">
                <a:latin typeface="微软雅黑" panose="020B0503020204020204" charset="-122"/>
                <a:ea typeface="微软雅黑" panose="020B0503020204020204" charset="-122"/>
              </a:rPr>
              <a:t>50</a:t>
            </a:r>
            <a:r>
              <a:rPr lang="zh-CN" altLang="en-US" sz="1800">
                <a:latin typeface="微软雅黑" panose="020B0503020204020204" charset="-122"/>
                <a:ea typeface="微软雅黑" panose="020B0503020204020204" charset="-122"/>
              </a:rPr>
              <a:t>毫升以上（溶血性黄疸）母婴血型不合（</a:t>
            </a:r>
            <a:r>
              <a:rPr lang="en-US" altLang="zh-CN" sz="1800">
                <a:latin typeface="微软雅黑" panose="020B0503020204020204" charset="-122"/>
                <a:ea typeface="微软雅黑" panose="020B0503020204020204" charset="-122"/>
              </a:rPr>
              <a:t>A</a:t>
            </a:r>
            <a:r>
              <a:rPr lang="zh-CN" altLang="en-US" sz="1800">
                <a:latin typeface="微软雅黑" panose="020B0503020204020204" charset="-122"/>
                <a:ea typeface="微软雅黑" panose="020B0503020204020204" charset="-122"/>
              </a:rPr>
              <a:t>或</a:t>
            </a:r>
            <a:r>
              <a:rPr lang="en-US" altLang="zh-CN" sz="1800">
                <a:latin typeface="微软雅黑" panose="020B0503020204020204" charset="-122"/>
                <a:ea typeface="微软雅黑" panose="020B0503020204020204" charset="-122"/>
              </a:rPr>
              <a:t>B</a:t>
            </a:r>
            <a:r>
              <a:rPr lang="zh-CN" altLang="en-US" sz="1800">
                <a:latin typeface="微软雅黑" panose="020B0503020204020204" charset="-122"/>
                <a:ea typeface="微软雅黑" panose="020B0503020204020204" charset="-122"/>
              </a:rPr>
              <a:t>）</a:t>
            </a:r>
            <a:endParaRPr lang="en-US" altLang="zh-CN" sz="1800">
              <a:latin typeface="微软雅黑" panose="020B0503020204020204" charset="-122"/>
              <a:ea typeface="微软雅黑" panose="020B0503020204020204" charset="-122"/>
            </a:endParaRPr>
          </a:p>
          <a:p>
            <a:pPr eaLnBrk="1" latinLnBrk="0" hangingPunct="1">
              <a:spcBef>
                <a:spcPts val="1000"/>
              </a:spcBef>
            </a:pPr>
            <a:r>
              <a:rPr lang="zh-CN" altLang="en-US" sz="1800">
                <a:latin typeface="微软雅黑" panose="020B0503020204020204" charset="-122"/>
                <a:ea typeface="微软雅黑" panose="020B0503020204020204" charset="-122"/>
              </a:rPr>
              <a:t>高达</a:t>
            </a:r>
            <a:r>
              <a:rPr lang="en-US" altLang="zh-CN" sz="1800">
                <a:latin typeface="微软雅黑" panose="020B0503020204020204" charset="-122"/>
                <a:ea typeface="微软雅黑" panose="020B0503020204020204" charset="-122"/>
              </a:rPr>
              <a:t>150</a:t>
            </a:r>
            <a:r>
              <a:rPr lang="zh-CN" altLang="en-US" sz="1800">
                <a:latin typeface="微软雅黑" panose="020B0503020204020204" charset="-122"/>
                <a:ea typeface="微软雅黑" panose="020B0503020204020204" charset="-122"/>
              </a:rPr>
              <a:t>毫升以上</a:t>
            </a:r>
          </a:p>
          <a:p>
            <a:pPr eaLnBrk="1" latinLnBrk="0" hangingPunct="1">
              <a:spcBef>
                <a:spcPts val="1000"/>
              </a:spcBef>
            </a:pPr>
            <a:r>
              <a:rPr lang="zh-CN" altLang="en-US" sz="1800">
                <a:latin typeface="微软雅黑" panose="020B0503020204020204" charset="-122"/>
                <a:ea typeface="微软雅黑" panose="020B0503020204020204" charset="-122"/>
              </a:rPr>
              <a:t>超过</a:t>
            </a:r>
            <a:r>
              <a:rPr lang="en-US" altLang="zh-CN" sz="1800">
                <a:latin typeface="微软雅黑" panose="020B0503020204020204" charset="-122"/>
                <a:ea typeface="微软雅黑" panose="020B0503020204020204" charset="-122"/>
              </a:rPr>
              <a:t>14</a:t>
            </a:r>
            <a:r>
              <a:rPr lang="zh-CN" altLang="en-US" sz="1800">
                <a:latin typeface="微软雅黑" panose="020B0503020204020204" charset="-122"/>
                <a:ea typeface="微软雅黑" panose="020B0503020204020204" charset="-122"/>
              </a:rPr>
              <a:t>天后要注意</a:t>
            </a:r>
          </a:p>
          <a:p>
            <a:endParaRPr lang="zh-CN"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91565" y="258445"/>
            <a:ext cx="8229600" cy="1143000"/>
          </a:xfrm>
        </p:spPr>
        <p:txBody>
          <a:bodyPr/>
          <a:lstStyle/>
          <a:p>
            <a:r>
              <a:rPr lang="zh-CN" altLang="en-US" sz="48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rPr>
              <a:t>新生儿生活环境</a:t>
            </a:r>
          </a:p>
        </p:txBody>
      </p:sp>
      <p:sp>
        <p:nvSpPr>
          <p:cNvPr id="3" name="内容占位符 2"/>
          <p:cNvSpPr>
            <a:spLocks noGrp="1"/>
          </p:cNvSpPr>
          <p:nvPr>
            <p:ph idx="1"/>
          </p:nvPr>
        </p:nvSpPr>
        <p:spPr>
          <a:xfrm>
            <a:off x="586740" y="2205355"/>
            <a:ext cx="3041650" cy="4267200"/>
          </a:xfrm>
        </p:spPr>
        <p:txBody>
          <a:bodyPr/>
          <a:lstStyle/>
          <a:p>
            <a:pPr eaLnBrk="1" latinLnBrk="0" hangingPunct="1">
              <a:lnSpc>
                <a:spcPct val="150000"/>
              </a:lnSpc>
              <a:spcBef>
                <a:spcPts val="1000"/>
              </a:spcBef>
            </a:pPr>
            <a:r>
              <a:rPr lang="zh-CN" altLang="en-US" sz="1800">
                <a:latin typeface="微软雅黑" panose="020B0503020204020204" charset="-122"/>
                <a:ea typeface="微软雅黑" panose="020B0503020204020204" charset="-122"/>
              </a:rPr>
              <a:t>产后</a:t>
            </a:r>
            <a:r>
              <a:rPr lang="en-US" altLang="zh-CN" sz="1800">
                <a:latin typeface="微软雅黑" panose="020B0503020204020204" charset="-122"/>
                <a:ea typeface="微软雅黑" panose="020B0503020204020204" charset="-122"/>
              </a:rPr>
              <a:t>28</a:t>
            </a:r>
            <a:r>
              <a:rPr lang="zh-CN" altLang="en-US" sz="1800">
                <a:latin typeface="微软雅黑" panose="020B0503020204020204" charset="-122"/>
                <a:ea typeface="微软雅黑" panose="020B0503020204020204" charset="-122"/>
              </a:rPr>
              <a:t>天内 新生儿组织器官尚未发育完善，对外界适应能力低下！</a:t>
            </a:r>
          </a:p>
          <a:p>
            <a:pPr eaLnBrk="1" latinLnBrk="0" hangingPunct="1">
              <a:lnSpc>
                <a:spcPct val="150000"/>
              </a:lnSpc>
              <a:spcBef>
                <a:spcPts val="1000"/>
              </a:spcBef>
            </a:pPr>
            <a:r>
              <a:rPr lang="zh-CN" altLang="en-US" sz="1800">
                <a:latin typeface="微软雅黑" panose="020B0503020204020204" charset="-122"/>
                <a:ea typeface="微软雅黑" panose="020B0503020204020204" charset="-122"/>
              </a:rPr>
              <a:t>体温 </a:t>
            </a:r>
            <a:r>
              <a:rPr lang="en-US" altLang="zh-CN" sz="1800">
                <a:latin typeface="微软雅黑" panose="020B0503020204020204" charset="-122"/>
                <a:ea typeface="微软雅黑" panose="020B0503020204020204" charset="-122"/>
              </a:rPr>
              <a:t>36.5</a:t>
            </a:r>
            <a:r>
              <a:rPr lang="zh-CN" altLang="en-US" sz="1800">
                <a:latin typeface="微软雅黑" panose="020B0503020204020204" charset="-122"/>
                <a:ea typeface="微软雅黑" panose="020B0503020204020204" charset="-122"/>
              </a:rPr>
              <a:t>°</a:t>
            </a:r>
            <a:r>
              <a:rPr lang="en-US" altLang="zh-CN" sz="1800">
                <a:latin typeface="微软雅黑" panose="020B0503020204020204" charset="-122"/>
                <a:ea typeface="微软雅黑" panose="020B0503020204020204" charset="-122"/>
              </a:rPr>
              <a:t>C~37.3</a:t>
            </a:r>
            <a:r>
              <a:rPr lang="zh-CN" altLang="en-US" sz="1800">
                <a:latin typeface="微软雅黑" panose="020B0503020204020204" charset="-122"/>
                <a:ea typeface="微软雅黑" panose="020B0503020204020204" charset="-122"/>
              </a:rPr>
              <a:t>°</a:t>
            </a:r>
            <a:r>
              <a:rPr lang="en-US" altLang="zh-CN" sz="1800">
                <a:latin typeface="微软雅黑" panose="020B0503020204020204" charset="-122"/>
                <a:ea typeface="微软雅黑" panose="020B0503020204020204" charset="-122"/>
              </a:rPr>
              <a:t>C</a:t>
            </a:r>
          </a:p>
          <a:p>
            <a:pPr eaLnBrk="1" latinLnBrk="0" hangingPunct="1">
              <a:lnSpc>
                <a:spcPct val="150000"/>
              </a:lnSpc>
              <a:spcBef>
                <a:spcPts val="1000"/>
              </a:spcBef>
            </a:pPr>
            <a:r>
              <a:rPr lang="zh-CN" altLang="en-US" sz="1800">
                <a:latin typeface="微软雅黑" panose="020B0503020204020204" charset="-122"/>
                <a:ea typeface="微软雅黑" panose="020B0503020204020204" charset="-122"/>
              </a:rPr>
              <a:t>空调房室温</a:t>
            </a:r>
            <a:r>
              <a:rPr lang="en-US" altLang="zh-CN" sz="1800">
                <a:latin typeface="微软雅黑" panose="020B0503020204020204" charset="-122"/>
                <a:ea typeface="微软雅黑" panose="020B0503020204020204" charset="-122"/>
              </a:rPr>
              <a:t>36</a:t>
            </a:r>
            <a:r>
              <a:rPr lang="zh-CN" altLang="en-US" sz="1800">
                <a:latin typeface="微软雅黑" panose="020B0503020204020204" charset="-122"/>
                <a:ea typeface="微软雅黑" panose="020B0503020204020204" charset="-122"/>
              </a:rPr>
              <a:t>°</a:t>
            </a:r>
            <a:r>
              <a:rPr lang="en-US" altLang="zh-CN" sz="1800">
                <a:latin typeface="微软雅黑" panose="020B0503020204020204" charset="-122"/>
                <a:ea typeface="微软雅黑" panose="020B0503020204020204" charset="-122"/>
              </a:rPr>
              <a:t>C~38</a:t>
            </a:r>
            <a:r>
              <a:rPr lang="zh-CN" altLang="en-US" sz="1800">
                <a:latin typeface="微软雅黑" panose="020B0503020204020204" charset="-122"/>
                <a:ea typeface="微软雅黑" panose="020B0503020204020204" charset="-122"/>
              </a:rPr>
              <a:t>°</a:t>
            </a:r>
            <a:r>
              <a:rPr lang="en-US" altLang="zh-CN" sz="1800">
                <a:latin typeface="微软雅黑" panose="020B0503020204020204" charset="-122"/>
                <a:ea typeface="微软雅黑" panose="020B0503020204020204" charset="-122"/>
              </a:rPr>
              <a:t>C</a:t>
            </a:r>
          </a:p>
          <a:p>
            <a:pPr eaLnBrk="1" latinLnBrk="0" hangingPunct="1">
              <a:lnSpc>
                <a:spcPct val="150000"/>
              </a:lnSpc>
              <a:spcBef>
                <a:spcPts val="1000"/>
              </a:spcBef>
            </a:pPr>
            <a:r>
              <a:rPr lang="zh-CN" altLang="en-US" sz="1800">
                <a:latin typeface="微软雅黑" panose="020B0503020204020204" charset="-122"/>
                <a:ea typeface="微软雅黑" panose="020B0503020204020204" charset="-122"/>
              </a:rPr>
              <a:t>洗澡及游泳温度</a:t>
            </a:r>
            <a:r>
              <a:rPr lang="en-US" altLang="zh-CN" sz="1800">
                <a:latin typeface="微软雅黑" panose="020B0503020204020204" charset="-122"/>
                <a:ea typeface="微软雅黑" panose="020B0503020204020204" charset="-122"/>
              </a:rPr>
              <a:t>38</a:t>
            </a:r>
            <a:r>
              <a:rPr lang="zh-CN" altLang="en-US" sz="1800">
                <a:latin typeface="微软雅黑" panose="020B0503020204020204" charset="-122"/>
                <a:ea typeface="微软雅黑" panose="020B0503020204020204" charset="-122"/>
              </a:rPr>
              <a:t>°</a:t>
            </a:r>
            <a:r>
              <a:rPr lang="en-US" altLang="zh-CN" sz="1800">
                <a:latin typeface="微软雅黑" panose="020B0503020204020204" charset="-122"/>
                <a:ea typeface="微软雅黑" panose="020B0503020204020204" charset="-122"/>
              </a:rPr>
              <a:t>C~40</a:t>
            </a:r>
            <a:r>
              <a:rPr lang="zh-CN" altLang="en-US" sz="1800">
                <a:latin typeface="微软雅黑" panose="020B0503020204020204" charset="-122"/>
                <a:ea typeface="微软雅黑" panose="020B0503020204020204" charset="-122"/>
              </a:rPr>
              <a:t>°</a:t>
            </a:r>
            <a:r>
              <a:rPr lang="en-US" altLang="zh-CN" sz="1800">
                <a:latin typeface="微软雅黑" panose="020B0503020204020204" charset="-122"/>
                <a:ea typeface="微软雅黑" panose="020B0503020204020204" charset="-122"/>
              </a:rPr>
              <a:t>C</a:t>
            </a:r>
          </a:p>
        </p:txBody>
      </p:sp>
      <p:pic>
        <p:nvPicPr>
          <p:cNvPr id="4" name="图片 3" descr="20140423114440562"/>
          <p:cNvPicPr>
            <a:picLocks noChangeAspect="1"/>
          </p:cNvPicPr>
          <p:nvPr/>
        </p:nvPicPr>
        <p:blipFill>
          <a:blip r:embed="rId2" cstate="print"/>
          <a:stretch>
            <a:fillRect/>
          </a:stretch>
        </p:blipFill>
        <p:spPr>
          <a:xfrm>
            <a:off x="3628390" y="2339340"/>
            <a:ext cx="5028565" cy="335661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94435" y="271145"/>
            <a:ext cx="8229600" cy="1143000"/>
          </a:xfrm>
        </p:spPr>
        <p:txBody>
          <a:bodyPr/>
          <a:lstStyle/>
          <a:p>
            <a:r>
              <a:rPr lang="zh-CN" altLang="en-US" sz="48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rPr>
              <a:t>新生儿睡眠时间</a:t>
            </a:r>
          </a:p>
        </p:txBody>
      </p:sp>
      <p:sp>
        <p:nvSpPr>
          <p:cNvPr id="3" name="内容占位符 2"/>
          <p:cNvSpPr>
            <a:spLocks noGrp="1"/>
          </p:cNvSpPr>
          <p:nvPr>
            <p:ph idx="1"/>
          </p:nvPr>
        </p:nvSpPr>
        <p:spPr>
          <a:xfrm>
            <a:off x="911225" y="2063115"/>
            <a:ext cx="8229600" cy="3891915"/>
          </a:xfrm>
        </p:spPr>
        <p:txBody>
          <a:bodyPr/>
          <a:lstStyle/>
          <a:p>
            <a:pPr eaLnBrk="1" latinLnBrk="0" hangingPunct="1">
              <a:lnSpc>
                <a:spcPct val="150000"/>
              </a:lnSpc>
              <a:spcBef>
                <a:spcPts val="1000"/>
              </a:spcBef>
            </a:pPr>
            <a:r>
              <a:rPr lang="zh-CN" altLang="en-US" sz="1800">
                <a:latin typeface="微软雅黑" panose="020B0503020204020204" charset="-122"/>
                <a:ea typeface="微软雅黑" panose="020B0503020204020204" charset="-122"/>
              </a:rPr>
              <a:t>新生儿平均睡眠时间需要</a:t>
            </a:r>
            <a:r>
              <a:rPr lang="en-US" altLang="zh-CN" sz="1800">
                <a:latin typeface="微软雅黑" panose="020B0503020204020204" charset="-122"/>
                <a:ea typeface="微软雅黑" panose="020B0503020204020204" charset="-122"/>
              </a:rPr>
              <a:t>18~20</a:t>
            </a:r>
            <a:r>
              <a:rPr lang="zh-CN" altLang="en-US" sz="1800">
                <a:latin typeface="微软雅黑" panose="020B0503020204020204" charset="-122"/>
                <a:ea typeface="微软雅黑" panose="020B0503020204020204" charset="-122"/>
              </a:rPr>
              <a:t>小时</a:t>
            </a:r>
          </a:p>
          <a:p>
            <a:pPr eaLnBrk="1" latinLnBrk="0" hangingPunct="1">
              <a:lnSpc>
                <a:spcPct val="150000"/>
              </a:lnSpc>
              <a:spcBef>
                <a:spcPts val="1000"/>
              </a:spcBef>
            </a:pPr>
            <a:r>
              <a:rPr lang="zh-CN" altLang="en-US" sz="1800">
                <a:latin typeface="微软雅黑" panose="020B0503020204020204" charset="-122"/>
                <a:ea typeface="微软雅黑" panose="020B0503020204020204" charset="-122"/>
              </a:rPr>
              <a:t>每个睡眠周期</a:t>
            </a:r>
            <a:r>
              <a:rPr lang="en-US" altLang="zh-CN" sz="1800">
                <a:latin typeface="微软雅黑" panose="020B0503020204020204" charset="-122"/>
                <a:ea typeface="微软雅黑" panose="020B0503020204020204" charset="-122"/>
              </a:rPr>
              <a:t>45</a:t>
            </a:r>
            <a:r>
              <a:rPr lang="zh-CN" altLang="en-US" sz="1800">
                <a:latin typeface="微软雅黑" panose="020B0503020204020204" charset="-122"/>
                <a:ea typeface="微软雅黑" panose="020B0503020204020204" charset="-122"/>
              </a:rPr>
              <a:t>分钟左右</a:t>
            </a:r>
          </a:p>
          <a:p>
            <a:pPr eaLnBrk="1" latinLnBrk="0" hangingPunct="1">
              <a:lnSpc>
                <a:spcPct val="150000"/>
              </a:lnSpc>
              <a:spcBef>
                <a:spcPts val="1000"/>
              </a:spcBef>
            </a:pPr>
            <a:r>
              <a:rPr lang="zh-CN" altLang="en-US" sz="1800">
                <a:latin typeface="微软雅黑" panose="020B0503020204020204" charset="-122"/>
                <a:ea typeface="微软雅黑" panose="020B0503020204020204" charset="-122"/>
              </a:rPr>
              <a:t>分深睡眠和浅睡眠，各占</a:t>
            </a:r>
            <a:r>
              <a:rPr lang="en-US" altLang="zh-CN" sz="1800">
                <a:latin typeface="微软雅黑" panose="020B0503020204020204" charset="-122"/>
                <a:ea typeface="微软雅黑" panose="020B0503020204020204" charset="-122"/>
              </a:rPr>
              <a:t>50%</a:t>
            </a:r>
          </a:p>
          <a:p>
            <a:pPr eaLnBrk="1" latinLnBrk="0" hangingPunct="1">
              <a:lnSpc>
                <a:spcPct val="150000"/>
              </a:lnSpc>
              <a:spcBef>
                <a:spcPts val="1000"/>
              </a:spcBef>
            </a:pPr>
            <a:r>
              <a:rPr lang="zh-CN" altLang="en-US" sz="1800">
                <a:latin typeface="微软雅黑" panose="020B0503020204020204" charset="-122"/>
                <a:ea typeface="微软雅黑" panose="020B0503020204020204" charset="-122"/>
              </a:rPr>
              <a:t>怎样认为睡眠充足？</a:t>
            </a:r>
          </a:p>
          <a:p>
            <a:pPr eaLnBrk="1" latinLnBrk="0" hangingPunct="1">
              <a:lnSpc>
                <a:spcPct val="150000"/>
              </a:lnSpc>
              <a:spcBef>
                <a:spcPts val="1000"/>
              </a:spcBef>
            </a:pPr>
            <a:r>
              <a:rPr lang="en-US" altLang="zh-CN" sz="1800">
                <a:latin typeface="微软雅黑" panose="020B0503020204020204" charset="-122"/>
                <a:ea typeface="微软雅黑" panose="020B0503020204020204" charset="-122"/>
              </a:rPr>
              <a:t>1.</a:t>
            </a:r>
            <a:r>
              <a:rPr lang="zh-CN" altLang="en-US" sz="1800">
                <a:latin typeface="微软雅黑" panose="020B0503020204020204" charset="-122"/>
                <a:ea typeface="微软雅黑" panose="020B0503020204020204" charset="-122"/>
              </a:rPr>
              <a:t>白天精力充沛不疲劳</a:t>
            </a:r>
          </a:p>
          <a:p>
            <a:pPr eaLnBrk="1" latinLnBrk="0" hangingPunct="1">
              <a:lnSpc>
                <a:spcPct val="150000"/>
              </a:lnSpc>
              <a:spcBef>
                <a:spcPts val="1000"/>
              </a:spcBef>
            </a:pPr>
            <a:r>
              <a:rPr lang="en-US" altLang="zh-CN" sz="1800">
                <a:latin typeface="微软雅黑" panose="020B0503020204020204" charset="-122"/>
                <a:ea typeface="微软雅黑" panose="020B0503020204020204" charset="-122"/>
              </a:rPr>
              <a:t>2.</a:t>
            </a:r>
            <a:r>
              <a:rPr lang="zh-CN" altLang="en-US" sz="1800">
                <a:latin typeface="微软雅黑" panose="020B0503020204020204" charset="-122"/>
                <a:ea typeface="微软雅黑" panose="020B0503020204020204" charset="-122"/>
              </a:rPr>
              <a:t>食欲好，吃得津津有味。</a:t>
            </a:r>
          </a:p>
          <a:p>
            <a:pPr eaLnBrk="1" latinLnBrk="0" hangingPunct="1">
              <a:lnSpc>
                <a:spcPct val="150000"/>
              </a:lnSpc>
              <a:spcBef>
                <a:spcPts val="1000"/>
              </a:spcBef>
            </a:pPr>
            <a:r>
              <a:rPr lang="en-US" altLang="zh-CN" sz="1800">
                <a:latin typeface="微软雅黑" panose="020B0503020204020204" charset="-122"/>
                <a:ea typeface="微软雅黑" panose="020B0503020204020204" charset="-122"/>
              </a:rPr>
              <a:t>3.</a:t>
            </a:r>
            <a:r>
              <a:rPr lang="zh-CN" altLang="en-US" sz="1800">
                <a:latin typeface="微软雅黑" panose="020B0503020204020204" charset="-122"/>
                <a:ea typeface="微软雅黑" panose="020B0503020204020204" charset="-122"/>
              </a:rPr>
              <a:t>饮食正常情况下，体重正常增长。</a:t>
            </a:r>
          </a:p>
        </p:txBody>
      </p:sp>
      <p:pic>
        <p:nvPicPr>
          <p:cNvPr id="4" name="图片 3" descr="dn201410064006_321x200"/>
          <p:cNvPicPr>
            <a:picLocks noChangeAspect="1"/>
          </p:cNvPicPr>
          <p:nvPr/>
        </p:nvPicPr>
        <p:blipFill>
          <a:blip r:embed="rId2" cstate="print"/>
          <a:stretch>
            <a:fillRect/>
          </a:stretch>
        </p:blipFill>
        <p:spPr>
          <a:xfrm>
            <a:off x="4756150" y="2713355"/>
            <a:ext cx="4060825" cy="259143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1735" y="271780"/>
            <a:ext cx="8229600" cy="1143000"/>
          </a:xfrm>
        </p:spPr>
        <p:txBody>
          <a:bodyPr/>
          <a:lstStyle/>
          <a:p>
            <a:r>
              <a:rPr lang="zh-CN" altLang="en-US"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rPr>
              <a:t>新生儿脐带护理</a:t>
            </a:r>
            <a:r>
              <a:rPr lang="en-US" altLang="zh-CN" dirty="0" smtClean="0"/>
              <a:t>                                                                                                                                                                                                                                                                                                                                                                                                                                                                                                                                                                                                                                                                                                                                                                                                                                                                                                                                                                                                                                                                                                                                                                                                                                                                                                                                                                                                                                                                                                                                                                                                                                                                                                                                                                                                                                                                                                                                                                                                                                                                                                                                                                                                                                                                                                                                                                                                                                                                                                                                                                                                             </a:t>
            </a:r>
            <a:endParaRPr lang="en-US" altLang="zh-CN" dirty="0"/>
          </a:p>
        </p:txBody>
      </p:sp>
      <p:sp>
        <p:nvSpPr>
          <p:cNvPr id="3" name="内容占位符 2"/>
          <p:cNvSpPr>
            <a:spLocks noGrp="1"/>
          </p:cNvSpPr>
          <p:nvPr>
            <p:ph idx="1"/>
          </p:nvPr>
        </p:nvSpPr>
        <p:spPr>
          <a:xfrm>
            <a:off x="600075" y="1985645"/>
            <a:ext cx="6689725" cy="3815715"/>
          </a:xfrm>
        </p:spPr>
        <p:txBody>
          <a:bodyPr/>
          <a:lstStyle/>
          <a:p>
            <a:pPr>
              <a:buNone/>
            </a:pPr>
            <a:r>
              <a:rPr lang="zh-CN" altLang="en-US" dirty="0" smtClean="0">
                <a:latin typeface="微软雅黑" panose="020B0503020204020204" charset="-122"/>
                <a:ea typeface="微软雅黑" panose="020B0503020204020204" charset="-122"/>
              </a:rPr>
              <a:t>新生儿出生后</a:t>
            </a:r>
            <a:r>
              <a:rPr lang="en-US" altLang="zh-CN" dirty="0" smtClean="0">
                <a:latin typeface="微软雅黑" panose="020B0503020204020204" charset="-122"/>
                <a:ea typeface="微软雅黑" panose="020B0503020204020204" charset="-122"/>
              </a:rPr>
              <a:t>2~3</a:t>
            </a:r>
            <a:r>
              <a:rPr lang="zh-CN" altLang="en-US" dirty="0" smtClean="0">
                <a:latin typeface="微软雅黑" panose="020B0503020204020204" charset="-122"/>
                <a:ea typeface="微软雅黑" panose="020B0503020204020204" charset="-122"/>
              </a:rPr>
              <a:t>周脐带会自动脱落 期间需一天消毒</a:t>
            </a:r>
            <a:r>
              <a:rPr lang="en-US" altLang="zh-CN" dirty="0" smtClean="0">
                <a:latin typeface="微软雅黑" panose="020B0503020204020204" charset="-122"/>
                <a:ea typeface="微软雅黑" panose="020B0503020204020204" charset="-122"/>
              </a:rPr>
              <a:t>2</a:t>
            </a:r>
            <a:r>
              <a:rPr lang="zh-CN" altLang="en-US" dirty="0" smtClean="0">
                <a:latin typeface="微软雅黑" panose="020B0503020204020204" charset="-122"/>
                <a:ea typeface="微软雅黑" panose="020B0503020204020204" charset="-122"/>
              </a:rPr>
              <a:t>次</a:t>
            </a:r>
          </a:p>
          <a:p>
            <a:pPr>
              <a:buNone/>
            </a:pPr>
            <a:endParaRPr lang="en-US" altLang="zh-CN" sz="1800" dirty="0" smtClean="0">
              <a:latin typeface="微软雅黑" panose="020B0503020204020204" charset="-122"/>
              <a:ea typeface="微软雅黑" panose="020B0503020204020204" charset="-122"/>
            </a:endParaRPr>
          </a:p>
          <a:p>
            <a:pPr eaLnBrk="1" latinLnBrk="0" hangingPunct="1">
              <a:spcBef>
                <a:spcPts val="1000"/>
              </a:spcBef>
              <a:buNone/>
            </a:pPr>
            <a:r>
              <a:rPr lang="en-US" altLang="zh-CN" sz="1800" dirty="0" smtClean="0">
                <a:latin typeface="微软雅黑" panose="020B0503020204020204" charset="-122"/>
                <a:ea typeface="微软雅黑" panose="020B0503020204020204" charset="-122"/>
              </a:rPr>
              <a:t>1</a:t>
            </a:r>
            <a:r>
              <a:rPr lang="zh-CN" altLang="en-US" sz="1800" dirty="0" smtClean="0">
                <a:latin typeface="微软雅黑" panose="020B0503020204020204" charset="-122"/>
                <a:ea typeface="微软雅黑" panose="020B0503020204020204" charset="-122"/>
              </a:rPr>
              <a:t>、护理前 先清洁双手</a:t>
            </a:r>
            <a:endParaRPr lang="en-US" altLang="zh-CN" sz="1800" dirty="0" smtClean="0">
              <a:latin typeface="微软雅黑" panose="020B0503020204020204" charset="-122"/>
              <a:ea typeface="微软雅黑" panose="020B0503020204020204" charset="-122"/>
            </a:endParaRPr>
          </a:p>
          <a:p>
            <a:pPr eaLnBrk="1" latinLnBrk="0" hangingPunct="1">
              <a:spcBef>
                <a:spcPts val="1000"/>
              </a:spcBef>
              <a:buNone/>
            </a:pPr>
            <a:r>
              <a:rPr lang="en-US" altLang="zh-CN" sz="1800" dirty="0" smtClean="0">
                <a:latin typeface="微软雅黑" panose="020B0503020204020204" charset="-122"/>
                <a:ea typeface="微软雅黑" panose="020B0503020204020204" charset="-122"/>
              </a:rPr>
              <a:t>2</a:t>
            </a:r>
            <a:r>
              <a:rPr lang="zh-CN" altLang="en-US" sz="1800" dirty="0" smtClean="0">
                <a:latin typeface="微软雅黑" panose="020B0503020204020204" charset="-122"/>
                <a:ea typeface="微软雅黑" panose="020B0503020204020204" charset="-122"/>
              </a:rPr>
              <a:t>、棉棒成</a:t>
            </a:r>
            <a:r>
              <a:rPr lang="en-US" altLang="zh-CN" sz="1800" dirty="0" smtClean="0">
                <a:latin typeface="微软雅黑" panose="020B0503020204020204" charset="-122"/>
                <a:ea typeface="微软雅黑" panose="020B0503020204020204" charset="-122"/>
              </a:rPr>
              <a:t>45°</a:t>
            </a:r>
            <a:r>
              <a:rPr lang="zh-CN" altLang="en-US" sz="1800" dirty="0" smtClean="0">
                <a:latin typeface="微软雅黑" panose="020B0503020204020204" charset="-122"/>
                <a:ea typeface="微软雅黑" panose="020B0503020204020204" charset="-122"/>
              </a:rPr>
              <a:t>角，并顺同一方向</a:t>
            </a:r>
          </a:p>
          <a:p>
            <a:pPr eaLnBrk="1" latinLnBrk="0" hangingPunct="1">
              <a:spcBef>
                <a:spcPts val="1000"/>
              </a:spcBef>
              <a:buNone/>
            </a:pPr>
            <a:r>
              <a:rPr lang="zh-CN" altLang="en-US" sz="1800" dirty="0" smtClean="0">
                <a:latin typeface="微软雅黑" panose="020B0503020204020204" charset="-122"/>
                <a:ea typeface="微软雅黑" panose="020B0503020204020204" charset="-122"/>
              </a:rPr>
              <a:t>      抹圈。</a:t>
            </a:r>
            <a:endParaRPr lang="en-US" altLang="zh-CN" sz="1800" dirty="0" smtClean="0">
              <a:latin typeface="微软雅黑" panose="020B0503020204020204" charset="-122"/>
              <a:ea typeface="微软雅黑" panose="020B0503020204020204" charset="-122"/>
            </a:endParaRPr>
          </a:p>
          <a:p>
            <a:pPr eaLnBrk="1" latinLnBrk="0" hangingPunct="1">
              <a:spcBef>
                <a:spcPts val="1000"/>
              </a:spcBef>
              <a:buNone/>
            </a:pPr>
            <a:r>
              <a:rPr lang="en-US" altLang="zh-CN" sz="1800" dirty="0" smtClean="0">
                <a:latin typeface="微软雅黑" panose="020B0503020204020204" charset="-122"/>
                <a:ea typeface="微软雅黑" panose="020B0503020204020204" charset="-122"/>
              </a:rPr>
              <a:t>3</a:t>
            </a:r>
            <a:r>
              <a:rPr lang="zh-CN" altLang="en-US" sz="1800" dirty="0" smtClean="0">
                <a:latin typeface="微软雅黑" panose="020B0503020204020204" charset="-122"/>
                <a:ea typeface="微软雅黑" panose="020B0503020204020204" charset="-122"/>
              </a:rPr>
              <a:t>、换另一支棉棒，由脐带底部同</a:t>
            </a:r>
          </a:p>
          <a:p>
            <a:pPr eaLnBrk="1" latinLnBrk="0" hangingPunct="1">
              <a:spcBef>
                <a:spcPts val="1000"/>
              </a:spcBef>
              <a:buNone/>
            </a:pPr>
            <a:r>
              <a:rPr lang="zh-CN" altLang="en-US" sz="1800" dirty="0" smtClean="0">
                <a:latin typeface="微软雅黑" panose="020B0503020204020204" charset="-122"/>
                <a:ea typeface="微软雅黑" panose="020B0503020204020204" charset="-122"/>
              </a:rPr>
              <a:t>      一方向抹一圈。</a:t>
            </a:r>
            <a:endParaRPr lang="en-US" altLang="zh-CN" sz="1800" dirty="0" smtClean="0">
              <a:latin typeface="微软雅黑" panose="020B0503020204020204" charset="-122"/>
              <a:ea typeface="微软雅黑" panose="020B0503020204020204" charset="-122"/>
            </a:endParaRPr>
          </a:p>
          <a:p>
            <a:pPr eaLnBrk="1" latinLnBrk="0" hangingPunct="1">
              <a:spcBef>
                <a:spcPts val="1000"/>
              </a:spcBef>
              <a:buNone/>
            </a:pPr>
            <a:r>
              <a:rPr lang="en-US" altLang="zh-CN" sz="1800" dirty="0" smtClean="0">
                <a:latin typeface="微软雅黑" panose="020B0503020204020204" charset="-122"/>
                <a:ea typeface="微软雅黑" panose="020B0503020204020204" charset="-122"/>
              </a:rPr>
              <a:t>4</a:t>
            </a:r>
            <a:r>
              <a:rPr lang="zh-CN" altLang="en-US" sz="1800" dirty="0" smtClean="0">
                <a:latin typeface="微软雅黑" panose="020B0503020204020204" charset="-122"/>
                <a:ea typeface="微软雅黑" panose="020B0503020204020204" charset="-122"/>
              </a:rPr>
              <a:t>、清洁完毕。换尿布。不易过紧</a:t>
            </a:r>
          </a:p>
          <a:p>
            <a:pPr eaLnBrk="1" latinLnBrk="0" hangingPunct="1">
              <a:spcBef>
                <a:spcPts val="1000"/>
              </a:spcBef>
              <a:buNone/>
            </a:pPr>
            <a:r>
              <a:rPr lang="zh-CN" altLang="en-US" sz="1800" dirty="0" smtClean="0">
                <a:latin typeface="微软雅黑" panose="020B0503020204020204" charset="-122"/>
                <a:ea typeface="微软雅黑" panose="020B0503020204020204" charset="-122"/>
              </a:rPr>
              <a:t>      或过松。</a:t>
            </a:r>
            <a:endParaRPr lang="en-US" altLang="zh-CN" sz="1800" dirty="0" smtClean="0">
              <a:latin typeface="微软雅黑" panose="020B0503020204020204" charset="-122"/>
              <a:ea typeface="微软雅黑" panose="020B0503020204020204" charset="-122"/>
            </a:endParaRPr>
          </a:p>
          <a:p>
            <a:pPr eaLnBrk="1" latinLnBrk="0" hangingPunct="1">
              <a:spcBef>
                <a:spcPts val="1000"/>
              </a:spcBef>
              <a:buNone/>
            </a:pPr>
            <a:endParaRPr lang="en-US" altLang="zh-CN" sz="1800" dirty="0" smtClean="0">
              <a:latin typeface="微软雅黑" panose="020B0503020204020204" charset="-122"/>
              <a:ea typeface="微软雅黑" panose="020B0503020204020204" charset="-122"/>
            </a:endParaRPr>
          </a:p>
        </p:txBody>
      </p:sp>
      <p:pic>
        <p:nvPicPr>
          <p:cNvPr id="6" name="图片 5" descr="201509151610217192097"/>
          <p:cNvPicPr>
            <a:picLocks noChangeAspect="1"/>
          </p:cNvPicPr>
          <p:nvPr/>
        </p:nvPicPr>
        <p:blipFill>
          <a:blip r:embed="rId2" cstate="print"/>
          <a:stretch>
            <a:fillRect/>
          </a:stretch>
        </p:blipFill>
        <p:spPr>
          <a:xfrm>
            <a:off x="4262755" y="2829560"/>
            <a:ext cx="4330700" cy="271399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90930" y="271780"/>
            <a:ext cx="8229600" cy="1143000"/>
          </a:xfrm>
        </p:spPr>
        <p:txBody>
          <a:bodyPr/>
          <a:lstStyle/>
          <a:p>
            <a:r>
              <a:rPr lang="zh-CN" altLang="en-US" sz="480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rPr>
              <a:t>新生儿溢奶护理</a:t>
            </a:r>
          </a:p>
        </p:txBody>
      </p:sp>
      <p:sp>
        <p:nvSpPr>
          <p:cNvPr id="3" name="内容占位符 2"/>
          <p:cNvSpPr>
            <a:spLocks noGrp="1"/>
          </p:cNvSpPr>
          <p:nvPr>
            <p:ph idx="1"/>
          </p:nvPr>
        </p:nvSpPr>
        <p:spPr>
          <a:xfrm>
            <a:off x="806450" y="2218690"/>
            <a:ext cx="5306060" cy="3064510"/>
          </a:xfrm>
        </p:spPr>
        <p:txBody>
          <a:bodyPr/>
          <a:lstStyle/>
          <a:p>
            <a:pPr eaLnBrk="1" latinLnBrk="0" hangingPunct="1">
              <a:spcBef>
                <a:spcPts val="1000"/>
              </a:spcBef>
            </a:pPr>
            <a:r>
              <a:rPr lang="zh-CN" altLang="en-US" sz="1800" dirty="0" smtClean="0">
                <a:latin typeface="微软雅黑" panose="020B0503020204020204" charset="-122"/>
                <a:ea typeface="微软雅黑" panose="020B0503020204020204" charset="-122"/>
              </a:rPr>
              <a:t>溢奶多见于</a:t>
            </a:r>
            <a:r>
              <a:rPr lang="en-US" altLang="zh-CN" sz="1800" dirty="0" smtClean="0">
                <a:latin typeface="微软雅黑" panose="020B0503020204020204" charset="-122"/>
                <a:ea typeface="微软雅黑" panose="020B0503020204020204" charset="-122"/>
              </a:rPr>
              <a:t>1~2</a:t>
            </a:r>
            <a:r>
              <a:rPr lang="zh-CN" altLang="en-US" sz="1800" dirty="0" smtClean="0">
                <a:latin typeface="微软雅黑" panose="020B0503020204020204" charset="-122"/>
                <a:ea typeface="微软雅黑" panose="020B0503020204020204" charset="-122"/>
              </a:rPr>
              <a:t>个月。护理不当会导致窒息。</a:t>
            </a:r>
            <a:endParaRPr lang="en-US" altLang="zh-CN" sz="1800" dirty="0" smtClean="0">
              <a:latin typeface="微软雅黑" panose="020B0503020204020204" charset="-122"/>
              <a:ea typeface="微软雅黑" panose="020B0503020204020204" charset="-122"/>
            </a:endParaRPr>
          </a:p>
          <a:p>
            <a:pPr eaLnBrk="1" latinLnBrk="0" hangingPunct="1">
              <a:spcBef>
                <a:spcPts val="1000"/>
              </a:spcBef>
            </a:pPr>
            <a:r>
              <a:rPr lang="zh-CN" altLang="en-US" sz="1800" dirty="0" smtClean="0">
                <a:latin typeface="微软雅黑" panose="020B0503020204020204" charset="-122"/>
                <a:ea typeface="微软雅黑" panose="020B0503020204020204" charset="-122"/>
              </a:rPr>
              <a:t>溢奶原因  宝宝生理结构有关！</a:t>
            </a:r>
            <a:endParaRPr lang="en-US" altLang="zh-CN" sz="1800" dirty="0" smtClean="0">
              <a:latin typeface="微软雅黑" panose="020B0503020204020204" charset="-122"/>
              <a:ea typeface="微软雅黑" panose="020B0503020204020204" charset="-122"/>
            </a:endParaRPr>
          </a:p>
          <a:p>
            <a:pPr eaLnBrk="1" latinLnBrk="0" hangingPunct="1">
              <a:spcBef>
                <a:spcPts val="1000"/>
              </a:spcBef>
            </a:pPr>
            <a:r>
              <a:rPr lang="zh-CN" altLang="en-US" sz="1800" dirty="0" smtClean="0">
                <a:latin typeface="微软雅黑" panose="020B0503020204020204" charset="-122"/>
                <a:ea typeface="微软雅黑" panose="020B0503020204020204" charset="-122"/>
              </a:rPr>
              <a:t>如何预防？</a:t>
            </a:r>
            <a:endParaRPr lang="en-US" altLang="zh-CN" sz="1800" dirty="0" smtClean="0">
              <a:latin typeface="微软雅黑" panose="020B0503020204020204" charset="-122"/>
              <a:ea typeface="微软雅黑" panose="020B0503020204020204" charset="-122"/>
            </a:endParaRPr>
          </a:p>
          <a:p>
            <a:pPr eaLnBrk="1" latinLnBrk="0" hangingPunct="1">
              <a:spcBef>
                <a:spcPts val="1000"/>
              </a:spcBef>
            </a:pPr>
            <a:r>
              <a:rPr lang="en-US" altLang="zh-CN" sz="1800" dirty="0" smtClean="0">
                <a:latin typeface="微软雅黑" panose="020B0503020204020204" charset="-122"/>
                <a:ea typeface="微软雅黑" panose="020B0503020204020204" charset="-122"/>
              </a:rPr>
              <a:t>1.</a:t>
            </a:r>
            <a:r>
              <a:rPr lang="zh-CN" altLang="en-US" sz="1800" dirty="0" smtClean="0">
                <a:latin typeface="微软雅黑" panose="020B0503020204020204" charset="-122"/>
                <a:ea typeface="微软雅黑" panose="020B0503020204020204" charset="-122"/>
              </a:rPr>
              <a:t>喂奶前换尿布，喂奶后少搬动。</a:t>
            </a:r>
            <a:endParaRPr lang="en-US" altLang="zh-CN" sz="1800" dirty="0" smtClean="0">
              <a:latin typeface="微软雅黑" panose="020B0503020204020204" charset="-122"/>
              <a:ea typeface="微软雅黑" panose="020B0503020204020204" charset="-122"/>
            </a:endParaRPr>
          </a:p>
          <a:p>
            <a:pPr eaLnBrk="1" latinLnBrk="0" hangingPunct="1">
              <a:spcBef>
                <a:spcPts val="1000"/>
              </a:spcBef>
            </a:pPr>
            <a:r>
              <a:rPr lang="en-US" altLang="zh-CN" sz="1800" dirty="0" smtClean="0">
                <a:latin typeface="微软雅黑" panose="020B0503020204020204" charset="-122"/>
                <a:ea typeface="微软雅黑" panose="020B0503020204020204" charset="-122"/>
              </a:rPr>
              <a:t>2.</a:t>
            </a:r>
            <a:r>
              <a:rPr lang="zh-CN" altLang="en-US" sz="1800" dirty="0" smtClean="0">
                <a:latin typeface="微软雅黑" panose="020B0503020204020204" charset="-122"/>
                <a:ea typeface="微软雅黑" panose="020B0503020204020204" charset="-122"/>
              </a:rPr>
              <a:t>拍咯。</a:t>
            </a:r>
            <a:endParaRPr lang="en-US" altLang="zh-CN" sz="1800" dirty="0" smtClean="0">
              <a:latin typeface="微软雅黑" panose="020B0503020204020204" charset="-122"/>
              <a:ea typeface="微软雅黑" panose="020B0503020204020204" charset="-122"/>
            </a:endParaRPr>
          </a:p>
          <a:p>
            <a:pPr eaLnBrk="1" latinLnBrk="0" hangingPunct="1">
              <a:spcBef>
                <a:spcPts val="1000"/>
              </a:spcBef>
            </a:pPr>
            <a:r>
              <a:rPr lang="en-US" altLang="zh-CN" sz="1800" dirty="0" smtClean="0">
                <a:latin typeface="微软雅黑" panose="020B0503020204020204" charset="-122"/>
                <a:ea typeface="微软雅黑" panose="020B0503020204020204" charset="-122"/>
              </a:rPr>
              <a:t>3.</a:t>
            </a:r>
            <a:r>
              <a:rPr lang="zh-CN" altLang="en-US" sz="1800" dirty="0" smtClean="0">
                <a:latin typeface="微软雅黑" panose="020B0503020204020204" charset="-122"/>
                <a:ea typeface="微软雅黑" panose="020B0503020204020204" charset="-122"/>
              </a:rPr>
              <a:t>躺下入睡时，头部垫高，右侧卧。</a:t>
            </a:r>
            <a:endParaRPr lang="en-US" altLang="zh-CN" sz="1800" dirty="0" smtClean="0">
              <a:latin typeface="微软雅黑" panose="020B0503020204020204" charset="-122"/>
              <a:ea typeface="微软雅黑" panose="020B0503020204020204" charset="-122"/>
            </a:endParaRPr>
          </a:p>
          <a:p>
            <a:pPr eaLnBrk="1" latinLnBrk="0" hangingPunct="1">
              <a:spcBef>
                <a:spcPts val="1000"/>
              </a:spcBef>
            </a:pPr>
            <a:r>
              <a:rPr lang="en-US" altLang="zh-CN" sz="1800" dirty="0" smtClean="0">
                <a:latin typeface="微软雅黑" panose="020B0503020204020204" charset="-122"/>
                <a:ea typeface="微软雅黑" panose="020B0503020204020204" charset="-122"/>
              </a:rPr>
              <a:t>4.</a:t>
            </a:r>
            <a:r>
              <a:rPr lang="zh-CN" altLang="en-US" sz="1800" dirty="0" smtClean="0">
                <a:latin typeface="微软雅黑" panose="020B0503020204020204" charset="-122"/>
                <a:ea typeface="微软雅黑" panose="020B0503020204020204" charset="-122"/>
              </a:rPr>
              <a:t>以上方法无效，咨询医生，排除</a:t>
            </a:r>
          </a:p>
          <a:p>
            <a:pPr marL="0" indent="0" eaLnBrk="1" latinLnBrk="0" hangingPunct="1">
              <a:spcBef>
                <a:spcPts val="1000"/>
              </a:spcBef>
              <a:buNone/>
            </a:pPr>
            <a:r>
              <a:rPr lang="zh-CN" altLang="en-US" sz="1800" dirty="0" smtClean="0">
                <a:latin typeface="微软雅黑" panose="020B0503020204020204" charset="-122"/>
                <a:ea typeface="微软雅黑" panose="020B0503020204020204" charset="-122"/>
              </a:rPr>
              <a:t>        疾病。</a:t>
            </a:r>
            <a:endParaRPr lang="en-US" altLang="zh-CN" sz="1800" dirty="0" smtClean="0">
              <a:latin typeface="微软雅黑" panose="020B0503020204020204" charset="-122"/>
              <a:ea typeface="微软雅黑" panose="020B0503020204020204" charset="-122"/>
            </a:endParaRPr>
          </a:p>
          <a:p>
            <a:endParaRPr lang="en-US" altLang="zh-CN" dirty="0" smtClean="0"/>
          </a:p>
          <a:p>
            <a:endParaRPr lang="zh-CN" altLang="en-US" dirty="0"/>
          </a:p>
        </p:txBody>
      </p:sp>
      <p:pic>
        <p:nvPicPr>
          <p:cNvPr id="4" name="图片 3" descr="a6c7d7177f3e6709ad864b693bc79f3df9dc5566"/>
          <p:cNvPicPr>
            <a:picLocks noChangeAspect="1"/>
          </p:cNvPicPr>
          <p:nvPr/>
        </p:nvPicPr>
        <p:blipFill>
          <a:blip r:embed="rId2" cstate="print"/>
          <a:stretch>
            <a:fillRect/>
          </a:stretch>
        </p:blipFill>
        <p:spPr>
          <a:xfrm>
            <a:off x="4853940" y="2848610"/>
            <a:ext cx="3809365" cy="203835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1735" y="297180"/>
            <a:ext cx="8229600" cy="1143000"/>
          </a:xfrm>
        </p:spPr>
        <p:txBody>
          <a:bodyPr/>
          <a:lstStyle/>
          <a:p>
            <a:r>
              <a:rPr lang="zh-CN" altLang="en-US" sz="480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rPr>
              <a:t>呛奶急救预防</a:t>
            </a:r>
          </a:p>
        </p:txBody>
      </p:sp>
      <p:sp>
        <p:nvSpPr>
          <p:cNvPr id="3" name="内容占位符 2"/>
          <p:cNvSpPr>
            <a:spLocks noGrp="1"/>
          </p:cNvSpPr>
          <p:nvPr>
            <p:ph idx="1"/>
          </p:nvPr>
        </p:nvSpPr>
        <p:spPr>
          <a:xfrm>
            <a:off x="457200" y="1739900"/>
            <a:ext cx="8229600" cy="4486275"/>
          </a:xfrm>
        </p:spPr>
        <p:txBody>
          <a:bodyPr/>
          <a:lstStyle/>
          <a:p>
            <a:pPr eaLnBrk="1" latinLnBrk="0" hangingPunct="1">
              <a:spcBef>
                <a:spcPts val="1000"/>
              </a:spcBef>
              <a:buNone/>
            </a:pPr>
            <a:r>
              <a:rPr lang="zh-CN" altLang="en-US" sz="1800" dirty="0" smtClean="0">
                <a:latin typeface="微软雅黑" panose="020B0503020204020204" charset="-122"/>
                <a:ea typeface="微软雅黑" panose="020B0503020204020204" charset="-122"/>
              </a:rPr>
              <a:t>预防</a:t>
            </a:r>
            <a:endParaRPr lang="en-US" altLang="zh-CN" sz="1800" dirty="0" smtClean="0">
              <a:latin typeface="微软雅黑" panose="020B0503020204020204" charset="-122"/>
              <a:ea typeface="微软雅黑" panose="020B0503020204020204" charset="-122"/>
            </a:endParaRPr>
          </a:p>
          <a:p>
            <a:pPr eaLnBrk="1" latinLnBrk="0" hangingPunct="1">
              <a:spcBef>
                <a:spcPts val="1000"/>
              </a:spcBef>
              <a:buNone/>
            </a:pPr>
            <a:r>
              <a:rPr lang="zh-CN" altLang="en-US" sz="1800" dirty="0" smtClean="0">
                <a:latin typeface="微软雅黑" panose="020B0503020204020204" charset="-122"/>
                <a:ea typeface="微软雅黑" panose="020B0503020204020204" charset="-122"/>
              </a:rPr>
              <a:t>不在婴儿哭泣或欢笑时喂奶</a:t>
            </a:r>
            <a:endParaRPr lang="en-US" altLang="zh-CN" sz="1800" dirty="0" smtClean="0">
              <a:latin typeface="微软雅黑" panose="020B0503020204020204" charset="-122"/>
              <a:ea typeface="微软雅黑" panose="020B0503020204020204" charset="-122"/>
            </a:endParaRPr>
          </a:p>
          <a:p>
            <a:pPr eaLnBrk="1" latinLnBrk="0" hangingPunct="1">
              <a:spcBef>
                <a:spcPts val="1000"/>
              </a:spcBef>
              <a:buNone/>
            </a:pPr>
            <a:r>
              <a:rPr lang="zh-CN" altLang="en-US" sz="1800" dirty="0" smtClean="0">
                <a:latin typeface="微软雅黑" panose="020B0503020204020204" charset="-122"/>
                <a:ea typeface="微软雅黑" panose="020B0503020204020204" charset="-122"/>
              </a:rPr>
              <a:t>不要等婴儿很饿了才喂奶</a:t>
            </a:r>
            <a:endParaRPr lang="en-US" altLang="zh-CN" sz="1800" dirty="0" smtClean="0">
              <a:latin typeface="微软雅黑" panose="020B0503020204020204" charset="-122"/>
              <a:ea typeface="微软雅黑" panose="020B0503020204020204" charset="-122"/>
            </a:endParaRPr>
          </a:p>
          <a:p>
            <a:pPr eaLnBrk="1" latinLnBrk="0" hangingPunct="1">
              <a:spcBef>
                <a:spcPts val="1000"/>
              </a:spcBef>
              <a:buNone/>
            </a:pPr>
            <a:r>
              <a:rPr lang="zh-CN" altLang="en-US" sz="1800" dirty="0" smtClean="0">
                <a:latin typeface="微软雅黑" panose="020B0503020204020204" charset="-122"/>
                <a:ea typeface="微软雅黑" panose="020B0503020204020204" charset="-122"/>
              </a:rPr>
              <a:t>婴儿吃饱不要 再强喂</a:t>
            </a:r>
            <a:endParaRPr lang="en-US" altLang="zh-CN" sz="1800" dirty="0" smtClean="0">
              <a:latin typeface="微软雅黑" panose="020B0503020204020204" charset="-122"/>
              <a:ea typeface="微软雅黑" panose="020B0503020204020204" charset="-122"/>
            </a:endParaRPr>
          </a:p>
          <a:p>
            <a:pPr eaLnBrk="1" latinLnBrk="0" hangingPunct="1">
              <a:spcBef>
                <a:spcPts val="1000"/>
              </a:spcBef>
              <a:buNone/>
            </a:pPr>
            <a:r>
              <a:rPr lang="zh-CN" altLang="en-US" sz="1800" dirty="0" smtClean="0">
                <a:latin typeface="微软雅黑" panose="020B0503020204020204" charset="-122"/>
                <a:ea typeface="微软雅黑" panose="020B0503020204020204" charset="-122"/>
              </a:rPr>
              <a:t>压住乳晕，控制流速。</a:t>
            </a:r>
            <a:endParaRPr lang="en-US" altLang="zh-CN" sz="1800" dirty="0" smtClean="0">
              <a:latin typeface="微软雅黑" panose="020B0503020204020204" charset="-122"/>
              <a:ea typeface="微软雅黑" panose="020B0503020204020204" charset="-122"/>
            </a:endParaRPr>
          </a:p>
          <a:p>
            <a:pPr eaLnBrk="1" latinLnBrk="0" hangingPunct="1">
              <a:spcBef>
                <a:spcPts val="1000"/>
              </a:spcBef>
              <a:buNone/>
            </a:pPr>
            <a:r>
              <a:rPr lang="zh-CN" altLang="en-US" sz="1800" dirty="0" smtClean="0">
                <a:latin typeface="微软雅黑" panose="020B0503020204020204" charset="-122"/>
                <a:ea typeface="微软雅黑" panose="020B0503020204020204" charset="-122"/>
              </a:rPr>
              <a:t>拍嗝</a:t>
            </a:r>
            <a:endParaRPr lang="en-US" altLang="zh-CN" sz="1800" dirty="0" smtClean="0">
              <a:latin typeface="微软雅黑" panose="020B0503020204020204" charset="-122"/>
              <a:ea typeface="微软雅黑" panose="020B0503020204020204" charset="-122"/>
            </a:endParaRPr>
          </a:p>
          <a:p>
            <a:pPr eaLnBrk="1" latinLnBrk="0" hangingPunct="1">
              <a:spcBef>
                <a:spcPts val="1000"/>
              </a:spcBef>
              <a:buNone/>
            </a:pPr>
            <a:r>
              <a:rPr lang="zh-CN" altLang="en-US" sz="1800" dirty="0" smtClean="0">
                <a:latin typeface="微软雅黑" panose="020B0503020204020204" charset="-122"/>
                <a:ea typeface="微软雅黑" panose="020B0503020204020204" charset="-122"/>
              </a:rPr>
              <a:t>呛奶窒息急救法</a:t>
            </a:r>
            <a:endParaRPr lang="en-US" altLang="zh-CN" sz="1800" dirty="0" smtClean="0">
              <a:latin typeface="微软雅黑" panose="020B0503020204020204" charset="-122"/>
              <a:ea typeface="微软雅黑" panose="020B0503020204020204" charset="-122"/>
            </a:endParaRPr>
          </a:p>
          <a:p>
            <a:pPr eaLnBrk="1" latinLnBrk="0" hangingPunct="1">
              <a:spcBef>
                <a:spcPts val="1000"/>
              </a:spcBef>
              <a:buNone/>
            </a:pPr>
            <a:r>
              <a:rPr lang="en-US" altLang="zh-CN" sz="1800" dirty="0" smtClean="0">
                <a:latin typeface="微软雅黑" panose="020B0503020204020204" charset="-122"/>
                <a:ea typeface="微软雅黑" panose="020B0503020204020204" charset="-122"/>
              </a:rPr>
              <a:t>1.</a:t>
            </a:r>
            <a:r>
              <a:rPr lang="zh-CN" altLang="en-US" sz="1800" dirty="0" smtClean="0">
                <a:latin typeface="微软雅黑" panose="020B0503020204020204" charset="-122"/>
                <a:ea typeface="微软雅黑" panose="020B0503020204020204" charset="-122"/>
              </a:rPr>
              <a:t>轻度，侧卧，溢出乳汁擦干净，竖抱拍嗝！</a:t>
            </a:r>
            <a:endParaRPr lang="en-US" altLang="zh-CN" sz="1800" dirty="0" smtClean="0">
              <a:latin typeface="微软雅黑" panose="020B0503020204020204" charset="-122"/>
              <a:ea typeface="微软雅黑" panose="020B0503020204020204" charset="-122"/>
            </a:endParaRPr>
          </a:p>
          <a:p>
            <a:pPr eaLnBrk="1" latinLnBrk="0" hangingPunct="1">
              <a:spcBef>
                <a:spcPts val="1000"/>
              </a:spcBef>
              <a:buNone/>
            </a:pPr>
            <a:r>
              <a:rPr lang="en-US" altLang="zh-CN" sz="1800" dirty="0" smtClean="0">
                <a:latin typeface="微软雅黑" panose="020B0503020204020204" charset="-122"/>
                <a:ea typeface="微软雅黑" panose="020B0503020204020204" charset="-122"/>
              </a:rPr>
              <a:t>2.</a:t>
            </a:r>
            <a:r>
              <a:rPr lang="zh-CN" altLang="en-US" sz="1800" dirty="0" smtClean="0">
                <a:latin typeface="微软雅黑" panose="020B0503020204020204" charset="-122"/>
                <a:ea typeface="微软雅黑" panose="020B0503020204020204" charset="-122"/>
              </a:rPr>
              <a:t>立体引流将婴儿斜躺在妈妈怀里（</a:t>
            </a:r>
            <a:r>
              <a:rPr lang="en-US" altLang="zh-CN" sz="1800" dirty="0" smtClean="0">
                <a:latin typeface="微软雅黑" panose="020B0503020204020204" charset="-122"/>
                <a:ea typeface="微软雅黑" panose="020B0503020204020204" charset="-122"/>
              </a:rPr>
              <a:t>30°~45°</a:t>
            </a:r>
            <a:r>
              <a:rPr lang="zh-CN" altLang="en-US" sz="1800" dirty="0" smtClean="0">
                <a:latin typeface="微软雅黑" panose="020B0503020204020204" charset="-122"/>
                <a:ea typeface="微软雅黑" panose="020B0503020204020204" charset="-122"/>
              </a:rPr>
              <a:t>）不躺床上喂奶，奶瓶底高于奶嘴，防止吸入空气。</a:t>
            </a:r>
            <a:endParaRPr lang="en-US" altLang="zh-CN" sz="1800" dirty="0" smtClean="0">
              <a:latin typeface="微软雅黑" panose="020B0503020204020204" charset="-122"/>
              <a:ea typeface="微软雅黑" panose="020B0503020204020204" charset="-122"/>
            </a:endParaRPr>
          </a:p>
          <a:p>
            <a:pPr eaLnBrk="1" latinLnBrk="0" hangingPunct="1">
              <a:spcBef>
                <a:spcPts val="1000"/>
              </a:spcBef>
              <a:buNone/>
            </a:pPr>
            <a:r>
              <a:rPr lang="en-US" altLang="zh-CN" sz="1800" dirty="0" smtClean="0">
                <a:latin typeface="微软雅黑" panose="020B0503020204020204" charset="-122"/>
                <a:ea typeface="微软雅黑" panose="020B0503020204020204" charset="-122"/>
              </a:rPr>
              <a:t>3.</a:t>
            </a:r>
            <a:r>
              <a:rPr lang="zh-CN" altLang="en-US" sz="1800" dirty="0" smtClean="0">
                <a:latin typeface="微软雅黑" panose="020B0503020204020204" charset="-122"/>
                <a:ea typeface="微软雅黑" panose="020B0503020204020204" charset="-122"/>
              </a:rPr>
              <a:t>抓住婴儿双腿，倒过婴儿空掌拍背部。</a:t>
            </a:r>
            <a:endParaRPr lang="en-US" altLang="zh-CN" sz="1800" dirty="0" smtClean="0">
              <a:latin typeface="微软雅黑" panose="020B0503020204020204" charset="-122"/>
              <a:ea typeface="微软雅黑" panose="020B0503020204020204" charset="-122"/>
            </a:endParaRPr>
          </a:p>
          <a:p>
            <a:pPr>
              <a:buNone/>
            </a:pPr>
            <a:endParaRPr lang="en-US" altLang="zh-CN" dirty="0" smtClean="0"/>
          </a:p>
          <a:p>
            <a:pPr>
              <a:buNone/>
            </a:pPr>
            <a:endParaRPr lang="en-US" altLang="zh-CN" dirty="0" smtClean="0"/>
          </a:p>
          <a:p>
            <a:pPr>
              <a:buNone/>
            </a:pPr>
            <a:endParaRPr lang="en-US" altLang="zh-CN" dirty="0" smtClean="0"/>
          </a:p>
          <a:p>
            <a:endParaRPr lang="en-US" altLang="zh-CN" dirty="0" smtClean="0"/>
          </a:p>
          <a:p>
            <a:endParaRPr lang="en-US" altLang="zh-CN" dirty="0" smtClean="0"/>
          </a:p>
          <a:p>
            <a:endParaRPr lang="zh-CN" altLang="en-US" dirty="0"/>
          </a:p>
        </p:txBody>
      </p:sp>
      <p:pic>
        <p:nvPicPr>
          <p:cNvPr id="4" name="图片 3" descr="u=3397156952,2151445553&amp;fm=21&amp;gp=0"/>
          <p:cNvPicPr>
            <a:picLocks noChangeAspect="1"/>
          </p:cNvPicPr>
          <p:nvPr/>
        </p:nvPicPr>
        <p:blipFill>
          <a:blip r:embed="rId2" cstate="print"/>
          <a:stretch>
            <a:fillRect/>
          </a:stretch>
        </p:blipFill>
        <p:spPr>
          <a:xfrm>
            <a:off x="4855845" y="1739900"/>
            <a:ext cx="3545840" cy="261302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91565" y="284480"/>
            <a:ext cx="8229600" cy="1143000"/>
          </a:xfrm>
        </p:spPr>
        <p:txBody>
          <a:bodyPr/>
          <a:lstStyle/>
          <a:p>
            <a:r>
              <a:rPr lang="zh-CN" altLang="en-US" sz="480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rPr>
              <a:t>新生儿发烧护理</a:t>
            </a:r>
          </a:p>
        </p:txBody>
      </p:sp>
      <p:sp>
        <p:nvSpPr>
          <p:cNvPr id="3" name="内容占位符 2"/>
          <p:cNvSpPr>
            <a:spLocks noGrp="1"/>
          </p:cNvSpPr>
          <p:nvPr>
            <p:ph idx="1"/>
          </p:nvPr>
        </p:nvSpPr>
        <p:spPr>
          <a:xfrm>
            <a:off x="457200" y="1920875"/>
            <a:ext cx="8229600" cy="4267200"/>
          </a:xfrm>
        </p:spPr>
        <p:txBody>
          <a:bodyPr/>
          <a:lstStyle/>
          <a:p>
            <a:pPr eaLnBrk="1" latinLnBrk="0" hangingPunct="1">
              <a:spcBef>
                <a:spcPts val="1000"/>
              </a:spcBef>
              <a:buNone/>
            </a:pPr>
            <a:r>
              <a:rPr lang="zh-CN" altLang="en-US" sz="1800" b="1" dirty="0" smtClean="0">
                <a:latin typeface="微软雅黑" panose="020B0503020204020204" charset="-122"/>
                <a:ea typeface="微软雅黑" panose="020B0503020204020204" charset="-122"/>
              </a:rPr>
              <a:t>新生儿发烧的表现</a:t>
            </a:r>
            <a:endParaRPr lang="en-US" altLang="zh-CN" sz="1800" b="1" dirty="0" smtClean="0">
              <a:latin typeface="微软雅黑" panose="020B0503020204020204" charset="-122"/>
              <a:ea typeface="微软雅黑" panose="020B0503020204020204" charset="-122"/>
            </a:endParaRPr>
          </a:p>
          <a:p>
            <a:pPr eaLnBrk="1" latinLnBrk="0" hangingPunct="1">
              <a:spcBef>
                <a:spcPts val="1000"/>
              </a:spcBef>
              <a:buNone/>
            </a:pPr>
            <a:r>
              <a:rPr lang="en-US" altLang="zh-CN" sz="1800" dirty="0" smtClean="0">
                <a:latin typeface="微软雅黑" panose="020B0503020204020204" charset="-122"/>
                <a:ea typeface="微软雅黑" panose="020B0503020204020204" charset="-122"/>
              </a:rPr>
              <a:t>1</a:t>
            </a:r>
            <a:r>
              <a:rPr lang="zh-CN" altLang="en-US" sz="1800" dirty="0" smtClean="0">
                <a:latin typeface="微软雅黑" panose="020B0503020204020204" charset="-122"/>
                <a:ea typeface="微软雅黑" panose="020B0503020204020204" charset="-122"/>
              </a:rPr>
              <a:t>、体温超过</a:t>
            </a:r>
            <a:r>
              <a:rPr lang="en-US" altLang="zh-CN" sz="1800" dirty="0" smtClean="0">
                <a:latin typeface="微软雅黑" panose="020B0503020204020204" charset="-122"/>
                <a:ea typeface="微软雅黑" panose="020B0503020204020204" charset="-122"/>
              </a:rPr>
              <a:t>37.3</a:t>
            </a:r>
            <a:r>
              <a:rPr lang="zh-CN" altLang="en-US" sz="1800" dirty="0" smtClean="0">
                <a:latin typeface="微软雅黑" panose="020B0503020204020204" charset="-122"/>
                <a:ea typeface="微软雅黑" panose="020B0503020204020204" charset="-122"/>
              </a:rPr>
              <a:t>摄氏度</a:t>
            </a:r>
            <a:endParaRPr lang="en-US" altLang="zh-CN" sz="1800" dirty="0" smtClean="0">
              <a:latin typeface="微软雅黑" panose="020B0503020204020204" charset="-122"/>
              <a:ea typeface="微软雅黑" panose="020B0503020204020204" charset="-122"/>
            </a:endParaRPr>
          </a:p>
          <a:p>
            <a:pPr eaLnBrk="1" latinLnBrk="0" hangingPunct="1">
              <a:spcBef>
                <a:spcPts val="1000"/>
              </a:spcBef>
              <a:buNone/>
            </a:pPr>
            <a:r>
              <a:rPr lang="en-US" altLang="zh-CN" sz="1800" dirty="0" smtClean="0">
                <a:latin typeface="微软雅黑" panose="020B0503020204020204" charset="-122"/>
                <a:ea typeface="微软雅黑" panose="020B0503020204020204" charset="-122"/>
              </a:rPr>
              <a:t>2</a:t>
            </a:r>
            <a:r>
              <a:rPr lang="zh-CN" altLang="en-US" sz="1800" dirty="0" smtClean="0">
                <a:latin typeface="微软雅黑" panose="020B0503020204020204" charset="-122"/>
                <a:ea typeface="微软雅黑" panose="020B0503020204020204" charset="-122"/>
              </a:rPr>
              <a:t>、伴有 面部发红，烦躁，呼吸急促，吃奶时口鼻出热气，手脚发烫。</a:t>
            </a:r>
            <a:endParaRPr lang="en-US" altLang="zh-CN" sz="1800" dirty="0" smtClean="0">
              <a:latin typeface="微软雅黑" panose="020B0503020204020204" charset="-122"/>
              <a:ea typeface="微软雅黑" panose="020B0503020204020204" charset="-122"/>
            </a:endParaRPr>
          </a:p>
          <a:p>
            <a:pPr eaLnBrk="1" latinLnBrk="0" hangingPunct="1">
              <a:spcBef>
                <a:spcPts val="1000"/>
              </a:spcBef>
              <a:buNone/>
            </a:pPr>
            <a:r>
              <a:rPr lang="en-US" altLang="zh-CN" sz="1800" dirty="0" smtClean="0">
                <a:latin typeface="微软雅黑" panose="020B0503020204020204" charset="-122"/>
                <a:ea typeface="微软雅黑" panose="020B0503020204020204" charset="-122"/>
              </a:rPr>
              <a:t>3</a:t>
            </a:r>
            <a:r>
              <a:rPr lang="zh-CN" altLang="en-US" sz="1800" dirty="0" smtClean="0">
                <a:latin typeface="微软雅黑" panose="020B0503020204020204" charset="-122"/>
                <a:ea typeface="微软雅黑" panose="020B0503020204020204" charset="-122"/>
              </a:rPr>
              <a:t>、体温不超过</a:t>
            </a:r>
            <a:r>
              <a:rPr lang="en-US" altLang="zh-CN" sz="1800" dirty="0" smtClean="0">
                <a:latin typeface="微软雅黑" panose="020B0503020204020204" charset="-122"/>
                <a:ea typeface="微软雅黑" panose="020B0503020204020204" charset="-122"/>
              </a:rPr>
              <a:t>38</a:t>
            </a:r>
            <a:r>
              <a:rPr lang="zh-CN" altLang="en-US" sz="1800" dirty="0" smtClean="0">
                <a:latin typeface="微软雅黑" panose="020B0503020204020204" charset="-122"/>
                <a:ea typeface="微软雅黑" panose="020B0503020204020204" charset="-122"/>
              </a:rPr>
              <a:t>摄氏度时，可采用物理降温。</a:t>
            </a:r>
            <a:endParaRPr lang="en-US" altLang="zh-CN" sz="1800" dirty="0" smtClean="0">
              <a:latin typeface="微软雅黑" panose="020B0503020204020204" charset="-122"/>
              <a:ea typeface="微软雅黑" panose="020B0503020204020204" charset="-122"/>
            </a:endParaRPr>
          </a:p>
          <a:p>
            <a:pPr eaLnBrk="1" latinLnBrk="0" hangingPunct="1">
              <a:spcBef>
                <a:spcPts val="1000"/>
              </a:spcBef>
              <a:buNone/>
            </a:pPr>
            <a:r>
              <a:rPr lang="zh-CN" altLang="en-US" sz="1800" b="1" dirty="0" smtClean="0">
                <a:latin typeface="微软雅黑" panose="020B0503020204020204" charset="-122"/>
                <a:ea typeface="微软雅黑" panose="020B0503020204020204" charset="-122"/>
              </a:rPr>
              <a:t>物理降温法</a:t>
            </a:r>
          </a:p>
          <a:p>
            <a:pPr eaLnBrk="1" latinLnBrk="0" hangingPunct="1">
              <a:spcBef>
                <a:spcPts val="1000"/>
              </a:spcBef>
              <a:buNone/>
            </a:pPr>
            <a:r>
              <a:rPr lang="en-US" altLang="zh-CN" sz="1800" dirty="0" smtClean="0">
                <a:latin typeface="微软雅黑" panose="020B0503020204020204" charset="-122"/>
                <a:ea typeface="微软雅黑" panose="020B0503020204020204" charset="-122"/>
              </a:rPr>
              <a:t>1</a:t>
            </a:r>
            <a:r>
              <a:rPr lang="zh-CN" altLang="en-US" sz="1800" dirty="0" smtClean="0">
                <a:latin typeface="微软雅黑" panose="020B0503020204020204" charset="-122"/>
                <a:ea typeface="微软雅黑" panose="020B0503020204020204" charset="-122"/>
              </a:rPr>
              <a:t>、室温调至</a:t>
            </a:r>
            <a:r>
              <a:rPr lang="en-US" altLang="zh-CN" sz="1800" dirty="0" smtClean="0">
                <a:latin typeface="微软雅黑" panose="020B0503020204020204" charset="-122"/>
                <a:ea typeface="微软雅黑" panose="020B0503020204020204" charset="-122"/>
              </a:rPr>
              <a:t>22~24</a:t>
            </a:r>
            <a:r>
              <a:rPr lang="zh-CN" altLang="en-US" sz="1800" dirty="0" smtClean="0">
                <a:latin typeface="微软雅黑" panose="020B0503020204020204" charset="-122"/>
                <a:ea typeface="微软雅黑" panose="020B0503020204020204" charset="-122"/>
              </a:rPr>
              <a:t>度</a:t>
            </a:r>
            <a:endParaRPr lang="en-US" altLang="zh-CN" sz="1800" dirty="0" smtClean="0">
              <a:latin typeface="微软雅黑" panose="020B0503020204020204" charset="-122"/>
              <a:ea typeface="微软雅黑" panose="020B0503020204020204" charset="-122"/>
            </a:endParaRPr>
          </a:p>
          <a:p>
            <a:pPr eaLnBrk="1" latinLnBrk="0" hangingPunct="1">
              <a:spcBef>
                <a:spcPts val="1000"/>
              </a:spcBef>
              <a:buNone/>
            </a:pPr>
            <a:r>
              <a:rPr lang="en-US" altLang="zh-CN" sz="1800" dirty="0" smtClean="0">
                <a:latin typeface="微软雅黑" panose="020B0503020204020204" charset="-122"/>
                <a:ea typeface="微软雅黑" panose="020B0503020204020204" charset="-122"/>
              </a:rPr>
              <a:t>2</a:t>
            </a:r>
            <a:r>
              <a:rPr lang="zh-CN" altLang="en-US" sz="1800" dirty="0" smtClean="0">
                <a:latin typeface="微软雅黑" panose="020B0503020204020204" charset="-122"/>
                <a:ea typeface="微软雅黑" panose="020B0503020204020204" charset="-122"/>
              </a:rPr>
              <a:t>、打开包被解开衣服散热。</a:t>
            </a:r>
            <a:endParaRPr lang="en-US" altLang="zh-CN" sz="1800" dirty="0" smtClean="0">
              <a:latin typeface="微软雅黑" panose="020B0503020204020204" charset="-122"/>
              <a:ea typeface="微软雅黑" panose="020B0503020204020204" charset="-122"/>
            </a:endParaRPr>
          </a:p>
          <a:p>
            <a:pPr eaLnBrk="1" latinLnBrk="0" hangingPunct="1">
              <a:spcBef>
                <a:spcPts val="1000"/>
              </a:spcBef>
              <a:buNone/>
            </a:pPr>
            <a:r>
              <a:rPr lang="en-US" altLang="zh-CN" sz="1800" dirty="0" smtClean="0">
                <a:latin typeface="微软雅黑" panose="020B0503020204020204" charset="-122"/>
                <a:ea typeface="微软雅黑" panose="020B0503020204020204" charset="-122"/>
              </a:rPr>
              <a:t>3</a:t>
            </a:r>
            <a:r>
              <a:rPr lang="zh-CN" altLang="en-US" sz="1800" dirty="0" smtClean="0">
                <a:latin typeface="微软雅黑" panose="020B0503020204020204" charset="-122"/>
                <a:ea typeface="微软雅黑" panose="020B0503020204020204" charset="-122"/>
              </a:rPr>
              <a:t>、用温水洗澡，头部下方垫冷水袋。腹部放置时毛巾，温水覆面部，颈部，腋下，大腿根部。</a:t>
            </a:r>
            <a:endParaRPr lang="en-US" altLang="zh-CN" sz="1800" dirty="0" smtClean="0">
              <a:latin typeface="微软雅黑" panose="020B0503020204020204" charset="-122"/>
              <a:ea typeface="微软雅黑" panose="020B0503020204020204" charset="-122"/>
            </a:endParaRPr>
          </a:p>
          <a:p>
            <a:pPr eaLnBrk="1" latinLnBrk="0" hangingPunct="1">
              <a:spcBef>
                <a:spcPts val="1000"/>
              </a:spcBef>
              <a:buNone/>
            </a:pPr>
            <a:r>
              <a:rPr lang="en-US" altLang="zh-CN" sz="1800" dirty="0" smtClean="0">
                <a:latin typeface="微软雅黑" panose="020B0503020204020204" charset="-122"/>
                <a:ea typeface="微软雅黑" panose="020B0503020204020204" charset="-122"/>
              </a:rPr>
              <a:t>4</a:t>
            </a:r>
            <a:r>
              <a:rPr lang="zh-CN" altLang="en-US" sz="1800" dirty="0" smtClean="0">
                <a:latin typeface="微软雅黑" panose="020B0503020204020204" charset="-122"/>
                <a:ea typeface="微软雅黑" panose="020B0503020204020204" charset="-122"/>
              </a:rPr>
              <a:t>、严重者，迅速送往医院就诊，不可自行用药。</a:t>
            </a:r>
            <a:endParaRPr lang="en-US" altLang="zh-CN" sz="1800" dirty="0" smtClean="0">
              <a:latin typeface="微软雅黑" panose="020B0503020204020204" charset="-122"/>
              <a:ea typeface="微软雅黑" panose="020B0503020204020204" charset="-122"/>
            </a:endParaRPr>
          </a:p>
          <a:p>
            <a:pPr eaLnBrk="1" latinLnBrk="0" hangingPunct="1">
              <a:spcBef>
                <a:spcPts val="1000"/>
              </a:spcBef>
              <a:buNone/>
            </a:pPr>
            <a:r>
              <a:rPr lang="en-US" altLang="zh-CN" sz="1800" dirty="0" smtClean="0">
                <a:latin typeface="微软雅黑" panose="020B0503020204020204" charset="-122"/>
                <a:ea typeface="微软雅黑" panose="020B0503020204020204" charset="-122"/>
              </a:rPr>
              <a:t>5</a:t>
            </a:r>
            <a:r>
              <a:rPr lang="zh-CN" altLang="en-US" sz="1800" dirty="0" smtClean="0">
                <a:latin typeface="微软雅黑" panose="020B0503020204020204" charset="-122"/>
                <a:ea typeface="微软雅黑" panose="020B0503020204020204" charset="-122"/>
              </a:rPr>
              <a:t>、膀胱经疏通。</a:t>
            </a:r>
            <a:endParaRPr lang="zh-CN" altLang="en-US" sz="1800" dirty="0">
              <a:latin typeface="微软雅黑" panose="020B0503020204020204" charset="-122"/>
              <a:ea typeface="微软雅黑" panose="020B0503020204020204"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52195" y="271780"/>
            <a:ext cx="8229600" cy="1143000"/>
          </a:xfrm>
        </p:spPr>
        <p:txBody>
          <a:bodyPr>
            <a:scene3d>
              <a:camera prst="orthographicFront"/>
              <a:lightRig rig="threePt" dir="t"/>
            </a:scene3d>
          </a:bodyPr>
          <a:lstStyle/>
          <a:p>
            <a:r>
              <a:rPr lang="zh-CN" altLang="en-US" sz="480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rPr>
              <a:t>新生儿湿疹护理</a:t>
            </a:r>
          </a:p>
        </p:txBody>
      </p:sp>
      <p:sp>
        <p:nvSpPr>
          <p:cNvPr id="3" name="内容占位符 2"/>
          <p:cNvSpPr>
            <a:spLocks noGrp="1"/>
          </p:cNvSpPr>
          <p:nvPr>
            <p:ph idx="1"/>
          </p:nvPr>
        </p:nvSpPr>
        <p:spPr>
          <a:xfrm>
            <a:off x="457200" y="1726565"/>
            <a:ext cx="8229600" cy="4823460"/>
          </a:xfrm>
        </p:spPr>
        <p:txBody>
          <a:bodyPr/>
          <a:lstStyle/>
          <a:p>
            <a:pPr eaLnBrk="1" latinLnBrk="0" hangingPunct="1">
              <a:spcBef>
                <a:spcPts val="1000"/>
              </a:spcBef>
            </a:pPr>
            <a:r>
              <a:rPr lang="zh-CN" altLang="en-US" sz="1800" b="1" dirty="0" smtClean="0">
                <a:latin typeface="微软雅黑" panose="020B0503020204020204" charset="-122"/>
                <a:ea typeface="微软雅黑" panose="020B0503020204020204" charset="-122"/>
              </a:rPr>
              <a:t>湿疹症状</a:t>
            </a:r>
            <a:endParaRPr lang="en-US" altLang="zh-CN" sz="1800" b="1" dirty="0" smtClean="0">
              <a:latin typeface="微软雅黑" panose="020B0503020204020204" charset="-122"/>
              <a:ea typeface="微软雅黑" panose="020B0503020204020204" charset="-122"/>
            </a:endParaRPr>
          </a:p>
          <a:p>
            <a:pPr marL="0" indent="0" eaLnBrk="1" latinLnBrk="0" hangingPunct="1">
              <a:spcBef>
                <a:spcPts val="1000"/>
              </a:spcBef>
              <a:buNone/>
            </a:pPr>
            <a:r>
              <a:rPr lang="en-US" altLang="zh-CN" sz="1800" dirty="0" smtClean="0">
                <a:latin typeface="微软雅黑" panose="020B0503020204020204" charset="-122"/>
                <a:ea typeface="微软雅黑" panose="020B0503020204020204" charset="-122"/>
              </a:rPr>
              <a:t>1</a:t>
            </a:r>
            <a:r>
              <a:rPr lang="zh-CN" altLang="en-US" sz="1800" dirty="0" smtClean="0">
                <a:latin typeface="微软雅黑" panose="020B0503020204020204" charset="-122"/>
                <a:ea typeface="微软雅黑" panose="020B0503020204020204" charset="-122"/>
              </a:rPr>
              <a:t>、散发或聚集的小丘疹，逐渐增多并可见小水泡，黄白鲮屑及痂皮。</a:t>
            </a:r>
            <a:endParaRPr lang="en-US" altLang="zh-CN" sz="1800" dirty="0" smtClean="0">
              <a:latin typeface="微软雅黑" panose="020B0503020204020204" charset="-122"/>
              <a:ea typeface="微软雅黑" panose="020B0503020204020204" charset="-122"/>
            </a:endParaRPr>
          </a:p>
          <a:p>
            <a:pPr marL="0" indent="0" eaLnBrk="1" latinLnBrk="0" hangingPunct="1">
              <a:spcBef>
                <a:spcPts val="1000"/>
              </a:spcBef>
              <a:buNone/>
            </a:pPr>
            <a:r>
              <a:rPr lang="en-US" altLang="zh-CN" sz="1800" dirty="0" smtClean="0">
                <a:latin typeface="微软雅黑" panose="020B0503020204020204" charset="-122"/>
                <a:ea typeface="微软雅黑" panose="020B0503020204020204" charset="-122"/>
              </a:rPr>
              <a:t>2</a:t>
            </a:r>
            <a:r>
              <a:rPr lang="zh-CN" altLang="en-US" sz="1800" dirty="0" smtClean="0">
                <a:latin typeface="微软雅黑" panose="020B0503020204020204" charset="-122"/>
                <a:ea typeface="微软雅黑" panose="020B0503020204020204" charset="-122"/>
              </a:rPr>
              <a:t>、皮损是对称的，瘙痒明显（抓挠后可引起糜烂，渗出，结痂）</a:t>
            </a:r>
            <a:endParaRPr lang="en-US" altLang="zh-CN" sz="1800" dirty="0" smtClean="0">
              <a:latin typeface="微软雅黑" panose="020B0503020204020204" charset="-122"/>
              <a:ea typeface="微软雅黑" panose="020B0503020204020204" charset="-122"/>
            </a:endParaRPr>
          </a:p>
          <a:p>
            <a:pPr marL="0" indent="0" eaLnBrk="1" latinLnBrk="0" hangingPunct="1">
              <a:spcBef>
                <a:spcPts val="1000"/>
              </a:spcBef>
              <a:buNone/>
            </a:pPr>
            <a:r>
              <a:rPr lang="en-US" altLang="zh-CN" sz="1800" dirty="0" smtClean="0">
                <a:latin typeface="微软雅黑" panose="020B0503020204020204" charset="-122"/>
                <a:ea typeface="微软雅黑" panose="020B0503020204020204" charset="-122"/>
              </a:rPr>
              <a:t>3</a:t>
            </a:r>
            <a:r>
              <a:rPr lang="zh-CN" altLang="en-US" sz="1800" dirty="0" smtClean="0">
                <a:latin typeface="微软雅黑" panose="020B0503020204020204" charset="-122"/>
                <a:ea typeface="微软雅黑" panose="020B0503020204020204" charset="-122"/>
              </a:rPr>
              <a:t>、严重可累及头部及整个面部。</a:t>
            </a:r>
            <a:endParaRPr lang="en-US" altLang="zh-CN" sz="1800" dirty="0" smtClean="0">
              <a:latin typeface="微软雅黑" panose="020B0503020204020204" charset="-122"/>
              <a:ea typeface="微软雅黑" panose="020B0503020204020204" charset="-122"/>
            </a:endParaRPr>
          </a:p>
          <a:p>
            <a:pPr marL="0" indent="0" eaLnBrk="1" latinLnBrk="0" hangingPunct="1">
              <a:spcBef>
                <a:spcPts val="1000"/>
              </a:spcBef>
              <a:buNone/>
            </a:pPr>
            <a:r>
              <a:rPr lang="en-US" altLang="zh-CN" sz="1800" dirty="0" smtClean="0">
                <a:latin typeface="微软雅黑" panose="020B0503020204020204" charset="-122"/>
                <a:ea typeface="微软雅黑" panose="020B0503020204020204" charset="-122"/>
              </a:rPr>
              <a:t>4</a:t>
            </a:r>
            <a:r>
              <a:rPr lang="zh-CN" altLang="en-US" sz="1800" dirty="0" smtClean="0">
                <a:latin typeface="微软雅黑" panose="020B0503020204020204" charset="-122"/>
                <a:ea typeface="微软雅黑" panose="020B0503020204020204" charset="-122"/>
              </a:rPr>
              <a:t>、继续发展，引起感染脓疱甚至发烧。</a:t>
            </a:r>
            <a:endParaRPr lang="en-US" altLang="zh-CN" sz="1800" dirty="0" smtClean="0">
              <a:latin typeface="微软雅黑" panose="020B0503020204020204" charset="-122"/>
              <a:ea typeface="微软雅黑" panose="020B0503020204020204" charset="-122"/>
            </a:endParaRPr>
          </a:p>
          <a:p>
            <a:pPr eaLnBrk="1" latinLnBrk="0" hangingPunct="1">
              <a:spcBef>
                <a:spcPts val="1000"/>
              </a:spcBef>
            </a:pPr>
            <a:r>
              <a:rPr lang="zh-CN" altLang="en-US" sz="1800" b="1" dirty="0" smtClean="0">
                <a:latin typeface="微软雅黑" panose="020B0503020204020204" charset="-122"/>
                <a:ea typeface="微软雅黑" panose="020B0503020204020204" charset="-122"/>
              </a:rPr>
              <a:t>湿疹预防</a:t>
            </a:r>
          </a:p>
          <a:p>
            <a:pPr marL="0" indent="0" eaLnBrk="1" latinLnBrk="0" hangingPunct="1">
              <a:spcBef>
                <a:spcPts val="1000"/>
              </a:spcBef>
              <a:buNone/>
            </a:pPr>
            <a:r>
              <a:rPr lang="en-US" altLang="zh-CN" sz="1800" dirty="0" smtClean="0">
                <a:latin typeface="微软雅黑" panose="020B0503020204020204" charset="-122"/>
                <a:ea typeface="微软雅黑" panose="020B0503020204020204" charset="-122"/>
              </a:rPr>
              <a:t>1</a:t>
            </a:r>
            <a:r>
              <a:rPr lang="zh-CN" altLang="en-US" sz="1800" dirty="0" smtClean="0">
                <a:latin typeface="微软雅黑" panose="020B0503020204020204" charset="-122"/>
                <a:ea typeface="微软雅黑" panose="020B0503020204020204" charset="-122"/>
              </a:rPr>
              <a:t>、按需哺乳，不可过饱过饥。</a:t>
            </a:r>
            <a:endParaRPr lang="en-US" altLang="zh-CN" sz="1800" dirty="0" smtClean="0">
              <a:latin typeface="微软雅黑" panose="020B0503020204020204" charset="-122"/>
              <a:ea typeface="微软雅黑" panose="020B0503020204020204" charset="-122"/>
            </a:endParaRPr>
          </a:p>
          <a:p>
            <a:pPr marL="0" indent="0" eaLnBrk="1" latinLnBrk="0" hangingPunct="1">
              <a:spcBef>
                <a:spcPts val="1000"/>
              </a:spcBef>
              <a:buNone/>
            </a:pPr>
            <a:r>
              <a:rPr lang="en-US" altLang="zh-CN" sz="1800" dirty="0" smtClean="0">
                <a:latin typeface="微软雅黑" panose="020B0503020204020204" charset="-122"/>
                <a:ea typeface="微软雅黑" panose="020B0503020204020204" charset="-122"/>
              </a:rPr>
              <a:t>2</a:t>
            </a:r>
            <a:r>
              <a:rPr lang="zh-CN" altLang="en-US" sz="1800" dirty="0" smtClean="0">
                <a:latin typeface="微软雅黑" panose="020B0503020204020204" charset="-122"/>
                <a:ea typeface="微软雅黑" panose="020B0503020204020204" charset="-122"/>
              </a:rPr>
              <a:t>、给宝宝穿舒适的衣服，常清洗，</a:t>
            </a:r>
          </a:p>
          <a:p>
            <a:pPr marL="0" indent="0" eaLnBrk="1" latinLnBrk="0" hangingPunct="1">
              <a:spcBef>
                <a:spcPts val="1000"/>
              </a:spcBef>
              <a:buNone/>
            </a:pPr>
            <a:r>
              <a:rPr lang="zh-CN" altLang="en-US" sz="1800" dirty="0" smtClean="0">
                <a:latin typeface="微软雅黑" panose="020B0503020204020204" charset="-122"/>
                <a:ea typeface="微软雅黑" panose="020B0503020204020204" charset="-122"/>
              </a:rPr>
              <a:t>     衣衫被褥。</a:t>
            </a:r>
            <a:endParaRPr lang="en-US" altLang="zh-CN" sz="1800" dirty="0" smtClean="0">
              <a:latin typeface="微软雅黑" panose="020B0503020204020204" charset="-122"/>
              <a:ea typeface="微软雅黑" panose="020B0503020204020204" charset="-122"/>
            </a:endParaRPr>
          </a:p>
          <a:p>
            <a:pPr marL="0" indent="0" eaLnBrk="1" latinLnBrk="0" hangingPunct="1">
              <a:spcBef>
                <a:spcPts val="1000"/>
              </a:spcBef>
              <a:buNone/>
            </a:pPr>
            <a:r>
              <a:rPr lang="en-US" altLang="zh-CN" sz="1800" dirty="0" smtClean="0">
                <a:latin typeface="微软雅黑" panose="020B0503020204020204" charset="-122"/>
                <a:ea typeface="微软雅黑" panose="020B0503020204020204" charset="-122"/>
              </a:rPr>
              <a:t>3</a:t>
            </a:r>
            <a:r>
              <a:rPr lang="zh-CN" altLang="en-US" sz="1800" dirty="0" smtClean="0">
                <a:latin typeface="微软雅黑" panose="020B0503020204020204" charset="-122"/>
                <a:ea typeface="微软雅黑" panose="020B0503020204020204" charset="-122"/>
              </a:rPr>
              <a:t>、冬不受风，下不爆嗮。</a:t>
            </a:r>
            <a:endParaRPr lang="en-US" altLang="zh-CN" sz="1800" dirty="0" smtClean="0">
              <a:latin typeface="微软雅黑" panose="020B0503020204020204" charset="-122"/>
              <a:ea typeface="微软雅黑" panose="020B0503020204020204" charset="-122"/>
            </a:endParaRPr>
          </a:p>
          <a:p>
            <a:pPr marL="0" indent="0" eaLnBrk="1" latinLnBrk="0" hangingPunct="1">
              <a:spcBef>
                <a:spcPts val="1000"/>
              </a:spcBef>
              <a:buNone/>
            </a:pPr>
            <a:r>
              <a:rPr lang="en-US" altLang="zh-CN" sz="1800" dirty="0" smtClean="0">
                <a:latin typeface="微软雅黑" panose="020B0503020204020204" charset="-122"/>
                <a:ea typeface="微软雅黑" panose="020B0503020204020204" charset="-122"/>
              </a:rPr>
              <a:t>4</a:t>
            </a:r>
            <a:r>
              <a:rPr lang="zh-CN" altLang="en-US" sz="1800" dirty="0" smtClean="0">
                <a:latin typeface="微软雅黑" panose="020B0503020204020204" charset="-122"/>
                <a:ea typeface="微软雅黑" panose="020B0503020204020204" charset="-122"/>
              </a:rPr>
              <a:t>、母乳妈妈饮食保持清淡。</a:t>
            </a:r>
            <a:endParaRPr lang="en-US" altLang="zh-CN" sz="1800" dirty="0" smtClean="0">
              <a:latin typeface="微软雅黑" panose="020B0503020204020204" charset="-122"/>
              <a:ea typeface="微软雅黑" panose="020B0503020204020204" charset="-122"/>
            </a:endParaRPr>
          </a:p>
          <a:p>
            <a:endParaRPr lang="zh-CN" altLang="en-US" dirty="0"/>
          </a:p>
        </p:txBody>
      </p:sp>
      <p:pic>
        <p:nvPicPr>
          <p:cNvPr id="4" name="图片 3" descr="8435e5dde71190eff13b588cca1b9d16fcfa60a5"/>
          <p:cNvPicPr>
            <a:picLocks noChangeAspect="1"/>
          </p:cNvPicPr>
          <p:nvPr/>
        </p:nvPicPr>
        <p:blipFill>
          <a:blip r:embed="rId2" cstate="print"/>
          <a:stretch>
            <a:fillRect/>
          </a:stretch>
        </p:blipFill>
        <p:spPr>
          <a:xfrm>
            <a:off x="4514850" y="3660775"/>
            <a:ext cx="4171950" cy="257873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30300" y="297180"/>
            <a:ext cx="8229600" cy="1143000"/>
          </a:xfrm>
        </p:spPr>
        <p:txBody>
          <a:bodyPr/>
          <a:lstStyle/>
          <a:p>
            <a:r>
              <a:rPr lang="zh-CN" altLang="en-US" sz="480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rPr>
              <a:t>湿疹护理</a:t>
            </a:r>
          </a:p>
        </p:txBody>
      </p:sp>
      <p:sp>
        <p:nvSpPr>
          <p:cNvPr id="3" name="内容占位符 2"/>
          <p:cNvSpPr>
            <a:spLocks noGrp="1"/>
          </p:cNvSpPr>
          <p:nvPr>
            <p:ph idx="1"/>
          </p:nvPr>
        </p:nvSpPr>
        <p:spPr>
          <a:xfrm>
            <a:off x="729615" y="2032635"/>
            <a:ext cx="7259320" cy="2792095"/>
          </a:xfrm>
        </p:spPr>
        <p:txBody>
          <a:bodyPr/>
          <a:lstStyle/>
          <a:p>
            <a:pPr eaLnBrk="1" latinLnBrk="0" hangingPunct="1">
              <a:spcBef>
                <a:spcPts val="1000"/>
              </a:spcBef>
            </a:pPr>
            <a:r>
              <a:rPr lang="en-US" altLang="zh-CN" sz="1800" dirty="0" smtClean="0">
                <a:latin typeface="微软雅黑" panose="020B0503020204020204" charset="-122"/>
                <a:ea typeface="微软雅黑" panose="020B0503020204020204" charset="-122"/>
              </a:rPr>
              <a:t>1·</a:t>
            </a:r>
            <a:r>
              <a:rPr lang="zh-CN" altLang="en-US" sz="1800" dirty="0" smtClean="0">
                <a:latin typeface="微软雅黑" panose="020B0503020204020204" charset="-122"/>
                <a:ea typeface="微软雅黑" panose="020B0503020204020204" charset="-122"/>
              </a:rPr>
              <a:t>注意面部及身体清洁时，不用碱性清洁剂。</a:t>
            </a:r>
            <a:endParaRPr lang="en-US" altLang="zh-CN" sz="1800" dirty="0" smtClean="0">
              <a:latin typeface="微软雅黑" panose="020B0503020204020204" charset="-122"/>
              <a:ea typeface="微软雅黑" panose="020B0503020204020204" charset="-122"/>
            </a:endParaRPr>
          </a:p>
          <a:p>
            <a:pPr eaLnBrk="1" latinLnBrk="0" hangingPunct="1">
              <a:spcBef>
                <a:spcPts val="1000"/>
              </a:spcBef>
            </a:pPr>
            <a:r>
              <a:rPr lang="en-US" altLang="zh-CN" sz="1800" dirty="0" smtClean="0">
                <a:latin typeface="微软雅黑" panose="020B0503020204020204" charset="-122"/>
                <a:ea typeface="微软雅黑" panose="020B0503020204020204" charset="-122"/>
              </a:rPr>
              <a:t>2.</a:t>
            </a:r>
            <a:r>
              <a:rPr lang="zh-CN" altLang="en-US" sz="1800" dirty="0" smtClean="0">
                <a:latin typeface="微软雅黑" panose="020B0503020204020204" charset="-122"/>
                <a:ea typeface="微软雅黑" panose="020B0503020204020204" charset="-122"/>
              </a:rPr>
              <a:t>清水即可，水不可太热 ，时间不宜过长。</a:t>
            </a:r>
            <a:endParaRPr lang="en-US" altLang="zh-CN" sz="1800" dirty="0" smtClean="0">
              <a:latin typeface="微软雅黑" panose="020B0503020204020204" charset="-122"/>
              <a:ea typeface="微软雅黑" panose="020B0503020204020204" charset="-122"/>
            </a:endParaRPr>
          </a:p>
          <a:p>
            <a:pPr eaLnBrk="1" latinLnBrk="0" hangingPunct="1">
              <a:spcBef>
                <a:spcPts val="1000"/>
              </a:spcBef>
            </a:pPr>
            <a:r>
              <a:rPr lang="en-US" altLang="zh-CN" sz="1800" dirty="0" smtClean="0">
                <a:latin typeface="微软雅黑" panose="020B0503020204020204" charset="-122"/>
                <a:ea typeface="微软雅黑" panose="020B0503020204020204" charset="-122"/>
              </a:rPr>
              <a:t>3.</a:t>
            </a:r>
            <a:r>
              <a:rPr lang="zh-CN" altLang="en-US" sz="1800" dirty="0" smtClean="0">
                <a:latin typeface="微软雅黑" panose="020B0503020204020204" charset="-122"/>
                <a:ea typeface="微软雅黑" panose="020B0503020204020204" charset="-122"/>
              </a:rPr>
              <a:t>洗澡时，先洗身体，再洗头面部。</a:t>
            </a:r>
            <a:endParaRPr lang="en-US" altLang="zh-CN" sz="1800" dirty="0" smtClean="0">
              <a:latin typeface="微软雅黑" panose="020B0503020204020204" charset="-122"/>
              <a:ea typeface="微软雅黑" panose="020B0503020204020204" charset="-122"/>
            </a:endParaRPr>
          </a:p>
          <a:p>
            <a:pPr eaLnBrk="1" latinLnBrk="0" hangingPunct="1">
              <a:spcBef>
                <a:spcPts val="1000"/>
              </a:spcBef>
            </a:pPr>
            <a:r>
              <a:rPr lang="en-US" altLang="zh-CN" sz="1800" dirty="0" smtClean="0">
                <a:latin typeface="微软雅黑" panose="020B0503020204020204" charset="-122"/>
                <a:ea typeface="微软雅黑" panose="020B0503020204020204" charset="-122"/>
              </a:rPr>
              <a:t>4.</a:t>
            </a:r>
            <a:r>
              <a:rPr lang="zh-CN" altLang="en-US" sz="1800" dirty="0" smtClean="0">
                <a:latin typeface="微软雅黑" panose="020B0503020204020204" charset="-122"/>
                <a:ea typeface="微软雅黑" panose="020B0503020204020204" charset="-122"/>
              </a:rPr>
              <a:t>婴儿手及指甲保持清洁。</a:t>
            </a:r>
            <a:endParaRPr lang="en-US" altLang="zh-CN" sz="1800" dirty="0" smtClean="0">
              <a:latin typeface="微软雅黑" panose="020B0503020204020204" charset="-122"/>
              <a:ea typeface="微软雅黑" panose="020B0503020204020204" charset="-122"/>
            </a:endParaRPr>
          </a:p>
          <a:p>
            <a:pPr eaLnBrk="1" latinLnBrk="0" hangingPunct="1">
              <a:spcBef>
                <a:spcPts val="1000"/>
              </a:spcBef>
            </a:pPr>
            <a:r>
              <a:rPr lang="en-US" altLang="zh-CN" sz="1800" dirty="0" smtClean="0">
                <a:latin typeface="微软雅黑" panose="020B0503020204020204" charset="-122"/>
                <a:ea typeface="微软雅黑" panose="020B0503020204020204" charset="-122"/>
              </a:rPr>
              <a:t>5.</a:t>
            </a:r>
            <a:r>
              <a:rPr lang="zh-CN" altLang="en-US" sz="1800" dirty="0" smtClean="0">
                <a:latin typeface="微软雅黑" panose="020B0503020204020204" charset="-122"/>
                <a:ea typeface="微软雅黑" panose="020B0503020204020204" charset="-122"/>
              </a:rPr>
              <a:t>叮嘱哺乳妈妈，不食用辛辣等刺</a:t>
            </a:r>
          </a:p>
          <a:p>
            <a:pPr marL="0" indent="0" eaLnBrk="1" latinLnBrk="0" hangingPunct="1">
              <a:spcBef>
                <a:spcPts val="1000"/>
              </a:spcBef>
              <a:buNone/>
            </a:pPr>
            <a:r>
              <a:rPr lang="zh-CN" altLang="en-US" sz="1800" dirty="0" smtClean="0">
                <a:latin typeface="微软雅黑" panose="020B0503020204020204" charset="-122"/>
                <a:ea typeface="微软雅黑" panose="020B0503020204020204" charset="-122"/>
              </a:rPr>
              <a:t>        激性食物。</a:t>
            </a:r>
            <a:endParaRPr lang="en-US" altLang="zh-CN" sz="1800" dirty="0" smtClean="0">
              <a:latin typeface="微软雅黑" panose="020B0503020204020204" charset="-122"/>
              <a:ea typeface="微软雅黑" panose="020B0503020204020204" charset="-122"/>
            </a:endParaRPr>
          </a:p>
          <a:p>
            <a:pPr eaLnBrk="1" latinLnBrk="0" hangingPunct="1">
              <a:spcBef>
                <a:spcPts val="1000"/>
              </a:spcBef>
            </a:pPr>
            <a:r>
              <a:rPr lang="en-US" altLang="zh-CN" sz="1800" dirty="0" smtClean="0">
                <a:latin typeface="微软雅黑" panose="020B0503020204020204" charset="-122"/>
                <a:ea typeface="微软雅黑" panose="020B0503020204020204" charset="-122"/>
              </a:rPr>
              <a:t>6.</a:t>
            </a:r>
            <a:r>
              <a:rPr lang="zh-CN" altLang="en-US" sz="1800" dirty="0" smtClean="0">
                <a:latin typeface="微软雅黑" panose="020B0503020204020204" charset="-122"/>
                <a:ea typeface="微软雅黑" panose="020B0503020204020204" charset="-122"/>
              </a:rPr>
              <a:t>结痂部位可涂抹 消毒过后的食用</a:t>
            </a:r>
          </a:p>
          <a:p>
            <a:pPr marL="0" indent="0" eaLnBrk="1" latinLnBrk="0" hangingPunct="1">
              <a:spcBef>
                <a:spcPts val="1000"/>
              </a:spcBef>
              <a:buNone/>
            </a:pPr>
            <a:r>
              <a:rPr lang="zh-CN" altLang="en-US" sz="1800" dirty="0" smtClean="0">
                <a:latin typeface="微软雅黑" panose="020B0503020204020204" charset="-122"/>
                <a:ea typeface="微软雅黑" panose="020B0503020204020204" charset="-122"/>
              </a:rPr>
              <a:t>        油（熬芝麻油）</a:t>
            </a:r>
            <a:endParaRPr lang="zh-CN" altLang="en-US" sz="1800" dirty="0">
              <a:latin typeface="微软雅黑" panose="020B0503020204020204" charset="-122"/>
              <a:ea typeface="微软雅黑" panose="020B0503020204020204" charset="-122"/>
            </a:endParaRPr>
          </a:p>
        </p:txBody>
      </p:sp>
      <p:pic>
        <p:nvPicPr>
          <p:cNvPr id="4" name="图片 3" descr="20160128104658cDwDbB11"/>
          <p:cNvPicPr>
            <a:picLocks noChangeAspect="1"/>
          </p:cNvPicPr>
          <p:nvPr/>
        </p:nvPicPr>
        <p:blipFill>
          <a:blip r:embed="rId2" cstate="print"/>
          <a:stretch>
            <a:fillRect/>
          </a:stretch>
        </p:blipFill>
        <p:spPr>
          <a:xfrm>
            <a:off x="4793615" y="2923540"/>
            <a:ext cx="3801110" cy="256286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64895" y="543560"/>
            <a:ext cx="8229600" cy="1143000"/>
          </a:xfrm>
        </p:spPr>
        <p:txBody>
          <a:bodyPr/>
          <a:lstStyle/>
          <a:p>
            <a:r>
              <a:rPr lang="zh-CN" altLang="en-US" sz="480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rPr>
              <a:t>产妇护理</a:t>
            </a:r>
            <a:r>
              <a:rPr lang="en-US" altLang="zh-CN" dirty="0" smtClean="0"/>
              <a:t/>
            </a:r>
            <a:br>
              <a:rPr lang="en-US" altLang="zh-CN" dirty="0" smtClean="0"/>
            </a:br>
            <a:endParaRPr lang="zh-CN" altLang="en-US" dirty="0"/>
          </a:p>
        </p:txBody>
      </p:sp>
      <p:sp>
        <p:nvSpPr>
          <p:cNvPr id="3" name="内容占位符 2"/>
          <p:cNvSpPr>
            <a:spLocks noGrp="1"/>
          </p:cNvSpPr>
          <p:nvPr>
            <p:ph idx="1"/>
          </p:nvPr>
        </p:nvSpPr>
        <p:spPr>
          <a:xfrm>
            <a:off x="638175" y="4651375"/>
            <a:ext cx="8100060" cy="1433830"/>
          </a:xfrm>
        </p:spPr>
        <p:txBody>
          <a:bodyPr/>
          <a:lstStyle/>
          <a:p>
            <a:pPr>
              <a:buNone/>
            </a:pPr>
            <a:r>
              <a:rPr lang="zh-CN" altLang="en-US" sz="1800" dirty="0" smtClean="0">
                <a:latin typeface="微软雅黑" panose="020B0503020204020204" charset="-122"/>
                <a:ea typeface="微软雅黑" panose="020B0503020204020204" charset="-122"/>
              </a:rPr>
              <a:t>产后易出现：</a:t>
            </a:r>
            <a:endParaRPr lang="en-US" altLang="zh-CN" sz="1800" dirty="0" smtClean="0">
              <a:latin typeface="微软雅黑" panose="020B0503020204020204" charset="-122"/>
              <a:ea typeface="微软雅黑" panose="020B0503020204020204" charset="-122"/>
            </a:endParaRPr>
          </a:p>
          <a:p>
            <a:pPr>
              <a:buNone/>
            </a:pPr>
            <a:endParaRPr lang="en-US" altLang="zh-CN" sz="1800" dirty="0" smtClean="0">
              <a:latin typeface="微软雅黑" panose="020B0503020204020204" charset="-122"/>
              <a:ea typeface="微软雅黑" panose="020B0503020204020204" charset="-122"/>
            </a:endParaRPr>
          </a:p>
          <a:p>
            <a:pPr>
              <a:buNone/>
            </a:pPr>
            <a:r>
              <a:rPr lang="zh-CN" altLang="en-US" sz="1800" dirty="0" smtClean="0">
                <a:latin typeface="微软雅黑" panose="020B0503020204020204" charset="-122"/>
                <a:ea typeface="微软雅黑" panose="020B0503020204020204" charset="-122"/>
              </a:rPr>
              <a:t>疲劳，下腹包块，产后腹痛，恶露排出情况，汗多，尿多等现象属正常现象。</a:t>
            </a:r>
            <a:endParaRPr lang="en-US" altLang="zh-CN" sz="1800" dirty="0" smtClean="0">
              <a:latin typeface="微软雅黑" panose="020B0503020204020204" charset="-122"/>
              <a:ea typeface="微软雅黑" panose="020B0503020204020204" charset="-122"/>
            </a:endParaRPr>
          </a:p>
        </p:txBody>
      </p:sp>
      <p:pic>
        <p:nvPicPr>
          <p:cNvPr id="4" name="图片 3" descr="Fvk-TF6JIaNAKXYGAOoeEd_cR4Vk.jpg!730x0"/>
          <p:cNvPicPr>
            <a:picLocks noChangeAspect="1"/>
          </p:cNvPicPr>
          <p:nvPr/>
        </p:nvPicPr>
        <p:blipFill>
          <a:blip r:embed="rId2" cstate="print"/>
          <a:stretch>
            <a:fillRect/>
          </a:stretch>
        </p:blipFill>
        <p:spPr>
          <a:xfrm>
            <a:off x="2660015" y="1968500"/>
            <a:ext cx="5247640" cy="292163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78230" y="284480"/>
            <a:ext cx="8229600" cy="1143000"/>
          </a:xfrm>
        </p:spPr>
        <p:txBody>
          <a:bodyPr/>
          <a:lstStyle/>
          <a:p>
            <a:r>
              <a:rPr lang="zh-CN" altLang="en-US" sz="480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rPr>
              <a:t>产妇便秘</a:t>
            </a:r>
          </a:p>
        </p:txBody>
      </p:sp>
      <p:sp>
        <p:nvSpPr>
          <p:cNvPr id="3" name="内容占位符 2"/>
          <p:cNvSpPr>
            <a:spLocks noGrp="1"/>
          </p:cNvSpPr>
          <p:nvPr>
            <p:ph idx="1"/>
          </p:nvPr>
        </p:nvSpPr>
        <p:spPr>
          <a:xfrm>
            <a:off x="1336675" y="4718685"/>
            <a:ext cx="7169785" cy="1911985"/>
          </a:xfrm>
        </p:spPr>
        <p:txBody>
          <a:bodyPr/>
          <a:lstStyle/>
          <a:p>
            <a:pPr eaLnBrk="1" latinLnBrk="0" hangingPunct="1">
              <a:spcBef>
                <a:spcPts val="1000"/>
              </a:spcBef>
            </a:pPr>
            <a:r>
              <a:rPr lang="zh-CN" altLang="en-US" sz="1800">
                <a:latin typeface="微软雅黑" panose="020B0503020204020204" charset="-122"/>
                <a:ea typeface="微软雅黑" panose="020B0503020204020204" charset="-122"/>
              </a:rPr>
              <a:t>产妇便秘预防及护理方法</a:t>
            </a:r>
          </a:p>
          <a:p>
            <a:pPr marL="0" indent="0" eaLnBrk="1" latinLnBrk="0" hangingPunct="1">
              <a:spcBef>
                <a:spcPts val="1000"/>
              </a:spcBef>
              <a:buNone/>
            </a:pPr>
            <a:r>
              <a:rPr lang="en-US" altLang="zh-CN" sz="1800">
                <a:latin typeface="微软雅黑" panose="020B0503020204020204" charset="-122"/>
                <a:ea typeface="微软雅黑" panose="020B0503020204020204" charset="-122"/>
              </a:rPr>
              <a:t>1.</a:t>
            </a:r>
            <a:r>
              <a:rPr lang="zh-CN" altLang="en-US" sz="1800">
                <a:latin typeface="微软雅黑" panose="020B0503020204020204" charset="-122"/>
                <a:ea typeface="微软雅黑" panose="020B0503020204020204" charset="-122"/>
              </a:rPr>
              <a:t>饮食多喝水，适当吃些水果（香蕉  火龙果），蔬菜及粗纤维食物。</a:t>
            </a:r>
          </a:p>
          <a:p>
            <a:pPr marL="0" indent="0" eaLnBrk="1" latinLnBrk="0" hangingPunct="1">
              <a:spcBef>
                <a:spcPts val="1000"/>
              </a:spcBef>
              <a:buNone/>
            </a:pPr>
            <a:r>
              <a:rPr lang="en-US" altLang="zh-CN" sz="1800">
                <a:latin typeface="微软雅黑" panose="020B0503020204020204" charset="-122"/>
                <a:ea typeface="微软雅黑" panose="020B0503020204020204" charset="-122"/>
              </a:rPr>
              <a:t>2.</a:t>
            </a:r>
            <a:r>
              <a:rPr lang="zh-CN" altLang="en-US" sz="1800">
                <a:latin typeface="微软雅黑" panose="020B0503020204020204" charset="-122"/>
                <a:ea typeface="微软雅黑" panose="020B0503020204020204" charset="-122"/>
              </a:rPr>
              <a:t>适当运动，不能长时间卧床，一般产后两天下床活动。</a:t>
            </a:r>
          </a:p>
          <a:p>
            <a:pPr marL="0" indent="0" eaLnBrk="1" latinLnBrk="0" hangingPunct="1">
              <a:spcBef>
                <a:spcPts val="1000"/>
              </a:spcBef>
              <a:buNone/>
            </a:pPr>
            <a:r>
              <a:rPr lang="en-US" altLang="zh-CN" sz="1800">
                <a:latin typeface="微软雅黑" panose="020B0503020204020204" charset="-122"/>
                <a:ea typeface="微软雅黑" panose="020B0503020204020204" charset="-122"/>
              </a:rPr>
              <a:t>3.</a:t>
            </a:r>
            <a:r>
              <a:rPr lang="zh-CN" altLang="en-US" sz="1800">
                <a:latin typeface="微软雅黑" panose="020B0503020204020204" charset="-122"/>
                <a:ea typeface="微软雅黑" panose="020B0503020204020204" charset="-122"/>
              </a:rPr>
              <a:t>保持心情愉快，避免不良刺激。</a:t>
            </a:r>
          </a:p>
          <a:p>
            <a:pPr marL="0" indent="0">
              <a:buNone/>
            </a:pPr>
            <a:endParaRPr lang="zh-CN" altLang="en-US"/>
          </a:p>
          <a:p>
            <a:endParaRPr lang="zh-CN" altLang="en-US"/>
          </a:p>
          <a:p>
            <a:endParaRPr lang="zh-CN" altLang="en-US"/>
          </a:p>
          <a:p>
            <a:endParaRPr lang="zh-CN" altLang="en-US"/>
          </a:p>
        </p:txBody>
      </p:sp>
      <p:pic>
        <p:nvPicPr>
          <p:cNvPr id="4" name="图片 3" descr="e0e674a9bc85383f4aaa887b72420bc953924"/>
          <p:cNvPicPr>
            <a:picLocks noChangeAspect="1"/>
          </p:cNvPicPr>
          <p:nvPr/>
        </p:nvPicPr>
        <p:blipFill>
          <a:blip r:embed="rId2" cstate="print"/>
          <a:stretch>
            <a:fillRect/>
          </a:stretch>
        </p:blipFill>
        <p:spPr>
          <a:xfrm>
            <a:off x="3145790" y="1589405"/>
            <a:ext cx="3888740" cy="312928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17600" y="349250"/>
            <a:ext cx="8229600" cy="1143000"/>
          </a:xfrm>
        </p:spPr>
        <p:txBody>
          <a:bodyPr>
            <a:scene3d>
              <a:camera prst="orthographicFront"/>
              <a:lightRig rig="threePt" dir="t"/>
            </a:scene3d>
          </a:bodyPr>
          <a:lstStyle/>
          <a:p>
            <a:r>
              <a:rPr lang="zh-CN" altLang="en-US" sz="480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rPr>
              <a:t>产后恶露</a:t>
            </a:r>
          </a:p>
        </p:txBody>
      </p:sp>
      <p:sp>
        <p:nvSpPr>
          <p:cNvPr id="3" name="内容占位符 2"/>
          <p:cNvSpPr>
            <a:spLocks noGrp="1"/>
          </p:cNvSpPr>
          <p:nvPr>
            <p:ph idx="1"/>
          </p:nvPr>
        </p:nvSpPr>
        <p:spPr>
          <a:xfrm>
            <a:off x="457200" y="1713865"/>
            <a:ext cx="8229600" cy="4267200"/>
          </a:xfrm>
        </p:spPr>
        <p:txBody>
          <a:bodyPr/>
          <a:lstStyle/>
          <a:p>
            <a:pPr eaLnBrk="1" latinLnBrk="0" hangingPunct="1">
              <a:lnSpc>
                <a:spcPct val="150000"/>
              </a:lnSpc>
              <a:spcBef>
                <a:spcPts val="1000"/>
              </a:spcBef>
            </a:pPr>
            <a:r>
              <a:rPr lang="zh-CN" altLang="en-US" sz="1800">
                <a:latin typeface="微软雅黑" panose="020B0503020204020204" charset="-122"/>
                <a:ea typeface="微软雅黑" panose="020B0503020204020204" charset="-122"/>
              </a:rPr>
              <a:t>恶露由血液·坏死膜组织及黏液组成</a:t>
            </a:r>
          </a:p>
          <a:p>
            <a:pPr eaLnBrk="1" latinLnBrk="0" hangingPunct="1">
              <a:lnSpc>
                <a:spcPct val="150000"/>
              </a:lnSpc>
              <a:spcBef>
                <a:spcPts val="1000"/>
              </a:spcBef>
            </a:pPr>
            <a:r>
              <a:rPr lang="zh-CN" altLang="en-US" sz="1800">
                <a:latin typeface="微软雅黑" panose="020B0503020204020204" charset="-122"/>
                <a:ea typeface="微软雅黑" panose="020B0503020204020204" charset="-122"/>
              </a:rPr>
              <a:t>正常恶露有些血腥，但无恶臭，一般持续</a:t>
            </a:r>
            <a:r>
              <a:rPr lang="en-US" altLang="zh-CN" sz="1800">
                <a:latin typeface="微软雅黑" panose="020B0503020204020204" charset="-122"/>
                <a:ea typeface="微软雅黑" panose="020B0503020204020204" charset="-122"/>
              </a:rPr>
              <a:t>3</a:t>
            </a:r>
            <a:r>
              <a:rPr lang="zh-CN" altLang="en-US" sz="1800">
                <a:latin typeface="微软雅黑" panose="020B0503020204020204" charset="-122"/>
                <a:ea typeface="微软雅黑" panose="020B0503020204020204" charset="-122"/>
              </a:rPr>
              <a:t>·</a:t>
            </a:r>
            <a:r>
              <a:rPr lang="en-US" altLang="zh-CN" sz="1800">
                <a:latin typeface="微软雅黑" panose="020B0503020204020204" charset="-122"/>
                <a:ea typeface="微软雅黑" panose="020B0503020204020204" charset="-122"/>
              </a:rPr>
              <a:t>4</a:t>
            </a:r>
            <a:r>
              <a:rPr lang="zh-CN" altLang="en-US" sz="1800">
                <a:latin typeface="微软雅黑" panose="020B0503020204020204" charset="-122"/>
                <a:ea typeface="微软雅黑" panose="020B0503020204020204" charset="-122"/>
              </a:rPr>
              <a:t>周</a:t>
            </a:r>
          </a:p>
          <a:p>
            <a:pPr eaLnBrk="1" latinLnBrk="0" hangingPunct="1">
              <a:lnSpc>
                <a:spcPct val="150000"/>
              </a:lnSpc>
              <a:spcBef>
                <a:spcPts val="1000"/>
              </a:spcBef>
            </a:pPr>
            <a:r>
              <a:rPr lang="zh-CN" altLang="en-US" sz="1800">
                <a:latin typeface="微软雅黑" panose="020B0503020204020204" charset="-122"/>
                <a:ea typeface="微软雅黑" panose="020B0503020204020204" charset="-122"/>
                <a:sym typeface="+mn-ea"/>
              </a:rPr>
              <a:t>红色恶露</a:t>
            </a:r>
            <a:r>
              <a:rPr lang="en-US" altLang="zh-CN" sz="1800">
                <a:latin typeface="微软雅黑" panose="020B0503020204020204" charset="-122"/>
                <a:ea typeface="微软雅黑" panose="020B0503020204020204" charset="-122"/>
                <a:sym typeface="+mn-ea"/>
              </a:rPr>
              <a:t>~</a:t>
            </a:r>
            <a:r>
              <a:rPr lang="zh-CN" altLang="en-US" sz="1800">
                <a:latin typeface="微软雅黑" panose="020B0503020204020204" charset="-122"/>
                <a:ea typeface="微软雅黑" panose="020B0503020204020204" charset="-122"/>
              </a:rPr>
              <a:t>产后第一周红色恶露：量较多，颜色鲜红。</a:t>
            </a:r>
          </a:p>
          <a:p>
            <a:pPr eaLnBrk="1" latinLnBrk="0" hangingPunct="1">
              <a:lnSpc>
                <a:spcPct val="150000"/>
              </a:lnSpc>
              <a:spcBef>
                <a:spcPts val="1000"/>
              </a:spcBef>
            </a:pPr>
            <a:r>
              <a:rPr lang="zh-CN" altLang="en-US" sz="1800">
                <a:latin typeface="微软雅黑" panose="020B0503020204020204" charset="-122"/>
                <a:ea typeface="微软雅黑" panose="020B0503020204020204" charset="-122"/>
                <a:sym typeface="+mn-ea"/>
              </a:rPr>
              <a:t>浆液恶露</a:t>
            </a:r>
            <a:r>
              <a:rPr lang="en-US" altLang="zh-CN" sz="1800">
                <a:latin typeface="微软雅黑" panose="020B0503020204020204" charset="-122"/>
                <a:ea typeface="微软雅黑" panose="020B0503020204020204" charset="-122"/>
                <a:sym typeface="+mn-ea"/>
              </a:rPr>
              <a:t>~</a:t>
            </a:r>
            <a:r>
              <a:rPr lang="zh-CN" altLang="en-US" sz="1800">
                <a:latin typeface="微软雅黑" panose="020B0503020204020204" charset="-122"/>
                <a:ea typeface="微软雅黑" panose="020B0503020204020204" charset="-122"/>
              </a:rPr>
              <a:t>产后第二周浆液恶露：一周后至半个月内，色淡红，含少量血液，较多坏死黏膜，宫颈粘连，阴道分泌物。</a:t>
            </a:r>
          </a:p>
          <a:p>
            <a:pPr eaLnBrk="1" latinLnBrk="0" hangingPunct="1">
              <a:lnSpc>
                <a:spcPct val="150000"/>
              </a:lnSpc>
              <a:spcBef>
                <a:spcPts val="1000"/>
              </a:spcBef>
            </a:pPr>
            <a:r>
              <a:rPr lang="zh-CN" altLang="en-US" sz="1800">
                <a:latin typeface="微软雅黑" panose="020B0503020204020204" charset="-122"/>
                <a:ea typeface="微软雅黑" panose="020B0503020204020204" charset="-122"/>
              </a:rPr>
              <a:t>白色恶露</a:t>
            </a:r>
            <a:r>
              <a:rPr lang="en-US" altLang="zh-CN" sz="1800">
                <a:latin typeface="微软雅黑" panose="020B0503020204020204" charset="-122"/>
                <a:ea typeface="微软雅黑" panose="020B0503020204020204" charset="-122"/>
              </a:rPr>
              <a:t>~</a:t>
            </a:r>
            <a:r>
              <a:rPr lang="zh-CN" altLang="en-US" sz="1800">
                <a:latin typeface="微软雅黑" panose="020B0503020204020204" charset="-122"/>
                <a:ea typeface="微软雅黑" panose="020B0503020204020204" charset="-122"/>
              </a:rPr>
              <a:t>半个月以后至</a:t>
            </a:r>
            <a:r>
              <a:rPr lang="en-US" altLang="zh-CN" sz="1800">
                <a:latin typeface="微软雅黑" panose="020B0503020204020204" charset="-122"/>
                <a:ea typeface="微软雅黑" panose="020B0503020204020204" charset="-122"/>
              </a:rPr>
              <a:t>3</a:t>
            </a:r>
            <a:r>
              <a:rPr lang="zh-CN" altLang="en-US" sz="1800">
                <a:latin typeface="微软雅黑" panose="020B0503020204020204" charset="-122"/>
                <a:ea typeface="微软雅黑" panose="020B0503020204020204" charset="-122"/>
              </a:rPr>
              <a:t>周以内，色较白，粘稠，含大量白细胞，坏死脱膜，表皮细胞和细菌。</a:t>
            </a:r>
          </a:p>
          <a:p>
            <a:pPr eaLnBrk="1" latinLnBrk="0" hangingPunct="1">
              <a:lnSpc>
                <a:spcPct val="150000"/>
              </a:lnSpc>
              <a:spcBef>
                <a:spcPts val="1000"/>
              </a:spcBef>
            </a:pPr>
            <a:r>
              <a:rPr lang="zh-CN" altLang="en-US" sz="1800">
                <a:latin typeface="微软雅黑" panose="020B0503020204020204" charset="-122"/>
                <a:ea typeface="微软雅黑" panose="020B0503020204020204" charset="-122"/>
              </a:rPr>
              <a:t>注意：如</a:t>
            </a:r>
            <a:r>
              <a:rPr lang="en-US" altLang="zh-CN" sz="1800">
                <a:latin typeface="微软雅黑" panose="020B0503020204020204" charset="-122"/>
                <a:ea typeface="微软雅黑" panose="020B0503020204020204" charset="-122"/>
              </a:rPr>
              <a:t>2</a:t>
            </a:r>
            <a:r>
              <a:rPr lang="zh-CN" altLang="en-US" sz="1800">
                <a:latin typeface="微软雅黑" panose="020B0503020204020204" charset="-122"/>
                <a:ea typeface="微软雅黑" panose="020B0503020204020204" charset="-122"/>
              </a:rPr>
              <a:t>周后 有出现血性量多，伴有恶臭，有烂肉样物，应建议产妇立即去医院就诊。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52195" y="310515"/>
            <a:ext cx="8229600" cy="1143000"/>
          </a:xfrm>
        </p:spPr>
        <p:txBody>
          <a:bodyPr/>
          <a:lstStyle/>
          <a:p>
            <a:r>
              <a:rPr lang="zh-CN" altLang="en-US" sz="480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rPr>
              <a:t>产妇感冒预防</a:t>
            </a:r>
          </a:p>
        </p:txBody>
      </p:sp>
      <p:sp>
        <p:nvSpPr>
          <p:cNvPr id="3" name="内容占位符 2"/>
          <p:cNvSpPr>
            <a:spLocks noGrp="1"/>
          </p:cNvSpPr>
          <p:nvPr>
            <p:ph idx="1"/>
          </p:nvPr>
        </p:nvSpPr>
        <p:spPr>
          <a:xfrm>
            <a:off x="625475" y="1972945"/>
            <a:ext cx="7479030" cy="3762375"/>
          </a:xfrm>
        </p:spPr>
        <p:txBody>
          <a:bodyPr/>
          <a:lstStyle/>
          <a:p>
            <a:pPr eaLnBrk="1" latinLnBrk="0" hangingPunct="1">
              <a:spcBef>
                <a:spcPts val="1000"/>
              </a:spcBef>
            </a:pPr>
            <a:r>
              <a:rPr lang="zh-CN" altLang="en-US" sz="1800">
                <a:latin typeface="微软雅黑" panose="020B0503020204020204" charset="-122"/>
                <a:ea typeface="微软雅黑" panose="020B0503020204020204" charset="-122"/>
              </a:rPr>
              <a:t>室内通风，但要避免直接吹风。</a:t>
            </a:r>
          </a:p>
          <a:p>
            <a:pPr eaLnBrk="1" latinLnBrk="0" hangingPunct="1">
              <a:spcBef>
                <a:spcPts val="1000"/>
              </a:spcBef>
            </a:pPr>
            <a:r>
              <a:rPr lang="zh-CN" altLang="en-US" sz="1800">
                <a:latin typeface="微软雅黑" panose="020B0503020204020204" charset="-122"/>
                <a:ea typeface="微软雅黑" panose="020B0503020204020204" charset="-122"/>
              </a:rPr>
              <a:t>冬天室温控制在</a:t>
            </a:r>
            <a:r>
              <a:rPr lang="en-US" altLang="zh-CN" sz="1800">
                <a:latin typeface="微软雅黑" panose="020B0503020204020204" charset="-122"/>
                <a:ea typeface="微软雅黑" panose="020B0503020204020204" charset="-122"/>
              </a:rPr>
              <a:t>22</a:t>
            </a:r>
            <a:r>
              <a:rPr lang="zh-CN" altLang="en-US" sz="1800">
                <a:latin typeface="微软雅黑" panose="020B0503020204020204" charset="-122"/>
                <a:ea typeface="微软雅黑" panose="020B0503020204020204" charset="-122"/>
              </a:rPr>
              <a:t>·</a:t>
            </a:r>
            <a:r>
              <a:rPr lang="en-US" altLang="zh-CN" sz="1800">
                <a:latin typeface="微软雅黑" panose="020B0503020204020204" charset="-122"/>
                <a:ea typeface="微软雅黑" panose="020B0503020204020204" charset="-122"/>
              </a:rPr>
              <a:t>26</a:t>
            </a:r>
            <a:r>
              <a:rPr lang="zh-CN" altLang="en-US" sz="1800">
                <a:latin typeface="微软雅黑" panose="020B0503020204020204" charset="-122"/>
                <a:ea typeface="微软雅黑" panose="020B0503020204020204" charset="-122"/>
              </a:rPr>
              <a:t>摄氏度，夏天控制在</a:t>
            </a:r>
            <a:r>
              <a:rPr lang="en-US" altLang="zh-CN" sz="1800">
                <a:latin typeface="微软雅黑" panose="020B0503020204020204" charset="-122"/>
                <a:ea typeface="微软雅黑" panose="020B0503020204020204" charset="-122"/>
              </a:rPr>
              <a:t>28</a:t>
            </a:r>
            <a:r>
              <a:rPr lang="zh-CN" altLang="en-US" sz="1800">
                <a:latin typeface="微软雅黑" panose="020B0503020204020204" charset="-122"/>
                <a:ea typeface="微软雅黑" panose="020B0503020204020204" charset="-122"/>
              </a:rPr>
              <a:t>摄氏度。</a:t>
            </a:r>
          </a:p>
          <a:p>
            <a:pPr eaLnBrk="1" latinLnBrk="0" hangingPunct="1">
              <a:spcBef>
                <a:spcPts val="1000"/>
              </a:spcBef>
            </a:pPr>
            <a:r>
              <a:rPr lang="zh-CN" altLang="en-US" sz="1800">
                <a:latin typeface="微软雅黑" panose="020B0503020204020204" charset="-122"/>
                <a:ea typeface="微软雅黑" panose="020B0503020204020204" charset="-122"/>
              </a:rPr>
              <a:t>产妇出汗后用干毛巾擦干，不可</a:t>
            </a:r>
          </a:p>
          <a:p>
            <a:pPr marL="0" indent="0" eaLnBrk="1" latinLnBrk="0" hangingPunct="1">
              <a:spcBef>
                <a:spcPts val="1000"/>
              </a:spcBef>
              <a:buNone/>
            </a:pPr>
            <a:r>
              <a:rPr lang="zh-CN" altLang="en-US" sz="1800">
                <a:latin typeface="微软雅黑" panose="020B0503020204020204" charset="-122"/>
                <a:ea typeface="微软雅黑" panose="020B0503020204020204" charset="-122"/>
              </a:rPr>
              <a:t>     冷敷。</a:t>
            </a:r>
          </a:p>
          <a:p>
            <a:pPr eaLnBrk="1" latinLnBrk="0" hangingPunct="1">
              <a:spcBef>
                <a:spcPts val="1000"/>
              </a:spcBef>
            </a:pPr>
            <a:r>
              <a:rPr lang="zh-CN" altLang="en-US" sz="1800">
                <a:latin typeface="微软雅黑" panose="020B0503020204020204" charset="-122"/>
                <a:ea typeface="微软雅黑" panose="020B0503020204020204" charset="-122"/>
              </a:rPr>
              <a:t>穿衣适中，不易过多过少。</a:t>
            </a:r>
          </a:p>
          <a:p>
            <a:pPr eaLnBrk="1" latinLnBrk="0" hangingPunct="1">
              <a:spcBef>
                <a:spcPts val="1000"/>
              </a:spcBef>
            </a:pPr>
            <a:r>
              <a:rPr lang="zh-CN" altLang="en-US" sz="1800">
                <a:latin typeface="微软雅黑" panose="020B0503020204020204" charset="-122"/>
                <a:ea typeface="微软雅黑" panose="020B0503020204020204" charset="-122"/>
              </a:rPr>
              <a:t>感冒后护理</a:t>
            </a:r>
          </a:p>
          <a:p>
            <a:pPr eaLnBrk="1" latinLnBrk="0" hangingPunct="1">
              <a:spcBef>
                <a:spcPts val="1000"/>
              </a:spcBef>
            </a:pPr>
            <a:r>
              <a:rPr lang="zh-CN" altLang="en-US" sz="1800">
                <a:latin typeface="微软雅黑" panose="020B0503020204020204" charset="-122"/>
                <a:ea typeface="微软雅黑" panose="020B0503020204020204" charset="-122"/>
              </a:rPr>
              <a:t>多喝水，银饰清淡，服药用冲剂。</a:t>
            </a:r>
          </a:p>
          <a:p>
            <a:pPr eaLnBrk="1" latinLnBrk="0" hangingPunct="1">
              <a:spcBef>
                <a:spcPts val="1000"/>
              </a:spcBef>
            </a:pPr>
            <a:r>
              <a:rPr lang="zh-CN" altLang="en-US" sz="1800">
                <a:latin typeface="微软雅黑" panose="020B0503020204020204" charset="-122"/>
                <a:ea typeface="微软雅黑" panose="020B0503020204020204" charset="-122"/>
              </a:rPr>
              <a:t>多注意休息</a:t>
            </a:r>
          </a:p>
          <a:p>
            <a:pPr eaLnBrk="1" latinLnBrk="0" hangingPunct="1">
              <a:spcBef>
                <a:spcPts val="1000"/>
              </a:spcBef>
            </a:pPr>
            <a:r>
              <a:rPr lang="zh-CN" altLang="en-US" sz="1800">
                <a:latin typeface="微软雅黑" panose="020B0503020204020204" charset="-122"/>
                <a:ea typeface="微软雅黑" panose="020B0503020204020204" charset="-122"/>
              </a:rPr>
              <a:t>佩戴口罩再哺乳</a:t>
            </a:r>
          </a:p>
          <a:p>
            <a:pPr eaLnBrk="1" latinLnBrk="0" hangingPunct="1">
              <a:spcBef>
                <a:spcPts val="1000"/>
              </a:spcBef>
            </a:pPr>
            <a:r>
              <a:rPr lang="zh-CN" altLang="en-US" sz="1800">
                <a:latin typeface="微软雅黑" panose="020B0503020204020204" charset="-122"/>
                <a:ea typeface="微软雅黑" panose="020B0503020204020204" charset="-122"/>
              </a:rPr>
              <a:t>严重者送医院治疗</a:t>
            </a:r>
          </a:p>
        </p:txBody>
      </p:sp>
      <p:pic>
        <p:nvPicPr>
          <p:cNvPr id="4" name="图片 3" descr="1441879732881_yasuo"/>
          <p:cNvPicPr>
            <a:picLocks noChangeAspect="1"/>
          </p:cNvPicPr>
          <p:nvPr/>
        </p:nvPicPr>
        <p:blipFill>
          <a:blip r:embed="rId2" cstate="print"/>
          <a:stretch>
            <a:fillRect/>
          </a:stretch>
        </p:blipFill>
        <p:spPr>
          <a:xfrm>
            <a:off x="4581525" y="3083560"/>
            <a:ext cx="3809365" cy="283781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30300" y="336550"/>
            <a:ext cx="8229600" cy="1143000"/>
          </a:xfrm>
        </p:spPr>
        <p:txBody>
          <a:bodyPr>
            <a:scene3d>
              <a:camera prst="orthographicFront"/>
              <a:lightRig rig="threePt" dir="t"/>
            </a:scene3d>
          </a:bodyPr>
          <a:lstStyle/>
          <a:p>
            <a:r>
              <a:rPr lang="zh-CN" altLang="en-US" sz="48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rPr>
              <a:t>剖腹产注意</a:t>
            </a:r>
          </a:p>
        </p:txBody>
      </p:sp>
      <p:sp>
        <p:nvSpPr>
          <p:cNvPr id="3" name="内容占位符 2"/>
          <p:cNvSpPr>
            <a:spLocks noGrp="1"/>
          </p:cNvSpPr>
          <p:nvPr>
            <p:ph idx="1"/>
          </p:nvPr>
        </p:nvSpPr>
        <p:spPr>
          <a:xfrm>
            <a:off x="1130300" y="2269490"/>
            <a:ext cx="8229600" cy="4267200"/>
          </a:xfrm>
        </p:spPr>
        <p:txBody>
          <a:bodyPr/>
          <a:lstStyle/>
          <a:p>
            <a:pPr eaLnBrk="1" latinLnBrk="0" hangingPunct="1">
              <a:spcBef>
                <a:spcPts val="1000"/>
              </a:spcBef>
            </a:pPr>
            <a:r>
              <a:rPr lang="zh-CN" altLang="en-US" sz="1800">
                <a:latin typeface="微软雅黑" panose="020B0503020204020204" charset="-122"/>
                <a:ea typeface="微软雅黑" panose="020B0503020204020204" charset="-122"/>
              </a:rPr>
              <a:t>尽早下床活动</a:t>
            </a:r>
          </a:p>
          <a:p>
            <a:pPr eaLnBrk="1" latinLnBrk="0" hangingPunct="1">
              <a:spcBef>
                <a:spcPts val="1000"/>
              </a:spcBef>
            </a:pPr>
            <a:r>
              <a:rPr lang="zh-CN" altLang="en-US" sz="1800">
                <a:latin typeface="微软雅黑" panose="020B0503020204020204" charset="-122"/>
                <a:ea typeface="微软雅黑" panose="020B0503020204020204" charset="-122"/>
              </a:rPr>
              <a:t>及时大小便</a:t>
            </a:r>
          </a:p>
          <a:p>
            <a:pPr eaLnBrk="1" latinLnBrk="0" hangingPunct="1">
              <a:spcBef>
                <a:spcPts val="1000"/>
              </a:spcBef>
            </a:pPr>
            <a:r>
              <a:rPr lang="zh-CN" altLang="en-US" sz="1800">
                <a:latin typeface="微软雅黑" panose="020B0503020204020204" charset="-122"/>
                <a:ea typeface="微软雅黑" panose="020B0503020204020204" charset="-122"/>
              </a:rPr>
              <a:t>饮食清淡</a:t>
            </a:r>
          </a:p>
          <a:p>
            <a:pPr eaLnBrk="1" latinLnBrk="0" hangingPunct="1">
              <a:spcBef>
                <a:spcPts val="1000"/>
              </a:spcBef>
            </a:pPr>
            <a:r>
              <a:rPr lang="zh-CN" altLang="en-US" sz="1800">
                <a:latin typeface="微软雅黑" panose="020B0503020204020204" charset="-122"/>
                <a:ea typeface="微软雅黑" panose="020B0503020204020204" charset="-122"/>
              </a:rPr>
              <a:t>密切观察恶露</a:t>
            </a:r>
          </a:p>
          <a:p>
            <a:pPr eaLnBrk="1" latinLnBrk="0" hangingPunct="1">
              <a:spcBef>
                <a:spcPts val="1000"/>
              </a:spcBef>
            </a:pPr>
            <a:r>
              <a:rPr lang="zh-CN" altLang="en-US" sz="1800">
                <a:latin typeface="微软雅黑" panose="020B0503020204020204" charset="-122"/>
                <a:ea typeface="微软雅黑" panose="020B0503020204020204" charset="-122"/>
              </a:rPr>
              <a:t>保持伤口清洁</a:t>
            </a:r>
          </a:p>
          <a:p>
            <a:pPr eaLnBrk="1" latinLnBrk="0" hangingPunct="1">
              <a:spcBef>
                <a:spcPts val="1000"/>
              </a:spcBef>
            </a:pPr>
            <a:r>
              <a:rPr lang="zh-CN" altLang="en-US" sz="1800">
                <a:latin typeface="微软雅黑" panose="020B0503020204020204" charset="-122"/>
                <a:ea typeface="微软雅黑" panose="020B0503020204020204" charset="-122"/>
              </a:rPr>
              <a:t>擦浴安全</a:t>
            </a:r>
          </a:p>
          <a:p>
            <a:pPr eaLnBrk="1" latinLnBrk="0" hangingPunct="1">
              <a:spcBef>
                <a:spcPts val="1000"/>
              </a:spcBef>
            </a:pPr>
            <a:r>
              <a:rPr lang="zh-CN" altLang="en-US" sz="1800">
                <a:latin typeface="微软雅黑" panose="020B0503020204020204" charset="-122"/>
                <a:ea typeface="微软雅黑" panose="020B0503020204020204" charset="-122"/>
              </a:rPr>
              <a:t>半卧位 卧床</a:t>
            </a:r>
          </a:p>
          <a:p>
            <a:pPr eaLnBrk="1" latinLnBrk="0" hangingPunct="1">
              <a:spcBef>
                <a:spcPts val="1000"/>
              </a:spcBef>
            </a:pPr>
            <a:r>
              <a:rPr lang="zh-CN" altLang="en-US" sz="1800">
                <a:latin typeface="微软雅黑" panose="020B0503020204020204" charset="-122"/>
                <a:ea typeface="微软雅黑" panose="020B0503020204020204" charset="-122"/>
              </a:rPr>
              <a:t>适当按摩子宫</a:t>
            </a:r>
          </a:p>
        </p:txBody>
      </p:sp>
      <p:pic>
        <p:nvPicPr>
          <p:cNvPr id="5" name="图片 4" descr="573c11ba3b96a"/>
          <p:cNvPicPr>
            <a:picLocks noChangeAspect="1"/>
          </p:cNvPicPr>
          <p:nvPr/>
        </p:nvPicPr>
        <p:blipFill>
          <a:blip r:embed="rId2" cstate="print"/>
          <a:stretch>
            <a:fillRect/>
          </a:stretch>
        </p:blipFill>
        <p:spPr>
          <a:xfrm>
            <a:off x="3813810" y="2474595"/>
            <a:ext cx="4285615" cy="286639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87425" y="349250"/>
            <a:ext cx="8229600" cy="1143000"/>
          </a:xfrm>
        </p:spPr>
        <p:txBody>
          <a:bodyPr/>
          <a:lstStyle/>
          <a:p>
            <a:r>
              <a:rPr lang="zh-CN" altLang="en-US" sz="48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rPr>
              <a:t>催乳师的定位</a:t>
            </a:r>
          </a:p>
        </p:txBody>
      </p:sp>
      <p:sp>
        <p:nvSpPr>
          <p:cNvPr id="3" name="内容占位符 2"/>
          <p:cNvSpPr>
            <a:spLocks noGrp="1"/>
          </p:cNvSpPr>
          <p:nvPr>
            <p:ph idx="1"/>
          </p:nvPr>
        </p:nvSpPr>
        <p:spPr>
          <a:xfrm>
            <a:off x="572770" y="4768215"/>
            <a:ext cx="8229600" cy="4267200"/>
          </a:xfrm>
        </p:spPr>
        <p:txBody>
          <a:bodyPr/>
          <a:lstStyle/>
          <a:p>
            <a:pPr eaLnBrk="1" latinLnBrk="0" hangingPunct="1">
              <a:spcBef>
                <a:spcPts val="1000"/>
              </a:spcBef>
            </a:pPr>
            <a:r>
              <a:rPr lang="zh-CN" altLang="en-US" sz="1800">
                <a:latin typeface="微软雅黑" panose="020B0503020204020204" charset="-122"/>
                <a:ea typeface="微软雅黑" panose="020B0503020204020204" charset="-122"/>
              </a:rPr>
              <a:t> 是一种复合性人才</a:t>
            </a:r>
          </a:p>
          <a:p>
            <a:pPr eaLnBrk="1" latinLnBrk="0" hangingPunct="1">
              <a:spcBef>
                <a:spcPts val="1000"/>
              </a:spcBef>
            </a:pPr>
            <a:r>
              <a:rPr lang="zh-CN" altLang="en-US" sz="1800">
                <a:latin typeface="微软雅黑" panose="020B0503020204020204" charset="-122"/>
                <a:ea typeface="微软雅黑" panose="020B0503020204020204" charset="-122"/>
              </a:rPr>
              <a:t>而不是简单依靠催乳，通乳，按摩 。还需要掌握多科学知识</a:t>
            </a:r>
          </a:p>
          <a:p>
            <a:pPr eaLnBrk="1" latinLnBrk="0" hangingPunct="1">
              <a:spcBef>
                <a:spcPts val="1000"/>
              </a:spcBef>
            </a:pPr>
            <a:r>
              <a:rPr lang="zh-CN" altLang="en-US" sz="1800">
                <a:latin typeface="微软雅黑" panose="020B0503020204020204" charset="-122"/>
                <a:ea typeface="微软雅黑" panose="020B0503020204020204" charset="-122"/>
              </a:rPr>
              <a:t>三运用专业知识和技巧促进纯侮辱喂养婴儿四到六个月支持母乳喂养婴儿至两周岁</a:t>
            </a:r>
          </a:p>
        </p:txBody>
      </p:sp>
      <p:pic>
        <p:nvPicPr>
          <p:cNvPr id="4" name="图片 3" descr="d7d2bf6b6869f017c1fb2b9961b4cd05"/>
          <p:cNvPicPr>
            <a:picLocks noChangeAspect="1"/>
          </p:cNvPicPr>
          <p:nvPr/>
        </p:nvPicPr>
        <p:blipFill>
          <a:blip r:embed="rId2" cstate="print"/>
          <a:stretch>
            <a:fillRect/>
          </a:stretch>
        </p:blipFill>
        <p:spPr>
          <a:xfrm>
            <a:off x="2836545" y="1582420"/>
            <a:ext cx="4247515" cy="292354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88060" y="349250"/>
            <a:ext cx="8229600" cy="1143000"/>
          </a:xfrm>
        </p:spPr>
        <p:txBody>
          <a:bodyPr/>
          <a:lstStyle/>
          <a:p>
            <a:r>
              <a:rPr lang="zh-CN" altLang="en-US" sz="480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rPr>
              <a:t>母乳喂养的好处</a:t>
            </a:r>
          </a:p>
        </p:txBody>
      </p:sp>
      <p:sp>
        <p:nvSpPr>
          <p:cNvPr id="3" name="内容占位符 2"/>
          <p:cNvSpPr>
            <a:spLocks noGrp="1"/>
          </p:cNvSpPr>
          <p:nvPr>
            <p:ph idx="1"/>
          </p:nvPr>
        </p:nvSpPr>
        <p:spPr>
          <a:xfrm>
            <a:off x="586740" y="1713230"/>
            <a:ext cx="8229600" cy="4267200"/>
          </a:xfrm>
        </p:spPr>
        <p:txBody>
          <a:bodyPr/>
          <a:lstStyle/>
          <a:p>
            <a:pPr eaLnBrk="1" latinLnBrk="0" hangingPunct="1">
              <a:spcBef>
                <a:spcPts val="1000"/>
              </a:spcBef>
            </a:pPr>
            <a:r>
              <a:rPr lang="zh-CN" altLang="en-US" sz="1800" b="1" smtClean="0">
                <a:latin typeface="微软雅黑" panose="020B0503020204020204" charset="-122"/>
                <a:ea typeface="微软雅黑" panose="020B0503020204020204" charset="-122"/>
              </a:rPr>
              <a:t>母乳是婴儿最理想的食物，不仅含有婴儿生长发育所需全部营养，而且成份随婴儿生长而变化，适应不同时期需要，是配方奶无法达到的！</a:t>
            </a:r>
          </a:p>
          <a:p>
            <a:pPr eaLnBrk="1" latinLnBrk="0" hangingPunct="1">
              <a:spcBef>
                <a:spcPts val="1000"/>
              </a:spcBef>
            </a:pPr>
            <a:r>
              <a:rPr lang="zh-CN" altLang="en-US" sz="1800" smtClean="0">
                <a:latin typeface="微软雅黑" panose="020B0503020204020204" charset="-122"/>
                <a:ea typeface="微软雅黑" panose="020B0503020204020204" charset="-122"/>
              </a:rPr>
              <a:t>母乳喂养提高孩子智商与情商。</a:t>
            </a:r>
          </a:p>
          <a:p>
            <a:pPr eaLnBrk="1" latinLnBrk="0" hangingPunct="1">
              <a:spcBef>
                <a:spcPts val="1000"/>
              </a:spcBef>
            </a:pPr>
            <a:r>
              <a:rPr lang="zh-CN" altLang="en-US" sz="1800" smtClean="0">
                <a:latin typeface="微软雅黑" panose="020B0503020204020204" charset="-122"/>
                <a:ea typeface="微软雅黑" panose="020B0503020204020204" charset="-122"/>
              </a:rPr>
              <a:t>母乳喂养的婴儿不易发胖。</a:t>
            </a:r>
          </a:p>
          <a:p>
            <a:pPr eaLnBrk="1" latinLnBrk="0" hangingPunct="1">
              <a:spcBef>
                <a:spcPts val="1000"/>
              </a:spcBef>
            </a:pPr>
            <a:r>
              <a:rPr lang="zh-CN" altLang="en-US" sz="1800" smtClean="0">
                <a:latin typeface="微软雅黑" panose="020B0503020204020204" charset="-122"/>
                <a:ea typeface="微软雅黑" panose="020B0503020204020204" charset="-122"/>
              </a:rPr>
              <a:t>母乳喂养的婴儿不易患青少年期肥胖症。</a:t>
            </a:r>
          </a:p>
          <a:p>
            <a:pPr eaLnBrk="1" latinLnBrk="0" hangingPunct="1">
              <a:spcBef>
                <a:spcPts val="1000"/>
              </a:spcBef>
            </a:pPr>
            <a:r>
              <a:rPr lang="zh-CN" altLang="en-US" sz="1800" smtClean="0">
                <a:latin typeface="微软雅黑" panose="020B0503020204020204" charset="-122"/>
                <a:ea typeface="微软雅黑" panose="020B0503020204020204" charset="-122"/>
              </a:rPr>
              <a:t>母乳喂养降低婴儿三高症风险。</a:t>
            </a:r>
          </a:p>
          <a:p>
            <a:pPr eaLnBrk="1" latinLnBrk="0" hangingPunct="1">
              <a:spcBef>
                <a:spcPts val="1000"/>
              </a:spcBef>
            </a:pPr>
            <a:r>
              <a:rPr lang="zh-CN" altLang="en-US" sz="1800" smtClean="0">
                <a:latin typeface="微软雅黑" panose="020B0503020204020204" charset="-122"/>
                <a:ea typeface="微软雅黑" panose="020B0503020204020204" charset="-122"/>
              </a:rPr>
              <a:t>哺乳有助母亲康复</a:t>
            </a:r>
          </a:p>
          <a:p>
            <a:pPr eaLnBrk="1" latinLnBrk="0" hangingPunct="1">
              <a:spcBef>
                <a:spcPts val="1000"/>
              </a:spcBef>
            </a:pPr>
            <a:r>
              <a:rPr lang="zh-CN" altLang="en-US" sz="1800" smtClean="0">
                <a:latin typeface="微软雅黑" panose="020B0503020204020204" charset="-122"/>
                <a:ea typeface="微软雅黑" panose="020B0503020204020204" charset="-122"/>
              </a:rPr>
              <a:t>哺乳可降低乳腺恶性肿瘤风险</a:t>
            </a:r>
          </a:p>
          <a:p>
            <a:pPr eaLnBrk="1" latinLnBrk="0" hangingPunct="1">
              <a:spcBef>
                <a:spcPts val="1000"/>
              </a:spcBef>
            </a:pPr>
            <a:r>
              <a:rPr lang="zh-CN" altLang="en-US" sz="1800" smtClean="0">
                <a:latin typeface="微软雅黑" panose="020B0503020204020204" charset="-122"/>
                <a:ea typeface="微软雅黑" panose="020B0503020204020204" charset="-122"/>
              </a:rPr>
              <a:t>哺乳有利于母亲身体放松，心情愉快，缓解生活压力。</a:t>
            </a:r>
          </a:p>
          <a:p>
            <a:pPr eaLnBrk="1" latinLnBrk="0" hangingPunct="1">
              <a:spcBef>
                <a:spcPts val="1000"/>
              </a:spcBef>
            </a:pPr>
            <a:r>
              <a:rPr lang="zh-CN" altLang="en-US" sz="1800" smtClean="0">
                <a:latin typeface="微软雅黑" panose="020B0503020204020204" charset="-122"/>
                <a:ea typeface="微软雅黑" panose="020B0503020204020204" charset="-122"/>
              </a:rPr>
              <a:t>哺乳可有利避孕</a:t>
            </a:r>
          </a:p>
          <a:p>
            <a:pPr eaLnBrk="1" latinLnBrk="0" hangingPunct="1">
              <a:spcBef>
                <a:spcPts val="1000"/>
              </a:spcBef>
            </a:pPr>
            <a:r>
              <a:rPr lang="zh-CN" altLang="en-US" sz="1800" smtClean="0">
                <a:latin typeface="微软雅黑" panose="020B0503020204020204" charset="-122"/>
                <a:ea typeface="微软雅黑" panose="020B0503020204020204" charset="-122"/>
              </a:rPr>
              <a:t>哺乳可减轻经济负担。</a:t>
            </a:r>
          </a:p>
          <a:p>
            <a:pPr eaLnBrk="1" latinLnBrk="0" hangingPunct="1">
              <a:spcBef>
                <a:spcPts val="1000"/>
              </a:spcBef>
            </a:pPr>
            <a:r>
              <a:rPr lang="zh-CN" altLang="en-US" sz="1800" smtClean="0">
                <a:latin typeface="微软雅黑" panose="020B0503020204020204" charset="-122"/>
                <a:ea typeface="微软雅黑" panose="020B0503020204020204" charset="-122"/>
              </a:rPr>
              <a:t>母乳喂养安全，方便，卫生，利于环保。</a:t>
            </a:r>
          </a:p>
          <a:p>
            <a:endParaRPr lang="zh-CN" alt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43000" y="336550"/>
            <a:ext cx="8229600" cy="1143000"/>
          </a:xfrm>
        </p:spPr>
        <p:txBody>
          <a:bodyPr>
            <a:scene3d>
              <a:camera prst="orthographicFront"/>
              <a:lightRig rig="threePt" dir="t"/>
            </a:scene3d>
          </a:bodyPr>
          <a:lstStyle/>
          <a:p>
            <a:r>
              <a:rPr lang="zh-CN" altLang="en-US" sz="48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rPr>
              <a:t>新生儿胃容量</a:t>
            </a:r>
          </a:p>
        </p:txBody>
      </p:sp>
      <p:sp>
        <p:nvSpPr>
          <p:cNvPr id="3" name="内容占位符 2"/>
          <p:cNvSpPr>
            <a:spLocks noGrp="1"/>
          </p:cNvSpPr>
          <p:nvPr>
            <p:ph idx="1"/>
          </p:nvPr>
        </p:nvSpPr>
        <p:spPr>
          <a:xfrm>
            <a:off x="1143000" y="1907540"/>
            <a:ext cx="7853680" cy="3724275"/>
          </a:xfrm>
        </p:spPr>
        <p:txBody>
          <a:bodyPr/>
          <a:lstStyle/>
          <a:p>
            <a:pPr eaLnBrk="1" latinLnBrk="0" hangingPunct="1">
              <a:spcBef>
                <a:spcPts val="1000"/>
              </a:spcBef>
            </a:pPr>
            <a:r>
              <a:rPr lang="zh-CN" altLang="en-US" sz="1800">
                <a:latin typeface="微软雅黑" panose="020B0503020204020204" charset="-122"/>
                <a:ea typeface="微软雅黑" panose="020B0503020204020204" charset="-122"/>
              </a:rPr>
              <a:t>第一天       </a:t>
            </a:r>
            <a:r>
              <a:rPr lang="en-US" altLang="zh-CN" sz="1800">
                <a:latin typeface="微软雅黑" panose="020B0503020204020204" charset="-122"/>
                <a:ea typeface="微软雅黑" panose="020B0503020204020204" charset="-122"/>
              </a:rPr>
              <a:t>(</a:t>
            </a:r>
            <a:r>
              <a:rPr lang="en-US" altLang="zh-CN" sz="1800">
                <a:latin typeface="微软雅黑" panose="020B0503020204020204" charset="-122"/>
                <a:ea typeface="微软雅黑" panose="020B0503020204020204" charset="-122"/>
                <a:sym typeface="+mn-ea"/>
              </a:rPr>
              <a:t>5~~10)</a:t>
            </a:r>
            <a:r>
              <a:rPr lang="zh-CN" altLang="en-US" sz="1800">
                <a:latin typeface="微软雅黑" panose="020B0503020204020204" charset="-122"/>
                <a:ea typeface="微软雅黑" panose="020B0503020204020204" charset="-122"/>
              </a:rPr>
              <a:t> </a:t>
            </a:r>
            <a:r>
              <a:rPr lang="en-US" altLang="zh-CN" sz="1800">
                <a:latin typeface="微软雅黑" panose="020B0503020204020204" charset="-122"/>
                <a:ea typeface="微软雅黑" panose="020B0503020204020204" charset="-122"/>
              </a:rPr>
              <a:t>ML              </a:t>
            </a:r>
            <a:r>
              <a:rPr lang="zh-CN" altLang="en-US" sz="1800">
                <a:latin typeface="微软雅黑" panose="020B0503020204020204" charset="-122"/>
                <a:ea typeface="微软雅黑" panose="020B0503020204020204" charset="-122"/>
              </a:rPr>
              <a:t>第二天       </a:t>
            </a:r>
            <a:r>
              <a:rPr lang="en-US" altLang="zh-CN" sz="1800">
                <a:latin typeface="微软雅黑" panose="020B0503020204020204" charset="-122"/>
                <a:ea typeface="微软雅黑" panose="020B0503020204020204" charset="-122"/>
              </a:rPr>
              <a:t>(10~~20)ML</a:t>
            </a:r>
          </a:p>
          <a:p>
            <a:pPr eaLnBrk="1" latinLnBrk="0" hangingPunct="1">
              <a:spcBef>
                <a:spcPts val="1000"/>
              </a:spcBef>
            </a:pPr>
            <a:r>
              <a:rPr lang="zh-CN" altLang="en-US" sz="1800">
                <a:latin typeface="微软雅黑" panose="020B0503020204020204" charset="-122"/>
                <a:ea typeface="微软雅黑" panose="020B0503020204020204" charset="-122"/>
              </a:rPr>
              <a:t>第三天       </a:t>
            </a:r>
            <a:r>
              <a:rPr lang="en-US" altLang="zh-CN" sz="1800">
                <a:latin typeface="微软雅黑" panose="020B0503020204020204" charset="-122"/>
                <a:ea typeface="微软雅黑" panose="020B0503020204020204" charset="-122"/>
              </a:rPr>
              <a:t>(20~~30)ML             </a:t>
            </a:r>
            <a:r>
              <a:rPr lang="zh-CN" altLang="en-US" sz="1800">
                <a:latin typeface="微软雅黑" panose="020B0503020204020204" charset="-122"/>
                <a:ea typeface="微软雅黑" panose="020B0503020204020204" charset="-122"/>
              </a:rPr>
              <a:t>第四天       </a:t>
            </a:r>
            <a:r>
              <a:rPr lang="en-US" altLang="zh-CN" sz="1800">
                <a:latin typeface="微软雅黑" panose="020B0503020204020204" charset="-122"/>
                <a:ea typeface="微软雅黑" panose="020B0503020204020204" charset="-122"/>
              </a:rPr>
              <a:t>(30~~40)ML</a:t>
            </a:r>
            <a:endParaRPr lang="zh-CN" altLang="en-US" sz="1800">
              <a:latin typeface="微软雅黑" panose="020B0503020204020204" charset="-122"/>
              <a:ea typeface="微软雅黑" panose="020B0503020204020204" charset="-122"/>
            </a:endParaRPr>
          </a:p>
          <a:p>
            <a:pPr eaLnBrk="1" latinLnBrk="0" hangingPunct="1">
              <a:spcBef>
                <a:spcPts val="1000"/>
              </a:spcBef>
            </a:pPr>
            <a:r>
              <a:rPr lang="zh-CN" altLang="en-US" sz="1800">
                <a:latin typeface="微软雅黑" panose="020B0503020204020204" charset="-122"/>
                <a:ea typeface="微软雅黑" panose="020B0503020204020204" charset="-122"/>
              </a:rPr>
              <a:t>第五天       </a:t>
            </a:r>
            <a:r>
              <a:rPr lang="en-US" altLang="zh-CN" sz="1800">
                <a:latin typeface="微软雅黑" panose="020B0503020204020204" charset="-122"/>
                <a:ea typeface="微软雅黑" panose="020B0503020204020204" charset="-122"/>
              </a:rPr>
              <a:t>(40~~50)ML</a:t>
            </a:r>
          </a:p>
        </p:txBody>
      </p:sp>
      <p:pic>
        <p:nvPicPr>
          <p:cNvPr id="5" name="图片 4" descr="Eowk-fxsenvn7319402"/>
          <p:cNvPicPr>
            <a:picLocks noChangeAspect="1"/>
          </p:cNvPicPr>
          <p:nvPr/>
        </p:nvPicPr>
        <p:blipFill>
          <a:blip r:embed="rId2" cstate="print"/>
          <a:stretch>
            <a:fillRect/>
          </a:stretch>
        </p:blipFill>
        <p:spPr>
          <a:xfrm>
            <a:off x="1143000" y="3226435"/>
            <a:ext cx="7153275" cy="295275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61390" y="323215"/>
            <a:ext cx="8229600" cy="1143000"/>
          </a:xfrm>
        </p:spPr>
        <p:txBody>
          <a:bodyPr>
            <a:scene3d>
              <a:camera prst="orthographicFront"/>
              <a:lightRig rig="threePt" dir="t"/>
            </a:scene3d>
          </a:bodyPr>
          <a:lstStyle/>
          <a:p>
            <a:r>
              <a:rPr lang="zh-CN" altLang="en-US" sz="48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rPr>
              <a:t>母乳的营养</a:t>
            </a:r>
          </a:p>
        </p:txBody>
      </p:sp>
      <p:sp>
        <p:nvSpPr>
          <p:cNvPr id="3" name="内容占位符 2"/>
          <p:cNvSpPr>
            <a:spLocks noGrp="1"/>
          </p:cNvSpPr>
          <p:nvPr>
            <p:ph idx="1"/>
          </p:nvPr>
        </p:nvSpPr>
        <p:spPr>
          <a:xfrm>
            <a:off x="625475" y="5090160"/>
            <a:ext cx="8229600" cy="3089910"/>
          </a:xfrm>
        </p:spPr>
        <p:txBody>
          <a:bodyPr/>
          <a:lstStyle/>
          <a:p>
            <a:pPr eaLnBrk="1" latinLnBrk="0" hangingPunct="1">
              <a:lnSpc>
                <a:spcPct val="150000"/>
              </a:lnSpc>
              <a:spcBef>
                <a:spcPts val="1000"/>
              </a:spcBef>
            </a:pPr>
            <a:r>
              <a:rPr lang="zh-CN" altLang="en-US" sz="1600">
                <a:latin typeface="微软雅黑" panose="020B0503020204020204" charset="-122"/>
                <a:ea typeface="微软雅黑" panose="020B0503020204020204" charset="-122"/>
              </a:rPr>
              <a:t>母乳的免疫成分可增强新生儿的免疫功能</a:t>
            </a:r>
            <a:r>
              <a:rPr lang="en-US" altLang="zh-CN" sz="1600">
                <a:latin typeface="微软雅黑" panose="020B0503020204020204" charset="-122"/>
                <a:ea typeface="微软雅黑" panose="020B0503020204020204" charset="-122"/>
              </a:rPr>
              <a:t>,</a:t>
            </a:r>
            <a:r>
              <a:rPr lang="zh-CN" altLang="en-US" sz="1600">
                <a:latin typeface="微软雅黑" panose="020B0503020204020204" charset="-122"/>
                <a:ea typeface="微软雅黑" panose="020B0503020204020204" charset="-122"/>
              </a:rPr>
              <a:t>史感染疾病发病率减少</a:t>
            </a:r>
            <a:r>
              <a:rPr lang="en-US" altLang="zh-CN" sz="1600">
                <a:latin typeface="微软雅黑" panose="020B0503020204020204" charset="-122"/>
                <a:ea typeface="微软雅黑" panose="020B0503020204020204" charset="-122"/>
              </a:rPr>
              <a:t>2/3</a:t>
            </a:r>
            <a:r>
              <a:rPr lang="zh-CN" altLang="en-US" sz="1600">
                <a:latin typeface="微软雅黑" panose="020B0503020204020204" charset="-122"/>
                <a:ea typeface="微软雅黑" panose="020B0503020204020204" charset="-122"/>
              </a:rPr>
              <a:t>以上。 产后</a:t>
            </a:r>
            <a:r>
              <a:rPr lang="en-US" altLang="zh-CN" sz="1600">
                <a:latin typeface="微软雅黑" panose="020B0503020204020204" charset="-122"/>
                <a:ea typeface="微软雅黑" panose="020B0503020204020204" charset="-122"/>
              </a:rPr>
              <a:t>(1~7)</a:t>
            </a:r>
            <a:r>
              <a:rPr lang="zh-CN" altLang="en-US" sz="1600">
                <a:latin typeface="微软雅黑" panose="020B0503020204020204" charset="-122"/>
                <a:ea typeface="微软雅黑" panose="020B0503020204020204" charset="-122"/>
              </a:rPr>
              <a:t>天内的乳汁中浓度最高</a:t>
            </a:r>
          </a:p>
          <a:p>
            <a:pPr eaLnBrk="1" latinLnBrk="0" hangingPunct="1">
              <a:lnSpc>
                <a:spcPct val="150000"/>
              </a:lnSpc>
              <a:spcBef>
                <a:spcPts val="1000"/>
              </a:spcBef>
            </a:pPr>
            <a:r>
              <a:rPr lang="zh-CN" altLang="en-US" sz="1600">
                <a:latin typeface="微软雅黑" panose="020B0503020204020204" charset="-122"/>
                <a:ea typeface="微软雅黑" panose="020B0503020204020204" charset="-122"/>
              </a:rPr>
              <a:t>母乳中含大量免疫活性细胞 包括巨噬细胞 中性粒细胞和淋巴细胞 可预防疾病</a:t>
            </a:r>
            <a:r>
              <a:rPr lang="en-US" altLang="zh-CN" sz="1600">
                <a:latin typeface="微软雅黑" panose="020B0503020204020204" charset="-122"/>
                <a:ea typeface="微软雅黑" panose="020B0503020204020204" charset="-122"/>
              </a:rPr>
              <a:t>!</a:t>
            </a:r>
          </a:p>
        </p:txBody>
      </p:sp>
      <p:pic>
        <p:nvPicPr>
          <p:cNvPr id="4" name="图片 3" descr="00357bBagy6VrERxeNPd1"/>
          <p:cNvPicPr>
            <a:picLocks noChangeAspect="1"/>
          </p:cNvPicPr>
          <p:nvPr/>
        </p:nvPicPr>
        <p:blipFill>
          <a:blip r:embed="rId2" cstate="print"/>
          <a:stretch>
            <a:fillRect/>
          </a:stretch>
        </p:blipFill>
        <p:spPr>
          <a:xfrm>
            <a:off x="1745615" y="1586865"/>
            <a:ext cx="6311900" cy="350329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10590" y="323215"/>
            <a:ext cx="8229600" cy="1143000"/>
          </a:xfrm>
        </p:spPr>
        <p:txBody>
          <a:bodyPr/>
          <a:lstStyle/>
          <a:p>
            <a:r>
              <a:rPr lang="zh-CN" altLang="en-US" sz="48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rPr>
              <a:t>母乳的成分变化</a:t>
            </a:r>
          </a:p>
        </p:txBody>
      </p:sp>
      <p:sp>
        <p:nvSpPr>
          <p:cNvPr id="3" name="内容占位符 2"/>
          <p:cNvSpPr>
            <a:spLocks noGrp="1"/>
          </p:cNvSpPr>
          <p:nvPr>
            <p:ph idx="1"/>
          </p:nvPr>
        </p:nvSpPr>
        <p:spPr>
          <a:xfrm>
            <a:off x="586105" y="1817370"/>
            <a:ext cx="8229600" cy="4267200"/>
          </a:xfrm>
        </p:spPr>
        <p:txBody>
          <a:bodyPr/>
          <a:lstStyle/>
          <a:p>
            <a:pPr eaLnBrk="1" latinLnBrk="0" hangingPunct="1">
              <a:lnSpc>
                <a:spcPct val="150000"/>
              </a:lnSpc>
              <a:spcBef>
                <a:spcPts val="1000"/>
              </a:spcBef>
            </a:pPr>
            <a:r>
              <a:rPr lang="en-US" altLang="zh-CN" sz="1800">
                <a:latin typeface="微软雅黑" panose="020B0503020204020204" charset="-122"/>
                <a:ea typeface="微软雅黑" panose="020B0503020204020204" charset="-122"/>
              </a:rPr>
              <a:t>1</a:t>
            </a:r>
            <a:r>
              <a:rPr lang="zh-CN" altLang="en-US" sz="1800">
                <a:latin typeface="微软雅黑" panose="020B0503020204020204" charset="-122"/>
                <a:ea typeface="微软雅黑" panose="020B0503020204020204" charset="-122"/>
              </a:rPr>
              <a:t>、</a:t>
            </a:r>
            <a:r>
              <a:rPr lang="zh-CN" altLang="en-US" sz="1800" b="1">
                <a:latin typeface="微软雅黑" panose="020B0503020204020204" charset="-122"/>
                <a:ea typeface="微软雅黑" panose="020B0503020204020204" charset="-122"/>
              </a:rPr>
              <a:t>初乳  </a:t>
            </a:r>
            <a:r>
              <a:rPr lang="zh-CN" altLang="en-US" sz="1800">
                <a:latin typeface="微软雅黑" panose="020B0503020204020204" charset="-122"/>
                <a:ea typeface="微软雅黑" panose="020B0503020204020204" charset="-122"/>
              </a:rPr>
              <a:t>分娩后</a:t>
            </a:r>
            <a:r>
              <a:rPr lang="en-US" altLang="zh-CN" sz="1800">
                <a:latin typeface="微软雅黑" panose="020B0503020204020204" charset="-122"/>
                <a:ea typeface="微软雅黑" panose="020B0503020204020204" charset="-122"/>
              </a:rPr>
              <a:t>7</a:t>
            </a:r>
            <a:r>
              <a:rPr lang="zh-CN" altLang="en-US" sz="1800">
                <a:latin typeface="微软雅黑" panose="020B0503020204020204" charset="-122"/>
                <a:ea typeface="微软雅黑" panose="020B0503020204020204" charset="-122"/>
              </a:rPr>
              <a:t>天内 分泌的乳汁为初乳， 初乳是透明 ，黄色或淡黄色的。外观稀薄 ，发粘，量少，但品质高，营养好。与以后的各期比较其中，脂肪含量少 </a:t>
            </a:r>
            <a:r>
              <a:rPr lang="zh-CN" altLang="en-US" sz="1800" b="1">
                <a:latin typeface="微软雅黑" panose="020B0503020204020204" charset="-122"/>
                <a:ea typeface="微软雅黑" panose="020B0503020204020204" charset="-122"/>
              </a:rPr>
              <a:t>蛋白质</a:t>
            </a:r>
            <a:r>
              <a:rPr lang="zh-CN" altLang="en-US" sz="1800">
                <a:latin typeface="微软雅黑" panose="020B0503020204020204" charset="-122"/>
                <a:ea typeface="微软雅黑" panose="020B0503020204020204" charset="-122"/>
              </a:rPr>
              <a:t>含量多 大部分是</a:t>
            </a:r>
            <a:r>
              <a:rPr lang="zh-CN" altLang="en-US" sz="1800" b="1">
                <a:latin typeface="微软雅黑" panose="020B0503020204020204" charset="-122"/>
                <a:ea typeface="微软雅黑" panose="020B0503020204020204" charset="-122"/>
              </a:rPr>
              <a:t>免疫球蛋白 矿物质</a:t>
            </a:r>
            <a:r>
              <a:rPr lang="zh-CN" altLang="en-US" sz="1800">
                <a:latin typeface="微软雅黑" panose="020B0503020204020204" charset="-122"/>
                <a:ea typeface="微软雅黑" panose="020B0503020204020204" charset="-122"/>
              </a:rPr>
              <a:t>含量较高此外还含有帮助消化的酶和抗体，能</a:t>
            </a:r>
            <a:r>
              <a:rPr lang="zh-CN" altLang="en-US" sz="1800" b="1">
                <a:latin typeface="微软雅黑" panose="020B0503020204020204" charset="-122"/>
                <a:ea typeface="微软雅黑" panose="020B0503020204020204" charset="-122"/>
              </a:rPr>
              <a:t>抗病防感染</a:t>
            </a:r>
            <a:r>
              <a:rPr lang="zh-CN" altLang="en-US" sz="1800">
                <a:latin typeface="微软雅黑" panose="020B0503020204020204" charset="-122"/>
                <a:ea typeface="微软雅黑" panose="020B0503020204020204" charset="-122"/>
              </a:rPr>
              <a:t>，容易消化吸收，初乳有倾泻作用，可以</a:t>
            </a:r>
            <a:r>
              <a:rPr lang="zh-CN" altLang="en-US" sz="1800" b="1">
                <a:latin typeface="微软雅黑" panose="020B0503020204020204" charset="-122"/>
                <a:ea typeface="微软雅黑" panose="020B0503020204020204" charset="-122"/>
              </a:rPr>
              <a:t>促进胎粪及早排出</a:t>
            </a:r>
            <a:r>
              <a:rPr lang="zh-CN" altLang="en-US" sz="1800">
                <a:latin typeface="微软雅黑" panose="020B0503020204020204" charset="-122"/>
                <a:ea typeface="微软雅黑" panose="020B0503020204020204" charset="-122"/>
              </a:rPr>
              <a:t>，</a:t>
            </a:r>
            <a:r>
              <a:rPr lang="zh-CN" altLang="en-US" sz="1800" b="1">
                <a:latin typeface="微软雅黑" panose="020B0503020204020204" charset="-122"/>
                <a:ea typeface="微软雅黑" panose="020B0503020204020204" charset="-122"/>
              </a:rPr>
              <a:t>初乳的成分正适合早期新生儿胃容量小，消化力弱 ，营养需求高的生理特点。</a:t>
            </a:r>
            <a:r>
              <a:rPr lang="zh-CN" altLang="en-US" sz="1800">
                <a:latin typeface="微软雅黑" panose="020B0503020204020204" charset="-122"/>
                <a:ea typeface="微软雅黑" panose="020B0503020204020204" charset="-122"/>
              </a:rPr>
              <a:t> 是每个新生儿最需要最宝贵的营养品。</a:t>
            </a:r>
          </a:p>
          <a:p>
            <a:pPr eaLnBrk="1" latinLnBrk="0" hangingPunct="1">
              <a:lnSpc>
                <a:spcPct val="150000"/>
              </a:lnSpc>
              <a:spcBef>
                <a:spcPts val="1000"/>
              </a:spcBef>
            </a:pPr>
            <a:r>
              <a:rPr lang="en-US" altLang="zh-CN" sz="1800">
                <a:latin typeface="微软雅黑" panose="020B0503020204020204" charset="-122"/>
                <a:ea typeface="微软雅黑" panose="020B0503020204020204" charset="-122"/>
              </a:rPr>
              <a:t>2</a:t>
            </a:r>
            <a:r>
              <a:rPr lang="zh-CN" sz="1800">
                <a:latin typeface="微软雅黑" panose="020B0503020204020204" charset="-122"/>
                <a:ea typeface="微软雅黑" panose="020B0503020204020204" charset="-122"/>
              </a:rPr>
              <a:t>、</a:t>
            </a:r>
            <a:r>
              <a:rPr lang="zh-CN" altLang="en-US" sz="1800" b="1">
                <a:latin typeface="微软雅黑" panose="020B0503020204020204" charset="-122"/>
                <a:ea typeface="微软雅黑" panose="020B0503020204020204" charset="-122"/>
              </a:rPr>
              <a:t>过度乳</a:t>
            </a:r>
            <a:r>
              <a:rPr lang="zh-CN" altLang="en-US" sz="1800">
                <a:latin typeface="微软雅黑" panose="020B0503020204020204" charset="-122"/>
                <a:ea typeface="微软雅黑" panose="020B0503020204020204" charset="-122"/>
              </a:rPr>
              <a:t>  乳汁 成奶白色  其中</a:t>
            </a:r>
            <a:r>
              <a:rPr lang="zh-CN" altLang="en-US" sz="1800" b="1">
                <a:latin typeface="微软雅黑" panose="020B0503020204020204" charset="-122"/>
                <a:ea typeface="微软雅黑" panose="020B0503020204020204" charset="-122"/>
              </a:rPr>
              <a:t>脂肪</a:t>
            </a:r>
            <a:r>
              <a:rPr lang="zh-CN" altLang="en-US" sz="1800">
                <a:latin typeface="微软雅黑" panose="020B0503020204020204" charset="-122"/>
                <a:ea typeface="微软雅黑" panose="020B0503020204020204" charset="-122"/>
              </a:rPr>
              <a:t>和</a:t>
            </a:r>
            <a:r>
              <a:rPr lang="zh-CN" altLang="en-US" sz="1800" b="1">
                <a:latin typeface="微软雅黑" panose="020B0503020204020204" charset="-122"/>
                <a:ea typeface="微软雅黑" panose="020B0503020204020204" charset="-122"/>
              </a:rPr>
              <a:t>乳糖</a:t>
            </a:r>
            <a:r>
              <a:rPr lang="zh-CN" altLang="en-US" sz="1800">
                <a:latin typeface="微软雅黑" panose="020B0503020204020204" charset="-122"/>
                <a:ea typeface="微软雅黑" panose="020B0503020204020204" charset="-122"/>
              </a:rPr>
              <a:t>的含量逐渐增长 </a:t>
            </a:r>
          </a:p>
          <a:p>
            <a:pPr eaLnBrk="1" latinLnBrk="0" hangingPunct="1">
              <a:lnSpc>
                <a:spcPct val="150000"/>
              </a:lnSpc>
              <a:spcBef>
                <a:spcPts val="1000"/>
              </a:spcBef>
            </a:pPr>
            <a:r>
              <a:rPr lang="en-US" altLang="zh-CN" sz="1800">
                <a:latin typeface="微软雅黑" panose="020B0503020204020204" charset="-122"/>
                <a:ea typeface="微软雅黑" panose="020B0503020204020204" charset="-122"/>
              </a:rPr>
              <a:t>3</a:t>
            </a:r>
            <a:r>
              <a:rPr lang="zh-CN" altLang="en-US" sz="1800">
                <a:latin typeface="微软雅黑" panose="020B0503020204020204" charset="-122"/>
                <a:ea typeface="微软雅黑" panose="020B0503020204020204" charset="-122"/>
              </a:rPr>
              <a:t>、</a:t>
            </a:r>
            <a:r>
              <a:rPr lang="zh-CN" altLang="en-US" sz="1800" b="1">
                <a:latin typeface="微软雅黑" panose="020B0503020204020204" charset="-122"/>
                <a:ea typeface="微软雅黑" panose="020B0503020204020204" charset="-122"/>
              </a:rPr>
              <a:t>成熟乳</a:t>
            </a:r>
            <a:r>
              <a:rPr lang="zh-CN" altLang="en-US" sz="1800">
                <a:latin typeface="微软雅黑" panose="020B0503020204020204" charset="-122"/>
                <a:ea typeface="微软雅黑" panose="020B0503020204020204" charset="-122"/>
              </a:rPr>
              <a:t>  乳汁成白色乳量增加其中</a:t>
            </a:r>
            <a:r>
              <a:rPr lang="zh-CN" altLang="en-US" sz="1800" b="1">
                <a:latin typeface="微软雅黑" panose="020B0503020204020204" charset="-122"/>
                <a:ea typeface="微软雅黑" panose="020B0503020204020204" charset="-122"/>
              </a:rPr>
              <a:t>脂肪</a:t>
            </a:r>
            <a:r>
              <a:rPr lang="zh-CN" altLang="en-US" sz="1800">
                <a:latin typeface="微软雅黑" panose="020B0503020204020204" charset="-122"/>
                <a:ea typeface="微软雅黑" panose="020B0503020204020204" charset="-122"/>
              </a:rPr>
              <a:t>含量增加到</a:t>
            </a:r>
            <a:r>
              <a:rPr lang="zh-CN" altLang="en-US" sz="1800" b="1">
                <a:latin typeface="微软雅黑" panose="020B0503020204020204" charset="-122"/>
                <a:ea typeface="微软雅黑" panose="020B0503020204020204" charset="-122"/>
              </a:rPr>
              <a:t>最高</a:t>
            </a:r>
            <a:r>
              <a:rPr lang="zh-CN" altLang="en-US" sz="1800">
                <a:latin typeface="微软雅黑" panose="020B0503020204020204" charset="-122"/>
                <a:ea typeface="微软雅黑" panose="020B0503020204020204" charset="-122"/>
              </a:rPr>
              <a:t>限度 乳汁的营养成分适合此时期 新生儿的生长发育</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04265" y="323215"/>
            <a:ext cx="8229600" cy="1143000"/>
          </a:xfrm>
        </p:spPr>
        <p:txBody>
          <a:bodyPr/>
          <a:lstStyle/>
          <a:p>
            <a:r>
              <a:rPr lang="zh-CN" altLang="en-US" sz="48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rPr>
              <a:t>乳房的结构</a:t>
            </a:r>
          </a:p>
        </p:txBody>
      </p:sp>
      <p:sp>
        <p:nvSpPr>
          <p:cNvPr id="3" name="内容占位符 2"/>
          <p:cNvSpPr>
            <a:spLocks noGrp="1"/>
          </p:cNvSpPr>
          <p:nvPr>
            <p:ph idx="1"/>
          </p:nvPr>
        </p:nvSpPr>
        <p:spPr>
          <a:xfrm>
            <a:off x="819785" y="1955165"/>
            <a:ext cx="1863725" cy="2430145"/>
          </a:xfrm>
        </p:spPr>
        <p:txBody>
          <a:bodyPr/>
          <a:lstStyle/>
          <a:p>
            <a:pPr marL="0" indent="0" algn="l" eaLnBrk="1" latinLnBrk="0" hangingPunct="1">
              <a:lnSpc>
                <a:spcPct val="150000"/>
              </a:lnSpc>
              <a:spcBef>
                <a:spcPts val="1000"/>
              </a:spcBef>
              <a:buNone/>
            </a:pPr>
            <a:r>
              <a:rPr lang="en-US" altLang="zh-CN" sz="1800">
                <a:latin typeface="微软雅黑" panose="020B0503020204020204" charset="-122"/>
                <a:ea typeface="微软雅黑" panose="020B0503020204020204" charset="-122"/>
              </a:rPr>
              <a:t>    </a:t>
            </a:r>
            <a:r>
              <a:rPr lang="zh-CN" altLang="en-US" sz="1800">
                <a:latin typeface="微软雅黑" panose="020B0503020204020204" charset="-122"/>
                <a:ea typeface="微软雅黑" panose="020B0503020204020204" charset="-122"/>
              </a:rPr>
              <a:t>脂肪 </a:t>
            </a:r>
          </a:p>
          <a:p>
            <a:pPr eaLnBrk="1" latinLnBrk="0" hangingPunct="1">
              <a:lnSpc>
                <a:spcPct val="150000"/>
              </a:lnSpc>
              <a:spcBef>
                <a:spcPts val="1000"/>
              </a:spcBef>
            </a:pPr>
            <a:endParaRPr lang="zh-CN" altLang="en-US" sz="1800">
              <a:latin typeface="微软雅黑" panose="020B0503020204020204" charset="-122"/>
              <a:ea typeface="微软雅黑" panose="020B0503020204020204" charset="-122"/>
            </a:endParaRPr>
          </a:p>
          <a:p>
            <a:pPr marL="0" indent="0" eaLnBrk="1" latinLnBrk="0" hangingPunct="1">
              <a:lnSpc>
                <a:spcPct val="150000"/>
              </a:lnSpc>
              <a:spcBef>
                <a:spcPts val="1000"/>
              </a:spcBef>
              <a:buNone/>
            </a:pPr>
            <a:r>
              <a:rPr lang="zh-CN" altLang="en-US" sz="1800">
                <a:latin typeface="微软雅黑" panose="020B0503020204020204" charset="-122"/>
                <a:ea typeface="微软雅黑" panose="020B0503020204020204" charset="-122"/>
              </a:rPr>
              <a:t>   腺体</a:t>
            </a:r>
          </a:p>
          <a:p>
            <a:pPr eaLnBrk="1" latinLnBrk="0" hangingPunct="1">
              <a:lnSpc>
                <a:spcPct val="150000"/>
              </a:lnSpc>
              <a:spcBef>
                <a:spcPts val="1000"/>
              </a:spcBef>
            </a:pPr>
            <a:endParaRPr lang="zh-CN" altLang="en-US" sz="1800">
              <a:latin typeface="微软雅黑" panose="020B0503020204020204" charset="-122"/>
              <a:ea typeface="微软雅黑" panose="020B0503020204020204" charset="-122"/>
            </a:endParaRPr>
          </a:p>
          <a:p>
            <a:pPr marL="0" indent="0" eaLnBrk="1" latinLnBrk="0" hangingPunct="1">
              <a:lnSpc>
                <a:spcPct val="150000"/>
              </a:lnSpc>
              <a:spcBef>
                <a:spcPts val="1000"/>
              </a:spcBef>
              <a:buNone/>
            </a:pPr>
            <a:r>
              <a:rPr lang="zh-CN" altLang="en-US" sz="1800">
                <a:latin typeface="微软雅黑" panose="020B0503020204020204" charset="-122"/>
                <a:ea typeface="微软雅黑" panose="020B0503020204020204" charset="-122"/>
              </a:rPr>
              <a:t> 结缔组织</a:t>
            </a:r>
          </a:p>
          <a:p>
            <a:pPr eaLnBrk="1" latinLnBrk="0" hangingPunct="1">
              <a:lnSpc>
                <a:spcPct val="150000"/>
              </a:lnSpc>
              <a:spcBef>
                <a:spcPts val="1000"/>
              </a:spcBef>
            </a:pPr>
            <a:endParaRPr lang="zh-CN" altLang="en-US" sz="1800">
              <a:latin typeface="微软雅黑" panose="020B0503020204020204" charset="-122"/>
              <a:ea typeface="微软雅黑" panose="020B0503020204020204" charset="-122"/>
            </a:endParaRPr>
          </a:p>
          <a:p>
            <a:pPr marL="0" indent="0" eaLnBrk="1" latinLnBrk="0" hangingPunct="1">
              <a:lnSpc>
                <a:spcPct val="150000"/>
              </a:lnSpc>
              <a:spcBef>
                <a:spcPts val="1000"/>
              </a:spcBef>
              <a:buNone/>
            </a:pPr>
            <a:r>
              <a:rPr lang="zh-CN" altLang="en-US" sz="1800">
                <a:latin typeface="微软雅黑" panose="020B0503020204020204" charset="-122"/>
                <a:ea typeface="微软雅黑" panose="020B0503020204020204" charset="-122"/>
              </a:rPr>
              <a:t>皮肤构成</a:t>
            </a:r>
          </a:p>
        </p:txBody>
      </p:sp>
      <p:pic>
        <p:nvPicPr>
          <p:cNvPr id="4" name="图片 3" descr="131723 (1).jpg1"/>
          <p:cNvPicPr>
            <a:picLocks noChangeAspect="1"/>
          </p:cNvPicPr>
          <p:nvPr/>
        </p:nvPicPr>
        <p:blipFill>
          <a:blip r:embed="rId2" cstate="print"/>
          <a:stretch>
            <a:fillRect/>
          </a:stretch>
        </p:blipFill>
        <p:spPr>
          <a:xfrm>
            <a:off x="3437255" y="1955165"/>
            <a:ext cx="3893185" cy="4490085"/>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78230" y="414020"/>
            <a:ext cx="8229600" cy="1143000"/>
          </a:xfrm>
        </p:spPr>
        <p:txBody>
          <a:bodyPr/>
          <a:lstStyle/>
          <a:p>
            <a:r>
              <a:rPr lang="zh-CN" altLang="en-US" sz="48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sym typeface="+mn-ea"/>
              </a:rPr>
              <a:t>泌乳原理</a:t>
            </a:r>
          </a:p>
        </p:txBody>
      </p:sp>
      <p:sp>
        <p:nvSpPr>
          <p:cNvPr id="3" name="内容占位符 2"/>
          <p:cNvSpPr>
            <a:spLocks noGrp="1"/>
          </p:cNvSpPr>
          <p:nvPr>
            <p:ph idx="1"/>
          </p:nvPr>
        </p:nvSpPr>
        <p:spPr>
          <a:xfrm>
            <a:off x="457200" y="2438400"/>
            <a:ext cx="4606290" cy="3943985"/>
          </a:xfrm>
        </p:spPr>
        <p:txBody>
          <a:bodyPr/>
          <a:lstStyle/>
          <a:p>
            <a:r>
              <a:rPr lang="zh-CN" altLang="en-US"/>
              <a:t> </a:t>
            </a:r>
            <a:r>
              <a:rPr lang="zh-CN" altLang="en-US" b="1"/>
              <a:t>孕早期</a:t>
            </a:r>
            <a:r>
              <a:rPr lang="zh-CN" altLang="en-US"/>
              <a:t>  ：</a:t>
            </a:r>
            <a:r>
              <a:rPr lang="zh-CN" altLang="en-US" b="1"/>
              <a:t>雌激素</a:t>
            </a:r>
            <a:r>
              <a:rPr lang="zh-CN" altLang="en-US"/>
              <a:t>和</a:t>
            </a:r>
            <a:r>
              <a:rPr lang="zh-CN" altLang="en-US" b="1"/>
              <a:t>孕激素</a:t>
            </a:r>
            <a:r>
              <a:rPr lang="zh-CN" altLang="en-US"/>
              <a:t>增长  使</a:t>
            </a:r>
          </a:p>
          <a:p>
            <a:pPr marL="0" indent="0">
              <a:buNone/>
            </a:pPr>
            <a:r>
              <a:rPr lang="zh-CN" altLang="en-US"/>
              <a:t>       乳房第二次发育</a:t>
            </a:r>
          </a:p>
          <a:p>
            <a:r>
              <a:rPr lang="zh-CN" altLang="en-US" b="1"/>
              <a:t>孕晚期 </a:t>
            </a:r>
            <a:r>
              <a:rPr lang="en-US" altLang="zh-CN"/>
              <a:t>:</a:t>
            </a:r>
            <a:r>
              <a:rPr lang="zh-CN" altLang="en-US" b="1"/>
              <a:t>泌乳素</a:t>
            </a:r>
            <a:r>
              <a:rPr lang="en-US" altLang="zh-CN"/>
              <a:t>+</a:t>
            </a:r>
            <a:r>
              <a:rPr lang="zh-CN" altLang="en-US"/>
              <a:t>黄体素</a:t>
            </a:r>
            <a:r>
              <a:rPr lang="en-US" altLang="zh-CN"/>
              <a:t>+</a:t>
            </a:r>
            <a:r>
              <a:rPr lang="zh-CN" altLang="en-US"/>
              <a:t>动情素</a:t>
            </a:r>
            <a:r>
              <a:rPr lang="en-US" altLang="zh-CN"/>
              <a:t>+</a:t>
            </a:r>
            <a:r>
              <a:rPr lang="zh-CN" altLang="en-US"/>
              <a:t>甲状腺素</a:t>
            </a:r>
            <a:r>
              <a:rPr lang="en-US" altLang="zh-CN"/>
              <a:t>+</a:t>
            </a:r>
            <a:r>
              <a:rPr lang="zh-CN" altLang="en-US"/>
              <a:t>胰岛素</a:t>
            </a:r>
            <a:r>
              <a:rPr lang="en-US" altLang="zh-CN"/>
              <a:t>+</a:t>
            </a:r>
            <a:r>
              <a:rPr lang="zh-CN" altLang="en-US"/>
              <a:t>形成使乳汁储存在乳房当中</a:t>
            </a:r>
            <a:r>
              <a:rPr lang="en-US" altLang="zh-CN"/>
              <a:t>~</a:t>
            </a:r>
            <a:r>
              <a:rPr lang="zh-CN" altLang="en-US" b="1">
                <a:sym typeface="+mn-ea"/>
              </a:rPr>
              <a:t>泌乳素抑制释放因子</a:t>
            </a:r>
            <a:r>
              <a:rPr lang="zh-CN" altLang="en-US">
                <a:sym typeface="+mn-ea"/>
              </a:rPr>
              <a:t>压制在乳房当中。</a:t>
            </a:r>
          </a:p>
          <a:p>
            <a:r>
              <a:rPr lang="zh-CN" altLang="en-US" b="1"/>
              <a:t>分娩后</a:t>
            </a:r>
            <a:r>
              <a:rPr lang="zh-CN" altLang="en-US"/>
              <a:t>：胎盘脱离子宫，</a:t>
            </a:r>
            <a:r>
              <a:rPr lang="zh-CN" altLang="en-US" b="1"/>
              <a:t>雌激素</a:t>
            </a:r>
            <a:r>
              <a:rPr lang="zh-CN" altLang="en-US"/>
              <a:t>和</a:t>
            </a:r>
            <a:r>
              <a:rPr lang="zh-CN" altLang="en-US" b="1"/>
              <a:t>孕激素</a:t>
            </a:r>
            <a:r>
              <a:rPr lang="zh-CN" altLang="en-US"/>
              <a:t>下降，宝宝吸吮刺激大脑分泌更多</a:t>
            </a:r>
            <a:r>
              <a:rPr lang="zh-CN" altLang="en-US" b="1"/>
              <a:t>催乳素</a:t>
            </a:r>
            <a:r>
              <a:rPr lang="zh-CN" altLang="en-US"/>
              <a:t>和</a:t>
            </a:r>
            <a:r>
              <a:rPr lang="zh-CN" altLang="en-US" b="1"/>
              <a:t>催产素</a:t>
            </a:r>
            <a:r>
              <a:rPr lang="zh-CN" altLang="en-US"/>
              <a:t>（宫缩素）可以刺激子宫收缩。</a:t>
            </a:r>
          </a:p>
        </p:txBody>
      </p:sp>
      <p:pic>
        <p:nvPicPr>
          <p:cNvPr id="4" name="图片 3" descr="5"/>
          <p:cNvPicPr>
            <a:picLocks noChangeAspect="1"/>
          </p:cNvPicPr>
          <p:nvPr/>
        </p:nvPicPr>
        <p:blipFill>
          <a:blip r:embed="rId2" cstate="print"/>
          <a:stretch>
            <a:fillRect/>
          </a:stretch>
        </p:blipFill>
        <p:spPr>
          <a:xfrm>
            <a:off x="5153025" y="2439035"/>
            <a:ext cx="3533775" cy="3848735"/>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78865" y="310515"/>
            <a:ext cx="8229600" cy="1143000"/>
          </a:xfrm>
        </p:spPr>
        <p:txBody>
          <a:bodyPr/>
          <a:lstStyle/>
          <a:p>
            <a:r>
              <a:rPr lang="zh-CN" altLang="en-US" sz="48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sym typeface="+mn-ea"/>
              </a:rPr>
              <a:t>母乳喂养的技巧</a:t>
            </a:r>
          </a:p>
        </p:txBody>
      </p:sp>
      <p:sp>
        <p:nvSpPr>
          <p:cNvPr id="3" name="内容占位符 2"/>
          <p:cNvSpPr>
            <a:spLocks noGrp="1"/>
          </p:cNvSpPr>
          <p:nvPr>
            <p:ph idx="1"/>
          </p:nvPr>
        </p:nvSpPr>
        <p:spPr>
          <a:xfrm>
            <a:off x="444500" y="1998345"/>
            <a:ext cx="3817620" cy="4138930"/>
          </a:xfrm>
        </p:spPr>
        <p:txBody>
          <a:bodyPr/>
          <a:lstStyle/>
          <a:p>
            <a:r>
              <a:rPr lang="zh-CN" altLang="en-US" b="1"/>
              <a:t>正确的哺乳姿势</a:t>
            </a:r>
          </a:p>
          <a:p>
            <a:r>
              <a:rPr lang="zh-CN" altLang="en-US"/>
              <a:t>鼻子正对乳头</a:t>
            </a:r>
          </a:p>
          <a:p>
            <a:r>
              <a:rPr lang="zh-CN" altLang="en-US"/>
              <a:t>宝宝的头脖子与身体成一条直线，胸贴胸 腹贴腹。</a:t>
            </a:r>
          </a:p>
          <a:p>
            <a:r>
              <a:rPr lang="zh-CN" altLang="en-US"/>
              <a:t>母亲一手拖着宝宝的头肩膀及臀部手托住乳房</a:t>
            </a:r>
          </a:p>
          <a:p>
            <a:r>
              <a:rPr lang="zh-CN" altLang="en-US"/>
              <a:t>用乳头轻轻碰触宝宝上唇刺激宝宝寻幂反射，</a:t>
            </a:r>
          </a:p>
          <a:p>
            <a:r>
              <a:rPr lang="zh-CN" altLang="en-US"/>
              <a:t>等宝宝嘴巴装到最大</a:t>
            </a:r>
          </a:p>
          <a:p>
            <a:r>
              <a:rPr lang="zh-CN" altLang="en-US"/>
              <a:t>很快的抱宝宝靠近乳房让宝宝含接乳晕和乳头</a:t>
            </a:r>
          </a:p>
        </p:txBody>
      </p:sp>
      <p:pic>
        <p:nvPicPr>
          <p:cNvPr id="5" name="图片 4" descr="9"/>
          <p:cNvPicPr>
            <a:picLocks noChangeAspect="1"/>
          </p:cNvPicPr>
          <p:nvPr/>
        </p:nvPicPr>
        <p:blipFill>
          <a:blip r:embed="rId2" cstate="print"/>
          <a:stretch>
            <a:fillRect/>
          </a:stretch>
        </p:blipFill>
        <p:spPr>
          <a:xfrm>
            <a:off x="4673600" y="1678940"/>
            <a:ext cx="3367405" cy="428244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04265" y="349250"/>
            <a:ext cx="8229600" cy="1143000"/>
          </a:xfrm>
        </p:spPr>
        <p:txBody>
          <a:bodyPr/>
          <a:lstStyle/>
          <a:p>
            <a:r>
              <a:rPr lang="zh-CN" altLang="en-US" sz="48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rPr>
              <a:t>哺乳姿势</a:t>
            </a:r>
          </a:p>
        </p:txBody>
      </p:sp>
      <p:sp>
        <p:nvSpPr>
          <p:cNvPr id="3" name="内容占位符 2"/>
          <p:cNvSpPr>
            <a:spLocks noGrp="1"/>
          </p:cNvSpPr>
          <p:nvPr>
            <p:ph idx="1"/>
          </p:nvPr>
        </p:nvSpPr>
        <p:spPr/>
        <p:txBody>
          <a:bodyPr/>
          <a:lstStyle/>
          <a:p>
            <a:pPr marL="0" indent="0">
              <a:buNone/>
            </a:pPr>
            <a:endParaRPr lang="zh-CN" altLang="en-US"/>
          </a:p>
        </p:txBody>
      </p:sp>
      <p:pic>
        <p:nvPicPr>
          <p:cNvPr id="4" name="图片 3" descr="7"/>
          <p:cNvPicPr>
            <a:picLocks noChangeAspect="1"/>
          </p:cNvPicPr>
          <p:nvPr/>
        </p:nvPicPr>
        <p:blipFill>
          <a:blip r:embed="rId2" cstate="print"/>
          <a:stretch>
            <a:fillRect/>
          </a:stretch>
        </p:blipFill>
        <p:spPr>
          <a:xfrm>
            <a:off x="64135" y="3150235"/>
            <a:ext cx="9015730" cy="2844165"/>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247140" y="349885"/>
            <a:ext cx="8229600" cy="1143000"/>
          </a:xfrm>
        </p:spPr>
        <p:txBody>
          <a:bodyPr>
            <a:scene3d>
              <a:camera prst="orthographicFront"/>
              <a:lightRig rig="threePt" dir="t"/>
            </a:scene3d>
          </a:bodyPr>
          <a:lstStyle/>
          <a:p>
            <a:r>
              <a:rPr lang="zh-CN" altLang="en-US" sz="48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sym typeface="+mn-ea"/>
              </a:rPr>
              <a:t>衔接乳房的要点</a:t>
            </a:r>
          </a:p>
        </p:txBody>
      </p:sp>
      <p:sp>
        <p:nvSpPr>
          <p:cNvPr id="3" name="内容占位符 2"/>
          <p:cNvSpPr>
            <a:spLocks noGrp="1"/>
          </p:cNvSpPr>
          <p:nvPr>
            <p:ph idx="1"/>
          </p:nvPr>
        </p:nvSpPr>
        <p:spPr/>
        <p:txBody>
          <a:bodyPr/>
          <a:lstStyle/>
          <a:p>
            <a:r>
              <a:rPr lang="en-US" altLang="zh-CN"/>
              <a:t>1.</a:t>
            </a:r>
            <a:r>
              <a:rPr lang="zh-CN" altLang="en-US"/>
              <a:t>婴儿的嘴巴张得最大，呈鱼嘴状</a:t>
            </a:r>
          </a:p>
          <a:p>
            <a:r>
              <a:rPr lang="en-US" altLang="zh-CN"/>
              <a:t>2.</a:t>
            </a:r>
            <a:r>
              <a:rPr lang="zh-CN" altLang="en-US"/>
              <a:t>下唇向外翻</a:t>
            </a:r>
          </a:p>
          <a:p>
            <a:r>
              <a:rPr lang="en-US" altLang="zh-CN"/>
              <a:t>3.</a:t>
            </a:r>
            <a:r>
              <a:rPr lang="zh-CN" altLang="en-US"/>
              <a:t>舌头成少壮环绕乳头 </a:t>
            </a:r>
          </a:p>
          <a:p>
            <a:r>
              <a:rPr lang="en-US" altLang="zh-CN"/>
              <a:t>4.</a:t>
            </a:r>
            <a:r>
              <a:rPr lang="zh-CN" altLang="en-US"/>
              <a:t>脸颊五启程球状</a:t>
            </a:r>
          </a:p>
          <a:p>
            <a:r>
              <a:rPr lang="en-US" altLang="zh-CN"/>
              <a:t>5.</a:t>
            </a:r>
            <a:r>
              <a:rPr lang="zh-CN" altLang="en-US"/>
              <a:t>焊接时可以看到上方的乳晕要比下方</a:t>
            </a:r>
          </a:p>
          <a:p>
            <a:r>
              <a:rPr lang="zh-CN" altLang="en-US"/>
              <a:t>的乳晕多</a:t>
            </a:r>
          </a:p>
          <a:p>
            <a:r>
              <a:rPr lang="en-US" altLang="zh-CN"/>
              <a:t>6.</a:t>
            </a:r>
            <a:r>
              <a:rPr lang="zh-CN" altLang="en-US"/>
              <a:t>慢而生的吸吮并且有停顿</a:t>
            </a:r>
          </a:p>
          <a:p>
            <a:r>
              <a:rPr lang="en-US" altLang="zh-CN"/>
              <a:t>7.</a:t>
            </a:r>
            <a:r>
              <a:rPr lang="zh-CN" altLang="en-US"/>
              <a:t>可以听到宝宝发出</a:t>
            </a:r>
            <a:r>
              <a:rPr lang="en-US" altLang="zh-CN"/>
              <a:t>‘’</a:t>
            </a:r>
            <a:r>
              <a:rPr lang="zh-CN" altLang="en-US"/>
              <a:t>咕咚咕咚</a:t>
            </a:r>
            <a:r>
              <a:rPr lang="en-US" altLang="zh-CN"/>
              <a:t>‘’</a:t>
            </a:r>
            <a:r>
              <a:rPr lang="zh-CN" altLang="en-US"/>
              <a:t>地声音</a:t>
            </a:r>
          </a:p>
        </p:txBody>
      </p:sp>
      <p:pic>
        <p:nvPicPr>
          <p:cNvPr id="4" name="图片 3" descr="6"/>
          <p:cNvPicPr>
            <a:picLocks noChangeAspect="1"/>
          </p:cNvPicPr>
          <p:nvPr/>
        </p:nvPicPr>
        <p:blipFill>
          <a:blip r:embed="rId2" cstate="print"/>
          <a:stretch>
            <a:fillRect/>
          </a:stretch>
        </p:blipFill>
        <p:spPr>
          <a:xfrm>
            <a:off x="5267960" y="2089150"/>
            <a:ext cx="3608705" cy="366014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530985" y="374650"/>
            <a:ext cx="7750810" cy="1053465"/>
          </a:xfrm>
        </p:spPr>
        <p:txBody>
          <a:bodyPr/>
          <a:lstStyle/>
          <a:p>
            <a:r>
              <a:rPr lang="zh-CN" altLang="en-US" sz="48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sym typeface="+mn-ea"/>
              </a:rPr>
              <a:t>妈妈在喂养时应注意！</a:t>
            </a:r>
          </a:p>
        </p:txBody>
      </p:sp>
      <p:sp>
        <p:nvSpPr>
          <p:cNvPr id="3" name="内容占位符 2"/>
          <p:cNvSpPr>
            <a:spLocks noGrp="1"/>
          </p:cNvSpPr>
          <p:nvPr>
            <p:ph idx="1"/>
          </p:nvPr>
        </p:nvSpPr>
        <p:spPr/>
        <p:txBody>
          <a:bodyPr/>
          <a:lstStyle/>
          <a:p>
            <a:r>
              <a:rPr lang="en-US" altLang="zh-CN"/>
              <a:t>1.</a:t>
            </a:r>
            <a:r>
              <a:rPr lang="zh-CN" altLang="en-US"/>
              <a:t>不要再生气时喂奶</a:t>
            </a:r>
          </a:p>
          <a:p>
            <a:endParaRPr lang="en-US" altLang="zh-CN"/>
          </a:p>
          <a:p>
            <a:r>
              <a:rPr lang="en-US" altLang="zh-CN"/>
              <a:t>2.</a:t>
            </a:r>
            <a:r>
              <a:rPr lang="zh-CN" altLang="en-US"/>
              <a:t>运动后不要马上喂奶</a:t>
            </a:r>
          </a:p>
          <a:p>
            <a:endParaRPr lang="en-US" altLang="zh-CN"/>
          </a:p>
          <a:p>
            <a:r>
              <a:rPr lang="en-US" altLang="zh-CN"/>
              <a:t>3.</a:t>
            </a:r>
            <a:r>
              <a:rPr lang="zh-CN" altLang="en-US"/>
              <a:t>哺乳期不要减肥</a:t>
            </a:r>
          </a:p>
          <a:p>
            <a:endParaRPr lang="en-US" altLang="zh-CN"/>
          </a:p>
          <a:p>
            <a:r>
              <a:rPr lang="en-US" altLang="zh-CN"/>
              <a:t>4.</a:t>
            </a:r>
            <a:r>
              <a:rPr lang="zh-CN" altLang="en-US"/>
              <a:t>不要穿工作服哺乳</a:t>
            </a:r>
          </a:p>
          <a:p>
            <a:endParaRPr lang="en-US" altLang="zh-CN"/>
          </a:p>
          <a:p>
            <a:r>
              <a:rPr lang="en-US" altLang="zh-CN"/>
              <a:t>5.</a:t>
            </a:r>
            <a:r>
              <a:rPr lang="zh-CN" altLang="en-US"/>
              <a:t>不要画浓妆喂奶</a:t>
            </a:r>
          </a:p>
        </p:txBody>
      </p:sp>
      <p:pic>
        <p:nvPicPr>
          <p:cNvPr id="4" name="图片 3" descr="1"/>
          <p:cNvPicPr>
            <a:picLocks noChangeAspect="1"/>
          </p:cNvPicPr>
          <p:nvPr/>
        </p:nvPicPr>
        <p:blipFill>
          <a:blip r:embed="rId2" cstate="print"/>
          <a:stretch>
            <a:fillRect/>
          </a:stretch>
        </p:blipFill>
        <p:spPr>
          <a:xfrm>
            <a:off x="3831590" y="2082800"/>
            <a:ext cx="4760595" cy="303657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26795" y="310515"/>
            <a:ext cx="8229600" cy="1143000"/>
          </a:xfrm>
        </p:spPr>
        <p:txBody>
          <a:bodyPr/>
          <a:lstStyle/>
          <a:p>
            <a:r>
              <a:rPr lang="zh-CN" altLang="en-US" sz="48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sym typeface="+mn-ea"/>
              </a:rPr>
              <a:t>产后少乳的原因分析</a:t>
            </a:r>
          </a:p>
        </p:txBody>
      </p:sp>
      <p:sp>
        <p:nvSpPr>
          <p:cNvPr id="3" name="内容占位符 2"/>
          <p:cNvSpPr>
            <a:spLocks noGrp="1"/>
          </p:cNvSpPr>
          <p:nvPr>
            <p:ph idx="1"/>
          </p:nvPr>
        </p:nvSpPr>
        <p:spPr>
          <a:xfrm>
            <a:off x="457200" y="2438400"/>
            <a:ext cx="3416935" cy="3879850"/>
          </a:xfrm>
        </p:spPr>
        <p:txBody>
          <a:bodyPr/>
          <a:lstStyle/>
          <a:p>
            <a:pPr marL="0" indent="0">
              <a:buNone/>
            </a:pPr>
            <a:r>
              <a:rPr lang="en-US" altLang="zh-CN">
                <a:solidFill>
                  <a:schemeClr val="bg2"/>
                </a:solidFill>
              </a:rPr>
              <a:t>1.</a:t>
            </a:r>
            <a:r>
              <a:rPr lang="zh-CN" altLang="en-US">
                <a:solidFill>
                  <a:schemeClr val="bg2"/>
                </a:solidFill>
              </a:rPr>
              <a:t>未尽早哺乳</a:t>
            </a:r>
          </a:p>
          <a:p>
            <a:pPr marL="0" indent="0">
              <a:buNone/>
            </a:pPr>
            <a:r>
              <a:rPr lang="en-US" altLang="zh-CN">
                <a:solidFill>
                  <a:schemeClr val="bg2"/>
                </a:solidFill>
              </a:rPr>
              <a:t>2.</a:t>
            </a:r>
            <a:r>
              <a:rPr lang="zh-CN" altLang="en-US">
                <a:solidFill>
                  <a:schemeClr val="bg2"/>
                </a:solidFill>
              </a:rPr>
              <a:t> 精神因素 </a:t>
            </a:r>
          </a:p>
          <a:p>
            <a:pPr marL="0" indent="0">
              <a:buNone/>
            </a:pPr>
            <a:r>
              <a:rPr lang="en-US" altLang="zh-CN">
                <a:solidFill>
                  <a:schemeClr val="bg2"/>
                </a:solidFill>
              </a:rPr>
              <a:t>3.</a:t>
            </a:r>
            <a:r>
              <a:rPr lang="zh-CN" altLang="en-US">
                <a:solidFill>
                  <a:schemeClr val="bg2"/>
                </a:solidFill>
              </a:rPr>
              <a:t>内分泌作用 </a:t>
            </a:r>
          </a:p>
          <a:p>
            <a:pPr marL="0" indent="0">
              <a:buNone/>
            </a:pPr>
            <a:r>
              <a:rPr lang="en-US" altLang="zh-CN">
                <a:solidFill>
                  <a:schemeClr val="bg2"/>
                </a:solidFill>
              </a:rPr>
              <a:t>4.</a:t>
            </a:r>
            <a:r>
              <a:rPr lang="zh-CN" altLang="en-US">
                <a:solidFill>
                  <a:schemeClr val="bg2"/>
                </a:solidFill>
              </a:rPr>
              <a:t>过早添加配方奶和其他食品 </a:t>
            </a:r>
          </a:p>
          <a:p>
            <a:pPr marL="0" indent="0">
              <a:buNone/>
            </a:pPr>
            <a:r>
              <a:rPr lang="en-US" altLang="zh-CN">
                <a:solidFill>
                  <a:schemeClr val="bg2"/>
                </a:solidFill>
              </a:rPr>
              <a:t>5.</a:t>
            </a:r>
            <a:r>
              <a:rPr lang="zh-CN" altLang="en-US">
                <a:solidFill>
                  <a:schemeClr val="bg2"/>
                </a:solidFill>
              </a:rPr>
              <a:t>哺乳方法不当</a:t>
            </a:r>
          </a:p>
          <a:p>
            <a:pPr marL="0" indent="0">
              <a:buNone/>
            </a:pPr>
            <a:r>
              <a:rPr lang="en-US" altLang="zh-CN">
                <a:solidFill>
                  <a:schemeClr val="bg2"/>
                </a:solidFill>
              </a:rPr>
              <a:t>6.</a:t>
            </a:r>
            <a:r>
              <a:rPr lang="zh-CN" altLang="en-US">
                <a:solidFill>
                  <a:schemeClr val="bg2"/>
                </a:solidFill>
              </a:rPr>
              <a:t>产妇睡眠不足  </a:t>
            </a:r>
          </a:p>
          <a:p>
            <a:pPr marL="0" indent="0">
              <a:buNone/>
            </a:pPr>
            <a:r>
              <a:rPr lang="en-US" altLang="zh-CN">
                <a:solidFill>
                  <a:schemeClr val="bg2"/>
                </a:solidFill>
              </a:rPr>
              <a:t>7.</a:t>
            </a:r>
            <a:r>
              <a:rPr lang="zh-CN" altLang="en-US">
                <a:solidFill>
                  <a:schemeClr val="bg2"/>
                </a:solidFill>
              </a:rPr>
              <a:t>垂体功能低下 或怀孕期间</a:t>
            </a:r>
          </a:p>
          <a:p>
            <a:pPr marL="0" indent="0">
              <a:buNone/>
            </a:pPr>
            <a:endParaRPr lang="zh-CN" altLang="en-US">
              <a:solidFill>
                <a:schemeClr val="bg2"/>
              </a:solidFill>
            </a:endParaRPr>
          </a:p>
        </p:txBody>
      </p:sp>
      <p:sp>
        <p:nvSpPr>
          <p:cNvPr id="6" name="文本框 5"/>
          <p:cNvSpPr txBox="1"/>
          <p:nvPr/>
        </p:nvSpPr>
        <p:spPr>
          <a:xfrm>
            <a:off x="5371465" y="2550160"/>
            <a:ext cx="2265680" cy="2011680"/>
          </a:xfrm>
          <a:prstGeom prst="rect">
            <a:avLst/>
          </a:prstGeom>
          <a:noFill/>
        </p:spPr>
        <p:txBody>
          <a:bodyPr wrap="square" rtlCol="0">
            <a:spAutoFit/>
          </a:bodyPr>
          <a:lstStyle/>
          <a:p>
            <a:pPr algn="l"/>
            <a:r>
              <a:rPr lang="zh-CN" altLang="en-US">
                <a:sym typeface="+mn-ea"/>
              </a:rPr>
              <a:t>一 均衡饮食</a:t>
            </a:r>
            <a:endParaRPr lang="zh-CN" altLang="en-US"/>
          </a:p>
          <a:p>
            <a:pPr algn="l"/>
            <a:endParaRPr lang="zh-CN" altLang="en-US">
              <a:sym typeface="+mn-ea"/>
            </a:endParaRPr>
          </a:p>
          <a:p>
            <a:pPr algn="l"/>
            <a:r>
              <a:rPr lang="zh-CN" altLang="en-US">
                <a:sym typeface="+mn-ea"/>
              </a:rPr>
              <a:t>二 适当的运动</a:t>
            </a:r>
            <a:endParaRPr lang="zh-CN" altLang="en-US"/>
          </a:p>
          <a:p>
            <a:pPr algn="l"/>
            <a:endParaRPr lang="zh-CN" altLang="en-US">
              <a:sym typeface="+mn-ea"/>
            </a:endParaRPr>
          </a:p>
          <a:p>
            <a:pPr algn="l"/>
            <a:r>
              <a:rPr lang="zh-CN" altLang="en-US">
                <a:sym typeface="+mn-ea"/>
              </a:rPr>
              <a:t>三 良好的情绪</a:t>
            </a:r>
            <a:endParaRPr lang="zh-CN" altLang="en-US"/>
          </a:p>
          <a:p>
            <a:pPr algn="l"/>
            <a:endParaRPr lang="zh-CN" altLang="en-US">
              <a:sym typeface="+mn-ea"/>
            </a:endParaRPr>
          </a:p>
          <a:p>
            <a:pPr algn="l"/>
            <a:r>
              <a:rPr lang="zh-CN" altLang="en-US">
                <a:sym typeface="+mn-ea"/>
              </a:rPr>
              <a:t>四 充足的睡眠</a:t>
            </a:r>
            <a:endParaRPr lang="zh-CN" alt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52195" y="335915"/>
            <a:ext cx="8229600" cy="1143000"/>
          </a:xfrm>
        </p:spPr>
        <p:txBody>
          <a:bodyPr/>
          <a:lstStyle/>
          <a:p>
            <a:r>
              <a:rPr lang="zh-CN" altLang="en-US" sz="48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sym typeface="+mn-ea"/>
              </a:rPr>
              <a:t>人体的七大营养素</a:t>
            </a:r>
          </a:p>
        </p:txBody>
      </p:sp>
      <p:sp>
        <p:nvSpPr>
          <p:cNvPr id="3" name="内容占位符 2"/>
          <p:cNvSpPr>
            <a:spLocks noGrp="1"/>
          </p:cNvSpPr>
          <p:nvPr>
            <p:ph idx="1"/>
          </p:nvPr>
        </p:nvSpPr>
        <p:spPr/>
        <p:txBody>
          <a:bodyPr/>
          <a:lstStyle/>
          <a:p>
            <a:pPr marL="0" indent="0">
              <a:buNone/>
            </a:pPr>
            <a:r>
              <a:rPr lang="en-US" altLang="zh-CN"/>
              <a:t>1.</a:t>
            </a:r>
            <a:r>
              <a:rPr lang="zh-CN" altLang="en-US"/>
              <a:t>碳水化合物：糖类·五谷 大米。</a:t>
            </a:r>
          </a:p>
          <a:p>
            <a:pPr marL="0" indent="0">
              <a:buNone/>
            </a:pPr>
            <a:r>
              <a:rPr lang="en-US" altLang="zh-CN"/>
              <a:t>2.</a:t>
            </a:r>
            <a:r>
              <a:rPr lang="zh-CN" altLang="en-US"/>
              <a:t>蛋白质：植物，豆类，肉类，蛋类。</a:t>
            </a:r>
          </a:p>
          <a:p>
            <a:pPr marL="0" indent="0">
              <a:buNone/>
            </a:pPr>
            <a:r>
              <a:rPr lang="en-US" altLang="zh-CN"/>
              <a:t>3.</a:t>
            </a:r>
            <a:r>
              <a:rPr lang="zh-CN" altLang="en-US"/>
              <a:t>脂肪：每天摄入20至30克</a:t>
            </a:r>
          </a:p>
          <a:p>
            <a:pPr marL="0" indent="0">
              <a:buNone/>
            </a:pPr>
            <a:r>
              <a:rPr lang="en-US" altLang="zh-CN"/>
              <a:t>4.</a:t>
            </a:r>
            <a:r>
              <a:rPr lang="zh-CN" altLang="en-US"/>
              <a:t>维生素：脂溶性维生素：A D E K  。水溶性：维生素C和维生素B</a:t>
            </a:r>
          </a:p>
          <a:p>
            <a:pPr marL="0" indent="0">
              <a:buNone/>
            </a:pPr>
            <a:r>
              <a:rPr lang="en-US" altLang="zh-CN"/>
              <a:t>5.</a:t>
            </a:r>
            <a:r>
              <a:rPr lang="zh-CN" altLang="en-US"/>
              <a:t>矿物质：钙·铁·锌</a:t>
            </a:r>
          </a:p>
          <a:p>
            <a:pPr marL="0" indent="0">
              <a:buNone/>
            </a:pPr>
            <a:r>
              <a:rPr lang="en-US" altLang="zh-CN"/>
              <a:t>6.</a:t>
            </a:r>
            <a:r>
              <a:rPr lang="zh-CN" altLang="en-US"/>
              <a:t>水：产妇比常人多喝1000毫升  小口，多喝，营养水。</a:t>
            </a:r>
          </a:p>
          <a:p>
            <a:pPr marL="0" indent="0">
              <a:buNone/>
            </a:pPr>
            <a:r>
              <a:rPr lang="en-US" altLang="zh-CN"/>
              <a:t>7.</a:t>
            </a:r>
            <a:r>
              <a:rPr lang="zh-CN" altLang="en-US"/>
              <a:t>膳食纤维：低糖不被吸收，可清理肠道</a:t>
            </a:r>
          </a:p>
          <a:p>
            <a:pPr marL="0" indent="0">
              <a:buNone/>
            </a:pPr>
            <a:endParaRPr lang="zh-CN" altLang="en-US"/>
          </a:p>
        </p:txBody>
      </p:sp>
      <p:pic>
        <p:nvPicPr>
          <p:cNvPr id="4" name="图片 3" descr="2"/>
          <p:cNvPicPr>
            <a:picLocks noChangeAspect="1"/>
          </p:cNvPicPr>
          <p:nvPr/>
        </p:nvPicPr>
        <p:blipFill>
          <a:blip r:embed="rId2" cstate="print"/>
          <a:stretch>
            <a:fillRect/>
          </a:stretch>
        </p:blipFill>
        <p:spPr>
          <a:xfrm>
            <a:off x="300355" y="2150745"/>
            <a:ext cx="7929880" cy="379349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4"/>
                                        </p:tgtEl>
                                        <p:attrNameLst>
                                          <p:attrName>ppt_x</p:attrName>
                                        </p:attrNameLst>
                                      </p:cBhvr>
                                      <p:tavLst>
                                        <p:tav tm="0">
                                          <p:val>
                                            <p:strVal val="ppt_x"/>
                                          </p:val>
                                        </p:tav>
                                        <p:tav tm="100000">
                                          <p:val>
                                            <p:strVal val="ppt_x"/>
                                          </p:val>
                                        </p:tav>
                                      </p:tavLst>
                                    </p:anim>
                                    <p:anim calcmode="lin" valueType="num">
                                      <p:cBhvr additive="base">
                                        <p:cTn id="7" dur="500"/>
                                        <p:tgtEl>
                                          <p:spTgt spid="4"/>
                                        </p:tgtEl>
                                        <p:attrNameLst>
                                          <p:attrName>ppt_y</p:attrName>
                                        </p:attrNameLst>
                                      </p:cBhvr>
                                      <p:tavLst>
                                        <p:tav tm="0">
                                          <p:val>
                                            <p:strVal val="ppt_y"/>
                                          </p:val>
                                        </p:tav>
                                        <p:tav tm="100000">
                                          <p:val>
                                            <p:strVal val="1+ppt_h/2"/>
                                          </p:val>
                                        </p:tav>
                                      </p:tavLst>
                                    </p:anim>
                                    <p:set>
                                      <p:cBhvr>
                                        <p:cTn id="8"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39495" y="336550"/>
            <a:ext cx="8229600" cy="1143000"/>
          </a:xfrm>
        </p:spPr>
        <p:txBody>
          <a:bodyPr/>
          <a:lstStyle/>
          <a:p>
            <a:r>
              <a:rPr lang="zh-CN" altLang="en-US" sz="48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sym typeface="+mn-ea"/>
              </a:rPr>
              <a:t>如何增进泌乳</a:t>
            </a:r>
          </a:p>
        </p:txBody>
      </p:sp>
      <p:sp>
        <p:nvSpPr>
          <p:cNvPr id="3" name="内容占位符 2"/>
          <p:cNvSpPr>
            <a:spLocks noGrp="1"/>
          </p:cNvSpPr>
          <p:nvPr>
            <p:ph idx="1"/>
          </p:nvPr>
        </p:nvSpPr>
        <p:spPr/>
        <p:txBody>
          <a:bodyPr/>
          <a:lstStyle/>
          <a:p>
            <a:r>
              <a:rPr lang="en-US" altLang="zh-CN"/>
              <a:t>1.</a:t>
            </a:r>
            <a:r>
              <a:rPr lang="zh-CN" altLang="en-US"/>
              <a:t>帮助认识泌乳的重要性</a:t>
            </a:r>
          </a:p>
          <a:p>
            <a:r>
              <a:rPr lang="en-US" altLang="zh-CN"/>
              <a:t>2.</a:t>
            </a:r>
            <a:r>
              <a:rPr lang="zh-CN" altLang="en-US"/>
              <a:t>增加婴儿有效的吸吮</a:t>
            </a:r>
          </a:p>
          <a:p>
            <a:r>
              <a:rPr lang="en-US" altLang="zh-CN"/>
              <a:t>3.</a:t>
            </a:r>
            <a:r>
              <a:rPr lang="zh-CN" altLang="en-US"/>
              <a:t>帮助乳母调整心态</a:t>
            </a:r>
          </a:p>
          <a:p>
            <a:r>
              <a:rPr lang="en-US" altLang="zh-CN"/>
              <a:t>4.</a:t>
            </a:r>
            <a:r>
              <a:rPr lang="zh-CN" altLang="en-US"/>
              <a:t>热敷 点穴  按摩</a:t>
            </a:r>
          </a:p>
          <a:p>
            <a:r>
              <a:rPr lang="en-US" altLang="zh-CN"/>
              <a:t>5.</a:t>
            </a:r>
            <a:r>
              <a:rPr lang="zh-CN" altLang="en-US"/>
              <a:t>保证乳母饮食营养均衡和充足睡眠（与孩子同步休息）</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39495" y="349250"/>
            <a:ext cx="8229600" cy="1143000"/>
          </a:xfrm>
        </p:spPr>
        <p:txBody>
          <a:bodyPr/>
          <a:lstStyle/>
          <a:p>
            <a:r>
              <a:rPr lang="zh-CN" altLang="en-US" sz="48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sym typeface="+mn-ea"/>
              </a:rPr>
              <a:t>五大禁忌</a:t>
            </a:r>
          </a:p>
        </p:txBody>
      </p:sp>
      <p:sp>
        <p:nvSpPr>
          <p:cNvPr id="3" name="内容占位符 2"/>
          <p:cNvSpPr>
            <a:spLocks noGrp="1"/>
          </p:cNvSpPr>
          <p:nvPr>
            <p:ph idx="1"/>
          </p:nvPr>
        </p:nvSpPr>
        <p:spPr/>
        <p:txBody>
          <a:bodyPr/>
          <a:lstStyle/>
          <a:p>
            <a:r>
              <a:rPr lang="en-US" altLang="zh-CN"/>
              <a:t>1.</a:t>
            </a:r>
            <a:r>
              <a:rPr lang="zh-CN" altLang="en-US"/>
              <a:t>忌丢弃初乳</a:t>
            </a:r>
          </a:p>
          <a:p>
            <a:r>
              <a:rPr lang="en-US" altLang="zh-CN"/>
              <a:t>2.</a:t>
            </a:r>
            <a:r>
              <a:rPr lang="zh-CN" altLang="en-US"/>
              <a:t>忌哺乳前喂养</a:t>
            </a:r>
          </a:p>
          <a:p>
            <a:r>
              <a:rPr lang="en-US" altLang="zh-CN"/>
              <a:t>3.</a:t>
            </a:r>
            <a:r>
              <a:rPr lang="zh-CN" altLang="en-US"/>
              <a:t>忌轻易放弃哺乳</a:t>
            </a:r>
          </a:p>
          <a:p>
            <a:r>
              <a:rPr lang="en-US" altLang="zh-CN"/>
              <a:t>4.</a:t>
            </a:r>
            <a:r>
              <a:rPr lang="zh-CN" altLang="en-US"/>
              <a:t>忌哺乳时间过长</a:t>
            </a:r>
          </a:p>
          <a:p>
            <a:r>
              <a:rPr lang="en-US" altLang="zh-CN"/>
              <a:t>5.</a:t>
            </a:r>
            <a:r>
              <a:rPr lang="zh-CN" altLang="en-US"/>
              <a:t>忌生气时哺乳</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55700" y="349250"/>
            <a:ext cx="8229600" cy="1143000"/>
          </a:xfrm>
        </p:spPr>
        <p:txBody>
          <a:bodyPr/>
          <a:lstStyle/>
          <a:p>
            <a:r>
              <a:rPr lang="zh-CN" altLang="en-US" sz="48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sym typeface="+mn-ea"/>
              </a:rPr>
              <a:t>哺乳乳辅助工具</a:t>
            </a:r>
          </a:p>
        </p:txBody>
      </p:sp>
      <p:sp>
        <p:nvSpPr>
          <p:cNvPr id="3" name="内容占位符 2"/>
          <p:cNvSpPr>
            <a:spLocks noGrp="1"/>
          </p:cNvSpPr>
          <p:nvPr>
            <p:ph idx="1"/>
          </p:nvPr>
        </p:nvSpPr>
        <p:spPr/>
        <p:txBody>
          <a:bodyPr/>
          <a:lstStyle/>
          <a:p>
            <a:r>
              <a:rPr lang="en-US" altLang="zh-CN"/>
              <a:t>1.</a:t>
            </a:r>
            <a:r>
              <a:rPr lang="zh-CN" altLang="en-US"/>
              <a:t>吸奶器</a:t>
            </a:r>
          </a:p>
          <a:p>
            <a:r>
              <a:rPr lang="en-US" altLang="zh-CN"/>
              <a:t>2.</a:t>
            </a:r>
            <a:r>
              <a:rPr lang="zh-CN" altLang="en-US"/>
              <a:t>哺乳文胸</a:t>
            </a:r>
          </a:p>
          <a:p>
            <a:r>
              <a:rPr lang="en-US" altLang="zh-CN"/>
              <a:t>3.</a:t>
            </a:r>
            <a:r>
              <a:rPr lang="zh-CN" altLang="en-US"/>
              <a:t>乳头霜</a:t>
            </a:r>
          </a:p>
          <a:p>
            <a:r>
              <a:rPr lang="en-US" altLang="zh-CN"/>
              <a:t>4.</a:t>
            </a:r>
            <a:r>
              <a:rPr lang="zh-CN" altLang="en-US"/>
              <a:t>乳头纠正器</a:t>
            </a:r>
          </a:p>
          <a:p>
            <a:r>
              <a:rPr lang="en-US" altLang="zh-CN"/>
              <a:t>5.</a:t>
            </a:r>
            <a:r>
              <a:rPr lang="zh-CN" altLang="en-US"/>
              <a:t>喂奶凳子，枕头，垫子，</a:t>
            </a:r>
          </a:p>
          <a:p>
            <a:r>
              <a:rPr lang="en-US" altLang="zh-CN"/>
              <a:t>6.</a:t>
            </a:r>
            <a:r>
              <a:rPr lang="zh-CN" altLang="en-US"/>
              <a:t>奶水储存袋</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74725" y="400685"/>
            <a:ext cx="8229600" cy="1143000"/>
          </a:xfrm>
        </p:spPr>
        <p:txBody>
          <a:bodyPr/>
          <a:lstStyle/>
          <a:p>
            <a:r>
              <a:rPr lang="zh-CN" altLang="en-US" sz="48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sym typeface="+mn-ea"/>
              </a:rPr>
              <a:t>什么样的人不能哺乳？</a:t>
            </a:r>
          </a:p>
        </p:txBody>
      </p:sp>
      <p:sp>
        <p:nvSpPr>
          <p:cNvPr id="3" name="内容占位符 2"/>
          <p:cNvSpPr>
            <a:spLocks noGrp="1"/>
          </p:cNvSpPr>
          <p:nvPr>
            <p:ph idx="1"/>
          </p:nvPr>
        </p:nvSpPr>
        <p:spPr/>
        <p:txBody>
          <a:bodyPr/>
          <a:lstStyle/>
          <a:p>
            <a:r>
              <a:rPr lang="en-US" altLang="zh-CN"/>
              <a:t>1.</a:t>
            </a:r>
            <a:r>
              <a:rPr lang="zh-CN" altLang="en-US"/>
              <a:t>肺结核</a:t>
            </a:r>
          </a:p>
          <a:p>
            <a:r>
              <a:rPr lang="en-US" altLang="zh-CN"/>
              <a:t>2.</a:t>
            </a:r>
            <a:r>
              <a:rPr lang="zh-CN" altLang="en-US"/>
              <a:t>乙肝患者在传染期</a:t>
            </a:r>
          </a:p>
          <a:p>
            <a:r>
              <a:rPr lang="en-US" altLang="zh-CN"/>
              <a:t>3.</a:t>
            </a:r>
            <a:r>
              <a:rPr lang="zh-CN" altLang="en-US"/>
              <a:t>艾滋病患者</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47370" y="375285"/>
            <a:ext cx="8229600" cy="1143000"/>
          </a:xfrm>
        </p:spPr>
        <p:txBody>
          <a:bodyPr/>
          <a:lstStyle/>
          <a:p>
            <a:r>
              <a:rPr lang="zh-CN" altLang="en-US" sz="48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sym typeface="+mn-ea"/>
              </a:rPr>
              <a:t>如何证明乳汁充足</a:t>
            </a:r>
          </a:p>
        </p:txBody>
      </p:sp>
      <p:sp>
        <p:nvSpPr>
          <p:cNvPr id="3" name="内容占位符 2"/>
          <p:cNvSpPr>
            <a:spLocks noGrp="1"/>
          </p:cNvSpPr>
          <p:nvPr>
            <p:ph idx="1"/>
          </p:nvPr>
        </p:nvSpPr>
        <p:spPr/>
        <p:txBody>
          <a:bodyPr/>
          <a:lstStyle/>
          <a:p>
            <a:pPr marL="0" indent="0">
              <a:buNone/>
            </a:pPr>
            <a:r>
              <a:rPr lang="en-US" altLang="zh-CN"/>
              <a:t>1.</a:t>
            </a:r>
            <a:r>
              <a:rPr lang="zh-CN" altLang="en-US"/>
              <a:t>体重一月增长600克以上</a:t>
            </a:r>
          </a:p>
          <a:p>
            <a:pPr marL="0" indent="0">
              <a:buNone/>
            </a:pPr>
            <a:r>
              <a:rPr lang="en-US" altLang="zh-CN"/>
              <a:t>2.</a:t>
            </a:r>
            <a:r>
              <a:rPr lang="zh-CN" altLang="en-US"/>
              <a:t>小便</a:t>
            </a:r>
            <a:r>
              <a:rPr lang="en-US" altLang="zh-CN"/>
              <a:t>6</a:t>
            </a:r>
            <a:r>
              <a:rPr lang="zh-CN" altLang="en-US"/>
              <a:t>次以上大便</a:t>
            </a:r>
            <a:r>
              <a:rPr lang="en-US" altLang="zh-CN"/>
              <a:t>3</a:t>
            </a:r>
            <a:r>
              <a:rPr lang="zh-CN" altLang="en-US"/>
              <a:t>到</a:t>
            </a:r>
            <a:r>
              <a:rPr lang="en-US" altLang="zh-CN"/>
              <a:t>4</a:t>
            </a:r>
            <a:r>
              <a:rPr lang="zh-CN" altLang="en-US"/>
              <a:t>次</a:t>
            </a:r>
          </a:p>
          <a:p>
            <a:pPr marL="0" indent="0">
              <a:buNone/>
            </a:pPr>
            <a:r>
              <a:rPr lang="en-US" altLang="zh-CN"/>
              <a:t>3.</a:t>
            </a:r>
            <a:r>
              <a:rPr lang="zh-CN" altLang="en-US"/>
              <a:t>吸吮时可以听到咕咚声。</a:t>
            </a:r>
          </a:p>
          <a:p>
            <a:pPr marL="0" indent="0">
              <a:buNone/>
            </a:pPr>
            <a:r>
              <a:rPr lang="en-US" altLang="zh-CN"/>
              <a:t>4.</a:t>
            </a:r>
            <a:r>
              <a:rPr lang="zh-CN" altLang="en-US"/>
              <a:t>宝宝精神睡眠好</a:t>
            </a:r>
          </a:p>
          <a:p>
            <a:pPr marL="0" indent="0">
              <a:buNone/>
            </a:pPr>
            <a:r>
              <a:rPr lang="en-US" altLang="zh-CN"/>
              <a:t>6.</a:t>
            </a:r>
            <a:r>
              <a:rPr lang="zh-CN" altLang="en-US"/>
              <a:t>妈妈的感觉哺乳后乳房松软下去，比较舒适。</a:t>
            </a:r>
          </a:p>
        </p:txBody>
      </p:sp>
      <p:sp>
        <p:nvSpPr>
          <p:cNvPr id="4" name="文本框 3"/>
          <p:cNvSpPr txBox="1"/>
          <p:nvPr/>
        </p:nvSpPr>
        <p:spPr>
          <a:xfrm>
            <a:off x="3566160" y="3246120"/>
            <a:ext cx="2011680" cy="365760"/>
          </a:xfrm>
          <a:prstGeom prst="rect">
            <a:avLst/>
          </a:prstGeom>
          <a:noFill/>
        </p:spPr>
        <p:txBody>
          <a:bodyPr wrap="none" rtlCol="0" anchor="t">
            <a:spAutoFit/>
          </a:bodyPr>
          <a:lstStyle/>
          <a:p>
            <a:r>
              <a:rPr lang="zh-CN" altLang="en-US">
                <a:sym typeface="+mn-ea"/>
              </a:rPr>
              <a:t>如何证明乳汁充足</a:t>
            </a:r>
            <a:endParaRPr lang="zh-CN" alt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66165" y="297180"/>
            <a:ext cx="8229600" cy="1143000"/>
          </a:xfrm>
        </p:spPr>
        <p:txBody>
          <a:bodyPr/>
          <a:lstStyle/>
          <a:p>
            <a:r>
              <a:rPr lang="zh-CN" altLang="en-US" sz="48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sym typeface="+mn-ea"/>
              </a:rPr>
              <a:t>饮食金字塔</a:t>
            </a:r>
          </a:p>
        </p:txBody>
      </p:sp>
      <p:sp>
        <p:nvSpPr>
          <p:cNvPr id="3" name="内容占位符 2"/>
          <p:cNvSpPr>
            <a:spLocks noGrp="1"/>
          </p:cNvSpPr>
          <p:nvPr>
            <p:ph idx="1"/>
          </p:nvPr>
        </p:nvSpPr>
        <p:spPr/>
        <p:txBody>
          <a:bodyPr/>
          <a:lstStyle/>
          <a:p>
            <a:r>
              <a:rPr lang="zh-CN" altLang="en-US"/>
              <a:t>油25到30克盐6克</a:t>
            </a:r>
          </a:p>
          <a:p>
            <a:r>
              <a:rPr lang="zh-CN" altLang="en-US"/>
              <a:t>牛奶300克</a:t>
            </a:r>
          </a:p>
          <a:p>
            <a:r>
              <a:rPr lang="zh-CN" altLang="en-US"/>
              <a:t>豆类30至50克</a:t>
            </a:r>
          </a:p>
          <a:p>
            <a:r>
              <a:rPr lang="zh-CN" altLang="en-US"/>
              <a:t>肉50至70克</a:t>
            </a:r>
          </a:p>
          <a:p>
            <a:r>
              <a:rPr lang="zh-CN" altLang="en-US"/>
              <a:t>鱼50至100克</a:t>
            </a:r>
          </a:p>
          <a:p>
            <a:r>
              <a:rPr lang="zh-CN" altLang="en-US"/>
              <a:t>蔬菜300至500克</a:t>
            </a:r>
          </a:p>
          <a:p>
            <a:r>
              <a:rPr lang="zh-CN" altLang="en-US"/>
              <a:t>水果200至400克</a:t>
            </a:r>
          </a:p>
          <a:p>
            <a:r>
              <a:rPr lang="zh-CN" altLang="en-US"/>
              <a:t>杂粮250至400克</a:t>
            </a:r>
          </a:p>
          <a:p>
            <a:r>
              <a:rPr lang="zh-CN" altLang="en-US"/>
              <a:t>水分1200毫升</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92200" y="285750"/>
            <a:ext cx="6184900" cy="1143000"/>
          </a:xfrm>
        </p:spPr>
        <p:txBody>
          <a:bodyPr/>
          <a:lstStyle/>
          <a:p>
            <a:r>
              <a:rPr lang="zh-CN" altLang="en-US" sz="48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sym typeface="+mn-ea"/>
              </a:rPr>
              <a:t>产妇饮食禁忌</a:t>
            </a:r>
          </a:p>
        </p:txBody>
      </p:sp>
      <p:sp>
        <p:nvSpPr>
          <p:cNvPr id="3" name="内容占位符 2"/>
          <p:cNvSpPr>
            <a:spLocks noGrp="1"/>
          </p:cNvSpPr>
          <p:nvPr>
            <p:ph idx="1"/>
          </p:nvPr>
        </p:nvSpPr>
        <p:spPr/>
        <p:txBody>
          <a:bodyPr/>
          <a:lstStyle/>
          <a:p>
            <a:r>
              <a:rPr lang="en-US" altLang="zh-CN"/>
              <a:t>1.</a:t>
            </a:r>
            <a:r>
              <a:rPr lang="zh-CN" altLang="en-US"/>
              <a:t>凉性食物：不利于子宫收缩</a:t>
            </a:r>
          </a:p>
          <a:p>
            <a:r>
              <a:rPr lang="en-US" altLang="zh-CN"/>
              <a:t>2.</a:t>
            </a:r>
            <a:r>
              <a:rPr lang="zh-CN" altLang="en-US"/>
              <a:t>太酸的食物：使内脏下垂</a:t>
            </a:r>
          </a:p>
          <a:p>
            <a:r>
              <a:rPr lang="en-US" altLang="zh-CN"/>
              <a:t>3.</a:t>
            </a:r>
            <a:r>
              <a:rPr lang="zh-CN" altLang="en-US"/>
              <a:t>辛辣食物：导致上火，口舌干燥，便秘</a:t>
            </a:r>
          </a:p>
          <a:p>
            <a:r>
              <a:rPr lang="en-US" altLang="zh-CN"/>
              <a:t>4.</a:t>
            </a:r>
            <a:r>
              <a:rPr lang="zh-CN" altLang="en-US"/>
              <a:t>太咸：增加肾脏负担</a:t>
            </a:r>
          </a:p>
          <a:p>
            <a:r>
              <a:rPr lang="en-US" altLang="zh-CN"/>
              <a:t>5.</a:t>
            </a:r>
            <a:r>
              <a:rPr lang="zh-CN" altLang="en-US"/>
              <a:t>生冷的食物和坚硬的食物：导致肠胃消化功能降，对牙齿不好！</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27660" y="336550"/>
            <a:ext cx="8229600" cy="1143000"/>
          </a:xfrm>
        </p:spPr>
        <p:txBody>
          <a:bodyPr/>
          <a:lstStyle/>
          <a:p>
            <a:r>
              <a:rPr lang="zh-CN" altLang="en-US" sz="48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rPr>
              <a:t>不利于哺乳的食物</a:t>
            </a:r>
          </a:p>
        </p:txBody>
      </p:sp>
      <p:sp>
        <p:nvSpPr>
          <p:cNvPr id="3" name="内容占位符 2"/>
          <p:cNvSpPr>
            <a:spLocks noGrp="1"/>
          </p:cNvSpPr>
          <p:nvPr>
            <p:ph idx="1"/>
          </p:nvPr>
        </p:nvSpPr>
        <p:spPr/>
        <p:txBody>
          <a:bodyPr/>
          <a:lstStyle/>
          <a:p>
            <a:r>
              <a:rPr lang="en-US" altLang="zh-CN"/>
              <a:t>1.</a:t>
            </a:r>
            <a:r>
              <a:rPr lang="zh-CN" altLang="en-US"/>
              <a:t>不服用人篸，不能大补</a:t>
            </a:r>
          </a:p>
          <a:p>
            <a:r>
              <a:rPr lang="en-US" altLang="zh-CN"/>
              <a:t>2.</a:t>
            </a:r>
            <a:r>
              <a:rPr lang="zh-CN" altLang="en-US"/>
              <a:t>禁食韭菜，大蒜，辣椒，胡椒，茴香</a:t>
            </a:r>
          </a:p>
          <a:p>
            <a:r>
              <a:rPr lang="en-US" altLang="zh-CN"/>
              <a:t>3.</a:t>
            </a:r>
            <a:r>
              <a:rPr lang="zh-CN" altLang="en-US"/>
              <a:t>不过早喝催乳汤</a:t>
            </a:r>
          </a:p>
          <a:p>
            <a:r>
              <a:rPr lang="en-US" altLang="zh-CN"/>
              <a:t>4.</a:t>
            </a:r>
            <a:r>
              <a:rPr lang="zh-CN" altLang="en-US"/>
              <a:t>不喝浓汤</a:t>
            </a:r>
          </a:p>
          <a:p>
            <a:r>
              <a:rPr lang="en-US" altLang="zh-CN"/>
              <a:t>5.</a:t>
            </a:r>
            <a:r>
              <a:rPr lang="zh-CN" altLang="en-US"/>
              <a:t>红糖不过多</a:t>
            </a:r>
          </a:p>
          <a:p>
            <a:r>
              <a:rPr lang="en-US" altLang="zh-CN"/>
              <a:t>6.</a:t>
            </a:r>
            <a:r>
              <a:rPr lang="zh-CN" altLang="en-US"/>
              <a:t>不吃老母鸡（雌激素）类</a:t>
            </a:r>
          </a:p>
          <a:p>
            <a:r>
              <a:rPr lang="zh-CN" altLang="en-US"/>
              <a:t>最好吃些吃当时 当地 当季的食物</a:t>
            </a:r>
          </a:p>
          <a:p>
            <a:r>
              <a:rPr lang="zh-CN" altLang="en-US"/>
              <a:t>帮助产妇树立喂养信心协助哺乳</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53515" y="284480"/>
            <a:ext cx="7583170" cy="1143000"/>
          </a:xfrm>
        </p:spPr>
        <p:txBody>
          <a:bodyPr/>
          <a:lstStyle/>
          <a:p>
            <a:r>
              <a:rPr lang="zh-CN" altLang="en-US" sz="48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sym typeface="+mn-ea"/>
              </a:rPr>
              <a:t>常出现的哺乳问题有哪些</a:t>
            </a:r>
          </a:p>
        </p:txBody>
      </p:sp>
      <p:sp>
        <p:nvSpPr>
          <p:cNvPr id="3" name="内容占位符 2"/>
          <p:cNvSpPr>
            <a:spLocks noGrp="1"/>
          </p:cNvSpPr>
          <p:nvPr>
            <p:ph idx="1"/>
          </p:nvPr>
        </p:nvSpPr>
        <p:spPr/>
        <p:txBody>
          <a:bodyPr/>
          <a:lstStyle/>
          <a:p>
            <a:r>
              <a:rPr lang="en-US" altLang="zh-CN"/>
              <a:t>1.</a:t>
            </a:r>
            <a:r>
              <a:rPr lang="zh-CN" altLang="en-US"/>
              <a:t>乳头皲裂</a:t>
            </a:r>
          </a:p>
          <a:p>
            <a:r>
              <a:rPr lang="en-US" altLang="zh-CN"/>
              <a:t>2.</a:t>
            </a:r>
            <a:r>
              <a:rPr lang="zh-CN" altLang="en-US"/>
              <a:t>乳房胀痛（泌乳热）</a:t>
            </a:r>
          </a:p>
          <a:p>
            <a:r>
              <a:rPr lang="en-US" altLang="zh-CN"/>
              <a:t>3.</a:t>
            </a:r>
            <a:r>
              <a:rPr lang="zh-CN" altLang="en-US"/>
              <a:t>乳腺管阻塞</a:t>
            </a:r>
          </a:p>
          <a:p>
            <a:r>
              <a:rPr lang="en-US" altLang="zh-CN"/>
              <a:t>4.</a:t>
            </a:r>
            <a:r>
              <a:rPr lang="zh-CN" altLang="en-US"/>
              <a:t>乳腺炎</a:t>
            </a:r>
          </a:p>
          <a:p>
            <a:r>
              <a:rPr lang="en-US" altLang="zh-CN"/>
              <a:t>5.</a:t>
            </a:r>
            <a:r>
              <a:rPr lang="zh-CN" altLang="en-US"/>
              <a:t>乳少，无乳</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854200" y="310515"/>
            <a:ext cx="5706745" cy="1143000"/>
          </a:xfrm>
        </p:spPr>
        <p:txBody>
          <a:bodyPr/>
          <a:lstStyle/>
          <a:p>
            <a:r>
              <a:rPr lang="zh-CN" altLang="en-US" sz="48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sym typeface="+mn-ea"/>
              </a:rPr>
              <a:t>引起乳房疾病的原因</a:t>
            </a:r>
          </a:p>
        </p:txBody>
      </p:sp>
      <p:sp>
        <p:nvSpPr>
          <p:cNvPr id="3" name="内容占位符 2"/>
          <p:cNvSpPr>
            <a:spLocks noGrp="1"/>
          </p:cNvSpPr>
          <p:nvPr>
            <p:ph idx="1"/>
          </p:nvPr>
        </p:nvSpPr>
        <p:spPr/>
        <p:txBody>
          <a:bodyPr/>
          <a:lstStyle/>
          <a:p>
            <a:pPr marL="0" indent="0">
              <a:buNone/>
            </a:pPr>
            <a:r>
              <a:rPr lang="en-US" altLang="zh-CN"/>
              <a:t>1.</a:t>
            </a:r>
            <a:r>
              <a:rPr lang="zh-CN" altLang="en-US"/>
              <a:t>不及时排出积乳</a:t>
            </a:r>
          </a:p>
          <a:p>
            <a:pPr marL="0" indent="0">
              <a:buNone/>
            </a:pPr>
            <a:r>
              <a:rPr lang="en-US" altLang="zh-CN"/>
              <a:t>2.</a:t>
            </a:r>
            <a:r>
              <a:rPr lang="zh-CN" altLang="en-US"/>
              <a:t>哺乳姿势不正确</a:t>
            </a:r>
          </a:p>
          <a:p>
            <a:pPr marL="0" indent="0">
              <a:buNone/>
            </a:pPr>
            <a:r>
              <a:rPr lang="en-US" altLang="zh-CN"/>
              <a:t>3</a:t>
            </a:r>
            <a:r>
              <a:rPr lang="zh-CN" altLang="en-US"/>
              <a:t>产妇饮食不当</a:t>
            </a:r>
          </a:p>
          <a:p>
            <a:pPr marL="0" indent="0">
              <a:buNone/>
            </a:pPr>
            <a:r>
              <a:rPr lang="en-US" altLang="zh-CN"/>
              <a:t>4.</a:t>
            </a:r>
            <a:r>
              <a:rPr lang="zh-CN" altLang="en-US"/>
              <a:t>产妇情绪异常波动</a:t>
            </a:r>
          </a:p>
          <a:p>
            <a:pPr marL="0" indent="0">
              <a:buNone/>
            </a:pPr>
            <a:r>
              <a:rPr lang="en-US" altLang="zh-CN"/>
              <a:t>5.</a:t>
            </a:r>
            <a:r>
              <a:rPr lang="zh-CN" altLang="en-US"/>
              <a:t>乳房组织受压</a:t>
            </a:r>
          </a:p>
          <a:p>
            <a:pPr marL="0" indent="0">
              <a:buNone/>
            </a:pPr>
            <a:r>
              <a:rPr lang="en-US" altLang="zh-CN"/>
              <a:t>6.</a:t>
            </a:r>
            <a:r>
              <a:rPr lang="zh-CN" altLang="en-US"/>
              <a:t>过度挤压和吸伤乳头乳晕</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23975" y="322580"/>
            <a:ext cx="8229600" cy="1143000"/>
          </a:xfrm>
        </p:spPr>
        <p:txBody>
          <a:bodyPr/>
          <a:lstStyle/>
          <a:p>
            <a:r>
              <a:rPr lang="zh-CN" altLang="en-US">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sym typeface="+mn-ea"/>
              </a:rPr>
              <a:t>乳房肿胀乳房肿块形成的原因</a:t>
            </a:r>
          </a:p>
        </p:txBody>
      </p:sp>
      <p:sp>
        <p:nvSpPr>
          <p:cNvPr id="3" name="内容占位符 2"/>
          <p:cNvSpPr>
            <a:spLocks noGrp="1"/>
          </p:cNvSpPr>
          <p:nvPr>
            <p:ph idx="1"/>
          </p:nvPr>
        </p:nvSpPr>
        <p:spPr/>
        <p:txBody>
          <a:bodyPr/>
          <a:lstStyle/>
          <a:p>
            <a:pPr marL="0" indent="0">
              <a:buNone/>
            </a:pPr>
            <a:r>
              <a:rPr lang="en-US" altLang="zh-CN"/>
              <a:t>1.</a:t>
            </a:r>
            <a:r>
              <a:rPr lang="zh-CN" altLang="en-US"/>
              <a:t>不及时排出积乳</a:t>
            </a:r>
          </a:p>
          <a:p>
            <a:pPr marL="0" indent="0">
              <a:buNone/>
            </a:pPr>
            <a:r>
              <a:rPr lang="en-US" altLang="zh-CN"/>
              <a:t>2.</a:t>
            </a:r>
            <a:r>
              <a:rPr lang="zh-CN" altLang="en-US"/>
              <a:t>导管阻塞</a:t>
            </a:r>
          </a:p>
          <a:p>
            <a:pPr marL="0" indent="0">
              <a:buNone/>
            </a:pPr>
            <a:r>
              <a:rPr lang="en-US" altLang="zh-CN"/>
              <a:t>3.</a:t>
            </a:r>
            <a:r>
              <a:rPr lang="zh-CN" altLang="en-US"/>
              <a:t>饮食不当</a:t>
            </a:r>
          </a:p>
          <a:p>
            <a:pPr marL="0" indent="0">
              <a:buNone/>
            </a:pPr>
            <a:r>
              <a:rPr lang="en-US" altLang="zh-CN"/>
              <a:t>4.</a:t>
            </a:r>
            <a:r>
              <a:rPr lang="zh-CN" altLang="en-US"/>
              <a:t>情绪异常</a:t>
            </a:r>
          </a:p>
          <a:p>
            <a:pPr marL="0" indent="0">
              <a:buNone/>
            </a:pPr>
            <a:r>
              <a:rPr lang="en-US" altLang="zh-CN"/>
              <a:t>5.</a:t>
            </a:r>
            <a:r>
              <a:rPr lang="zh-CN" altLang="en-US"/>
              <a:t>胸罩挤压或睡眠压迫</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78280" y="361950"/>
            <a:ext cx="5746115" cy="1143000"/>
          </a:xfrm>
        </p:spPr>
        <p:txBody>
          <a:bodyPr/>
          <a:lstStyle/>
          <a:p>
            <a:r>
              <a:rPr lang="zh-CN" altLang="en-US" sz="48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sym typeface="+mn-ea"/>
              </a:rPr>
              <a:t>泌乳热形成的原因</a:t>
            </a:r>
          </a:p>
        </p:txBody>
      </p:sp>
      <p:sp>
        <p:nvSpPr>
          <p:cNvPr id="3" name="内容占位符 2"/>
          <p:cNvSpPr>
            <a:spLocks noGrp="1"/>
          </p:cNvSpPr>
          <p:nvPr>
            <p:ph idx="1"/>
          </p:nvPr>
        </p:nvSpPr>
        <p:spPr/>
        <p:txBody>
          <a:bodyPr/>
          <a:lstStyle/>
          <a:p>
            <a:r>
              <a:rPr lang="zh-CN" altLang="en-US"/>
              <a:t> 产后</a:t>
            </a:r>
            <a:r>
              <a:rPr lang="en-US" altLang="zh-CN"/>
              <a:t>2</a:t>
            </a:r>
            <a:r>
              <a:rPr lang="zh-CN" altLang="en-US"/>
              <a:t>至</a:t>
            </a:r>
            <a:r>
              <a:rPr lang="en-US" altLang="zh-CN"/>
              <a:t>5</a:t>
            </a:r>
            <a:r>
              <a:rPr lang="zh-CN" altLang="en-US"/>
              <a:t>天，由于淋巴管，血管，乳腺导管充盈 引起乳房肿胀。在此期间 </a:t>
            </a:r>
          </a:p>
          <a:p>
            <a:r>
              <a:rPr lang="zh-CN" altLang="en-US"/>
              <a:t>护理误区</a:t>
            </a:r>
          </a:p>
          <a:p>
            <a:r>
              <a:rPr lang="en-US" altLang="zh-CN"/>
              <a:t>1.</a:t>
            </a:r>
            <a:r>
              <a:rPr lang="zh-CN" altLang="en-US"/>
              <a:t>不当热敷</a:t>
            </a:r>
          </a:p>
          <a:p>
            <a:r>
              <a:rPr lang="en-US" altLang="zh-CN"/>
              <a:t>2.</a:t>
            </a:r>
            <a:r>
              <a:rPr lang="zh-CN" altLang="en-US"/>
              <a:t>家属重力按摩</a:t>
            </a:r>
          </a:p>
          <a:p>
            <a:r>
              <a:rPr lang="en-US" altLang="zh-CN"/>
              <a:t>3.</a:t>
            </a:r>
            <a:r>
              <a:rPr lang="zh-CN" altLang="en-US"/>
              <a:t>乱用偏方</a:t>
            </a:r>
          </a:p>
          <a:p>
            <a:r>
              <a:rPr lang="en-US" altLang="zh-CN"/>
              <a:t>4.</a:t>
            </a:r>
            <a:r>
              <a:rPr lang="zh-CN" altLang="en-US"/>
              <a:t>成人吸</a:t>
            </a:r>
          </a:p>
          <a:p>
            <a:r>
              <a:rPr lang="en-US" altLang="zh-CN"/>
              <a:t>5.</a:t>
            </a:r>
            <a:r>
              <a:rPr lang="zh-CN" altLang="en-US"/>
              <a:t>过度使用吸奶</a:t>
            </a:r>
          </a:p>
          <a:p>
            <a:r>
              <a:rPr lang="en-US" altLang="zh-CN"/>
              <a:t>6.</a:t>
            </a:r>
            <a:r>
              <a:rPr lang="zh-CN" altLang="en-US"/>
              <a:t>非专业人士按摩</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783715" y="311150"/>
            <a:ext cx="2665095" cy="1143000"/>
          </a:xfrm>
        </p:spPr>
        <p:txBody>
          <a:bodyPr>
            <a:scene3d>
              <a:camera prst="orthographicFront"/>
              <a:lightRig rig="threePt" dir="t"/>
            </a:scene3d>
          </a:bodyPr>
          <a:lstStyle/>
          <a:p>
            <a:r>
              <a:rPr lang="zh-CN" altLang="en-US" sz="48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sym typeface="+mn-ea"/>
              </a:rPr>
              <a:t>乳腺炎</a:t>
            </a:r>
          </a:p>
        </p:txBody>
      </p:sp>
      <p:sp>
        <p:nvSpPr>
          <p:cNvPr id="3" name="内容占位符 2"/>
          <p:cNvSpPr>
            <a:spLocks noGrp="1"/>
          </p:cNvSpPr>
          <p:nvPr>
            <p:ph idx="1"/>
          </p:nvPr>
        </p:nvSpPr>
        <p:spPr/>
        <p:txBody>
          <a:bodyPr/>
          <a:lstStyle/>
          <a:p>
            <a:r>
              <a:rPr lang="zh-CN" altLang="en-US"/>
              <a:t>询问：</a:t>
            </a:r>
          </a:p>
          <a:p>
            <a:r>
              <a:rPr lang="en-US" altLang="zh-CN"/>
              <a:t>1.</a:t>
            </a:r>
            <a:r>
              <a:rPr lang="zh-CN" altLang="en-US"/>
              <a:t>产后多少天？</a:t>
            </a:r>
          </a:p>
          <a:p>
            <a:r>
              <a:rPr lang="en-US" altLang="zh-CN"/>
              <a:t>2.</a:t>
            </a:r>
            <a:r>
              <a:rPr lang="zh-CN" altLang="en-US"/>
              <a:t>乳房情况如何？</a:t>
            </a:r>
          </a:p>
          <a:p>
            <a:r>
              <a:rPr lang="en-US" altLang="zh-CN"/>
              <a:t>3.</a:t>
            </a:r>
            <a:r>
              <a:rPr lang="zh-CN" altLang="en-US"/>
              <a:t>采取过什么措施？</a:t>
            </a:r>
          </a:p>
          <a:p>
            <a:r>
              <a:rPr lang="en-US" altLang="zh-CN"/>
              <a:t>4.</a:t>
            </a:r>
            <a:r>
              <a:rPr lang="zh-CN" altLang="en-US"/>
              <a:t>有无发热？</a:t>
            </a:r>
          </a:p>
          <a:p>
            <a:r>
              <a:rPr lang="en-US" altLang="zh-CN"/>
              <a:t>5.</a:t>
            </a:r>
            <a:r>
              <a:rPr lang="zh-CN" altLang="en-US"/>
              <a:t>每天喂几次？</a:t>
            </a:r>
          </a:p>
          <a:p>
            <a:r>
              <a:rPr lang="en-US" altLang="zh-CN"/>
              <a:t>6.</a:t>
            </a:r>
            <a:r>
              <a:rPr lang="zh-CN" altLang="en-US"/>
              <a:t>晚上为几次？</a:t>
            </a:r>
          </a:p>
          <a:p>
            <a:r>
              <a:rPr lang="en-US" altLang="zh-CN"/>
              <a:t>7.</a:t>
            </a:r>
            <a:r>
              <a:rPr lang="zh-CN" altLang="en-US"/>
              <a:t>吃过什么东西？</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660525" y="310515"/>
            <a:ext cx="7518400" cy="1143000"/>
          </a:xfrm>
        </p:spPr>
        <p:txBody>
          <a:bodyPr/>
          <a:lstStyle/>
          <a:p>
            <a:r>
              <a:rPr lang="zh-CN" altLang="en-US">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sym typeface="+mn-ea"/>
              </a:rPr>
              <a:t>造成母乳喂养困难的常见问题</a:t>
            </a:r>
          </a:p>
        </p:txBody>
      </p:sp>
      <p:sp>
        <p:nvSpPr>
          <p:cNvPr id="3" name="内容占位符 2"/>
          <p:cNvSpPr>
            <a:spLocks noGrp="1"/>
          </p:cNvSpPr>
          <p:nvPr>
            <p:ph idx="1"/>
          </p:nvPr>
        </p:nvSpPr>
        <p:spPr/>
        <p:txBody>
          <a:bodyPr/>
          <a:lstStyle/>
          <a:p>
            <a:pPr marL="0" indent="0">
              <a:buNone/>
            </a:pPr>
            <a:r>
              <a:rPr lang="zh-CN" altLang="en-US"/>
              <a:t>一。缺乏步入相关知识</a:t>
            </a:r>
          </a:p>
          <a:p>
            <a:pPr marL="0" indent="0">
              <a:buNone/>
            </a:pPr>
            <a:r>
              <a:rPr lang="zh-CN" altLang="en-US"/>
              <a:t>二。乳头问题</a:t>
            </a:r>
          </a:p>
          <a:p>
            <a:pPr marL="0" indent="0">
              <a:buNone/>
            </a:pPr>
            <a:r>
              <a:rPr lang="zh-CN" altLang="en-US"/>
              <a:t>三。生理性乳房胀痛</a:t>
            </a:r>
          </a:p>
          <a:p>
            <a:pPr marL="0" indent="0">
              <a:buNone/>
            </a:pPr>
            <a:r>
              <a:rPr lang="zh-CN" altLang="en-US"/>
              <a:t>四。哺乳期乳房肿块</a:t>
            </a:r>
          </a:p>
          <a:p>
            <a:pPr marL="0" indent="0">
              <a:buNone/>
            </a:pPr>
            <a:r>
              <a:rPr lang="zh-CN" altLang="en-US"/>
              <a:t>五。乳腺炎</a:t>
            </a:r>
          </a:p>
          <a:p>
            <a:pPr marL="0" indent="0">
              <a:buNone/>
            </a:pPr>
            <a:r>
              <a:rPr lang="zh-CN" altLang="en-US"/>
              <a:t>六。少奶 无乳</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15415" y="309880"/>
            <a:ext cx="6534150" cy="1143000"/>
          </a:xfrm>
        </p:spPr>
        <p:txBody>
          <a:bodyPr/>
          <a:lstStyle/>
          <a:p>
            <a:r>
              <a:rPr lang="zh-CN" altLang="en-US" sz="48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rPr>
              <a:t>引起哺乳问题的原因</a:t>
            </a:r>
          </a:p>
        </p:txBody>
      </p:sp>
      <p:sp>
        <p:nvSpPr>
          <p:cNvPr id="3" name="内容占位符 2"/>
          <p:cNvSpPr>
            <a:spLocks noGrp="1"/>
          </p:cNvSpPr>
          <p:nvPr>
            <p:ph idx="1"/>
          </p:nvPr>
        </p:nvSpPr>
        <p:spPr/>
        <p:txBody>
          <a:bodyPr/>
          <a:lstStyle/>
          <a:p>
            <a:r>
              <a:rPr lang="en-US" altLang="zh-CN"/>
              <a:t>1.</a:t>
            </a:r>
            <a:r>
              <a:rPr lang="zh-CN" altLang="en-US"/>
              <a:t>哺乳姿势不正确</a:t>
            </a:r>
          </a:p>
          <a:p>
            <a:r>
              <a:rPr lang="en-US" altLang="zh-CN"/>
              <a:t>2.</a:t>
            </a:r>
            <a:r>
              <a:rPr lang="zh-CN" altLang="en-US"/>
              <a:t>过早进食下奶汤和高脂肪</a:t>
            </a:r>
          </a:p>
          <a:p>
            <a:r>
              <a:rPr lang="en-US" altLang="zh-CN"/>
              <a:t>3.</a:t>
            </a:r>
            <a:r>
              <a:rPr lang="zh-CN" altLang="en-US"/>
              <a:t>夜里不喂奶造成乳房乳汁淤积</a:t>
            </a:r>
          </a:p>
          <a:p>
            <a:r>
              <a:rPr lang="en-US" altLang="zh-CN"/>
              <a:t>4.</a:t>
            </a:r>
            <a:r>
              <a:rPr lang="zh-CN" altLang="en-US"/>
              <a:t>盲目添加配方奶</a:t>
            </a:r>
          </a:p>
          <a:p>
            <a:r>
              <a:rPr lang="en-US" altLang="zh-CN"/>
              <a:t>5.</a:t>
            </a:r>
            <a:r>
              <a:rPr lang="zh-CN" altLang="en-US"/>
              <a:t>过早使用奶瓶乳头错觉</a:t>
            </a:r>
          </a:p>
          <a:p>
            <a:r>
              <a:rPr lang="en-US" altLang="zh-CN"/>
              <a:t>6.</a:t>
            </a:r>
            <a:r>
              <a:rPr lang="zh-CN" altLang="en-US"/>
              <a:t>没有佩戴哺乳胸罩</a:t>
            </a:r>
          </a:p>
          <a:p>
            <a:r>
              <a:rPr lang="en-US" altLang="zh-CN"/>
              <a:t>7.</a:t>
            </a:r>
            <a:r>
              <a:rPr lang="zh-CN" altLang="en-US"/>
              <a:t>为了保持身材或怕麻烦不喂奶</a:t>
            </a:r>
          </a:p>
          <a:p>
            <a:r>
              <a:rPr lang="en-US" altLang="zh-CN"/>
              <a:t>8.</a:t>
            </a:r>
            <a:r>
              <a:rPr lang="zh-CN" altLang="en-US"/>
              <a:t>出现乳房问题不及时求助解决而错过最佳时机</a:t>
            </a:r>
          </a:p>
        </p:txBody>
      </p:sp>
      <p:sp>
        <p:nvSpPr>
          <p:cNvPr id="4" name="文本框 3"/>
          <p:cNvSpPr txBox="1"/>
          <p:nvPr/>
        </p:nvSpPr>
        <p:spPr>
          <a:xfrm>
            <a:off x="4130040" y="3155950"/>
            <a:ext cx="2540000" cy="365760"/>
          </a:xfrm>
          <a:prstGeom prst="rect">
            <a:avLst/>
          </a:prstGeom>
          <a:noFill/>
        </p:spPr>
        <p:txBody>
          <a:bodyPr wrap="square" rtlCol="0" anchor="t">
            <a:spAutoFit/>
          </a:bodyPr>
          <a:lstStyle/>
          <a:p>
            <a:endParaRPr lang="zh-CN" alt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544320" y="283845"/>
            <a:ext cx="4632325" cy="1143000"/>
          </a:xfrm>
        </p:spPr>
        <p:txBody>
          <a:bodyPr/>
          <a:lstStyle/>
          <a:p>
            <a:r>
              <a:rPr lang="zh-CN" altLang="en-US" sz="48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sym typeface="+mn-ea"/>
              </a:rPr>
              <a:t>做开奶的好处</a:t>
            </a:r>
          </a:p>
        </p:txBody>
      </p:sp>
      <p:sp>
        <p:nvSpPr>
          <p:cNvPr id="3" name="内容占位符 2"/>
          <p:cNvSpPr>
            <a:spLocks noGrp="1"/>
          </p:cNvSpPr>
          <p:nvPr>
            <p:ph idx="1"/>
          </p:nvPr>
        </p:nvSpPr>
        <p:spPr/>
        <p:txBody>
          <a:bodyPr/>
          <a:lstStyle/>
          <a:p>
            <a:pPr marL="0" indent="0">
              <a:buNone/>
            </a:pPr>
            <a:r>
              <a:rPr lang="en-US" altLang="zh-CN"/>
              <a:t>1.</a:t>
            </a:r>
            <a:r>
              <a:rPr lang="zh-CN" altLang="en-US"/>
              <a:t>提前</a:t>
            </a:r>
            <a:r>
              <a:rPr lang="en-US" altLang="zh-CN"/>
              <a:t>8</a:t>
            </a:r>
            <a:r>
              <a:rPr lang="zh-CN" altLang="en-US"/>
              <a:t>到10小时下奶</a:t>
            </a:r>
          </a:p>
          <a:p>
            <a:pPr marL="0" indent="0">
              <a:buNone/>
            </a:pPr>
            <a:r>
              <a:rPr lang="en-US" altLang="zh-CN"/>
              <a:t>2.</a:t>
            </a:r>
            <a:r>
              <a:rPr lang="zh-CN" altLang="en-US"/>
              <a:t>减缓生理性胀痛</a:t>
            </a:r>
          </a:p>
          <a:p>
            <a:pPr marL="0" indent="0">
              <a:buNone/>
            </a:pPr>
            <a:r>
              <a:rPr lang="en-US" altLang="zh-CN"/>
              <a:t>3.</a:t>
            </a:r>
            <a:r>
              <a:rPr lang="zh-CN" altLang="en-US"/>
              <a:t>预防肿胀引起的奶少</a:t>
            </a:r>
          </a:p>
          <a:p>
            <a:r>
              <a:rPr lang="zh-CN" altLang="en-US"/>
              <a:t>先天之气是肾气</a:t>
            </a:r>
          </a:p>
          <a:p>
            <a:r>
              <a:rPr lang="zh-CN" altLang="en-US"/>
              <a:t>自然之气是肺气</a:t>
            </a:r>
          </a:p>
          <a:p>
            <a:r>
              <a:rPr lang="zh-CN" altLang="en-US"/>
              <a:t>水谷之气是脾胃</a:t>
            </a:r>
          </a:p>
          <a:p>
            <a:r>
              <a:rPr lang="zh-CN" altLang="en-US"/>
              <a:t>谷不进则胃海枯竭</a:t>
            </a:r>
          </a:p>
          <a:p>
            <a:r>
              <a:rPr lang="zh-CN" altLang="en-US"/>
              <a:t>气化无源儿生命枯竭</a:t>
            </a:r>
          </a:p>
          <a:p>
            <a:r>
              <a:rPr lang="zh-CN" altLang="en-US"/>
              <a:t>气化无源而生命终结。</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699260" y="323215"/>
            <a:ext cx="6521450" cy="1143000"/>
          </a:xfrm>
        </p:spPr>
        <p:txBody>
          <a:bodyPr/>
          <a:lstStyle/>
          <a:p>
            <a:r>
              <a:rPr lang="zh-CN" altLang="en-US" sz="48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sym typeface="+mn-ea"/>
              </a:rPr>
              <a:t>气血津液与乳房的关系</a:t>
            </a:r>
          </a:p>
        </p:txBody>
      </p:sp>
      <p:sp>
        <p:nvSpPr>
          <p:cNvPr id="3" name="内容占位符 2"/>
          <p:cNvSpPr>
            <a:spLocks noGrp="1"/>
          </p:cNvSpPr>
          <p:nvPr>
            <p:ph idx="1"/>
          </p:nvPr>
        </p:nvSpPr>
        <p:spPr/>
        <p:txBody>
          <a:bodyPr/>
          <a:lstStyle/>
          <a:p>
            <a:r>
              <a:rPr lang="zh-CN" altLang="en-US"/>
              <a:t>肾气津液与乳汁的形成</a:t>
            </a:r>
          </a:p>
          <a:p>
            <a:r>
              <a:rPr lang="zh-CN" altLang="en-US"/>
              <a:t>肾气盛则乳房发育充分，乳汁充盈</a:t>
            </a:r>
          </a:p>
          <a:p>
            <a:r>
              <a:rPr lang="zh-CN" altLang="en-US"/>
              <a:t>脾胃后天之气为血之本，乳汁由水谷津微化生</a:t>
            </a:r>
          </a:p>
          <a:p>
            <a:r>
              <a:rPr lang="zh-CN" altLang="en-US"/>
              <a:t>气血津液与乳汁的分泌</a:t>
            </a:r>
          </a:p>
          <a:p>
            <a:r>
              <a:rPr lang="zh-CN" altLang="en-US"/>
              <a:t>气与乳汁的分泌（推动控制</a:t>
            </a:r>
            <a:r>
              <a:rPr lang="en-US" altLang="zh-CN"/>
              <a:t>)</a:t>
            </a:r>
          </a:p>
          <a:p>
            <a:r>
              <a:rPr lang="zh-CN" altLang="en-US"/>
              <a:t>血与乳汁分泌（物质来源）</a:t>
            </a:r>
          </a:p>
          <a:p>
            <a:r>
              <a:rPr lang="zh-CN" altLang="en-US"/>
              <a:t>精液与乳汁的分泌（儒润，化生</a:t>
            </a:r>
            <a:r>
              <a:rPr lang="en-US" altLang="zh-CN"/>
              <a: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11275" y="271780"/>
            <a:ext cx="3790950" cy="1143000"/>
          </a:xfrm>
        </p:spPr>
        <p:txBody>
          <a:bodyPr/>
          <a:lstStyle/>
          <a:p>
            <a:r>
              <a:rPr lang="zh-CN" altLang="en-US" sz="48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rPr>
              <a:t>中医理论</a:t>
            </a:r>
          </a:p>
        </p:txBody>
      </p:sp>
      <p:sp>
        <p:nvSpPr>
          <p:cNvPr id="3" name="内容占位符 2"/>
          <p:cNvSpPr>
            <a:spLocks noGrp="1"/>
          </p:cNvSpPr>
          <p:nvPr>
            <p:ph idx="1"/>
          </p:nvPr>
        </p:nvSpPr>
        <p:spPr/>
        <p:txBody>
          <a:bodyPr/>
          <a:lstStyle/>
          <a:p>
            <a:r>
              <a:rPr lang="zh-CN" altLang="en-US"/>
              <a:t>中医认为</a:t>
            </a:r>
            <a:r>
              <a:rPr lang="en-US" altLang="zh-CN"/>
              <a:t>,</a:t>
            </a:r>
            <a:r>
              <a:rPr lang="zh-CN" altLang="en-US"/>
              <a:t>乳汁乃气血生化而来 </a:t>
            </a:r>
            <a:r>
              <a:rPr lang="en-US" altLang="zh-CN"/>
              <a:t>,</a:t>
            </a:r>
            <a:r>
              <a:rPr lang="zh-CN" altLang="en-US"/>
              <a:t>血为乳用</a:t>
            </a:r>
            <a:r>
              <a:rPr lang="en-US" altLang="zh-CN"/>
              <a:t>,</a:t>
            </a:r>
            <a:r>
              <a:rPr lang="zh-CN" altLang="en-US"/>
              <a:t>无血则不能为乳。气为血之帅。无气则乳不行 </a:t>
            </a:r>
            <a:r>
              <a:rPr lang="en-US" altLang="zh-CN"/>
              <a:t>.</a:t>
            </a:r>
          </a:p>
          <a:p>
            <a:r>
              <a:rPr lang="zh-CN" altLang="en-US"/>
              <a:t> 若气血亏虚</a:t>
            </a:r>
            <a:r>
              <a:rPr lang="en-US" altLang="zh-CN"/>
              <a:t>,</a:t>
            </a:r>
            <a:r>
              <a:rPr lang="zh-CN" altLang="en-US"/>
              <a:t>津液不足</a:t>
            </a:r>
            <a:r>
              <a:rPr lang="en-US" altLang="zh-CN"/>
              <a:t>,</a:t>
            </a:r>
            <a:r>
              <a:rPr lang="zh-CN" altLang="en-US"/>
              <a:t>则至乳汁减少或不足，或七情所伤 肝气郁结，可制乳脉不通而缺乳</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738630" y="310515"/>
            <a:ext cx="5279390" cy="1143000"/>
          </a:xfrm>
        </p:spPr>
        <p:txBody>
          <a:bodyPr/>
          <a:lstStyle/>
          <a:p>
            <a:r>
              <a:rPr lang="zh-CN" altLang="en-US" sz="48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sym typeface="+mn-ea"/>
              </a:rPr>
              <a:t>情绪对五脏的影响</a:t>
            </a:r>
          </a:p>
        </p:txBody>
      </p:sp>
      <p:sp>
        <p:nvSpPr>
          <p:cNvPr id="3" name="内容占位符 2"/>
          <p:cNvSpPr>
            <a:spLocks noGrp="1"/>
          </p:cNvSpPr>
          <p:nvPr>
            <p:ph idx="1"/>
          </p:nvPr>
        </p:nvSpPr>
        <p:spPr/>
        <p:txBody>
          <a:bodyPr/>
          <a:lstStyle/>
          <a:p>
            <a:r>
              <a:rPr lang="zh-CN" altLang="en-US"/>
              <a:t>怒伤肝 </a:t>
            </a:r>
          </a:p>
          <a:p>
            <a:r>
              <a:rPr lang="zh-CN" altLang="en-US"/>
              <a:t>喜伤心</a:t>
            </a:r>
          </a:p>
          <a:p>
            <a:r>
              <a:rPr lang="zh-CN" altLang="en-US"/>
              <a:t>思伤脾</a:t>
            </a:r>
          </a:p>
          <a:p>
            <a:r>
              <a:rPr lang="zh-CN" altLang="en-US"/>
              <a:t>悲伤肺</a:t>
            </a:r>
          </a:p>
          <a:p>
            <a:r>
              <a:rPr lang="zh-CN" altLang="en-US"/>
              <a:t>恐伤肾</a:t>
            </a:r>
          </a:p>
          <a:p>
            <a:r>
              <a:rPr lang="zh-CN" altLang="en-US"/>
              <a:t>    影响五脏六腑的契机  </a:t>
            </a:r>
          </a:p>
          <a:p>
            <a:r>
              <a:rPr lang="zh-CN" altLang="en-US"/>
              <a:t>怒者气上</a:t>
            </a:r>
          </a:p>
          <a:p>
            <a:r>
              <a:rPr lang="zh-CN" altLang="en-US"/>
              <a:t>喜者气缓</a:t>
            </a:r>
          </a:p>
          <a:p>
            <a:r>
              <a:rPr lang="zh-CN" altLang="en-US"/>
              <a:t>悲者气消</a:t>
            </a:r>
          </a:p>
          <a:p>
            <a:r>
              <a:rPr lang="zh-CN" altLang="en-US"/>
              <a:t>恐者气下</a:t>
            </a:r>
          </a:p>
          <a:p>
            <a:r>
              <a:rPr lang="zh-CN" altLang="en-US"/>
              <a:t>惊者气乱</a:t>
            </a:r>
          </a:p>
          <a:p>
            <a:pPr marL="0" indent="0">
              <a:buNone/>
            </a:pPr>
            <a:r>
              <a:rPr lang="zh-CN" altLang="en-US"/>
              <a:t>      思者气结</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854835" y="310515"/>
            <a:ext cx="4451985" cy="1143000"/>
          </a:xfrm>
        </p:spPr>
        <p:txBody>
          <a:bodyPr>
            <a:scene3d>
              <a:camera prst="orthographicFront"/>
              <a:lightRig rig="threePt" dir="t"/>
            </a:scene3d>
          </a:bodyPr>
          <a:lstStyle/>
          <a:p>
            <a:r>
              <a:rPr lang="zh-CN" altLang="en-US" sz="4800">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Unicode MS" panose="020B0604020202020204" charset="-122"/>
                <a:ea typeface="Arial Unicode MS" panose="020B0604020202020204" charset="-122"/>
                <a:sym typeface="+mn-ea"/>
              </a:rPr>
              <a:t>推拿按摩的作用</a:t>
            </a:r>
          </a:p>
        </p:txBody>
      </p:sp>
      <p:sp>
        <p:nvSpPr>
          <p:cNvPr id="3" name="内容占位符 2"/>
          <p:cNvSpPr>
            <a:spLocks noGrp="1"/>
          </p:cNvSpPr>
          <p:nvPr>
            <p:ph idx="1"/>
          </p:nvPr>
        </p:nvSpPr>
        <p:spPr>
          <a:xfrm>
            <a:off x="1271905" y="2220595"/>
            <a:ext cx="4787900" cy="2417445"/>
          </a:xfrm>
        </p:spPr>
        <p:txBody>
          <a:bodyPr/>
          <a:lstStyle/>
          <a:p>
            <a:pPr marL="0" indent="0">
              <a:buNone/>
            </a:pPr>
            <a:r>
              <a:rPr lang="en-US" altLang="zh-CN">
                <a:latin typeface="微软雅黑" panose="020B0503020204020204" charset="-122"/>
                <a:ea typeface="微软雅黑" panose="020B0503020204020204" charset="-122"/>
              </a:rPr>
              <a:t>1</a:t>
            </a:r>
            <a:r>
              <a:rPr lang="zh-CN" altLang="en-US">
                <a:latin typeface="微软雅黑" panose="020B0503020204020204" charset="-122"/>
                <a:ea typeface="微软雅黑" panose="020B0503020204020204" charset="-122"/>
              </a:rPr>
              <a:t>、调节脏腑</a:t>
            </a:r>
          </a:p>
          <a:p>
            <a:pPr marL="0" indent="0">
              <a:buNone/>
            </a:pPr>
            <a:r>
              <a:rPr lang="en-US" altLang="zh-CN">
                <a:latin typeface="微软雅黑" panose="020B0503020204020204" charset="-122"/>
                <a:ea typeface="微软雅黑" panose="020B0503020204020204" charset="-122"/>
              </a:rPr>
              <a:t>2</a:t>
            </a:r>
            <a:r>
              <a:rPr lang="zh-CN" altLang="en-US">
                <a:latin typeface="微软雅黑" panose="020B0503020204020204" charset="-122"/>
                <a:ea typeface="微软雅黑" panose="020B0503020204020204" charset="-122"/>
              </a:rPr>
              <a:t>、疏通经络</a:t>
            </a:r>
          </a:p>
          <a:p>
            <a:pPr marL="0" indent="0">
              <a:buNone/>
            </a:pPr>
            <a:r>
              <a:rPr lang="en-US" altLang="zh-CN">
                <a:latin typeface="微软雅黑" panose="020B0503020204020204" charset="-122"/>
                <a:ea typeface="微软雅黑" panose="020B0503020204020204" charset="-122"/>
              </a:rPr>
              <a:t>3</a:t>
            </a:r>
            <a:r>
              <a:rPr lang="zh-CN" altLang="en-US">
                <a:latin typeface="微软雅黑" panose="020B0503020204020204" charset="-122"/>
                <a:ea typeface="微软雅黑" panose="020B0503020204020204" charset="-122"/>
              </a:rPr>
              <a:t>、调和气血</a:t>
            </a:r>
          </a:p>
          <a:p>
            <a:pPr marL="0" indent="0">
              <a:buNone/>
            </a:pPr>
            <a:r>
              <a:rPr lang="en-US" altLang="zh-CN">
                <a:latin typeface="微软雅黑" panose="020B0503020204020204" charset="-122"/>
                <a:ea typeface="微软雅黑" panose="020B0503020204020204" charset="-122"/>
              </a:rPr>
              <a:t>4</a:t>
            </a:r>
            <a:r>
              <a:rPr lang="zh-CN" altLang="en-US">
                <a:latin typeface="微软雅黑" panose="020B0503020204020204" charset="-122"/>
                <a:ea typeface="微软雅黑" panose="020B0503020204020204" charset="-122"/>
              </a:rPr>
              <a:t>、理筋整复</a:t>
            </a:r>
          </a:p>
        </p:txBody>
      </p:sp>
    </p:spTree>
  </p:cSld>
  <p:clrMapOvr>
    <a:masterClrMapping/>
  </p:clrMapOvr>
</p:sld>
</file>

<file path=ppt/theme/theme1.xml><?xml version="1.0" encoding="utf-8"?>
<a:theme xmlns:a="http://schemas.openxmlformats.org/drawingml/2006/main" name="Office Theme">
  <a:themeElements>
    <a:clrScheme name="new born">
      <a:dk1>
        <a:sysClr val="windowText" lastClr="000000"/>
      </a:dk1>
      <a:lt1>
        <a:srgbClr val="000000"/>
      </a:lt1>
      <a:dk2>
        <a:srgbClr val="1F497D"/>
      </a:dk2>
      <a:lt2>
        <a:srgbClr val="DC6500"/>
      </a:lt2>
      <a:accent1>
        <a:srgbClr val="D2A584"/>
      </a:accent1>
      <a:accent2>
        <a:srgbClr val="C29A54"/>
      </a:accent2>
      <a:accent3>
        <a:srgbClr val="000000"/>
      </a:accent3>
      <a:accent4>
        <a:srgbClr val="8064A2"/>
      </a:accent4>
      <a:accent5>
        <a:srgbClr val="4BACC6"/>
      </a:accent5>
      <a:accent6>
        <a:srgbClr val="F79646"/>
      </a:accent6>
      <a:hlink>
        <a:srgbClr val="9A6747"/>
      </a:hlink>
      <a:folHlink>
        <a:srgbClr val="7F7F7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3257</Words>
  <Application>Microsoft Office PowerPoint</Application>
  <PresentationFormat>全屏显示(4:3)</PresentationFormat>
  <Paragraphs>446</Paragraphs>
  <Slides>55</Slides>
  <Notes>0</Notes>
  <HiddenSlides>0</HiddenSlides>
  <MMClips>0</MMClips>
  <ScaleCrop>false</ScaleCrop>
  <HeadingPairs>
    <vt:vector size="4" baseType="variant">
      <vt:variant>
        <vt:lpstr>主题</vt:lpstr>
      </vt:variant>
      <vt:variant>
        <vt:i4>1</vt:i4>
      </vt:variant>
      <vt:variant>
        <vt:lpstr>幻灯片标题</vt:lpstr>
      </vt:variant>
      <vt:variant>
        <vt:i4>55</vt:i4>
      </vt:variant>
    </vt:vector>
  </HeadingPairs>
  <TitlesOfParts>
    <vt:vector size="56" baseType="lpstr">
      <vt:lpstr>Office Theme</vt:lpstr>
      <vt:lpstr> 专业泌乳顾问 母婴护理指导员 高级健康管理咨询师 产后修复指导员 </vt:lpstr>
      <vt:lpstr>幻灯片 2</vt:lpstr>
      <vt:lpstr>幻灯片 3</vt:lpstr>
      <vt:lpstr>幻灯片 4</vt:lpstr>
      <vt:lpstr>新生儿五觉</vt:lpstr>
      <vt:lpstr>新生儿呼吸系统及血液循环</vt:lpstr>
      <vt:lpstr>新生儿消化系统</vt:lpstr>
      <vt:lpstr>幻灯片 8</vt:lpstr>
      <vt:lpstr>新生儿黄疸</vt:lpstr>
      <vt:lpstr>新生儿生活环境</vt:lpstr>
      <vt:lpstr>新生儿睡眠时间</vt:lpstr>
      <vt:lpstr>新生儿脐带护理                                                                                                                                                                                                                                                                                                                                                                                                                                                                                                                                                                                                                                                                                                                                                                                                                                                                                                                                                                                                                                                                                                                                                                                                                                                                                                                                                                                                                                                                                                                                                                                                                                                                                                                                                                                                                                                                                                                                                                                                                                                                                                                                                                                                                                                                                                                                                                                                                                                                                                                                                                                                             </vt:lpstr>
      <vt:lpstr>新生儿溢奶护理</vt:lpstr>
      <vt:lpstr>呛奶急救预防</vt:lpstr>
      <vt:lpstr>新生儿发烧护理</vt:lpstr>
      <vt:lpstr>新生儿湿疹护理</vt:lpstr>
      <vt:lpstr>湿疹护理</vt:lpstr>
      <vt:lpstr>产妇护理 </vt:lpstr>
      <vt:lpstr>产妇便秘</vt:lpstr>
      <vt:lpstr>产后恶露</vt:lpstr>
      <vt:lpstr>产妇感冒预防</vt:lpstr>
      <vt:lpstr>剖腹产注意</vt:lpstr>
      <vt:lpstr>催乳师的定位</vt:lpstr>
      <vt:lpstr>母乳喂养的好处</vt:lpstr>
      <vt:lpstr>新生儿胃容量</vt:lpstr>
      <vt:lpstr>母乳的营养</vt:lpstr>
      <vt:lpstr>母乳的成分变化</vt:lpstr>
      <vt:lpstr>乳房的结构</vt:lpstr>
      <vt:lpstr>泌乳原理</vt:lpstr>
      <vt:lpstr>母乳喂养的技巧</vt:lpstr>
      <vt:lpstr>哺乳姿势</vt:lpstr>
      <vt:lpstr>衔接乳房的要点</vt:lpstr>
      <vt:lpstr>妈妈在喂养时应注意！</vt:lpstr>
      <vt:lpstr>产后少乳的原因分析</vt:lpstr>
      <vt:lpstr>人体的七大营养素</vt:lpstr>
      <vt:lpstr>如何增进泌乳</vt:lpstr>
      <vt:lpstr>五大禁忌</vt:lpstr>
      <vt:lpstr>哺乳乳辅助工具</vt:lpstr>
      <vt:lpstr>什么样的人不能哺乳？</vt:lpstr>
      <vt:lpstr>如何证明乳汁充足</vt:lpstr>
      <vt:lpstr>饮食金字塔</vt:lpstr>
      <vt:lpstr>产妇饮食禁忌</vt:lpstr>
      <vt:lpstr>不利于哺乳的食物</vt:lpstr>
      <vt:lpstr>常出现的哺乳问题有哪些</vt:lpstr>
      <vt:lpstr>引起乳房疾病的原因</vt:lpstr>
      <vt:lpstr>乳房肿胀乳房肿块形成的原因</vt:lpstr>
      <vt:lpstr>泌乳热形成的原因</vt:lpstr>
      <vt:lpstr>乳腺炎</vt:lpstr>
      <vt:lpstr>造成母乳喂养困难的常见问题</vt:lpstr>
      <vt:lpstr>引起哺乳问题的原因</vt:lpstr>
      <vt:lpstr>做开奶的好处</vt:lpstr>
      <vt:lpstr>气血津液与乳房的关系</vt:lpstr>
      <vt:lpstr>中医理论</vt:lpstr>
      <vt:lpstr>情绪对五脏的影响</vt:lpstr>
      <vt:lpstr>推拿按摩的作用</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david</dc:creator>
  <cp:lastModifiedBy>Sky123.Org</cp:lastModifiedBy>
  <cp:revision>88</cp:revision>
  <dcterms:created xsi:type="dcterms:W3CDTF">2006-08-16T00:00:00Z</dcterms:created>
  <dcterms:modified xsi:type="dcterms:W3CDTF">2019-05-04T02:24:19Z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2052-10.1.0.6065</vt:lpwstr>
  </property>
</Properties>
</file>