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73" r:id="rId2"/>
    <p:sldId id="274"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318" r:id="rId47"/>
    <p:sldId id="319" r:id="rId48"/>
    <p:sldId id="320" r:id="rId49"/>
    <p:sldId id="321" r:id="rId50"/>
    <p:sldId id="322" r:id="rId51"/>
    <p:sldId id="323" r:id="rId52"/>
    <p:sldId id="324" r:id="rId53"/>
  </p:sldIdLst>
  <p:sldSz cx="12192000" cy="6858000"/>
  <p:notesSz cx="7104063" cy="10234613"/>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51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329F7B0A-622A-4362-A281-534AF7035897}" type="datetimeFigureOut">
              <a:rPr lang="zh-CN" altLang="en-US"/>
              <a:pPr>
                <a:defRPr/>
              </a:pPr>
              <a:t>2018-11-24</a:t>
            </a:fld>
            <a:endParaRPr lang="zh-CN" altLang="en-US"/>
          </a:p>
        </p:txBody>
      </p:sp>
      <p:sp>
        <p:nvSpPr>
          <p:cNvPr id="4"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709613" y="4926013"/>
            <a:ext cx="5683250" cy="4029075"/>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4024313" y="9720263"/>
            <a:ext cx="3078162" cy="51435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B7697583-9DF6-4C09-90C9-1AB00B99C00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直接连接符 7"/>
          <p:cNvCxnSpPr/>
          <p:nvPr/>
        </p:nvCxnSpPr>
        <p:spPr>
          <a:xfrm>
            <a:off x="1524000" y="3524250"/>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992206"/>
            <a:ext cx="9144000" cy="2387600"/>
          </a:xfrm>
        </p:spPr>
        <p:txBody>
          <a:bodyPr anchor="b">
            <a:normAutofit/>
          </a:bodyPr>
          <a:lstStyle>
            <a:lvl1pPr algn="ctr">
              <a:defRPr sz="6000">
                <a:solidFill>
                  <a:schemeClr val="bg1"/>
                </a:solidFill>
              </a:defRPr>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524000" y="3602038"/>
            <a:ext cx="9144000" cy="824489"/>
          </a:xfrm>
        </p:spPr>
        <p:txBody>
          <a:bodyPr anchor="ctr">
            <a:normAutofit/>
          </a:bodyPr>
          <a:lstStyle>
            <a:lvl1pPr marL="0" indent="0" algn="ctr">
              <a:buNone/>
              <a:defRPr sz="2400">
                <a:solidFill>
                  <a:schemeClr val="accent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5" name="Date Placeholder 3"/>
          <p:cNvSpPr>
            <a:spLocks noGrp="1"/>
          </p:cNvSpPr>
          <p:nvPr>
            <p:ph type="dt" sz="half" idx="10"/>
          </p:nvPr>
        </p:nvSpPr>
        <p:spPr/>
        <p:txBody>
          <a:bodyPr/>
          <a:lstStyle>
            <a:lvl1pPr>
              <a:defRPr/>
            </a:lvl1pPr>
          </a:lstStyle>
          <a:p>
            <a:pPr>
              <a:defRPr/>
            </a:pPr>
            <a:fld id="{C6A64EF9-85C3-43EF-A46D-913D636DDB4A}" type="datetimeFigureOut">
              <a:rPr lang="zh-CN" altLang="en-US"/>
              <a:pPr>
                <a:defRPr/>
              </a:pPr>
              <a:t>2018-11-24</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EBA394AF-1932-4974-8E0B-21BB841462E5}"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lvl1pPr marL="0" indent="0">
              <a:buFont typeface="Arial" panose="020B0604020202020204" pitchFamily="34" charse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A2D061A8-84F6-4A84-AA08-DABAEC80C1D2}" type="datetimeFigureOut">
              <a:rPr lang="zh-CN" altLang="en-US"/>
              <a:pPr>
                <a:defRPr/>
              </a:pPr>
              <a:t>2018-11-24</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8F0FDC3-5175-4CE5-9877-0D24FD0E4F08}"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4" name="组合 12"/>
          <p:cNvGrpSpPr>
            <a:grpSpLocks/>
          </p:cNvGrpSpPr>
          <p:nvPr/>
        </p:nvGrpSpPr>
        <p:grpSpPr bwMode="auto">
          <a:xfrm>
            <a:off x="9448800" y="4378325"/>
            <a:ext cx="2743200" cy="2462213"/>
            <a:chOff x="6375399" y="4378853"/>
            <a:chExt cx="2743200" cy="2462213"/>
          </a:xfrm>
        </p:grpSpPr>
        <p:cxnSp>
          <p:nvCxnSpPr>
            <p:cNvPr id="5" name="直接连接符 9"/>
            <p:cNvCxnSpPr/>
            <p:nvPr/>
          </p:nvCxnSpPr>
          <p:spPr>
            <a:xfrm>
              <a:off x="7024687" y="4591578"/>
              <a:ext cx="1674812" cy="1503363"/>
            </a:xfrm>
            <a:prstGeom prst="line">
              <a:avLst/>
            </a:prstGeom>
            <a:noFill/>
            <a:ln w="6350" cap="flat" cmpd="sng" algn="ctr">
              <a:solidFill>
                <a:schemeClr val="accent1">
                  <a:lumMod val="75000"/>
                </a:schemeClr>
              </a:solidFill>
              <a:prstDash val="solid"/>
              <a:miter lim="800000"/>
            </a:ln>
            <a:effectLst/>
          </p:spPr>
        </p:cxnSp>
        <p:cxnSp>
          <p:nvCxnSpPr>
            <p:cNvPr id="6" name="直接连接符 10"/>
            <p:cNvCxnSpPr/>
            <p:nvPr/>
          </p:nvCxnSpPr>
          <p:spPr>
            <a:xfrm>
              <a:off x="6375399" y="4378853"/>
              <a:ext cx="2743200" cy="2462213"/>
            </a:xfrm>
            <a:prstGeom prst="line">
              <a:avLst/>
            </a:prstGeom>
            <a:noFill/>
            <a:ln w="6350" cap="flat" cmpd="sng" algn="ctr">
              <a:solidFill>
                <a:schemeClr val="accent2">
                  <a:lumMod val="40000"/>
                  <a:lumOff val="60000"/>
                </a:schemeClr>
              </a:solidFill>
              <a:prstDash val="solid"/>
              <a:miter lim="800000"/>
            </a:ln>
            <a:effectLst/>
          </p:spPr>
        </p:cxnSp>
        <p:cxnSp>
          <p:nvCxnSpPr>
            <p:cNvPr id="7" name="直接连接符 11"/>
            <p:cNvCxnSpPr/>
            <p:nvPr/>
          </p:nvCxnSpPr>
          <p:spPr>
            <a:xfrm>
              <a:off x="6613524" y="4963053"/>
              <a:ext cx="1158875" cy="1041400"/>
            </a:xfrm>
            <a:prstGeom prst="line">
              <a:avLst/>
            </a:prstGeom>
            <a:noFill/>
            <a:ln w="6350" cap="flat" cmpd="sng" algn="ctr">
              <a:solidFill>
                <a:schemeClr val="accent3">
                  <a:lumMod val="40000"/>
                  <a:lumOff val="60000"/>
                </a:schemeClr>
              </a:solidFill>
              <a:prstDash val="solid"/>
              <a:miter lim="800000"/>
            </a:ln>
            <a:effectLst/>
          </p:spPr>
        </p:cxnSp>
      </p:grpSp>
      <p:grpSp>
        <p:nvGrpSpPr>
          <p:cNvPr id="8" name="组合 13"/>
          <p:cNvGrpSpPr>
            <a:grpSpLocks/>
          </p:cNvGrpSpPr>
          <p:nvPr/>
        </p:nvGrpSpPr>
        <p:grpSpPr bwMode="auto">
          <a:xfrm>
            <a:off x="0" y="17463"/>
            <a:ext cx="2743200" cy="2462212"/>
            <a:chOff x="19047" y="17194"/>
            <a:chExt cx="2743200" cy="2462213"/>
          </a:xfrm>
        </p:grpSpPr>
        <p:cxnSp>
          <p:nvCxnSpPr>
            <p:cNvPr id="9" name="直接连接符 6"/>
            <p:cNvCxnSpPr/>
            <p:nvPr/>
          </p:nvCxnSpPr>
          <p:spPr>
            <a:xfrm>
              <a:off x="668335" y="229919"/>
              <a:ext cx="1674812" cy="1503363"/>
            </a:xfrm>
            <a:prstGeom prst="line">
              <a:avLst/>
            </a:prstGeom>
            <a:noFill/>
            <a:ln w="6350" cap="flat" cmpd="sng" algn="ctr">
              <a:solidFill>
                <a:schemeClr val="accent1">
                  <a:lumMod val="40000"/>
                  <a:lumOff val="60000"/>
                </a:schemeClr>
              </a:solidFill>
              <a:prstDash val="solid"/>
              <a:miter lim="800000"/>
            </a:ln>
            <a:effectLst/>
          </p:spPr>
        </p:cxnSp>
        <p:cxnSp>
          <p:nvCxnSpPr>
            <p:cNvPr id="10" name="直接连接符 7"/>
            <p:cNvCxnSpPr/>
            <p:nvPr/>
          </p:nvCxnSpPr>
          <p:spPr>
            <a:xfrm>
              <a:off x="19047" y="17194"/>
              <a:ext cx="2743200" cy="2462213"/>
            </a:xfrm>
            <a:prstGeom prst="line">
              <a:avLst/>
            </a:prstGeom>
            <a:noFill/>
            <a:ln w="6350" cap="flat" cmpd="sng" algn="ctr">
              <a:solidFill>
                <a:schemeClr val="accent2">
                  <a:lumMod val="40000"/>
                  <a:lumOff val="60000"/>
                </a:schemeClr>
              </a:solidFill>
              <a:prstDash val="solid"/>
              <a:miter lim="800000"/>
            </a:ln>
            <a:effectLst/>
          </p:spPr>
        </p:cxnSp>
        <p:cxnSp>
          <p:nvCxnSpPr>
            <p:cNvPr id="11" name="直接连接符 8"/>
            <p:cNvCxnSpPr/>
            <p:nvPr/>
          </p:nvCxnSpPr>
          <p:spPr>
            <a:xfrm>
              <a:off x="257172" y="601394"/>
              <a:ext cx="1158875" cy="1041400"/>
            </a:xfrm>
            <a:prstGeom prst="line">
              <a:avLst/>
            </a:prstGeom>
            <a:noFill/>
            <a:ln w="6350" cap="flat" cmpd="sng" algn="ctr">
              <a:solidFill>
                <a:schemeClr val="accent3">
                  <a:lumMod val="40000"/>
                  <a:lumOff val="60000"/>
                </a:schemeClr>
              </a:solidFill>
              <a:prstDash val="solid"/>
              <a:miter lim="800000"/>
            </a:ln>
            <a:effectLst/>
          </p:spPr>
        </p:cxnSp>
      </p:grpSp>
      <p:sp>
        <p:nvSpPr>
          <p:cNvPr id="12" name="文本框 14"/>
          <p:cNvSpPr txBox="1"/>
          <p:nvPr/>
        </p:nvSpPr>
        <p:spPr>
          <a:xfrm>
            <a:off x="3894138" y="3421063"/>
            <a:ext cx="4403725" cy="942975"/>
          </a:xfrm>
          <a:prstGeom prst="rect">
            <a:avLst/>
          </a:prstGeom>
          <a:noFill/>
        </p:spPr>
        <p:txBody>
          <a:bodyPr>
            <a:normAutofit/>
          </a:bodyPr>
          <a:lstStyle/>
          <a:p>
            <a:pPr algn="ctr" fontAlgn="auto">
              <a:spcBef>
                <a:spcPts val="0"/>
              </a:spcBef>
              <a:spcAft>
                <a:spcPts val="0"/>
              </a:spcAft>
              <a:defRPr/>
            </a:pPr>
            <a:r>
              <a:rPr lang="en-US" altLang="zh-CN" sz="5400" kern="0" spc="400" dirty="0">
                <a:solidFill>
                  <a:schemeClr val="accent1"/>
                </a:solidFill>
                <a:latin typeface="+mn-lt"/>
                <a:ea typeface="+mn-ea"/>
                <a:cs typeface="Microsoft New Tai Lue" panose="020B0502040204020203" pitchFamily="34" charset="0"/>
              </a:rPr>
              <a:t>S</a:t>
            </a:r>
            <a:r>
              <a:rPr lang="en-US" altLang="zh-CN" sz="5400" kern="0" spc="400" dirty="0">
                <a:latin typeface="+mn-lt"/>
                <a:ea typeface="+mn-ea"/>
                <a:cs typeface="Microsoft New Tai Lue" panose="020B0502040204020203" pitchFamily="34" charset="0"/>
              </a:rPr>
              <a:t>EC</a:t>
            </a:r>
            <a:r>
              <a:rPr lang="en-US" altLang="zh-CN" sz="5400" kern="0" spc="400" dirty="0">
                <a:solidFill>
                  <a:schemeClr val="accent1"/>
                </a:solidFill>
                <a:latin typeface="+mn-lt"/>
                <a:ea typeface="+mn-ea"/>
                <a:cs typeface="Microsoft New Tai Lue" panose="020B0502040204020203" pitchFamily="34" charset="0"/>
              </a:rPr>
              <a:t>T</a:t>
            </a:r>
            <a:r>
              <a:rPr lang="en-US" altLang="zh-CN" sz="5400" kern="0" spc="400" dirty="0">
                <a:latin typeface="+mn-lt"/>
                <a:ea typeface="+mn-ea"/>
                <a:cs typeface="Microsoft New Tai Lue" panose="020B0502040204020203" pitchFamily="34" charset="0"/>
              </a:rPr>
              <a:t>ION</a:t>
            </a:r>
            <a:endParaRPr lang="zh-CN" altLang="en-US" sz="9600" kern="0" spc="400" dirty="0">
              <a:latin typeface="+mn-lt"/>
              <a:ea typeface="+mn-ea"/>
              <a:cs typeface="Microsoft New Tai Lue" panose="020B0502040204020203" pitchFamily="34" charset="0"/>
            </a:endParaRPr>
          </a:p>
        </p:txBody>
      </p:sp>
      <p:sp>
        <p:nvSpPr>
          <p:cNvPr id="2" name="Title 1"/>
          <p:cNvSpPr>
            <a:spLocks noGrp="1"/>
          </p:cNvSpPr>
          <p:nvPr>
            <p:ph type="title"/>
          </p:nvPr>
        </p:nvSpPr>
        <p:spPr>
          <a:xfrm>
            <a:off x="3168080" y="2930237"/>
            <a:ext cx="4417285" cy="522924"/>
          </a:xfrm>
        </p:spPr>
        <p:txBody>
          <a:bodyPr>
            <a:normAutofit/>
          </a:bodyPr>
          <a:lstStyle>
            <a:lvl1pPr algn="ctr">
              <a:defRPr sz="2800" b="1">
                <a:solidFill>
                  <a:schemeClr val="tx2"/>
                </a:solidFill>
              </a:defRPr>
            </a:lvl1p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2835570" y="2054497"/>
            <a:ext cx="6520860" cy="517769"/>
          </a:xfrm>
        </p:spPr>
        <p:txBody>
          <a:bodyPr>
            <a:normAutofit/>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13" name="Date Placeholder 3"/>
          <p:cNvSpPr>
            <a:spLocks noGrp="1"/>
          </p:cNvSpPr>
          <p:nvPr>
            <p:ph type="dt" sz="half" idx="10"/>
          </p:nvPr>
        </p:nvSpPr>
        <p:spPr/>
        <p:txBody>
          <a:bodyPr/>
          <a:lstStyle>
            <a:lvl1pPr>
              <a:defRPr/>
            </a:lvl1pPr>
          </a:lstStyle>
          <a:p>
            <a:pPr>
              <a:defRPr/>
            </a:pPr>
            <a:fld id="{B7CBF580-F2A6-4908-9D6A-6409E3EC2D8F}" type="datetimeFigureOut">
              <a:rPr lang="zh-CN" altLang="en-US"/>
              <a:pPr>
                <a:defRPr/>
              </a:pPr>
              <a:t>2018-11-24</a:t>
            </a:fld>
            <a:endParaRPr lang="zh-CN" altLang="en-US"/>
          </a:p>
        </p:txBody>
      </p:sp>
      <p:sp>
        <p:nvSpPr>
          <p:cNvPr id="14" name="Footer Placeholder 4"/>
          <p:cNvSpPr>
            <a:spLocks noGrp="1"/>
          </p:cNvSpPr>
          <p:nvPr>
            <p:ph type="ftr" sz="quarter" idx="11"/>
          </p:nvPr>
        </p:nvSpPr>
        <p:spPr/>
        <p:txBody>
          <a:bodyPr/>
          <a:lstStyle>
            <a:lvl1pPr>
              <a:defRPr/>
            </a:lvl1pPr>
          </a:lstStyle>
          <a:p>
            <a:pPr>
              <a:defRPr/>
            </a:pPr>
            <a:endParaRPr lang="zh-CN" altLang="en-US"/>
          </a:p>
        </p:txBody>
      </p:sp>
      <p:sp>
        <p:nvSpPr>
          <p:cNvPr id="15" name="Slide Number Placeholder 5"/>
          <p:cNvSpPr>
            <a:spLocks noGrp="1"/>
          </p:cNvSpPr>
          <p:nvPr>
            <p:ph type="sldNum" sz="quarter" idx="12"/>
          </p:nvPr>
        </p:nvSpPr>
        <p:spPr/>
        <p:txBody>
          <a:bodyPr/>
          <a:lstStyle>
            <a:lvl1pPr>
              <a:defRPr/>
            </a:lvl1pPr>
          </a:lstStyle>
          <a:p>
            <a:pPr>
              <a:defRPr/>
            </a:pPr>
            <a:fld id="{6E76C55E-3CD4-4742-9BA3-DD4A93ECAE78}"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493520"/>
            <a:ext cx="5181600" cy="4683443"/>
          </a:xfrm>
        </p:spPr>
        <p:txBody>
          <a:bodyPr/>
          <a:lstStyle>
            <a:lvl1pPr marL="0" indent="0">
              <a:buFont typeface="Arial" panose="020B0604020202020204" pitchFamily="34" charse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Content Placeholder 3"/>
          <p:cNvSpPr>
            <a:spLocks noGrp="1"/>
          </p:cNvSpPr>
          <p:nvPr>
            <p:ph sz="half" idx="2"/>
          </p:nvPr>
        </p:nvSpPr>
        <p:spPr>
          <a:xfrm>
            <a:off x="6172200" y="1493520"/>
            <a:ext cx="5181600" cy="4683443"/>
          </a:xfrm>
        </p:spPr>
        <p:txBody>
          <a:bodyPr/>
          <a:lstStyle>
            <a:lvl1pPr marL="0" indent="0">
              <a:buFont typeface="Arial" panose="020B0604020202020204" pitchFamily="34" charset="0"/>
              <a:buNone/>
              <a:defRPr>
                <a:solidFill>
                  <a:schemeClr val="tx2"/>
                </a:solidFill>
              </a:defRPr>
            </a:lvl1pPr>
            <a:lvl2pPr marL="457200" indent="0">
              <a:buNone/>
              <a:defRPr>
                <a:solidFill>
                  <a:schemeClr val="tx2"/>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30F05290-F952-440D-9B52-D6F68F28BF79}" type="datetimeFigureOut">
              <a:rPr lang="zh-CN" altLang="en-US"/>
              <a:pPr>
                <a:defRPr/>
              </a:pPr>
              <a:t>2018-11-24</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4EE96D63-8266-4840-A65E-BF5DC806C6A4}"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74350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67421"/>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74350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67421"/>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D355095F-F3B1-4D12-8643-2AEFDA027124}" type="datetimeFigureOut">
              <a:rPr lang="zh-CN" altLang="en-US"/>
              <a:pPr>
                <a:defRPr/>
              </a:pPr>
              <a:t>2018-11-24</a:t>
            </a:fld>
            <a:endParaRPr lang="zh-CN" altLang="en-US"/>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6A2765FC-809D-441E-99C4-CB20033FA640}"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rot="21180000">
            <a:off x="2671018" y="2809309"/>
            <a:ext cx="6306170" cy="1144278"/>
          </a:xfrm>
          <a:solidFill>
            <a:schemeClr val="accent1"/>
          </a:solidFill>
        </p:spPr>
        <p:txBody>
          <a:bodyPr>
            <a:normAutofit/>
          </a:bodyPr>
          <a:lstStyle>
            <a:lvl1pPr algn="ctr">
              <a:defRPr sz="7200">
                <a:solidFill>
                  <a:schemeClr val="bg1"/>
                </a:solidFill>
              </a:defRPr>
            </a:lvl1pPr>
          </a:lstStyle>
          <a:p>
            <a:r>
              <a:rPr lang="zh-CN" altLang="en-US" dirty="0"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122E8F3D-5F9C-4317-9137-940F9231E0D7}" type="datetimeFigureOut">
              <a:rPr lang="zh-CN" altLang="en-US"/>
              <a:pPr>
                <a:defRPr/>
              </a:pPr>
              <a:t>2018-11-24</a:t>
            </a:fld>
            <a:endParaRPr lang="zh-CN" altLang="en-US"/>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EAEA4A36-D808-44E8-BDAC-BBADF53D7A4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C64D6B1-6B19-4023-A67F-2BD6DC304921}" type="datetimeFigureOut">
              <a:rPr lang="zh-CN" altLang="en-US"/>
              <a:pPr>
                <a:defRPr/>
              </a:pPr>
              <a:t>2018-11-24</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C4BFAFB5-6177-417B-999C-89E5C93F8EC8}"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24A1253C-5DD4-4E54-9EDC-85715FCDB4BD}" type="datetimeFigureOut">
              <a:rPr lang="zh-CN" altLang="en-US"/>
              <a:pPr>
                <a:defRPr/>
              </a:pPr>
              <a:t>2018-11-24</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2BF52EC4-02C9-4D37-84DA-AC873A6678D5}"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60280" y="365125"/>
            <a:ext cx="149352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88392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5C869EDA-34DD-40ED-86AB-98AA2CFD2C1C}" type="datetimeFigureOut">
              <a:rPr lang="zh-CN" altLang="en-US"/>
              <a:pPr>
                <a:defRPr/>
              </a:pPr>
              <a:t>2018-11-24</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CF411E4D-AAB6-453C-BCEA-21A2CB38DBE6}"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9" name="内容占位符 7"/>
          <p:cNvSpPr>
            <a:spLocks noGrp="1"/>
          </p:cNvSpPr>
          <p:nvPr>
            <p:ph sz="quarter" idx="13"/>
          </p:nvPr>
        </p:nvSpPr>
        <p:spPr>
          <a:xfrm>
            <a:off x="838201" y="571503"/>
            <a:ext cx="10515601" cy="5649913"/>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3" name="日期占位符 2"/>
          <p:cNvSpPr>
            <a:spLocks noGrp="1"/>
          </p:cNvSpPr>
          <p:nvPr>
            <p:ph type="dt" sz="half" idx="14"/>
          </p:nvPr>
        </p:nvSpPr>
        <p:spPr/>
        <p:txBody>
          <a:bodyPr/>
          <a:lstStyle>
            <a:lvl1pPr>
              <a:defRPr/>
            </a:lvl1pPr>
          </a:lstStyle>
          <a:p>
            <a:pPr>
              <a:defRPr/>
            </a:pPr>
            <a:fld id="{DC19F988-064E-4113-8DB6-1EFE5C16CEAD}" type="datetimeFigureOut">
              <a:rPr lang="zh-CN" altLang="en-US"/>
              <a:pPr>
                <a:defRPr/>
              </a:pPr>
              <a:t>2018-11-24</a:t>
            </a:fld>
            <a:endParaRPr lang="zh-CN" altLang="en-US"/>
          </a:p>
        </p:txBody>
      </p:sp>
      <p:sp>
        <p:nvSpPr>
          <p:cNvPr id="4" name="页脚占位符 3"/>
          <p:cNvSpPr>
            <a:spLocks noGrp="1"/>
          </p:cNvSpPr>
          <p:nvPr>
            <p:ph type="ftr" sz="quarter" idx="15"/>
          </p:nvPr>
        </p:nvSpPr>
        <p:spPr/>
        <p:txBody>
          <a:bodyPr/>
          <a:lstStyle>
            <a:lvl1pPr>
              <a:defRPr/>
            </a:lvl1pPr>
          </a:lstStyle>
          <a:p>
            <a:pPr>
              <a:defRPr/>
            </a:pPr>
            <a:endParaRPr lang="zh-CN" altLang="en-US"/>
          </a:p>
        </p:txBody>
      </p:sp>
      <p:sp>
        <p:nvSpPr>
          <p:cNvPr id="5" name="灯片编号占位符 4"/>
          <p:cNvSpPr>
            <a:spLocks noGrp="1"/>
          </p:cNvSpPr>
          <p:nvPr>
            <p:ph type="sldNum" sz="quarter" idx="16"/>
          </p:nvPr>
        </p:nvSpPr>
        <p:spPr/>
        <p:txBody>
          <a:bodyPr/>
          <a:lstStyle>
            <a:lvl1pPr>
              <a:defRPr/>
            </a:lvl1pPr>
          </a:lstStyle>
          <a:p>
            <a:pPr>
              <a:defRPr/>
            </a:pPr>
            <a:fld id="{8A45C7BF-691B-49E9-A3CA-583864101B00}"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custDataLst>
              <p:tags r:id="rId12"/>
            </p:custDataLst>
          </p:nvPr>
        </p:nvSpPr>
        <p:spPr bwMode="auto">
          <a:xfrm>
            <a:off x="838200" y="365125"/>
            <a:ext cx="10515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smtClean="0"/>
          </a:p>
        </p:txBody>
      </p:sp>
      <p:sp>
        <p:nvSpPr>
          <p:cNvPr id="1027" name="Text Placeholder 2"/>
          <p:cNvSpPr>
            <a:spLocks noGrp="1"/>
          </p:cNvSpPr>
          <p:nvPr>
            <p:ph type="body" idx="1"/>
            <p:custDataLst>
              <p:tags r:id="rId13"/>
            </p:custDataLst>
          </p:nvPr>
        </p:nvSpPr>
        <p:spPr bwMode="auto">
          <a:xfrm>
            <a:off x="838200" y="1477963"/>
            <a:ext cx="10515600" cy="469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spcBef>
                <a:spcPts val="0"/>
              </a:spcBef>
              <a:spcAft>
                <a:spcPts val="0"/>
              </a:spcAft>
              <a:defRPr sz="1800" smtClean="0">
                <a:solidFill>
                  <a:schemeClr val="tx1">
                    <a:tint val="75000"/>
                  </a:schemeClr>
                </a:solidFill>
                <a:latin typeface="+mn-lt"/>
                <a:ea typeface="+mn-ea"/>
              </a:defRPr>
            </a:lvl1pPr>
          </a:lstStyle>
          <a:p>
            <a:pPr>
              <a:defRPr/>
            </a:pPr>
            <a:fld id="{F88807BB-E704-40F2-9E7E-A7FF3CAA0879}" type="datetimeFigureOut">
              <a:rPr lang="zh-CN" altLang="en-US"/>
              <a:pPr>
                <a:defRPr/>
              </a:pPr>
              <a:t>2018-11-24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spcBef>
                <a:spcPts val="0"/>
              </a:spcBef>
              <a:spcAft>
                <a:spcPts val="0"/>
              </a:spcAft>
              <a:defRPr sz="1800">
                <a:solidFill>
                  <a:schemeClr val="tx1">
                    <a:tint val="7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5FC838B2-B2EC-4F12-8A47-0A9CD91BA4E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60" r:id="rId3"/>
    <p:sldLayoutId id="2147483657" r:id="rId4"/>
    <p:sldLayoutId id="2147483656" r:id="rId5"/>
    <p:sldLayoutId id="2147483655" r:id="rId6"/>
    <p:sldLayoutId id="2147483654" r:id="rId7"/>
    <p:sldLayoutId id="2147483653" r:id="rId8"/>
    <p:sldLayoutId id="2147483652" r:id="rId9"/>
    <p:sldLayoutId id="2147483661" r:id="rId10"/>
  </p:sldLayoutIdLst>
  <p:txStyles>
    <p:titleStyle>
      <a:lvl1pPr algn="l" rtl="0" fontAlgn="base">
        <a:lnSpc>
          <a:spcPct val="90000"/>
        </a:lnSpc>
        <a:spcBef>
          <a:spcPct val="0"/>
        </a:spcBef>
        <a:spcAft>
          <a:spcPct val="0"/>
        </a:spcAft>
        <a:defRPr sz="3600" kern="1200">
          <a:solidFill>
            <a:srgbClr val="9E3611"/>
          </a:solidFill>
          <a:latin typeface="+mj-lt"/>
          <a:ea typeface="+mj-ea"/>
          <a:cs typeface="+mj-cs"/>
        </a:defRPr>
      </a:lvl1pPr>
      <a:lvl2pPr algn="l" rtl="0" fontAlgn="base">
        <a:lnSpc>
          <a:spcPct val="90000"/>
        </a:lnSpc>
        <a:spcBef>
          <a:spcPct val="0"/>
        </a:spcBef>
        <a:spcAft>
          <a:spcPct val="0"/>
        </a:spcAft>
        <a:defRPr sz="3600">
          <a:solidFill>
            <a:srgbClr val="9E3611"/>
          </a:solidFill>
          <a:latin typeface="Arial" charset="0"/>
          <a:ea typeface="黑体" pitchFamily="49" charset="-122"/>
        </a:defRPr>
      </a:lvl2pPr>
      <a:lvl3pPr algn="l" rtl="0" fontAlgn="base">
        <a:lnSpc>
          <a:spcPct val="90000"/>
        </a:lnSpc>
        <a:spcBef>
          <a:spcPct val="0"/>
        </a:spcBef>
        <a:spcAft>
          <a:spcPct val="0"/>
        </a:spcAft>
        <a:defRPr sz="3600">
          <a:solidFill>
            <a:srgbClr val="9E3611"/>
          </a:solidFill>
          <a:latin typeface="Arial" charset="0"/>
          <a:ea typeface="黑体" pitchFamily="49" charset="-122"/>
        </a:defRPr>
      </a:lvl3pPr>
      <a:lvl4pPr algn="l" rtl="0" fontAlgn="base">
        <a:lnSpc>
          <a:spcPct val="90000"/>
        </a:lnSpc>
        <a:spcBef>
          <a:spcPct val="0"/>
        </a:spcBef>
        <a:spcAft>
          <a:spcPct val="0"/>
        </a:spcAft>
        <a:defRPr sz="3600">
          <a:solidFill>
            <a:srgbClr val="9E3611"/>
          </a:solidFill>
          <a:latin typeface="Arial" charset="0"/>
          <a:ea typeface="黑体" pitchFamily="49" charset="-122"/>
        </a:defRPr>
      </a:lvl4pPr>
      <a:lvl5pPr algn="l" rtl="0" fontAlgn="base">
        <a:lnSpc>
          <a:spcPct val="90000"/>
        </a:lnSpc>
        <a:spcBef>
          <a:spcPct val="0"/>
        </a:spcBef>
        <a:spcAft>
          <a:spcPct val="0"/>
        </a:spcAft>
        <a:defRPr sz="3600">
          <a:solidFill>
            <a:srgbClr val="9E3611"/>
          </a:solidFill>
          <a:latin typeface="Arial" charset="0"/>
          <a:ea typeface="黑体" pitchFamily="49" charset="-122"/>
        </a:defRPr>
      </a:lvl5pPr>
      <a:lvl6pPr marL="457200" algn="l" rtl="0" fontAlgn="base">
        <a:lnSpc>
          <a:spcPct val="90000"/>
        </a:lnSpc>
        <a:spcBef>
          <a:spcPct val="0"/>
        </a:spcBef>
        <a:spcAft>
          <a:spcPct val="0"/>
        </a:spcAft>
        <a:defRPr sz="3600">
          <a:solidFill>
            <a:srgbClr val="9E3611"/>
          </a:solidFill>
          <a:latin typeface="Arial" charset="0"/>
          <a:ea typeface="黑体" pitchFamily="49" charset="-122"/>
        </a:defRPr>
      </a:lvl6pPr>
      <a:lvl7pPr marL="914400" algn="l" rtl="0" fontAlgn="base">
        <a:lnSpc>
          <a:spcPct val="90000"/>
        </a:lnSpc>
        <a:spcBef>
          <a:spcPct val="0"/>
        </a:spcBef>
        <a:spcAft>
          <a:spcPct val="0"/>
        </a:spcAft>
        <a:defRPr sz="3600">
          <a:solidFill>
            <a:srgbClr val="9E3611"/>
          </a:solidFill>
          <a:latin typeface="Arial" charset="0"/>
          <a:ea typeface="黑体" pitchFamily="49" charset="-122"/>
        </a:defRPr>
      </a:lvl7pPr>
      <a:lvl8pPr marL="1371600" algn="l" rtl="0" fontAlgn="base">
        <a:lnSpc>
          <a:spcPct val="90000"/>
        </a:lnSpc>
        <a:spcBef>
          <a:spcPct val="0"/>
        </a:spcBef>
        <a:spcAft>
          <a:spcPct val="0"/>
        </a:spcAft>
        <a:defRPr sz="3600">
          <a:solidFill>
            <a:srgbClr val="9E3611"/>
          </a:solidFill>
          <a:latin typeface="Arial" charset="0"/>
          <a:ea typeface="黑体" pitchFamily="49" charset="-122"/>
        </a:defRPr>
      </a:lvl8pPr>
      <a:lvl9pPr marL="1828800" algn="l" rtl="0" fontAlgn="base">
        <a:lnSpc>
          <a:spcPct val="90000"/>
        </a:lnSpc>
        <a:spcBef>
          <a:spcPct val="0"/>
        </a:spcBef>
        <a:spcAft>
          <a:spcPct val="0"/>
        </a:spcAft>
        <a:defRPr sz="3600">
          <a:solidFill>
            <a:srgbClr val="9E3611"/>
          </a:solidFill>
          <a:latin typeface="Arial" charset="0"/>
          <a:ea typeface="黑体" pitchFamily="49" charset="-122"/>
        </a:defRPr>
      </a:lvl9pPr>
    </p:titleStyle>
    <p:bodyStyle>
      <a:lvl1pPr marL="342900" indent="-342900" algn="l" rtl="0" fontAlgn="base">
        <a:lnSpc>
          <a:spcPct val="90000"/>
        </a:lnSpc>
        <a:spcBef>
          <a:spcPts val="1000"/>
        </a:spcBef>
        <a:spcAft>
          <a:spcPct val="0"/>
        </a:spcAft>
        <a:buBlip>
          <a:blip r:embed="rId15"/>
        </a:buBlip>
        <a:defRPr sz="2400" kern="1200">
          <a:solidFill>
            <a:srgbClr val="9E3611"/>
          </a:solidFill>
          <a:latin typeface="+mn-lt"/>
          <a:ea typeface="+mn-ea"/>
          <a:cs typeface="+mn-cs"/>
        </a:defRPr>
      </a:lvl1pPr>
      <a:lvl2pPr marL="800100" indent="-3429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257300" indent="-3429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3pPr>
      <a:lvl4pPr marL="1657350" indent="-28575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114550" indent="-28575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tags" Target="../tags/tag6.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9.xml"/><Relationship Id="rId7" Type="http://schemas.openxmlformats.org/officeDocument/2006/relationships/image" Target="../media/image6.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8.xml"/><Relationship Id="rId5" Type="http://schemas.openxmlformats.org/officeDocument/2006/relationships/tags" Target="../tags/tag11.xml"/><Relationship Id="rId4"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4.xml"/><Relationship Id="rId7" Type="http://schemas.openxmlformats.org/officeDocument/2006/relationships/image" Target="../media/image8.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8.xml"/><Relationship Id="rId5" Type="http://schemas.openxmlformats.org/officeDocument/2006/relationships/tags" Target="../tags/tag16.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0.png"/><Relationship Id="rId5" Type="http://schemas.openxmlformats.org/officeDocument/2006/relationships/slideLayout" Target="../slideLayouts/slideLayout2.xml"/><Relationship Id="rId4" Type="http://schemas.openxmlformats.org/officeDocument/2006/relationships/tags" Target="../tags/tag20.xml"/></Relationships>
</file>

<file path=ppt/slides/_rels/slide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5.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2"/>
            </p:custDataLst>
          </p:nvPr>
        </p:nvSpPr>
        <p:spPr>
          <a:xfrm>
            <a:off x="838200" y="1804089"/>
            <a:ext cx="5181600" cy="4521158"/>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sz="2800"/>
            </a:lvl1pPr>
            <a:lvl2pPr marL="685800" lvl="1" indent="-228600">
              <a:lnSpc>
                <a:spcPct val="90000"/>
              </a:lnSpc>
              <a:spcBef>
                <a:spcPts val="500"/>
              </a:spcBef>
              <a:buFont typeface="Arial" panose="020B0604020202020204" pitchFamily="34" charset="0"/>
              <a:buChar char="•"/>
              <a:defRPr sz="24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latin typeface="+mn-lt"/>
                <a:ea typeface="+mn-ea"/>
              </a:rPr>
              <a:t>新妈妈分娩</a:t>
            </a:r>
            <a:r>
              <a:rPr lang="en-US" altLang="zh-CN" dirty="0">
                <a:latin typeface="+mn-lt"/>
                <a:ea typeface="+mn-ea"/>
              </a:rPr>
              <a:t>3</a:t>
            </a:r>
            <a:r>
              <a:rPr lang="zh-CN" altLang="en-US" dirty="0">
                <a:latin typeface="+mn-lt"/>
                <a:ea typeface="+mn-ea"/>
              </a:rPr>
              <a:t>天以后，乳汁分泌不足或全无，乳房柔软不胀，这就是产后缺乳，多由乳腺发育不良或产后失血过多及过度疲劳所致。新妈妈身体状况较好时，坐位按摩更有利于精准取粉状和乳汁分泌；如果身体较虚弱，应采用仰卧位按摩。每日</a:t>
            </a:r>
            <a:r>
              <a:rPr lang="en-US" altLang="zh-CN" dirty="0">
                <a:latin typeface="+mn-lt"/>
                <a:ea typeface="+mn-ea"/>
              </a:rPr>
              <a:t>1</a:t>
            </a:r>
            <a:r>
              <a:rPr lang="zh-CN" altLang="en-US" dirty="0">
                <a:latin typeface="+mn-lt"/>
                <a:ea typeface="+mn-ea"/>
              </a:rPr>
              <a:t>次。</a:t>
            </a:r>
            <a:r>
              <a:rPr lang="en-US" altLang="zh-CN" dirty="0">
                <a:latin typeface="+mn-lt"/>
                <a:ea typeface="+mn-ea"/>
              </a:rPr>
              <a:t>3~5</a:t>
            </a:r>
            <a:r>
              <a:rPr lang="zh-CN" altLang="en-US" dirty="0">
                <a:latin typeface="+mn-lt"/>
                <a:ea typeface="+mn-ea"/>
              </a:rPr>
              <a:t>天为一个疗程。</a:t>
            </a:r>
          </a:p>
        </p:txBody>
      </p:sp>
      <p:sp>
        <p:nvSpPr>
          <p:cNvPr id="18" name="文本框 17"/>
          <p:cNvSpPr txBox="1"/>
          <p:nvPr>
            <p:custDataLst>
              <p:tags r:id="rId3"/>
            </p:custDataLst>
          </p:nvPr>
        </p:nvSpPr>
        <p:spPr>
          <a:xfrm>
            <a:off x="6172200" y="1804089"/>
            <a:ext cx="5181600" cy="4521158"/>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sz="2800"/>
            </a:lvl1pPr>
            <a:lvl2pPr marL="685800" lvl="1" indent="-228600">
              <a:lnSpc>
                <a:spcPct val="90000"/>
              </a:lnSpc>
              <a:spcBef>
                <a:spcPts val="500"/>
              </a:spcBef>
              <a:buFont typeface="Arial" panose="020B0604020202020204" pitchFamily="34" charset="0"/>
              <a:buChar char="•"/>
              <a:defRPr sz="2400"/>
            </a:lvl2pPr>
            <a:lvl3pPr marL="1143000" lvl="2" indent="-228600">
              <a:lnSpc>
                <a:spcPct val="90000"/>
              </a:lnSpc>
              <a:spcBef>
                <a:spcPts val="500"/>
              </a:spcBef>
              <a:buFont typeface="Arial" panose="020B0604020202020204" pitchFamily="34" charset="0"/>
              <a:buChar char="•"/>
              <a:defRPr sz="2000"/>
            </a:lvl3pPr>
            <a:lvl4pPr marL="1600200" lvl="3" indent="-228600">
              <a:lnSpc>
                <a:spcPct val="90000"/>
              </a:lnSpc>
              <a:spcBef>
                <a:spcPts val="500"/>
              </a:spcBef>
              <a:buFont typeface="Arial" panose="020B0604020202020204" pitchFamily="34" charset="0"/>
              <a:buChar char="•"/>
            </a:lvl4pPr>
            <a:lvl5pPr marL="2057400" lvl="4"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latin typeface="+mn-lt"/>
                <a:ea typeface="+mn-ea"/>
              </a:rPr>
              <a:t>Lorem ipsum dolor sit amet, consectetur adipisicing elit.</a:t>
            </a:r>
          </a:p>
        </p:txBody>
      </p:sp>
      <p:sp>
        <p:nvSpPr>
          <p:cNvPr id="19" name="文本框 18"/>
          <p:cNvSpPr txBox="1"/>
          <p:nvPr>
            <p:custDataLst>
              <p:tags r:id="rId4"/>
            </p:custDataLst>
          </p:nvPr>
        </p:nvSpPr>
        <p:spPr>
          <a:xfrm>
            <a:off x="838200" y="463981"/>
            <a:ext cx="10515600" cy="1043545"/>
          </a:xfrm>
          <a:prstGeom prst="rect">
            <a:avLst/>
          </a:prstGeom>
        </p:spPr>
        <p:txBody>
          <a:bodyPr anchor="ctr"/>
          <a:lstStyle>
            <a:defPPr>
              <a:defRPr lang="zh-CN"/>
            </a:defPPr>
            <a:lvl1pPr>
              <a:lnSpc>
                <a:spcPct val="90000"/>
              </a:lnSpc>
              <a:spcBef>
                <a:spcPct val="0"/>
              </a:spcBef>
              <a:buNone/>
              <a:defRPr sz="3600">
                <a:latin typeface="+mj-lt"/>
                <a:ea typeface="+mj-ea"/>
                <a:cs typeface="+mj-cs"/>
              </a:defRPr>
            </a:lvl1pPr>
          </a:lstStyle>
          <a:p>
            <a:r>
              <a:rPr lang="en-US" altLang="zh-CN" sz="4000" b="1" smtClean="0">
                <a:solidFill>
                  <a:schemeClr val="accent1"/>
                </a:solidFill>
              </a:rPr>
              <a:t> </a:t>
            </a:r>
            <a:r>
              <a:rPr lang="zh-CN" altLang="en-US" sz="4000" b="1" smtClean="0">
                <a:solidFill>
                  <a:schemeClr val="accent1"/>
                </a:solidFill>
              </a:rPr>
              <a:t>产后普通型缺乳                     按摩手法及步骤</a:t>
            </a:r>
          </a:p>
        </p:txBody>
      </p:sp>
      <p:pic>
        <p:nvPicPr>
          <p:cNvPr id="20" name="图片 19" descr="QQ截图20170217151538"/>
          <p:cNvPicPr>
            <a:picLocks noChangeAspect="1"/>
          </p:cNvPicPr>
          <p:nvPr/>
        </p:nvPicPr>
        <p:blipFill>
          <a:blip r:embed="rId6"/>
          <a:stretch>
            <a:fillRect/>
          </a:stretch>
        </p:blipFill>
        <p:spPr>
          <a:xfrm>
            <a:off x="6461125" y="1507490"/>
            <a:ext cx="4419600" cy="2656840"/>
          </a:xfrm>
          <a:prstGeom prst="rect">
            <a:avLst/>
          </a:prstGeom>
        </p:spPr>
      </p:pic>
      <p:pic>
        <p:nvPicPr>
          <p:cNvPr id="21" name="图片 20" descr="QQ截图20170217151547"/>
          <p:cNvPicPr>
            <a:picLocks noChangeAspect="1"/>
          </p:cNvPicPr>
          <p:nvPr/>
        </p:nvPicPr>
        <p:blipFill>
          <a:blip r:embed="rId7"/>
          <a:stretch>
            <a:fillRect/>
          </a:stretch>
        </p:blipFill>
        <p:spPr>
          <a:xfrm>
            <a:off x="6918960" y="4164330"/>
            <a:ext cx="3961765" cy="2637790"/>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L 形 15"/>
          <p:cNvSpPr/>
          <p:nvPr>
            <p:custDataLst>
              <p:tags r:id="rId2"/>
            </p:custDataLst>
          </p:nvPr>
        </p:nvSpPr>
        <p:spPr bwMode="auto">
          <a:xfrm rot="5400000">
            <a:off x="1827213" y="1717675"/>
            <a:ext cx="342900" cy="342900"/>
          </a:xfrm>
          <a:custGeom>
            <a:avLst/>
            <a:gdLst>
              <a:gd name="T0" fmla="*/ 0 w 342900"/>
              <a:gd name="T1" fmla="*/ 0 h 342900"/>
              <a:gd name="T2" fmla="*/ 114299 w 342900"/>
              <a:gd name="T3" fmla="*/ 0 h 342900"/>
              <a:gd name="T4" fmla="*/ 114299 w 342900"/>
              <a:gd name="T5" fmla="*/ 228601 h 342900"/>
              <a:gd name="T6" fmla="*/ 342900 w 342900"/>
              <a:gd name="T7" fmla="*/ 228601 h 342900"/>
              <a:gd name="T8" fmla="*/ 342900 w 342900"/>
              <a:gd name="T9" fmla="*/ 342900 h 342900"/>
              <a:gd name="T10" fmla="*/ 0 w 342900"/>
              <a:gd name="T11" fmla="*/ 342900 h 342900"/>
              <a:gd name="T12" fmla="*/ 0 w 342900"/>
              <a:gd name="T13" fmla="*/ 0 h 342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2900" h="342900">
                <a:moveTo>
                  <a:pt x="0" y="0"/>
                </a:moveTo>
                <a:lnTo>
                  <a:pt x="114299" y="0"/>
                </a:lnTo>
                <a:lnTo>
                  <a:pt x="114299" y="228601"/>
                </a:lnTo>
                <a:lnTo>
                  <a:pt x="342900" y="228601"/>
                </a:lnTo>
                <a:lnTo>
                  <a:pt x="342900" y="342900"/>
                </a:lnTo>
                <a:lnTo>
                  <a:pt x="0" y="3429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fontScale="90000"/>
          </a:bodyPr>
          <a:lstStyle/>
          <a:p>
            <a:endParaRPr lang="zh-CN" altLang="en-US"/>
          </a:p>
        </p:txBody>
      </p:sp>
      <p:sp>
        <p:nvSpPr>
          <p:cNvPr id="27654" name="L 形 16"/>
          <p:cNvSpPr/>
          <p:nvPr>
            <p:custDataLst>
              <p:tags r:id="rId3"/>
            </p:custDataLst>
          </p:nvPr>
        </p:nvSpPr>
        <p:spPr bwMode="auto">
          <a:xfrm flipH="1">
            <a:off x="9867900" y="5638800"/>
            <a:ext cx="342900" cy="342900"/>
          </a:xfrm>
          <a:custGeom>
            <a:avLst/>
            <a:gdLst>
              <a:gd name="T0" fmla="*/ 0 w 342900"/>
              <a:gd name="T1" fmla="*/ 0 h 342900"/>
              <a:gd name="T2" fmla="*/ 114299 w 342900"/>
              <a:gd name="T3" fmla="*/ 0 h 342900"/>
              <a:gd name="T4" fmla="*/ 114299 w 342900"/>
              <a:gd name="T5" fmla="*/ 228601 h 342900"/>
              <a:gd name="T6" fmla="*/ 342900 w 342900"/>
              <a:gd name="T7" fmla="*/ 228601 h 342900"/>
              <a:gd name="T8" fmla="*/ 342900 w 342900"/>
              <a:gd name="T9" fmla="*/ 342900 h 342900"/>
              <a:gd name="T10" fmla="*/ 0 w 342900"/>
              <a:gd name="T11" fmla="*/ 342900 h 342900"/>
              <a:gd name="T12" fmla="*/ 0 w 342900"/>
              <a:gd name="T13" fmla="*/ 0 h 342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2900" h="342900">
                <a:moveTo>
                  <a:pt x="0" y="0"/>
                </a:moveTo>
                <a:lnTo>
                  <a:pt x="114299" y="0"/>
                </a:lnTo>
                <a:lnTo>
                  <a:pt x="114299" y="228601"/>
                </a:lnTo>
                <a:lnTo>
                  <a:pt x="342900" y="228601"/>
                </a:lnTo>
                <a:lnTo>
                  <a:pt x="342900" y="342900"/>
                </a:lnTo>
                <a:lnTo>
                  <a:pt x="0" y="3429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fontScale="90000"/>
          </a:bodyPr>
          <a:lstStyle/>
          <a:p>
            <a:endParaRPr lang="zh-CN" altLang="en-US"/>
          </a:p>
        </p:txBody>
      </p:sp>
      <p:sp>
        <p:nvSpPr>
          <p:cNvPr id="8" name="标题 7"/>
          <p:cNvSpPr>
            <a:spLocks noGrp="1"/>
          </p:cNvSpPr>
          <p:nvPr>
            <p:ph type="title"/>
            <p:custDataLst>
              <p:tags r:id="rId4"/>
            </p:custDataLst>
          </p:nvPr>
        </p:nvSpPr>
        <p:spPr>
          <a:xfrm>
            <a:off x="839470" y="807085"/>
            <a:ext cx="5255260" cy="1253490"/>
          </a:xfrm>
        </p:spPr>
        <p:txBody>
          <a:bodyPr>
            <a:normAutofit/>
          </a:bodyPr>
          <a:lstStyle/>
          <a:p>
            <a:r>
              <a:rPr lang="zh-CN" altLang="en-US" smtClean="0">
                <a:sym typeface="+mn-ea"/>
              </a:rPr>
              <a:t> </a:t>
            </a:r>
            <a:r>
              <a:rPr lang="zh-CN" altLang="en-US" sz="3600" smtClean="0">
                <a:sym typeface="+mn-ea"/>
              </a:rPr>
              <a:t> 按摩手法及步骤</a:t>
            </a:r>
            <a:r>
              <a:rPr lang="zh-CN" altLang="en-US" b="1" smtClean="0">
                <a:solidFill>
                  <a:schemeClr val="accent1"/>
                </a:solidFill>
              </a:rPr>
              <a:t/>
            </a:r>
            <a:br>
              <a:rPr lang="zh-CN" altLang="en-US" b="1" smtClean="0">
                <a:solidFill>
                  <a:schemeClr val="accent1"/>
                </a:solidFill>
              </a:rPr>
            </a:br>
            <a:endParaRPr lang="zh-CN" altLang="en-US" dirty="0">
              <a:latin typeface="+mj-lt"/>
              <a:ea typeface="+mj-ea"/>
            </a:endParaRPr>
          </a:p>
        </p:txBody>
      </p:sp>
      <p:sp>
        <p:nvSpPr>
          <p:cNvPr id="9" name="文本占位符 8"/>
          <p:cNvSpPr>
            <a:spLocks noGrp="1"/>
          </p:cNvSpPr>
          <p:nvPr>
            <p:ph type="body" sz="half" idx="2"/>
            <p:custDataLst>
              <p:tags r:id="rId5"/>
            </p:custDataLst>
          </p:nvPr>
        </p:nvSpPr>
        <p:spPr/>
        <p:txBody>
          <a:bodyPr>
            <a:normAutofit fontScale="72500"/>
          </a:bodyPr>
          <a:lstStyle/>
          <a:p>
            <a:pPr marL="0" indent="0">
              <a:lnSpc>
                <a:spcPct val="300000"/>
              </a:lnSpc>
              <a:buNone/>
            </a:pPr>
            <a:r>
              <a:rPr lang="zh-CN" altLang="en-US" dirty="0">
                <a:latin typeface="+mn-lt"/>
                <a:ea typeface="+mn-ea"/>
              </a:rPr>
              <a:t>elit, sed do eiusmod tempor incididunt ut labore et dolore magna aliqua. Ut enim ad minim veniam, quis nostrud exercitation ullamco laboris nisi ut aliquip ex ea commodo consequat.</a:t>
            </a:r>
          </a:p>
        </p:txBody>
      </p:sp>
      <p:pic>
        <p:nvPicPr>
          <p:cNvPr id="11" name="图片占位符 10" descr="QQ截图20170217151601"/>
          <p:cNvPicPr>
            <a:picLocks noGrp="1" noChangeAspect="1"/>
          </p:cNvPicPr>
          <p:nvPr>
            <p:ph type="pic" idx="1"/>
          </p:nvPr>
        </p:nvPicPr>
        <p:blipFill>
          <a:blip r:embed="rId7"/>
          <a:stretch>
            <a:fillRect/>
          </a:stretch>
        </p:blipFill>
        <p:spPr>
          <a:xfrm>
            <a:off x="938530" y="2740660"/>
            <a:ext cx="4191000" cy="2898140"/>
          </a:xfrm>
          <a:prstGeom prst="rect">
            <a:avLst/>
          </a:prstGeom>
        </p:spPr>
      </p:pic>
      <p:pic>
        <p:nvPicPr>
          <p:cNvPr id="12" name="图片 11" descr="QQ截图20170217151618"/>
          <p:cNvPicPr>
            <a:picLocks noChangeAspect="1"/>
          </p:cNvPicPr>
          <p:nvPr/>
        </p:nvPicPr>
        <p:blipFill>
          <a:blip r:embed="rId8"/>
          <a:stretch>
            <a:fillRect/>
          </a:stretch>
        </p:blipFill>
        <p:spPr>
          <a:xfrm>
            <a:off x="6350635" y="2740025"/>
            <a:ext cx="4104640" cy="2742565"/>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L 形 15"/>
          <p:cNvSpPr/>
          <p:nvPr>
            <p:custDataLst>
              <p:tags r:id="rId2"/>
            </p:custDataLst>
          </p:nvPr>
        </p:nvSpPr>
        <p:spPr bwMode="auto">
          <a:xfrm rot="5400000">
            <a:off x="1827213" y="1717675"/>
            <a:ext cx="342900" cy="342900"/>
          </a:xfrm>
          <a:custGeom>
            <a:avLst/>
            <a:gdLst>
              <a:gd name="T0" fmla="*/ 0 w 342900"/>
              <a:gd name="T1" fmla="*/ 0 h 342900"/>
              <a:gd name="T2" fmla="*/ 114299 w 342900"/>
              <a:gd name="T3" fmla="*/ 0 h 342900"/>
              <a:gd name="T4" fmla="*/ 114299 w 342900"/>
              <a:gd name="T5" fmla="*/ 228601 h 342900"/>
              <a:gd name="T6" fmla="*/ 342900 w 342900"/>
              <a:gd name="T7" fmla="*/ 228601 h 342900"/>
              <a:gd name="T8" fmla="*/ 342900 w 342900"/>
              <a:gd name="T9" fmla="*/ 342900 h 342900"/>
              <a:gd name="T10" fmla="*/ 0 w 342900"/>
              <a:gd name="T11" fmla="*/ 342900 h 342900"/>
              <a:gd name="T12" fmla="*/ 0 w 342900"/>
              <a:gd name="T13" fmla="*/ 0 h 342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2900" h="342900">
                <a:moveTo>
                  <a:pt x="0" y="0"/>
                </a:moveTo>
                <a:lnTo>
                  <a:pt x="114299" y="0"/>
                </a:lnTo>
                <a:lnTo>
                  <a:pt x="114299" y="228601"/>
                </a:lnTo>
                <a:lnTo>
                  <a:pt x="342900" y="228601"/>
                </a:lnTo>
                <a:lnTo>
                  <a:pt x="342900" y="342900"/>
                </a:lnTo>
                <a:lnTo>
                  <a:pt x="0" y="3429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fontScale="90000"/>
          </a:bodyPr>
          <a:lstStyle/>
          <a:p>
            <a:endParaRPr lang="zh-CN" altLang="en-US"/>
          </a:p>
        </p:txBody>
      </p:sp>
      <p:sp>
        <p:nvSpPr>
          <p:cNvPr id="27654" name="L 形 16"/>
          <p:cNvSpPr/>
          <p:nvPr>
            <p:custDataLst>
              <p:tags r:id="rId3"/>
            </p:custDataLst>
          </p:nvPr>
        </p:nvSpPr>
        <p:spPr bwMode="auto">
          <a:xfrm flipH="1">
            <a:off x="9867900" y="5638800"/>
            <a:ext cx="342900" cy="342900"/>
          </a:xfrm>
          <a:custGeom>
            <a:avLst/>
            <a:gdLst>
              <a:gd name="T0" fmla="*/ 0 w 342900"/>
              <a:gd name="T1" fmla="*/ 0 h 342900"/>
              <a:gd name="T2" fmla="*/ 114299 w 342900"/>
              <a:gd name="T3" fmla="*/ 0 h 342900"/>
              <a:gd name="T4" fmla="*/ 114299 w 342900"/>
              <a:gd name="T5" fmla="*/ 228601 h 342900"/>
              <a:gd name="T6" fmla="*/ 342900 w 342900"/>
              <a:gd name="T7" fmla="*/ 228601 h 342900"/>
              <a:gd name="T8" fmla="*/ 342900 w 342900"/>
              <a:gd name="T9" fmla="*/ 342900 h 342900"/>
              <a:gd name="T10" fmla="*/ 0 w 342900"/>
              <a:gd name="T11" fmla="*/ 342900 h 342900"/>
              <a:gd name="T12" fmla="*/ 0 w 342900"/>
              <a:gd name="T13" fmla="*/ 0 h 342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2900" h="342900">
                <a:moveTo>
                  <a:pt x="0" y="0"/>
                </a:moveTo>
                <a:lnTo>
                  <a:pt x="114299" y="0"/>
                </a:lnTo>
                <a:lnTo>
                  <a:pt x="114299" y="228601"/>
                </a:lnTo>
                <a:lnTo>
                  <a:pt x="342900" y="228601"/>
                </a:lnTo>
                <a:lnTo>
                  <a:pt x="342900" y="342900"/>
                </a:lnTo>
                <a:lnTo>
                  <a:pt x="0" y="3429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normAutofit fontScale="90000"/>
          </a:bodyPr>
          <a:lstStyle/>
          <a:p>
            <a:endParaRPr lang="zh-CN" altLang="en-US"/>
          </a:p>
        </p:txBody>
      </p:sp>
      <p:sp>
        <p:nvSpPr>
          <p:cNvPr id="8" name="标题 7"/>
          <p:cNvSpPr>
            <a:spLocks noGrp="1"/>
          </p:cNvSpPr>
          <p:nvPr>
            <p:ph type="title"/>
            <p:custDataLst>
              <p:tags r:id="rId4"/>
            </p:custDataLst>
          </p:nvPr>
        </p:nvSpPr>
        <p:spPr>
          <a:xfrm>
            <a:off x="839470" y="233680"/>
            <a:ext cx="4164965" cy="1600200"/>
          </a:xfrm>
        </p:spPr>
        <p:txBody>
          <a:bodyPr>
            <a:normAutofit/>
          </a:bodyPr>
          <a:lstStyle/>
          <a:p>
            <a:r>
              <a:rPr lang="zh-CN" altLang="en-US" dirty="0">
                <a:latin typeface="+mj-lt"/>
                <a:ea typeface="+mj-ea"/>
              </a:rPr>
              <a:t>定位取穴</a:t>
            </a:r>
          </a:p>
        </p:txBody>
      </p:sp>
      <p:sp>
        <p:nvSpPr>
          <p:cNvPr id="9" name="文本占位符 8"/>
          <p:cNvSpPr>
            <a:spLocks noGrp="1"/>
          </p:cNvSpPr>
          <p:nvPr>
            <p:ph type="body" sz="half" idx="2"/>
            <p:custDataLst>
              <p:tags r:id="rId5"/>
            </p:custDataLst>
          </p:nvPr>
        </p:nvSpPr>
        <p:spPr/>
        <p:txBody>
          <a:bodyPr>
            <a:normAutofit fontScale="62500"/>
          </a:bodyPr>
          <a:lstStyle/>
          <a:p>
            <a:pPr marL="0" indent="0">
              <a:lnSpc>
                <a:spcPct val="300000"/>
              </a:lnSpc>
              <a:buNone/>
            </a:pPr>
            <a:r>
              <a:rPr lang="zh-CN" altLang="en-US" dirty="0">
                <a:latin typeface="+mn-lt"/>
                <a:ea typeface="+mn-ea"/>
              </a:rPr>
              <a:t>Lorem ipsum dolor sit amet, consectetur adipisicing elit, sed do eiusmod tempor incididunt ut labore et dolore magna aliqua. Ut enim ad minim veniam, quis nostrud exercitation ullamco laboris nisi ut aliquip ex ea commodo consequat.</a:t>
            </a:r>
          </a:p>
        </p:txBody>
      </p:sp>
      <p:pic>
        <p:nvPicPr>
          <p:cNvPr id="11" name="图片占位符 10" descr="QQ截图20170217154101"/>
          <p:cNvPicPr>
            <a:picLocks noGrp="1" noChangeAspect="1"/>
          </p:cNvPicPr>
          <p:nvPr>
            <p:ph type="pic" idx="1"/>
          </p:nvPr>
        </p:nvPicPr>
        <p:blipFill>
          <a:blip r:embed="rId7"/>
          <a:stretch>
            <a:fillRect/>
          </a:stretch>
        </p:blipFill>
        <p:spPr>
          <a:xfrm>
            <a:off x="363855" y="2060575"/>
            <a:ext cx="4352925" cy="4772025"/>
          </a:xfrm>
          <a:prstGeom prst="rect">
            <a:avLst/>
          </a:prstGeom>
        </p:spPr>
      </p:pic>
      <p:pic>
        <p:nvPicPr>
          <p:cNvPr id="12" name="图片 11" descr="QQ截图20170217154124"/>
          <p:cNvPicPr>
            <a:picLocks noChangeAspect="1"/>
          </p:cNvPicPr>
          <p:nvPr/>
        </p:nvPicPr>
        <p:blipFill>
          <a:blip r:embed="rId8"/>
          <a:stretch>
            <a:fillRect/>
          </a:stretch>
        </p:blipFill>
        <p:spPr>
          <a:xfrm>
            <a:off x="5633085" y="1010285"/>
            <a:ext cx="4438015" cy="4838065"/>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custDataLst>
              <p:tags r:id="rId2"/>
            </p:custDataLst>
          </p:nvPr>
        </p:nvSpPr>
        <p:spPr/>
        <p:txBody>
          <a:bodyPr>
            <a:normAutofit fontScale="90000"/>
          </a:bodyPr>
          <a:lstStyle/>
          <a:p>
            <a:r>
              <a:rPr lang="zh-CN" altLang="en-US" dirty="0" smtClean="0">
                <a:sym typeface="+mn-ea"/>
              </a:rPr>
              <a:t>定位取穴</a:t>
            </a:r>
            <a:r>
              <a:rPr lang="zh-CN" altLang="en-US" dirty="0" smtClean="0"/>
              <a:t/>
            </a:r>
            <a:br>
              <a:rPr lang="zh-CN" altLang="en-US" dirty="0" smtClean="0"/>
            </a:br>
            <a:endParaRPr lang="zh-CN" altLang="en-US" dirty="0" smtClean="0"/>
          </a:p>
        </p:txBody>
      </p:sp>
      <p:pic>
        <p:nvPicPr>
          <p:cNvPr id="12" name="内容占位符 11"/>
          <p:cNvPicPr>
            <a:picLocks noGrp="1" noChangeAspect="1"/>
          </p:cNvPicPr>
          <p:nvPr>
            <p:ph idx="1"/>
            <p:custDataLst>
              <p:tags r:id="rId3"/>
            </p:custDataLst>
          </p:nvPr>
        </p:nvPicPr>
        <p:blipFill>
          <a:blip r:embed="rId6"/>
          <a:srcRect l="11946" r="11946"/>
          <a:stretch>
            <a:fillRect/>
          </a:stretch>
        </p:blipFill>
        <p:spPr>
          <a:xfrm>
            <a:off x="4793615" y="1697990"/>
            <a:ext cx="2604135" cy="4526280"/>
          </a:xfrm>
        </p:spPr>
      </p:pic>
      <p:sp>
        <p:nvSpPr>
          <p:cNvPr id="13" name="文本占位符 12"/>
          <p:cNvSpPr>
            <a:spLocks noGrp="1"/>
          </p:cNvSpPr>
          <p:nvPr>
            <p:ph type="body" sz="half" idx="4294967295"/>
            <p:custDataLst>
              <p:tags r:id="rId4"/>
            </p:custDataLst>
          </p:nvPr>
        </p:nvSpPr>
        <p:spPr>
          <a:xfrm>
            <a:off x="0" y="2057400"/>
            <a:ext cx="4165600" cy="3811905"/>
          </a:xfrm>
        </p:spPr>
        <p:txBody>
          <a:bodyPr/>
          <a:lstStyle/>
          <a:p>
            <a:r>
              <a:rPr lang="zh-CN" altLang="en-US" dirty="0"/>
              <a:t>看图片</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2"/>
            </p:custDataLst>
          </p:nvPr>
        </p:nvSpPr>
        <p:spPr>
          <a:xfrm>
            <a:off x="838200" y="641985"/>
            <a:ext cx="10515600" cy="728980"/>
          </a:xfrm>
        </p:spPr>
        <p:txBody>
          <a:bodyPr/>
          <a:lstStyle/>
          <a:p>
            <a:r>
              <a:rPr lang="zh-CN" altLang="en-US" dirty="0"/>
              <a:t>按摩步骤</a:t>
            </a:r>
          </a:p>
        </p:txBody>
      </p:sp>
      <p:sp>
        <p:nvSpPr>
          <p:cNvPr id="11" name="内容占位符 10"/>
          <p:cNvSpPr>
            <a:spLocks noGrp="1"/>
          </p:cNvSpPr>
          <p:nvPr>
            <p:ph idx="1"/>
            <p:custDataLst>
              <p:tags r:id="rId3"/>
            </p:custDataLst>
          </p:nvPr>
        </p:nvSpPr>
        <p:spPr/>
        <p:txBody>
          <a:bodyPr/>
          <a:lstStyle/>
          <a:p>
            <a:r>
              <a:rPr lang="en-US" altLang="zh-CN" dirty="0">
                <a:solidFill>
                  <a:schemeClr val="tx2">
                    <a:lumMod val="95000"/>
                    <a:lumOff val="5000"/>
                  </a:schemeClr>
                </a:solidFill>
              </a:rPr>
              <a:t>1</a:t>
            </a:r>
            <a:r>
              <a:rPr lang="zh-CN" altLang="en-US" dirty="0">
                <a:solidFill>
                  <a:schemeClr val="tx2">
                    <a:lumMod val="95000"/>
                    <a:lumOff val="5000"/>
                  </a:schemeClr>
                </a:solidFill>
              </a:rPr>
              <a:t>、新妈妈坐位或仰卧，在乳房上涂上芝麻油，将双手搓热，指揉并摩膻中</a:t>
            </a:r>
            <a:r>
              <a:rPr lang="en-US" altLang="zh-CN" dirty="0">
                <a:solidFill>
                  <a:schemeClr val="tx2">
                    <a:lumMod val="95000"/>
                    <a:lumOff val="5000"/>
                  </a:schemeClr>
                </a:solidFill>
              </a:rPr>
              <a:t>1</a:t>
            </a:r>
            <a:r>
              <a:rPr lang="zh-CN" altLang="en-US" dirty="0">
                <a:solidFill>
                  <a:schemeClr val="tx2">
                    <a:lumMod val="95000"/>
                    <a:lumOff val="5000"/>
                  </a:schemeClr>
                </a:solidFill>
              </a:rPr>
              <a:t>分钟。</a:t>
            </a:r>
          </a:p>
        </p:txBody>
      </p:sp>
      <p:pic>
        <p:nvPicPr>
          <p:cNvPr id="12" name="图片 11" descr="QQ截图20170217154153"/>
          <p:cNvPicPr>
            <a:picLocks noChangeAspect="1"/>
          </p:cNvPicPr>
          <p:nvPr/>
        </p:nvPicPr>
        <p:blipFill>
          <a:blip r:embed="rId5"/>
          <a:stretch>
            <a:fillRect/>
          </a:stretch>
        </p:blipFill>
        <p:spPr>
          <a:xfrm>
            <a:off x="1181735" y="2483485"/>
            <a:ext cx="4018915" cy="4037965"/>
          </a:xfrm>
          <a:prstGeom prst="rect">
            <a:avLst/>
          </a:prstGeom>
        </p:spPr>
      </p:pic>
      <p:pic>
        <p:nvPicPr>
          <p:cNvPr id="13" name="图片 12" descr="QQ截图20170217154205"/>
          <p:cNvPicPr>
            <a:picLocks noChangeAspect="1"/>
          </p:cNvPicPr>
          <p:nvPr/>
        </p:nvPicPr>
        <p:blipFill>
          <a:blip r:embed="rId6"/>
          <a:stretch>
            <a:fillRect/>
          </a:stretch>
        </p:blipFill>
        <p:spPr>
          <a:xfrm>
            <a:off x="6926580" y="2346325"/>
            <a:ext cx="4285615" cy="4337685"/>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2"/>
            </p:custDataLst>
          </p:nvPr>
        </p:nvSpPr>
        <p:spPr/>
        <p:txBody>
          <a:bodyPr>
            <a:normAutofit fontScale="90000"/>
          </a:bodyPr>
          <a:lstStyle/>
          <a:p>
            <a:r>
              <a:rPr lang="zh-CN" altLang="en-US" dirty="0">
                <a:sym typeface="+mn-ea"/>
              </a:rPr>
              <a:t>按摩步骤</a:t>
            </a:r>
            <a:r>
              <a:rPr lang="zh-CN" altLang="en-US" dirty="0"/>
              <a:t/>
            </a:r>
            <a:br>
              <a:rPr lang="zh-CN" altLang="en-US" dirty="0"/>
            </a:br>
            <a:endParaRPr lang="zh-CN" altLang="en-US" dirty="0"/>
          </a:p>
        </p:txBody>
      </p:sp>
      <p:sp>
        <p:nvSpPr>
          <p:cNvPr id="11" name="内容占位符 10"/>
          <p:cNvSpPr>
            <a:spLocks noGrp="1"/>
          </p:cNvSpPr>
          <p:nvPr>
            <p:ph idx="1"/>
            <p:custDataLst>
              <p:tags r:id="rId3"/>
            </p:custDataLst>
          </p:nvPr>
        </p:nvSpPr>
        <p:spPr/>
        <p:txBody>
          <a:bodyPr/>
          <a:lstStyle/>
          <a:p>
            <a:r>
              <a:rPr lang="en-US" altLang="zh-CN" sz="2800" dirty="0">
                <a:solidFill>
                  <a:schemeClr val="tx2">
                    <a:lumMod val="95000"/>
                    <a:lumOff val="5000"/>
                  </a:schemeClr>
                </a:solidFill>
              </a:rPr>
              <a:t>2</a:t>
            </a:r>
            <a:r>
              <a:rPr lang="zh-CN" altLang="en-US" sz="2800" dirty="0">
                <a:solidFill>
                  <a:schemeClr val="tx2">
                    <a:lumMod val="95000"/>
                    <a:lumOff val="5000"/>
                  </a:schemeClr>
                </a:solidFill>
              </a:rPr>
              <a:t>、近揉乳中、乳根、天池、渊腋、神封、中脘各</a:t>
            </a:r>
            <a:r>
              <a:rPr lang="en-US" altLang="zh-CN" sz="2800" dirty="0">
                <a:solidFill>
                  <a:schemeClr val="tx2">
                    <a:lumMod val="95000"/>
                    <a:lumOff val="5000"/>
                  </a:schemeClr>
                </a:solidFill>
              </a:rPr>
              <a:t>2</a:t>
            </a:r>
            <a:r>
              <a:rPr lang="zh-CN" altLang="en-US" sz="2800" dirty="0">
                <a:solidFill>
                  <a:schemeClr val="tx2">
                    <a:lumMod val="95000"/>
                    <a:lumOff val="5000"/>
                  </a:schemeClr>
                </a:solidFill>
              </a:rPr>
              <a:t>分钟。</a:t>
            </a:r>
          </a:p>
        </p:txBody>
      </p:sp>
      <p:pic>
        <p:nvPicPr>
          <p:cNvPr id="12" name="图片 11" descr="QQ截图20170217154219"/>
          <p:cNvPicPr>
            <a:picLocks noChangeAspect="1"/>
          </p:cNvPicPr>
          <p:nvPr/>
        </p:nvPicPr>
        <p:blipFill>
          <a:blip r:embed="rId5"/>
          <a:stretch>
            <a:fillRect/>
          </a:stretch>
        </p:blipFill>
        <p:spPr>
          <a:xfrm>
            <a:off x="62230" y="2604770"/>
            <a:ext cx="4352290" cy="3209290"/>
          </a:xfrm>
          <a:prstGeom prst="rect">
            <a:avLst/>
          </a:prstGeom>
        </p:spPr>
      </p:pic>
      <p:pic>
        <p:nvPicPr>
          <p:cNvPr id="13" name="图片 12" descr="QQ截图20170217154227"/>
          <p:cNvPicPr>
            <a:picLocks noChangeAspect="1"/>
          </p:cNvPicPr>
          <p:nvPr/>
        </p:nvPicPr>
        <p:blipFill>
          <a:blip r:embed="rId6"/>
          <a:stretch>
            <a:fillRect/>
          </a:stretch>
        </p:blipFill>
        <p:spPr>
          <a:xfrm>
            <a:off x="4414520" y="2690495"/>
            <a:ext cx="4323715" cy="3037840"/>
          </a:xfrm>
          <a:prstGeom prst="rect">
            <a:avLst/>
          </a:prstGeom>
        </p:spPr>
      </p:pic>
      <p:pic>
        <p:nvPicPr>
          <p:cNvPr id="14" name="图片 13" descr="QQ截图20170217154244"/>
          <p:cNvPicPr>
            <a:picLocks noChangeAspect="1"/>
          </p:cNvPicPr>
          <p:nvPr/>
        </p:nvPicPr>
        <p:blipFill>
          <a:blip r:embed="rId7"/>
          <a:stretch>
            <a:fillRect/>
          </a:stretch>
        </p:blipFill>
        <p:spPr>
          <a:xfrm>
            <a:off x="8328660" y="2236470"/>
            <a:ext cx="4190365" cy="4710430"/>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2"/>
            </p:custDataLst>
          </p:nvPr>
        </p:nvSpPr>
        <p:spPr/>
        <p:txBody>
          <a:bodyPr/>
          <a:lstStyle/>
          <a:p>
            <a:r>
              <a:rPr lang="zh-CN" altLang="en-US" dirty="0"/>
              <a:t>定位取穴</a:t>
            </a:r>
          </a:p>
        </p:txBody>
      </p:sp>
      <p:sp>
        <p:nvSpPr>
          <p:cNvPr id="11" name="内容占位符 10"/>
          <p:cNvSpPr>
            <a:spLocks noGrp="1"/>
          </p:cNvSpPr>
          <p:nvPr>
            <p:ph idx="1"/>
            <p:custDataLst>
              <p:tags r:id="rId3"/>
            </p:custDataLst>
          </p:nvPr>
        </p:nvSpPr>
        <p:spPr/>
        <p:txBody>
          <a:bodyPr/>
          <a:lstStyle/>
          <a:p>
            <a:r>
              <a:rPr lang="zh-CN" altLang="en-US" dirty="0"/>
              <a:t>请看图</a:t>
            </a:r>
          </a:p>
        </p:txBody>
      </p:sp>
      <p:pic>
        <p:nvPicPr>
          <p:cNvPr id="12" name="图片 11" descr="QQ截图20170217155833"/>
          <p:cNvPicPr>
            <a:picLocks noChangeAspect="1"/>
          </p:cNvPicPr>
          <p:nvPr/>
        </p:nvPicPr>
        <p:blipFill>
          <a:blip r:embed="rId5"/>
          <a:stretch>
            <a:fillRect/>
          </a:stretch>
        </p:blipFill>
        <p:spPr>
          <a:xfrm>
            <a:off x="2947670" y="1565910"/>
            <a:ext cx="3933190" cy="5102225"/>
          </a:xfrm>
          <a:prstGeom prst="rect">
            <a:avLst/>
          </a:prstGeom>
        </p:spPr>
      </p:pic>
      <p:pic>
        <p:nvPicPr>
          <p:cNvPr id="13" name="图片 12" descr="QQ截图20170217155849"/>
          <p:cNvPicPr>
            <a:picLocks noChangeAspect="1"/>
          </p:cNvPicPr>
          <p:nvPr/>
        </p:nvPicPr>
        <p:blipFill>
          <a:blip r:embed="rId6"/>
          <a:stretch>
            <a:fillRect/>
          </a:stretch>
        </p:blipFill>
        <p:spPr>
          <a:xfrm>
            <a:off x="8075295" y="1565910"/>
            <a:ext cx="3066415" cy="4980940"/>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idx="1"/>
          </p:nvPr>
        </p:nvSpPr>
        <p:spPr>
          <a:xfrm>
            <a:off x="838200" y="1166495"/>
            <a:ext cx="4798695" cy="955040"/>
          </a:xfrm>
        </p:spPr>
        <p:txBody>
          <a:bodyPr>
            <a:normAutofit/>
          </a:bodyPr>
          <a:lstStyle/>
          <a:p>
            <a:r>
              <a:rPr lang="en-US" altLang="zh-CN"/>
              <a:t>3</a:t>
            </a:r>
            <a:r>
              <a:rPr lang="zh-CN" altLang="en-US"/>
              <a:t>、拇指、食指、中指轻捏拿乳头</a:t>
            </a:r>
            <a:r>
              <a:rPr lang="en-US" altLang="zh-CN"/>
              <a:t>2</a:t>
            </a:r>
            <a:r>
              <a:rPr lang="zh-CN" altLang="en-US"/>
              <a:t>分钟，像宝宝吮吸状</a:t>
            </a:r>
          </a:p>
        </p:txBody>
      </p:sp>
      <p:sp>
        <p:nvSpPr>
          <p:cNvPr id="10" name="标题 9"/>
          <p:cNvSpPr>
            <a:spLocks noGrp="1"/>
          </p:cNvSpPr>
          <p:nvPr>
            <p:ph type="title"/>
            <p:custDataLst>
              <p:tags r:id="rId2"/>
            </p:custDataLst>
          </p:nvPr>
        </p:nvSpPr>
        <p:spPr/>
        <p:txBody>
          <a:bodyPr/>
          <a:lstStyle/>
          <a:p>
            <a:r>
              <a:rPr lang="zh-CN" altLang="en-US" dirty="0"/>
              <a:t>定位取穴</a:t>
            </a:r>
          </a:p>
        </p:txBody>
      </p:sp>
      <p:sp>
        <p:nvSpPr>
          <p:cNvPr id="13" name="文本占位符 12"/>
          <p:cNvSpPr>
            <a:spLocks noGrp="1"/>
          </p:cNvSpPr>
          <p:nvPr>
            <p:ph type="body" sz="quarter" idx="3"/>
          </p:nvPr>
        </p:nvSpPr>
        <p:spPr>
          <a:xfrm>
            <a:off x="6499225" y="1293495"/>
            <a:ext cx="4854575" cy="828040"/>
          </a:xfrm>
        </p:spPr>
        <p:txBody>
          <a:bodyPr>
            <a:normAutofit/>
          </a:bodyPr>
          <a:lstStyle/>
          <a:p>
            <a:r>
              <a:rPr lang="en-US" altLang="zh-CN"/>
              <a:t>4</a:t>
            </a:r>
            <a:r>
              <a:rPr lang="zh-CN" altLang="en-US"/>
              <a:t>、五指从远端向乳头方向梳乳房</a:t>
            </a:r>
            <a:r>
              <a:rPr lang="en-US" altLang="zh-CN"/>
              <a:t>5</a:t>
            </a:r>
            <a:r>
              <a:rPr lang="zh-CN" altLang="en-US"/>
              <a:t>分钟</a:t>
            </a:r>
          </a:p>
        </p:txBody>
      </p:sp>
      <p:sp>
        <p:nvSpPr>
          <p:cNvPr id="11" name="内容占位符 10"/>
          <p:cNvSpPr>
            <a:spLocks noGrp="1"/>
          </p:cNvSpPr>
          <p:nvPr>
            <p:ph sz="half" idx="2"/>
            <p:custDataLst>
              <p:tags r:id="rId3"/>
            </p:custDataLst>
          </p:nvPr>
        </p:nvSpPr>
        <p:spPr/>
        <p:txBody>
          <a:bodyPr/>
          <a:lstStyle/>
          <a:p>
            <a:r>
              <a:rPr lang="zh-CN" altLang="en-US" dirty="0"/>
              <a:t>请在此输入您的文本。请在此输入您的文本。请在此输入您的文本。请在此输入您的文本。请在此输入您的文本。</a:t>
            </a:r>
          </a:p>
        </p:txBody>
      </p:sp>
      <p:pic>
        <p:nvPicPr>
          <p:cNvPr id="15" name="内容占位符 14" descr="QQ截图20170217155906"/>
          <p:cNvPicPr>
            <a:picLocks noGrp="1" noChangeAspect="1"/>
          </p:cNvPicPr>
          <p:nvPr>
            <p:ph sz="quarter" idx="4"/>
          </p:nvPr>
        </p:nvPicPr>
        <p:blipFill>
          <a:blip r:embed="rId5"/>
          <a:stretch>
            <a:fillRect/>
          </a:stretch>
        </p:blipFill>
        <p:spPr>
          <a:xfrm>
            <a:off x="953770" y="2348230"/>
            <a:ext cx="4577715" cy="3846195"/>
          </a:xfrm>
          <a:prstGeom prst="rect">
            <a:avLst/>
          </a:prstGeom>
        </p:spPr>
      </p:pic>
      <p:pic>
        <p:nvPicPr>
          <p:cNvPr id="16" name="图片 15" descr="QQ截图20170217155922"/>
          <p:cNvPicPr>
            <a:picLocks noChangeAspect="1"/>
          </p:cNvPicPr>
          <p:nvPr/>
        </p:nvPicPr>
        <p:blipFill>
          <a:blip r:embed="rId6"/>
          <a:stretch>
            <a:fillRect/>
          </a:stretch>
        </p:blipFill>
        <p:spPr>
          <a:xfrm>
            <a:off x="6914515" y="2021840"/>
            <a:ext cx="4439285" cy="4788535"/>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p:cNvSpPr>
            <a:spLocks noGrp="1"/>
          </p:cNvSpPr>
          <p:nvPr>
            <p:ph type="body" idx="1"/>
          </p:nvPr>
        </p:nvSpPr>
        <p:spPr/>
        <p:txBody>
          <a:bodyPr/>
          <a:lstStyle/>
          <a:p>
            <a:endParaRPr lang="zh-CN" altLang="en-US"/>
          </a:p>
        </p:txBody>
      </p:sp>
      <p:sp>
        <p:nvSpPr>
          <p:cNvPr id="10" name="标题 9"/>
          <p:cNvSpPr>
            <a:spLocks noGrp="1"/>
          </p:cNvSpPr>
          <p:nvPr>
            <p:ph type="title"/>
            <p:custDataLst>
              <p:tags r:id="rId2"/>
            </p:custDataLst>
          </p:nvPr>
        </p:nvSpPr>
        <p:spPr/>
        <p:txBody>
          <a:bodyPr/>
          <a:lstStyle/>
          <a:p>
            <a:r>
              <a:rPr lang="en-US" altLang="zh-CN" dirty="0"/>
              <a:t>5</a:t>
            </a:r>
            <a:r>
              <a:rPr lang="zh-CN" altLang="en-US" dirty="0"/>
              <a:t>、点按云门、中府、曲池、合谷各</a:t>
            </a:r>
            <a:r>
              <a:rPr lang="en-US" altLang="zh-CN" dirty="0"/>
              <a:t>5</a:t>
            </a:r>
            <a:r>
              <a:rPr lang="zh-CN" altLang="en-US" dirty="0"/>
              <a:t>次</a:t>
            </a:r>
          </a:p>
        </p:txBody>
      </p:sp>
      <p:sp>
        <p:nvSpPr>
          <p:cNvPr id="16" name="文本占位符 15"/>
          <p:cNvSpPr>
            <a:spLocks noGrp="1"/>
          </p:cNvSpPr>
          <p:nvPr>
            <p:ph type="body" sz="quarter" idx="3"/>
          </p:nvPr>
        </p:nvSpPr>
        <p:spPr/>
        <p:txBody>
          <a:bodyPr/>
          <a:lstStyle/>
          <a:p>
            <a:endParaRPr lang="zh-CN" altLang="en-US"/>
          </a:p>
        </p:txBody>
      </p:sp>
      <p:sp>
        <p:nvSpPr>
          <p:cNvPr id="11" name="内容占位符 10"/>
          <p:cNvSpPr>
            <a:spLocks noGrp="1"/>
          </p:cNvSpPr>
          <p:nvPr>
            <p:ph sz="half" idx="2"/>
            <p:custDataLst>
              <p:tags r:id="rId3"/>
            </p:custDataLst>
          </p:nvPr>
        </p:nvSpPr>
        <p:spPr/>
        <p:txBody>
          <a:bodyPr/>
          <a:lstStyle/>
          <a:p>
            <a:r>
              <a:rPr lang="zh-CN" altLang="en-US" dirty="0"/>
              <a:t>请在此输入您的文本。请在此输入您的文本。请在此输入您的文本。请在此输入您的文本。请在此输入您的文本。</a:t>
            </a:r>
          </a:p>
        </p:txBody>
      </p:sp>
      <p:pic>
        <p:nvPicPr>
          <p:cNvPr id="18" name="内容占位符 17" descr="QQ截图20170217155938"/>
          <p:cNvPicPr>
            <a:picLocks noGrp="1" noChangeAspect="1"/>
          </p:cNvPicPr>
          <p:nvPr>
            <p:ph sz="quarter" idx="4"/>
          </p:nvPr>
        </p:nvPicPr>
        <p:blipFill>
          <a:blip r:embed="rId5"/>
          <a:stretch>
            <a:fillRect/>
          </a:stretch>
        </p:blipFill>
        <p:spPr>
          <a:xfrm>
            <a:off x="941070" y="1660525"/>
            <a:ext cx="4510405" cy="4120515"/>
          </a:xfrm>
          <a:prstGeom prst="rect">
            <a:avLst/>
          </a:prstGeom>
        </p:spPr>
      </p:pic>
      <p:pic>
        <p:nvPicPr>
          <p:cNvPr id="19" name="图片 18" descr="QQ截图20170217155952"/>
          <p:cNvPicPr>
            <a:picLocks noChangeAspect="1"/>
          </p:cNvPicPr>
          <p:nvPr/>
        </p:nvPicPr>
        <p:blipFill>
          <a:blip r:embed="rId6"/>
          <a:stretch>
            <a:fillRect/>
          </a:stretch>
        </p:blipFill>
        <p:spPr>
          <a:xfrm>
            <a:off x="6826250" y="1285875"/>
            <a:ext cx="4199890" cy="5376545"/>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838200" y="641985"/>
            <a:ext cx="10515600" cy="1056005"/>
          </a:xfrm>
        </p:spPr>
        <p:txBody>
          <a:bodyPr>
            <a:normAutofit fontScale="90000"/>
          </a:bodyPr>
          <a:lstStyle/>
          <a:p>
            <a:r>
              <a:rPr lang="en-US" altLang="zh-CN"/>
              <a:t>6</a:t>
            </a:r>
            <a:r>
              <a:rPr lang="zh-CN" altLang="en-US"/>
              <a:t>、新妈妈采取俯卧位，㨰法施于前线部膈俞、肝俞、脾俞、肾俞各</a:t>
            </a:r>
            <a:r>
              <a:rPr lang="en-US" altLang="zh-CN"/>
              <a:t>5</a:t>
            </a:r>
            <a:r>
              <a:rPr lang="zh-CN" altLang="en-US"/>
              <a:t>分钟</a:t>
            </a:r>
          </a:p>
        </p:txBody>
      </p:sp>
      <p:pic>
        <p:nvPicPr>
          <p:cNvPr id="8" name="内容占位符 7" descr="QQ截图20170217160018"/>
          <p:cNvPicPr>
            <a:picLocks noGrp="1" noChangeAspect="1"/>
          </p:cNvPicPr>
          <p:nvPr>
            <p:ph idx="1"/>
          </p:nvPr>
        </p:nvPicPr>
        <p:blipFill>
          <a:blip r:embed="rId2"/>
          <a:stretch>
            <a:fillRect/>
          </a:stretch>
        </p:blipFill>
        <p:spPr>
          <a:xfrm>
            <a:off x="1602105" y="2013585"/>
            <a:ext cx="9203690" cy="40544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838200" y="1134110"/>
            <a:ext cx="4798695" cy="1214120"/>
          </a:xfrm>
        </p:spPr>
        <p:txBody>
          <a:bodyPr/>
          <a:lstStyle/>
          <a:p>
            <a:r>
              <a:rPr lang="en-US" altLang="zh-CN">
                <a:sym typeface="+mn-ea"/>
              </a:rPr>
              <a:t>7</a:t>
            </a:r>
            <a:r>
              <a:rPr lang="zh-CN" altLang="en-US">
                <a:sym typeface="+mn-ea"/>
              </a:rPr>
              <a:t>、自下而上捏脊</a:t>
            </a:r>
            <a:r>
              <a:rPr lang="en-US" altLang="zh-CN">
                <a:sym typeface="+mn-ea"/>
              </a:rPr>
              <a:t>3~5</a:t>
            </a:r>
            <a:r>
              <a:rPr lang="zh-CN" altLang="en-US">
                <a:sym typeface="+mn-ea"/>
              </a:rPr>
              <a:t>遍。</a:t>
            </a:r>
            <a:endParaRPr lang="zh-CN" altLang="en-US"/>
          </a:p>
          <a:p>
            <a:endParaRPr lang="zh-CN" altLang="en-US"/>
          </a:p>
        </p:txBody>
      </p:sp>
      <p:sp>
        <p:nvSpPr>
          <p:cNvPr id="4" name="文本占位符 3"/>
          <p:cNvSpPr>
            <a:spLocks noGrp="1"/>
          </p:cNvSpPr>
          <p:nvPr>
            <p:ph type="body" sz="quarter" idx="3"/>
          </p:nvPr>
        </p:nvSpPr>
        <p:spPr/>
        <p:txBody>
          <a:bodyPr>
            <a:normAutofit fontScale="90000"/>
          </a:bodyPr>
          <a:lstStyle/>
          <a:p>
            <a:r>
              <a:rPr lang="en-US" altLang="zh-CN"/>
              <a:t>8</a:t>
            </a:r>
            <a:r>
              <a:rPr lang="zh-CN" altLang="en-US"/>
              <a:t>、双手捏拿肩井</a:t>
            </a:r>
            <a:r>
              <a:rPr lang="en-US" altLang="zh-CN"/>
              <a:t>3</a:t>
            </a:r>
            <a:r>
              <a:rPr lang="zh-CN" altLang="en-US"/>
              <a:t>次，畅通全几经络</a:t>
            </a:r>
          </a:p>
        </p:txBody>
      </p:sp>
      <p:sp>
        <p:nvSpPr>
          <p:cNvPr id="6" name="标题 5"/>
          <p:cNvSpPr>
            <a:spLocks noGrp="1"/>
          </p:cNvSpPr>
          <p:nvPr>
            <p:ph type="title"/>
          </p:nvPr>
        </p:nvSpPr>
        <p:spPr/>
        <p:txBody>
          <a:bodyPr/>
          <a:lstStyle/>
          <a:p>
            <a:r>
              <a:rPr lang="zh-CN"/>
              <a:t>看以下图</a:t>
            </a:r>
          </a:p>
        </p:txBody>
      </p:sp>
      <p:pic>
        <p:nvPicPr>
          <p:cNvPr id="7" name="内容占位符 6" descr="QQ截图20170217162836"/>
          <p:cNvPicPr>
            <a:picLocks noGrp="1" noChangeAspect="1"/>
          </p:cNvPicPr>
          <p:nvPr>
            <p:ph sz="half" idx="2"/>
          </p:nvPr>
        </p:nvPicPr>
        <p:blipFill>
          <a:blip r:embed="rId2"/>
          <a:stretch>
            <a:fillRect/>
          </a:stretch>
        </p:blipFill>
        <p:spPr>
          <a:xfrm>
            <a:off x="1989455" y="2348230"/>
            <a:ext cx="2494915" cy="3740150"/>
          </a:xfrm>
          <a:prstGeom prst="rect">
            <a:avLst/>
          </a:prstGeom>
        </p:spPr>
      </p:pic>
      <p:pic>
        <p:nvPicPr>
          <p:cNvPr id="8" name="内容占位符 7" descr="QQ截图20170217162848"/>
          <p:cNvPicPr>
            <a:picLocks noGrp="1" noChangeAspect="1"/>
          </p:cNvPicPr>
          <p:nvPr>
            <p:ph sz="quarter" idx="4"/>
          </p:nvPr>
        </p:nvPicPr>
        <p:blipFill>
          <a:blip r:embed="rId3"/>
          <a:stretch>
            <a:fillRect/>
          </a:stretch>
        </p:blipFill>
        <p:spPr>
          <a:xfrm>
            <a:off x="7693025" y="2362200"/>
            <a:ext cx="2466340" cy="37401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a:t>
            </a:r>
          </a:p>
        </p:txBody>
      </p:sp>
      <p:sp>
        <p:nvSpPr>
          <p:cNvPr id="4" name="文本占位符 3"/>
          <p:cNvSpPr>
            <a:spLocks noGrp="1"/>
          </p:cNvSpPr>
          <p:nvPr>
            <p:ph type="body" sz="quarter" idx="3"/>
          </p:nvPr>
        </p:nvSpPr>
        <p:spPr/>
        <p:txBody>
          <a:bodyPr/>
          <a:lstStyle/>
          <a:p>
            <a:r>
              <a:rPr lang="en-US" altLang="zh-CN"/>
              <a:t>2</a:t>
            </a:r>
          </a:p>
        </p:txBody>
      </p:sp>
      <p:sp>
        <p:nvSpPr>
          <p:cNvPr id="6" name="标题 5"/>
          <p:cNvSpPr>
            <a:spLocks noGrp="1"/>
          </p:cNvSpPr>
          <p:nvPr>
            <p:ph type="title"/>
          </p:nvPr>
        </p:nvSpPr>
        <p:spPr/>
        <p:txBody>
          <a:bodyPr/>
          <a:lstStyle/>
          <a:p>
            <a:r>
              <a:rPr lang="zh-CN" altLang="en-US"/>
              <a:t>定位取穴</a:t>
            </a:r>
          </a:p>
        </p:txBody>
      </p:sp>
      <p:pic>
        <p:nvPicPr>
          <p:cNvPr id="7" name="内容占位符 6" descr="QQ截图20170217162858"/>
          <p:cNvPicPr>
            <a:picLocks noGrp="1" noChangeAspect="1"/>
          </p:cNvPicPr>
          <p:nvPr>
            <p:ph sz="half" idx="2"/>
          </p:nvPr>
        </p:nvPicPr>
        <p:blipFill>
          <a:blip r:embed="rId2"/>
          <a:stretch>
            <a:fillRect/>
          </a:stretch>
        </p:blipFill>
        <p:spPr>
          <a:xfrm>
            <a:off x="2231390" y="2348230"/>
            <a:ext cx="2011680" cy="3740150"/>
          </a:xfrm>
          <a:prstGeom prst="rect">
            <a:avLst/>
          </a:prstGeom>
        </p:spPr>
      </p:pic>
      <p:pic>
        <p:nvPicPr>
          <p:cNvPr id="8" name="内容占位符 7" descr="QQ截图20170217162909"/>
          <p:cNvPicPr>
            <a:picLocks noGrp="1" noChangeAspect="1"/>
          </p:cNvPicPr>
          <p:nvPr>
            <p:ph sz="quarter" idx="4"/>
          </p:nvPr>
        </p:nvPicPr>
        <p:blipFill>
          <a:blip r:embed="rId3"/>
          <a:stretch>
            <a:fillRect/>
          </a:stretch>
        </p:blipFill>
        <p:spPr>
          <a:xfrm>
            <a:off x="8013700" y="2362200"/>
            <a:ext cx="1824355" cy="37401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a:t>
            </a:r>
          </a:p>
        </p:txBody>
      </p:sp>
      <p:sp>
        <p:nvSpPr>
          <p:cNvPr id="4" name="文本占位符 3"/>
          <p:cNvSpPr>
            <a:spLocks noGrp="1"/>
          </p:cNvSpPr>
          <p:nvPr>
            <p:ph type="body" sz="quarter" idx="3"/>
          </p:nvPr>
        </p:nvSpPr>
        <p:spPr/>
        <p:txBody>
          <a:bodyPr/>
          <a:lstStyle/>
          <a:p>
            <a:r>
              <a:rPr lang="en-US" altLang="zh-CN"/>
              <a:t>2</a:t>
            </a:r>
          </a:p>
        </p:txBody>
      </p:sp>
      <p:sp>
        <p:nvSpPr>
          <p:cNvPr id="6" name="标题 5"/>
          <p:cNvSpPr>
            <a:spLocks noGrp="1"/>
          </p:cNvSpPr>
          <p:nvPr>
            <p:ph type="title"/>
          </p:nvPr>
        </p:nvSpPr>
        <p:spPr/>
        <p:txBody>
          <a:bodyPr/>
          <a:lstStyle/>
          <a:p>
            <a:r>
              <a:rPr lang="zh-CN" altLang="en-US"/>
              <a:t>一、注意</a:t>
            </a:r>
          </a:p>
        </p:txBody>
      </p:sp>
      <p:pic>
        <p:nvPicPr>
          <p:cNvPr id="7" name="内容占位符 6" descr="QQ截图20170216201043"/>
          <p:cNvPicPr>
            <a:picLocks noGrp="1" noChangeAspect="1"/>
          </p:cNvPicPr>
          <p:nvPr>
            <p:ph sz="half" idx="2"/>
          </p:nvPr>
        </p:nvPicPr>
        <p:blipFill>
          <a:blip r:embed="rId2"/>
          <a:stretch>
            <a:fillRect/>
          </a:stretch>
        </p:blipFill>
        <p:spPr>
          <a:xfrm>
            <a:off x="838200" y="2854960"/>
            <a:ext cx="4798695" cy="2725420"/>
          </a:xfrm>
          <a:prstGeom prst="rect">
            <a:avLst/>
          </a:prstGeom>
        </p:spPr>
      </p:pic>
      <p:pic>
        <p:nvPicPr>
          <p:cNvPr id="8" name="内容占位符 7" descr="QQ截图20170216201104"/>
          <p:cNvPicPr>
            <a:picLocks noGrp="1" noChangeAspect="1"/>
          </p:cNvPicPr>
          <p:nvPr>
            <p:ph sz="quarter" idx="4"/>
          </p:nvPr>
        </p:nvPicPr>
        <p:blipFill>
          <a:blip r:embed="rId3"/>
          <a:stretch>
            <a:fillRect/>
          </a:stretch>
        </p:blipFill>
        <p:spPr>
          <a:xfrm>
            <a:off x="6499225" y="2830195"/>
            <a:ext cx="4854575" cy="28035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3</a:t>
            </a:r>
          </a:p>
        </p:txBody>
      </p:sp>
      <p:sp>
        <p:nvSpPr>
          <p:cNvPr id="4" name="文本占位符 3"/>
          <p:cNvSpPr>
            <a:spLocks noGrp="1"/>
          </p:cNvSpPr>
          <p:nvPr>
            <p:ph type="body" sz="quarter" idx="3"/>
          </p:nvPr>
        </p:nvSpPr>
        <p:spPr/>
        <p:txBody>
          <a:bodyPr/>
          <a:lstStyle/>
          <a:p>
            <a:r>
              <a:rPr lang="en-US" altLang="zh-CN"/>
              <a:t>4</a:t>
            </a:r>
          </a:p>
        </p:txBody>
      </p:sp>
      <p:sp>
        <p:nvSpPr>
          <p:cNvPr id="6" name="标题 5"/>
          <p:cNvSpPr>
            <a:spLocks noGrp="1"/>
          </p:cNvSpPr>
          <p:nvPr>
            <p:ph type="title"/>
          </p:nvPr>
        </p:nvSpPr>
        <p:spPr/>
        <p:txBody>
          <a:bodyPr/>
          <a:lstStyle/>
          <a:p>
            <a:r>
              <a:rPr lang="zh-CN" altLang="en-US"/>
              <a:t>以下手法</a:t>
            </a:r>
          </a:p>
        </p:txBody>
      </p:sp>
      <p:pic>
        <p:nvPicPr>
          <p:cNvPr id="7" name="内容占位符 6" descr="QQ截图20170216201148"/>
          <p:cNvPicPr>
            <a:picLocks noGrp="1" noChangeAspect="1"/>
          </p:cNvPicPr>
          <p:nvPr>
            <p:ph sz="half" idx="2"/>
          </p:nvPr>
        </p:nvPicPr>
        <p:blipFill>
          <a:blip r:embed="rId2"/>
          <a:stretch>
            <a:fillRect/>
          </a:stretch>
        </p:blipFill>
        <p:spPr>
          <a:xfrm>
            <a:off x="838200" y="2840355"/>
            <a:ext cx="4798695" cy="2755265"/>
          </a:xfrm>
          <a:prstGeom prst="rect">
            <a:avLst/>
          </a:prstGeom>
        </p:spPr>
      </p:pic>
      <p:pic>
        <p:nvPicPr>
          <p:cNvPr id="8" name="内容占位符 7" descr="QQ截图20170216201244"/>
          <p:cNvPicPr>
            <a:picLocks noGrp="1" noChangeAspect="1"/>
          </p:cNvPicPr>
          <p:nvPr>
            <p:ph sz="quarter" idx="4"/>
          </p:nvPr>
        </p:nvPicPr>
        <p:blipFill>
          <a:blip r:embed="rId3"/>
          <a:stretch>
            <a:fillRect/>
          </a:stretch>
        </p:blipFill>
        <p:spPr>
          <a:xfrm>
            <a:off x="6499225" y="2820035"/>
            <a:ext cx="4854575" cy="28238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5</a:t>
            </a:r>
          </a:p>
        </p:txBody>
      </p:sp>
      <p:sp>
        <p:nvSpPr>
          <p:cNvPr id="4" name="文本占位符 3"/>
          <p:cNvSpPr>
            <a:spLocks noGrp="1"/>
          </p:cNvSpPr>
          <p:nvPr>
            <p:ph type="body" sz="quarter" idx="3"/>
          </p:nvPr>
        </p:nvSpPr>
        <p:spPr/>
        <p:txBody>
          <a:bodyPr/>
          <a:lstStyle/>
          <a:p>
            <a:r>
              <a:rPr lang="en-US" altLang="zh-CN"/>
              <a:t>6</a:t>
            </a:r>
          </a:p>
        </p:txBody>
      </p:sp>
      <p:sp>
        <p:nvSpPr>
          <p:cNvPr id="6" name="标题 5"/>
          <p:cNvSpPr>
            <a:spLocks noGrp="1"/>
          </p:cNvSpPr>
          <p:nvPr>
            <p:ph type="title"/>
          </p:nvPr>
        </p:nvSpPr>
        <p:spPr/>
        <p:txBody>
          <a:bodyPr/>
          <a:lstStyle/>
          <a:p>
            <a:endParaRPr lang="zh-CN" altLang="en-US"/>
          </a:p>
        </p:txBody>
      </p:sp>
      <p:pic>
        <p:nvPicPr>
          <p:cNvPr id="7" name="内容占位符 6" descr="QQ截图20170216201308"/>
          <p:cNvPicPr>
            <a:picLocks noGrp="1" noChangeAspect="1"/>
          </p:cNvPicPr>
          <p:nvPr>
            <p:ph sz="half" idx="2"/>
          </p:nvPr>
        </p:nvPicPr>
        <p:blipFill>
          <a:blip r:embed="rId2"/>
          <a:stretch>
            <a:fillRect/>
          </a:stretch>
        </p:blipFill>
        <p:spPr>
          <a:xfrm>
            <a:off x="838200" y="2849245"/>
            <a:ext cx="4798695" cy="2736850"/>
          </a:xfrm>
          <a:prstGeom prst="rect">
            <a:avLst/>
          </a:prstGeom>
        </p:spPr>
      </p:pic>
      <p:pic>
        <p:nvPicPr>
          <p:cNvPr id="8" name="内容占位符 7" descr="QQ截图20170216201328"/>
          <p:cNvPicPr>
            <a:picLocks noGrp="1" noChangeAspect="1"/>
          </p:cNvPicPr>
          <p:nvPr>
            <p:ph sz="quarter" idx="4"/>
          </p:nvPr>
        </p:nvPicPr>
        <p:blipFill>
          <a:blip r:embed="rId3"/>
          <a:stretch>
            <a:fillRect/>
          </a:stretch>
        </p:blipFill>
        <p:spPr>
          <a:xfrm>
            <a:off x="6499225" y="2832100"/>
            <a:ext cx="4854575" cy="27997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7</a:t>
            </a:r>
          </a:p>
        </p:txBody>
      </p:sp>
      <p:sp>
        <p:nvSpPr>
          <p:cNvPr id="4" name="文本占位符 3"/>
          <p:cNvSpPr>
            <a:spLocks noGrp="1"/>
          </p:cNvSpPr>
          <p:nvPr>
            <p:ph type="body" sz="quarter" idx="3"/>
          </p:nvPr>
        </p:nvSpPr>
        <p:spPr/>
        <p:txBody>
          <a:bodyPr/>
          <a:lstStyle/>
          <a:p>
            <a:r>
              <a:rPr lang="en-US" altLang="zh-CN"/>
              <a:t>8</a:t>
            </a:r>
          </a:p>
        </p:txBody>
      </p:sp>
      <p:sp>
        <p:nvSpPr>
          <p:cNvPr id="6" name="标题 5"/>
          <p:cNvSpPr>
            <a:spLocks noGrp="1"/>
          </p:cNvSpPr>
          <p:nvPr>
            <p:ph type="title"/>
          </p:nvPr>
        </p:nvSpPr>
        <p:spPr/>
        <p:txBody>
          <a:bodyPr/>
          <a:lstStyle/>
          <a:p>
            <a:endParaRPr lang="zh-CN" altLang="en-US"/>
          </a:p>
        </p:txBody>
      </p:sp>
      <p:pic>
        <p:nvPicPr>
          <p:cNvPr id="7" name="内容占位符 6" descr="QQ截图20170216201344"/>
          <p:cNvPicPr>
            <a:picLocks noGrp="1" noChangeAspect="1"/>
          </p:cNvPicPr>
          <p:nvPr>
            <p:ph sz="half" idx="2"/>
          </p:nvPr>
        </p:nvPicPr>
        <p:blipFill>
          <a:blip r:embed="rId2"/>
          <a:stretch>
            <a:fillRect/>
          </a:stretch>
        </p:blipFill>
        <p:spPr>
          <a:xfrm>
            <a:off x="838200" y="2821940"/>
            <a:ext cx="4798695" cy="2791460"/>
          </a:xfrm>
          <a:prstGeom prst="rect">
            <a:avLst/>
          </a:prstGeom>
        </p:spPr>
      </p:pic>
      <p:pic>
        <p:nvPicPr>
          <p:cNvPr id="14" name="内容占位符 13" descr="QQ截图20170216201419"/>
          <p:cNvPicPr>
            <a:picLocks noGrp="1" noChangeAspect="1"/>
          </p:cNvPicPr>
          <p:nvPr>
            <p:ph sz="quarter" idx="4"/>
          </p:nvPr>
        </p:nvPicPr>
        <p:blipFill>
          <a:blip r:embed="rId3"/>
          <a:stretch>
            <a:fillRect/>
          </a:stretch>
        </p:blipFill>
        <p:spPr>
          <a:xfrm>
            <a:off x="6499225" y="2835275"/>
            <a:ext cx="4854575" cy="27927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9</a:t>
            </a:r>
          </a:p>
        </p:txBody>
      </p:sp>
      <p:sp>
        <p:nvSpPr>
          <p:cNvPr id="4" name="文本占位符 3"/>
          <p:cNvSpPr>
            <a:spLocks noGrp="1"/>
          </p:cNvSpPr>
          <p:nvPr>
            <p:ph type="body" sz="quarter" idx="3"/>
          </p:nvPr>
        </p:nvSpPr>
        <p:spPr/>
        <p:txBody>
          <a:bodyPr/>
          <a:lstStyle/>
          <a:p>
            <a:r>
              <a:rPr lang="en-US" altLang="zh-CN"/>
              <a:t>10</a:t>
            </a:r>
          </a:p>
        </p:txBody>
      </p:sp>
      <p:sp>
        <p:nvSpPr>
          <p:cNvPr id="6" name="标题 5"/>
          <p:cNvSpPr>
            <a:spLocks noGrp="1"/>
          </p:cNvSpPr>
          <p:nvPr>
            <p:ph type="title"/>
          </p:nvPr>
        </p:nvSpPr>
        <p:spPr/>
        <p:txBody>
          <a:bodyPr/>
          <a:lstStyle/>
          <a:p>
            <a:endParaRPr lang="zh-CN" altLang="en-US"/>
          </a:p>
        </p:txBody>
      </p:sp>
      <p:pic>
        <p:nvPicPr>
          <p:cNvPr id="7" name="内容占位符 6" descr="QQ截图20170216201438"/>
          <p:cNvPicPr>
            <a:picLocks noGrp="1" noChangeAspect="1"/>
          </p:cNvPicPr>
          <p:nvPr>
            <p:ph sz="half" idx="2"/>
          </p:nvPr>
        </p:nvPicPr>
        <p:blipFill>
          <a:blip r:embed="rId2"/>
          <a:stretch>
            <a:fillRect/>
          </a:stretch>
        </p:blipFill>
        <p:spPr>
          <a:xfrm>
            <a:off x="838200" y="2832100"/>
            <a:ext cx="4798695" cy="2771140"/>
          </a:xfrm>
          <a:prstGeom prst="rect">
            <a:avLst/>
          </a:prstGeom>
        </p:spPr>
      </p:pic>
      <p:pic>
        <p:nvPicPr>
          <p:cNvPr id="10" name="内容占位符 9" descr="QQ截图20170216201504"/>
          <p:cNvPicPr>
            <a:picLocks noGrp="1" noChangeAspect="1"/>
          </p:cNvPicPr>
          <p:nvPr>
            <p:ph sz="quarter" idx="4"/>
          </p:nvPr>
        </p:nvPicPr>
        <p:blipFill>
          <a:blip r:embed="rId3"/>
          <a:stretch>
            <a:fillRect/>
          </a:stretch>
        </p:blipFill>
        <p:spPr>
          <a:xfrm>
            <a:off x="6499225" y="2842895"/>
            <a:ext cx="4854575" cy="27774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11</a:t>
            </a:r>
          </a:p>
        </p:txBody>
      </p:sp>
      <p:sp>
        <p:nvSpPr>
          <p:cNvPr id="4" name="文本占位符 3"/>
          <p:cNvSpPr>
            <a:spLocks noGrp="1"/>
          </p:cNvSpPr>
          <p:nvPr>
            <p:ph type="body" sz="quarter" idx="3"/>
          </p:nvPr>
        </p:nvSpPr>
        <p:spPr/>
        <p:txBody>
          <a:bodyPr/>
          <a:lstStyle/>
          <a:p>
            <a:r>
              <a:rPr lang="en-US" altLang="zh-CN"/>
              <a:t>12</a:t>
            </a:r>
          </a:p>
        </p:txBody>
      </p:sp>
      <p:sp>
        <p:nvSpPr>
          <p:cNvPr id="6" name="标题 5"/>
          <p:cNvSpPr>
            <a:spLocks noGrp="1"/>
          </p:cNvSpPr>
          <p:nvPr>
            <p:ph type="title"/>
          </p:nvPr>
        </p:nvSpPr>
        <p:spPr/>
        <p:txBody>
          <a:bodyPr/>
          <a:lstStyle/>
          <a:p>
            <a:endParaRPr lang="zh-CN" altLang="en-US"/>
          </a:p>
        </p:txBody>
      </p:sp>
      <p:pic>
        <p:nvPicPr>
          <p:cNvPr id="7" name="内容占位符 6" descr="QQ截图20170216201523"/>
          <p:cNvPicPr>
            <a:picLocks noGrp="1" noChangeAspect="1"/>
          </p:cNvPicPr>
          <p:nvPr>
            <p:ph sz="half" idx="2"/>
          </p:nvPr>
        </p:nvPicPr>
        <p:blipFill>
          <a:blip r:embed="rId2"/>
          <a:stretch>
            <a:fillRect/>
          </a:stretch>
        </p:blipFill>
        <p:spPr>
          <a:xfrm>
            <a:off x="838200" y="2839085"/>
            <a:ext cx="4798695" cy="2757805"/>
          </a:xfrm>
          <a:prstGeom prst="rect">
            <a:avLst/>
          </a:prstGeom>
        </p:spPr>
      </p:pic>
      <p:pic>
        <p:nvPicPr>
          <p:cNvPr id="8" name="内容占位符 7" descr="QQ截图20170216201540"/>
          <p:cNvPicPr>
            <a:picLocks noGrp="1" noChangeAspect="1"/>
          </p:cNvPicPr>
          <p:nvPr>
            <p:ph sz="quarter" idx="4"/>
          </p:nvPr>
        </p:nvPicPr>
        <p:blipFill>
          <a:blip r:embed="rId3"/>
          <a:stretch>
            <a:fillRect/>
          </a:stretch>
        </p:blipFill>
        <p:spPr>
          <a:xfrm>
            <a:off x="6499225" y="2853690"/>
            <a:ext cx="4854575" cy="27559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13</a:t>
            </a:r>
          </a:p>
        </p:txBody>
      </p:sp>
      <p:sp>
        <p:nvSpPr>
          <p:cNvPr id="4" name="文本占位符 3"/>
          <p:cNvSpPr>
            <a:spLocks noGrp="1"/>
          </p:cNvSpPr>
          <p:nvPr>
            <p:ph type="body" sz="quarter" idx="3"/>
          </p:nvPr>
        </p:nvSpPr>
        <p:spPr/>
        <p:txBody>
          <a:bodyPr/>
          <a:lstStyle/>
          <a:p>
            <a:r>
              <a:rPr lang="en-US" altLang="zh-CN"/>
              <a:t>14</a:t>
            </a:r>
          </a:p>
        </p:txBody>
      </p:sp>
      <p:sp>
        <p:nvSpPr>
          <p:cNvPr id="6" name="标题 5"/>
          <p:cNvSpPr>
            <a:spLocks noGrp="1"/>
          </p:cNvSpPr>
          <p:nvPr>
            <p:ph type="title"/>
          </p:nvPr>
        </p:nvSpPr>
        <p:spPr/>
        <p:txBody>
          <a:bodyPr/>
          <a:lstStyle/>
          <a:p>
            <a:endParaRPr lang="zh-CN" altLang="en-US"/>
          </a:p>
        </p:txBody>
      </p:sp>
      <p:pic>
        <p:nvPicPr>
          <p:cNvPr id="7" name="内容占位符 6" descr="QQ截图20170216201603"/>
          <p:cNvPicPr>
            <a:picLocks noGrp="1" noChangeAspect="1"/>
          </p:cNvPicPr>
          <p:nvPr>
            <p:ph sz="half" idx="2"/>
          </p:nvPr>
        </p:nvPicPr>
        <p:blipFill>
          <a:blip r:embed="rId2"/>
          <a:stretch>
            <a:fillRect/>
          </a:stretch>
        </p:blipFill>
        <p:spPr>
          <a:xfrm>
            <a:off x="838200" y="2827655"/>
            <a:ext cx="4798695" cy="2780665"/>
          </a:xfrm>
          <a:prstGeom prst="rect">
            <a:avLst/>
          </a:prstGeom>
        </p:spPr>
      </p:pic>
      <p:pic>
        <p:nvPicPr>
          <p:cNvPr id="8" name="内容占位符 7" descr="QQ截图20170216201618"/>
          <p:cNvPicPr>
            <a:picLocks noGrp="1" noChangeAspect="1"/>
          </p:cNvPicPr>
          <p:nvPr>
            <p:ph sz="quarter" idx="4"/>
          </p:nvPr>
        </p:nvPicPr>
        <p:blipFill>
          <a:blip r:embed="rId3"/>
          <a:stretch>
            <a:fillRect/>
          </a:stretch>
        </p:blipFill>
        <p:spPr>
          <a:xfrm>
            <a:off x="6499225" y="2826385"/>
            <a:ext cx="4854575" cy="28111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15</a:t>
            </a:r>
          </a:p>
        </p:txBody>
      </p:sp>
      <p:sp>
        <p:nvSpPr>
          <p:cNvPr id="4" name="文本占位符 3"/>
          <p:cNvSpPr>
            <a:spLocks noGrp="1"/>
          </p:cNvSpPr>
          <p:nvPr>
            <p:ph type="body" sz="quarter" idx="3"/>
          </p:nvPr>
        </p:nvSpPr>
        <p:spPr/>
        <p:txBody>
          <a:bodyPr/>
          <a:lstStyle/>
          <a:p>
            <a:r>
              <a:rPr lang="en-US" altLang="zh-CN"/>
              <a:t>16</a:t>
            </a:r>
          </a:p>
        </p:txBody>
      </p:sp>
      <p:sp>
        <p:nvSpPr>
          <p:cNvPr id="6" name="标题 5"/>
          <p:cNvSpPr>
            <a:spLocks noGrp="1"/>
          </p:cNvSpPr>
          <p:nvPr>
            <p:ph type="title"/>
          </p:nvPr>
        </p:nvSpPr>
        <p:spPr/>
        <p:txBody>
          <a:bodyPr/>
          <a:lstStyle/>
          <a:p>
            <a:endParaRPr lang="zh-CN" altLang="en-US"/>
          </a:p>
        </p:txBody>
      </p:sp>
      <p:pic>
        <p:nvPicPr>
          <p:cNvPr id="7" name="内容占位符 6" descr="QQ截图20170216201634"/>
          <p:cNvPicPr>
            <a:picLocks noGrp="1" noChangeAspect="1"/>
          </p:cNvPicPr>
          <p:nvPr>
            <p:ph sz="half" idx="2"/>
          </p:nvPr>
        </p:nvPicPr>
        <p:blipFill>
          <a:blip r:embed="rId2"/>
          <a:stretch>
            <a:fillRect/>
          </a:stretch>
        </p:blipFill>
        <p:spPr>
          <a:xfrm>
            <a:off x="838200" y="2837180"/>
            <a:ext cx="4798695" cy="2761615"/>
          </a:xfrm>
          <a:prstGeom prst="rect">
            <a:avLst/>
          </a:prstGeom>
        </p:spPr>
      </p:pic>
      <p:pic>
        <p:nvPicPr>
          <p:cNvPr id="8" name="内容占位符 7" descr="QQ截图20170216201652"/>
          <p:cNvPicPr>
            <a:picLocks noGrp="1" noChangeAspect="1"/>
          </p:cNvPicPr>
          <p:nvPr>
            <p:ph sz="quarter" idx="4"/>
          </p:nvPr>
        </p:nvPicPr>
        <p:blipFill>
          <a:blip r:embed="rId3"/>
          <a:stretch>
            <a:fillRect/>
          </a:stretch>
        </p:blipFill>
        <p:spPr>
          <a:xfrm>
            <a:off x="6499225" y="2823845"/>
            <a:ext cx="4854575" cy="28162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a:t>17</a:t>
            </a:r>
          </a:p>
        </p:txBody>
      </p:sp>
      <p:sp>
        <p:nvSpPr>
          <p:cNvPr id="4" name="文本占位符 3"/>
          <p:cNvSpPr>
            <a:spLocks noGrp="1"/>
          </p:cNvSpPr>
          <p:nvPr>
            <p:ph type="body" sz="quarter" idx="3"/>
          </p:nvPr>
        </p:nvSpPr>
        <p:spPr/>
        <p:txBody>
          <a:bodyPr/>
          <a:lstStyle/>
          <a:p>
            <a:r>
              <a:rPr lang="en-US" altLang="zh-CN"/>
              <a:t>18</a:t>
            </a:r>
          </a:p>
        </p:txBody>
      </p:sp>
      <p:sp>
        <p:nvSpPr>
          <p:cNvPr id="6" name="标题 5"/>
          <p:cNvSpPr>
            <a:spLocks noGrp="1"/>
          </p:cNvSpPr>
          <p:nvPr>
            <p:ph type="title"/>
          </p:nvPr>
        </p:nvSpPr>
        <p:spPr/>
        <p:txBody>
          <a:bodyPr/>
          <a:lstStyle/>
          <a:p>
            <a:endParaRPr lang="zh-CN" altLang="en-US"/>
          </a:p>
        </p:txBody>
      </p:sp>
      <p:pic>
        <p:nvPicPr>
          <p:cNvPr id="7" name="内容占位符 6" descr="QQ截图20170216201715"/>
          <p:cNvPicPr>
            <a:picLocks noGrp="1" noChangeAspect="1"/>
          </p:cNvPicPr>
          <p:nvPr>
            <p:ph sz="half" idx="2"/>
          </p:nvPr>
        </p:nvPicPr>
        <p:blipFill>
          <a:blip r:embed="rId2"/>
          <a:stretch>
            <a:fillRect/>
          </a:stretch>
        </p:blipFill>
        <p:spPr>
          <a:xfrm>
            <a:off x="838200" y="2848610"/>
            <a:ext cx="4798695" cy="2738120"/>
          </a:xfrm>
          <a:prstGeom prst="rect">
            <a:avLst/>
          </a:prstGeom>
        </p:spPr>
      </p:pic>
      <p:pic>
        <p:nvPicPr>
          <p:cNvPr id="8" name="内容占位符 7" descr="QQ截图20170216201749"/>
          <p:cNvPicPr>
            <a:picLocks noGrp="1" noChangeAspect="1"/>
          </p:cNvPicPr>
          <p:nvPr>
            <p:ph sz="quarter" idx="4"/>
          </p:nvPr>
        </p:nvPicPr>
        <p:blipFill>
          <a:blip r:embed="rId3"/>
          <a:stretch>
            <a:fillRect/>
          </a:stretch>
        </p:blipFill>
        <p:spPr>
          <a:xfrm>
            <a:off x="6499225" y="2834640"/>
            <a:ext cx="4854575" cy="27946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838200" y="641985"/>
            <a:ext cx="10515600" cy="822325"/>
          </a:xfrm>
        </p:spPr>
        <p:txBody>
          <a:bodyPr/>
          <a:lstStyle/>
          <a:p>
            <a:r>
              <a:rPr lang="zh-CN" altLang="en-US"/>
              <a:t>产褥期乳房护理穴位介绍</a:t>
            </a:r>
          </a:p>
        </p:txBody>
      </p:sp>
      <p:sp>
        <p:nvSpPr>
          <p:cNvPr id="8" name="内容占位符 7"/>
          <p:cNvSpPr>
            <a:spLocks noGrp="1"/>
          </p:cNvSpPr>
          <p:nvPr>
            <p:ph idx="1"/>
          </p:nvPr>
        </p:nvSpPr>
        <p:spPr>
          <a:xfrm>
            <a:off x="356235" y="1697990"/>
            <a:ext cx="10997565" cy="4526280"/>
          </a:xfrm>
        </p:spPr>
        <p:txBody>
          <a:bodyPr/>
          <a:lstStyle/>
          <a:p>
            <a:r>
              <a:rPr lang="en-US" altLang="zh-CN"/>
              <a:t>1</a:t>
            </a:r>
            <a:r>
              <a:rPr lang="zh-CN" altLang="en-US"/>
              <a:t>、产褥期乳房的护理主要部位：</a:t>
            </a:r>
          </a:p>
          <a:p>
            <a:r>
              <a:rPr lang="zh-CN" altLang="en-US"/>
              <a:t>产褥期乳房护理的主要部位有胸、乳房、上肢、胁肋部、下肢以及背部。</a:t>
            </a:r>
          </a:p>
          <a:p>
            <a:endParaRPr lang="en-US" altLang="zh-CN"/>
          </a:p>
          <a:p>
            <a:r>
              <a:rPr lang="en-US" altLang="zh-CN"/>
              <a:t>2</a:t>
            </a:r>
            <a:r>
              <a:rPr lang="zh-CN" altLang="en-US"/>
              <a:t>、</a:t>
            </a:r>
            <a:r>
              <a:rPr lang="zh-CN" altLang="en-US">
                <a:sym typeface="+mn-ea"/>
              </a:rPr>
              <a:t>产褥期乳房的护理主穴位</a:t>
            </a:r>
          </a:p>
          <a:p>
            <a:r>
              <a:rPr lang="zh-CN" altLang="en-US">
                <a:sym typeface="+mn-ea"/>
              </a:rPr>
              <a:t>产褥期乳房的护理主穴位膻中、乳根、乳中、天池、神阙、膺窗、神封、中脘、脾俞、膈俞、肝俞、肾俞、肩井等</a:t>
            </a:r>
            <a:endParaRPr lang="zh-CN" altLang="en-US"/>
          </a:p>
        </p:txBody>
      </p:sp>
      <p:pic>
        <p:nvPicPr>
          <p:cNvPr id="9" name="图片 8" descr="QQ截图20170220132249"/>
          <p:cNvPicPr>
            <a:picLocks noChangeAspect="1"/>
          </p:cNvPicPr>
          <p:nvPr/>
        </p:nvPicPr>
        <p:blipFill>
          <a:blip r:embed="rId2"/>
          <a:stretch>
            <a:fillRect/>
          </a:stretch>
        </p:blipFill>
        <p:spPr>
          <a:xfrm>
            <a:off x="2090420" y="4011295"/>
            <a:ext cx="3083560" cy="2482215"/>
          </a:xfrm>
          <a:prstGeom prst="rect">
            <a:avLst/>
          </a:prstGeom>
        </p:spPr>
      </p:pic>
      <p:pic>
        <p:nvPicPr>
          <p:cNvPr id="10" name="图片 9" descr="QQ截图20170220132303"/>
          <p:cNvPicPr>
            <a:picLocks noChangeAspect="1"/>
          </p:cNvPicPr>
          <p:nvPr/>
        </p:nvPicPr>
        <p:blipFill>
          <a:blip r:embed="rId3"/>
          <a:stretch>
            <a:fillRect/>
          </a:stretch>
        </p:blipFill>
        <p:spPr>
          <a:xfrm>
            <a:off x="5962650" y="3640455"/>
            <a:ext cx="3033395" cy="28530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838200" y="474980"/>
            <a:ext cx="10515600" cy="525145"/>
          </a:xfrm>
        </p:spPr>
        <p:txBody>
          <a:bodyPr>
            <a:normAutofit fontScale="90000"/>
          </a:bodyPr>
          <a:lstStyle/>
          <a:p>
            <a:r>
              <a:rPr lang="zh-CN" altLang="en-US"/>
              <a:t>乳房护理的主要穴位名称、经属脉络、位置功能主治表</a:t>
            </a:r>
          </a:p>
        </p:txBody>
      </p:sp>
      <p:pic>
        <p:nvPicPr>
          <p:cNvPr id="6" name="内容占位符 5" descr="QQ截图20170913115646"/>
          <p:cNvPicPr>
            <a:picLocks noGrp="1" noChangeAspect="1"/>
          </p:cNvPicPr>
          <p:nvPr>
            <p:ph idx="1"/>
          </p:nvPr>
        </p:nvPicPr>
        <p:blipFill>
          <a:blip r:embed="rId2"/>
          <a:stretch>
            <a:fillRect/>
          </a:stretch>
        </p:blipFill>
        <p:spPr>
          <a:xfrm>
            <a:off x="1949450" y="1471295"/>
            <a:ext cx="8756015" cy="53003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a:t>产褥期乳房护理的配穴</a:t>
            </a:r>
          </a:p>
        </p:txBody>
      </p:sp>
      <p:sp>
        <p:nvSpPr>
          <p:cNvPr id="8" name="内容占位符 7"/>
          <p:cNvSpPr>
            <a:spLocks noGrp="1"/>
          </p:cNvSpPr>
          <p:nvPr>
            <p:ph idx="1"/>
          </p:nvPr>
        </p:nvSpPr>
        <p:spPr/>
        <p:txBody>
          <a:bodyPr/>
          <a:lstStyle/>
          <a:p>
            <a:r>
              <a:rPr lang="zh-CN" altLang="en-US"/>
              <a:t>产褥期乳房护理的配穴有中府、云门、曲池、合谷、少泽、足三里、神阙等</a:t>
            </a:r>
          </a:p>
          <a:p>
            <a:endParaRPr lang="zh-CN" altLang="en-US"/>
          </a:p>
        </p:txBody>
      </p:sp>
      <p:pic>
        <p:nvPicPr>
          <p:cNvPr id="2" name="图片 1" descr="QQ截图20170220132614"/>
          <p:cNvPicPr>
            <a:picLocks noChangeAspect="1"/>
          </p:cNvPicPr>
          <p:nvPr/>
        </p:nvPicPr>
        <p:blipFill>
          <a:blip r:embed="rId2"/>
          <a:stretch>
            <a:fillRect/>
          </a:stretch>
        </p:blipFill>
        <p:spPr>
          <a:xfrm>
            <a:off x="838200" y="2666365"/>
            <a:ext cx="2010410" cy="3846830"/>
          </a:xfrm>
          <a:prstGeom prst="rect">
            <a:avLst/>
          </a:prstGeom>
        </p:spPr>
      </p:pic>
      <p:pic>
        <p:nvPicPr>
          <p:cNvPr id="3" name="图片 2" descr="QQ截图20170220140849"/>
          <p:cNvPicPr>
            <a:picLocks noChangeAspect="1"/>
          </p:cNvPicPr>
          <p:nvPr/>
        </p:nvPicPr>
        <p:blipFill>
          <a:blip r:embed="rId3"/>
          <a:stretch>
            <a:fillRect/>
          </a:stretch>
        </p:blipFill>
        <p:spPr>
          <a:xfrm>
            <a:off x="3275965" y="2420620"/>
            <a:ext cx="2195830" cy="4092575"/>
          </a:xfrm>
          <a:prstGeom prst="rect">
            <a:avLst/>
          </a:prstGeom>
        </p:spPr>
      </p:pic>
      <p:pic>
        <p:nvPicPr>
          <p:cNvPr id="4" name="图片 3" descr="QQ截图20170220132316"/>
          <p:cNvPicPr>
            <a:picLocks noChangeAspect="1"/>
          </p:cNvPicPr>
          <p:nvPr/>
        </p:nvPicPr>
        <p:blipFill>
          <a:blip r:embed="rId4"/>
          <a:stretch>
            <a:fillRect/>
          </a:stretch>
        </p:blipFill>
        <p:spPr>
          <a:xfrm>
            <a:off x="5702300" y="2331085"/>
            <a:ext cx="2281555" cy="4182110"/>
          </a:xfrm>
          <a:prstGeom prst="rect">
            <a:avLst/>
          </a:prstGeom>
        </p:spPr>
      </p:pic>
      <p:pic>
        <p:nvPicPr>
          <p:cNvPr id="9" name="图片 8" descr="QQ截图20170220132601"/>
          <p:cNvPicPr>
            <a:picLocks noChangeAspect="1"/>
          </p:cNvPicPr>
          <p:nvPr/>
        </p:nvPicPr>
        <p:blipFill>
          <a:blip r:embed="rId5"/>
          <a:stretch>
            <a:fillRect/>
          </a:stretch>
        </p:blipFill>
        <p:spPr>
          <a:xfrm>
            <a:off x="8662035" y="2273300"/>
            <a:ext cx="2055495" cy="42970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838200" y="641985"/>
            <a:ext cx="10515600" cy="729615"/>
          </a:xfrm>
        </p:spPr>
        <p:txBody>
          <a:bodyPr/>
          <a:lstStyle/>
          <a:p>
            <a:r>
              <a:rPr lang="zh-CN" altLang="en-US"/>
              <a:t>取穴位于如下</a:t>
            </a:r>
          </a:p>
        </p:txBody>
      </p:sp>
      <p:sp>
        <p:nvSpPr>
          <p:cNvPr id="8" name="内容占位符 7"/>
          <p:cNvSpPr>
            <a:spLocks noGrp="1"/>
          </p:cNvSpPr>
          <p:nvPr>
            <p:ph idx="1"/>
          </p:nvPr>
        </p:nvSpPr>
        <p:spPr>
          <a:xfrm>
            <a:off x="429260" y="1308100"/>
            <a:ext cx="10924540" cy="5294630"/>
          </a:xfrm>
        </p:spPr>
        <p:txBody>
          <a:bodyPr/>
          <a:lstStyle/>
          <a:p>
            <a:r>
              <a:rPr lang="en-US" altLang="zh-CN"/>
              <a:t>1</a:t>
            </a:r>
            <a:r>
              <a:rPr lang="zh-CN" altLang="en-US"/>
              <a:t>、中府</a:t>
            </a:r>
          </a:p>
          <a:p>
            <a:r>
              <a:rPr lang="zh-CN" altLang="en-US"/>
              <a:t>经属：肺经（募穴）。位于胸前正中线旁开</a:t>
            </a:r>
            <a:r>
              <a:rPr lang="en-US" altLang="zh-CN"/>
              <a:t>6</a:t>
            </a:r>
            <a:r>
              <a:rPr lang="zh-CN" altLang="en-US"/>
              <a:t>寸第一肋间骨中，经按摩可治胸痛、咳嗽。</a:t>
            </a:r>
          </a:p>
          <a:p>
            <a:r>
              <a:rPr lang="en-US" altLang="zh-CN"/>
              <a:t>2</a:t>
            </a:r>
            <a:r>
              <a:rPr lang="zh-CN" altLang="en-US"/>
              <a:t>、云门</a:t>
            </a:r>
          </a:p>
          <a:p>
            <a:r>
              <a:rPr lang="zh-CN" altLang="en-US"/>
              <a:t>经属：肺经。位于胸前正中线旁开</a:t>
            </a:r>
            <a:r>
              <a:rPr lang="en-US" altLang="zh-CN"/>
              <a:t>6</a:t>
            </a:r>
            <a:r>
              <a:rPr lang="zh-CN" altLang="en-US"/>
              <a:t>寸，锁骨下窝凹陷处，经按摩主治咳嗽，哮喘。</a:t>
            </a:r>
          </a:p>
          <a:p>
            <a:r>
              <a:rPr lang="en-US" altLang="zh-CN"/>
              <a:t>3</a:t>
            </a:r>
            <a:r>
              <a:rPr lang="zh-CN" altLang="en-US"/>
              <a:t>、曲池</a:t>
            </a:r>
          </a:p>
          <a:p>
            <a:r>
              <a:rPr lang="zh-CN" altLang="en-US"/>
              <a:t>经属：大肠经（合穴）。位于肘横纹处侧端，屈肝，当尺泽穴与肱骨外上髁连线中点。取该穴位时患者采用正坐、侧腕的姿势，寻找穴位时曲肘，横纹尽处，即肱骨外上髁内缘凹陷处即是。</a:t>
            </a:r>
          </a:p>
          <a:p>
            <a:r>
              <a:rPr lang="en-US" altLang="zh-CN"/>
              <a:t>4</a:t>
            </a:r>
            <a:r>
              <a:rPr lang="zh-CN" altLang="en-US"/>
              <a:t>、合谷</a:t>
            </a:r>
          </a:p>
          <a:p>
            <a:r>
              <a:rPr lang="zh-CN" altLang="en-US"/>
              <a:t>经属：大肠经（原穴）。手背第一、二掌骨之间，经平第二手掌骨中点线处。</a:t>
            </a:r>
          </a:p>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838200" y="641985"/>
            <a:ext cx="10515600" cy="469265"/>
          </a:xfrm>
        </p:spPr>
        <p:txBody>
          <a:bodyPr>
            <a:normAutofit fontScale="90000"/>
          </a:bodyPr>
          <a:lstStyle/>
          <a:p>
            <a:r>
              <a:rPr lang="zh-CN" altLang="en-US"/>
              <a:t>如下</a:t>
            </a:r>
          </a:p>
        </p:txBody>
      </p:sp>
      <p:sp>
        <p:nvSpPr>
          <p:cNvPr id="8" name="内容占位符 7"/>
          <p:cNvSpPr>
            <a:spLocks noGrp="1"/>
          </p:cNvSpPr>
          <p:nvPr>
            <p:ph idx="1"/>
          </p:nvPr>
        </p:nvSpPr>
        <p:spPr>
          <a:xfrm>
            <a:off x="365125" y="1235075"/>
            <a:ext cx="10988675" cy="4989195"/>
          </a:xfrm>
        </p:spPr>
        <p:txBody>
          <a:bodyPr>
            <a:normAutofit lnSpcReduction="10000"/>
          </a:bodyPr>
          <a:lstStyle/>
          <a:p>
            <a:r>
              <a:rPr lang="en-US" altLang="zh-CN"/>
              <a:t>5</a:t>
            </a:r>
            <a:r>
              <a:rPr lang="zh-CN" altLang="en-US"/>
              <a:t>、少泽</a:t>
            </a:r>
          </a:p>
          <a:p>
            <a:r>
              <a:rPr lang="zh-CN" altLang="en-US"/>
              <a:t>经属</a:t>
            </a:r>
            <a:r>
              <a:rPr lang="en-US" altLang="zh-CN"/>
              <a:t>:</a:t>
            </a:r>
            <a:r>
              <a:rPr lang="zh-CN" altLang="en-US"/>
              <a:t>小肠经（井穴）。小拇指指甲</a:t>
            </a:r>
            <a:r>
              <a:rPr lang="en-US" altLang="zh-CN"/>
              <a:t>0.1</a:t>
            </a:r>
            <a:r>
              <a:rPr lang="zh-CN" altLang="en-US"/>
              <a:t>寸，经按摩可治关疼。</a:t>
            </a:r>
          </a:p>
          <a:p>
            <a:r>
              <a:rPr lang="en-US" altLang="zh-CN"/>
              <a:t>6</a:t>
            </a:r>
            <a:r>
              <a:rPr lang="zh-CN" altLang="en-US"/>
              <a:t>、足三里</a:t>
            </a:r>
          </a:p>
          <a:p>
            <a:r>
              <a:rPr lang="zh-CN" altLang="en-US"/>
              <a:t>经属：胃经（下合穴）。位于腿外侧，外膝眼下</a:t>
            </a:r>
            <a:r>
              <a:rPr lang="en-US" altLang="zh-CN"/>
              <a:t>3</a:t>
            </a:r>
            <a:r>
              <a:rPr lang="zh-CN" altLang="en-US"/>
              <a:t>寸，胫骨外侧约一横指处，经按摩可主治贫血。</a:t>
            </a:r>
          </a:p>
          <a:p>
            <a:r>
              <a:rPr lang="en-US" altLang="zh-CN"/>
              <a:t>7</a:t>
            </a:r>
            <a:r>
              <a:rPr lang="zh-CN" altLang="en-US"/>
              <a:t>、渊腋</a:t>
            </a:r>
          </a:p>
          <a:p>
            <a:r>
              <a:rPr lang="zh-CN" altLang="en-US"/>
              <a:t>经属：胆经。举臂，在侧胸部，当腋中线下，腋下</a:t>
            </a:r>
            <a:r>
              <a:rPr lang="en-US" altLang="zh-CN"/>
              <a:t>3</a:t>
            </a:r>
            <a:r>
              <a:rPr lang="zh-CN" altLang="en-US"/>
              <a:t>寸，第四肋间隙中，手臂的腋窝处。</a:t>
            </a:r>
          </a:p>
          <a:p>
            <a:r>
              <a:rPr lang="en-US" altLang="zh-CN"/>
              <a:t>8</a:t>
            </a:r>
            <a:r>
              <a:rPr lang="zh-CN" altLang="en-US"/>
              <a:t>、极泉</a:t>
            </a:r>
          </a:p>
          <a:p>
            <a:r>
              <a:rPr lang="zh-CN" altLang="en-US"/>
              <a:t>经属：心经。位于腋窝顶点，腋动脉处。</a:t>
            </a:r>
          </a:p>
          <a:p>
            <a:r>
              <a:rPr lang="en-US" altLang="zh-CN"/>
              <a:t>9</a:t>
            </a:r>
            <a:r>
              <a:rPr lang="zh-CN" altLang="en-US"/>
              <a:t>、风池</a:t>
            </a:r>
          </a:p>
          <a:p>
            <a:r>
              <a:rPr lang="zh-CN" altLang="en-US"/>
              <a:t>经属</a:t>
            </a:r>
            <a:r>
              <a:rPr lang="en-US" altLang="zh-CN"/>
              <a:t>:</a:t>
            </a:r>
            <a:r>
              <a:rPr lang="zh-CN" altLang="en-US"/>
              <a:t>心强。风池穴位于后颈部，后关骨下，两条大筋外缘陷窝中，相当于耳垂齐平。或当枕骨之下，与风府下平，胸锁乳突肌与斜方肌上端上之间的凹陷处即是。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a:t>四、产褥期乳房护理穴位取穴法</a:t>
            </a:r>
          </a:p>
        </p:txBody>
      </p:sp>
      <p:sp>
        <p:nvSpPr>
          <p:cNvPr id="8" name="内容占位符 7"/>
          <p:cNvSpPr>
            <a:spLocks noGrp="1"/>
          </p:cNvSpPr>
          <p:nvPr>
            <p:ph idx="1"/>
          </p:nvPr>
        </p:nvSpPr>
        <p:spPr/>
        <p:txBody>
          <a:bodyPr>
            <a:normAutofit lnSpcReduction="10000"/>
          </a:bodyPr>
          <a:lstStyle/>
          <a:p>
            <a:pPr marL="0" indent="0">
              <a:buNone/>
            </a:pPr>
            <a:r>
              <a:rPr lang="zh-CN" altLang="en-US"/>
              <a:t>腧穴定位法也称取穴法，是确定腧穴位置的基本方汉。每个腧穴都有其余中自位置，临床上腧穴定位是否准确直接影响到治疗效果。要做到定位准确就必须掌握定位的方法，常用的定位方法有三种。</a:t>
            </a:r>
          </a:p>
          <a:p>
            <a:pPr marL="0" indent="0">
              <a:buNone/>
            </a:pPr>
            <a:endParaRPr lang="zh-CN" altLang="en-US"/>
          </a:p>
          <a:p>
            <a:pPr marL="0" indent="0">
              <a:buNone/>
            </a:pPr>
            <a:r>
              <a:rPr lang="en-US" altLang="zh-CN"/>
              <a:t>1</a:t>
            </a:r>
            <a:r>
              <a:rPr lang="zh-CN" altLang="en-US"/>
              <a:t>、解剖标志取穴法</a:t>
            </a:r>
          </a:p>
          <a:p>
            <a:pPr marL="0" indent="0">
              <a:buNone/>
            </a:pPr>
            <a:r>
              <a:rPr lang="zh-CN" altLang="en-US"/>
              <a:t>以人体有关的体有自然解剖标志作为取穴的依据，可分为固定标志和活动标志两类。</a:t>
            </a:r>
          </a:p>
          <a:p>
            <a:pPr marL="0" indent="0">
              <a:buNone/>
            </a:pPr>
            <a:r>
              <a:rPr lang="zh-CN" altLang="en-US">
                <a:sym typeface="Wingdings" panose="05000000000000000000" charset="0"/>
              </a:rPr>
              <a:t>、固定标志</a:t>
            </a:r>
          </a:p>
          <a:p>
            <a:pPr marL="0" indent="0">
              <a:buNone/>
            </a:pPr>
            <a:r>
              <a:rPr lang="zh-CN" altLang="en-US">
                <a:sym typeface="Wingdings" panose="05000000000000000000" charset="0"/>
              </a:rPr>
              <a:t>固定标志是指不受人体活动影响而固定不移的标志，如头面部以五官眉发为标志。胸腹部以乳头、胸骨、脐孔、趾骨联合为标志。</a:t>
            </a:r>
            <a:endParaRPr lang="en-US" altLang="zh-CN">
              <a:sym typeface="Wingdings" panose="05000000000000000000" charset="0"/>
            </a:endParaRPr>
          </a:p>
          <a:p>
            <a:pPr marL="0" indent="0">
              <a:buNone/>
            </a:pPr>
            <a:r>
              <a:rPr lang="zh-CN" altLang="en-US">
                <a:sym typeface="Wingdings" panose="05000000000000000000" charset="0"/>
              </a:rPr>
              <a:t>活动标志</a:t>
            </a:r>
          </a:p>
          <a:p>
            <a:pPr marL="0" indent="0">
              <a:buNone/>
            </a:pPr>
            <a:r>
              <a:rPr lang="zh-CN" altLang="en-US">
                <a:sym typeface="Wingdings" panose="05000000000000000000" charset="0"/>
              </a:rPr>
              <a:t>活动标志，指必须采用相廉洁奉公和姿势才会出现标志，包括皮肤的皲裂、肌肉的凹陷或隆起、关节的孔隙或手端指的部位作定穴依据</a:t>
            </a:r>
          </a:p>
          <a:p>
            <a:pPr marL="0" indent="0">
              <a:buNone/>
            </a:pP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a:t>2</a:t>
            </a:r>
            <a:r>
              <a:rPr lang="zh-CN" altLang="en-US"/>
              <a:t>指法</a:t>
            </a:r>
          </a:p>
        </p:txBody>
      </p:sp>
      <p:sp>
        <p:nvSpPr>
          <p:cNvPr id="8" name="内容占位符 7"/>
          <p:cNvSpPr>
            <a:spLocks noGrp="1"/>
          </p:cNvSpPr>
          <p:nvPr>
            <p:ph idx="1"/>
          </p:nvPr>
        </p:nvSpPr>
        <p:spPr/>
        <p:txBody>
          <a:bodyPr/>
          <a:lstStyle/>
          <a:p>
            <a:r>
              <a:rPr lang="zh-CN" altLang="en-US"/>
              <a:t>指量法是以患者的手指为标准进行测理定穴的方法。</a:t>
            </a:r>
          </a:p>
          <a:p>
            <a:r>
              <a:rPr lang="zh-CN" altLang="en-US">
                <a:sym typeface="Wingdings" panose="05000000000000000000" charset="0"/>
              </a:rPr>
              <a:t>、中指同身寸</a:t>
            </a:r>
          </a:p>
          <a:p>
            <a:r>
              <a:rPr lang="zh-CN" altLang="en-US">
                <a:sym typeface="Wingdings" panose="05000000000000000000" charset="0"/>
              </a:rPr>
              <a:t>以患者指中节弯曲时内侧两端纹头之间作为</a:t>
            </a:r>
            <a:r>
              <a:rPr lang="en-US" altLang="zh-CN">
                <a:sym typeface="Wingdings" panose="05000000000000000000" charset="0"/>
              </a:rPr>
              <a:t>1</a:t>
            </a:r>
            <a:r>
              <a:rPr lang="zh-CN" altLang="en-US">
                <a:sym typeface="Wingdings" panose="05000000000000000000" charset="0"/>
              </a:rPr>
              <a:t>寸，用于四肢部位定穴的直寸和背部取穴的横纹。</a:t>
            </a:r>
          </a:p>
          <a:p>
            <a:endParaRPr lang="zh-CN" altLang="en-US">
              <a:sym typeface="Wingdings" panose="05000000000000000000" charset="0"/>
            </a:endParaRPr>
          </a:p>
          <a:p>
            <a:r>
              <a:rPr lang="zh-CN" altLang="en-US">
                <a:sym typeface="Wingdings" panose="05000000000000000000" charset="0"/>
              </a:rPr>
              <a:t>拇指同身寸</a:t>
            </a:r>
          </a:p>
          <a:p>
            <a:r>
              <a:rPr lang="zh-CN" altLang="en-US">
                <a:sym typeface="Wingdings" panose="05000000000000000000" charset="0"/>
              </a:rPr>
              <a:t>以患者拇指关节的横度作为</a:t>
            </a:r>
            <a:r>
              <a:rPr lang="en-US" altLang="zh-CN">
                <a:sym typeface="Wingdings" panose="05000000000000000000" charset="0"/>
              </a:rPr>
              <a:t>1</a:t>
            </a:r>
            <a:r>
              <a:rPr lang="zh-CN" altLang="en-US">
                <a:sym typeface="Wingdings" panose="05000000000000000000" charset="0"/>
              </a:rPr>
              <a:t>寸，也适用于四肢部的直寸取穴。</a:t>
            </a:r>
          </a:p>
          <a:p>
            <a:endParaRPr lang="zh-CN" altLang="en-US">
              <a:sym typeface="Wingdings" panose="05000000000000000000" charset="0"/>
            </a:endParaRPr>
          </a:p>
          <a:p>
            <a:r>
              <a:rPr lang="zh-CN" altLang="en-US">
                <a:sym typeface="Wingdings" panose="05000000000000000000" charset="0"/>
              </a:rPr>
              <a:t>横指同身寸</a:t>
            </a:r>
          </a:p>
          <a:p>
            <a:r>
              <a:rPr lang="zh-CN" altLang="en-US">
                <a:sym typeface="Wingdings" panose="05000000000000000000" charset="0"/>
              </a:rPr>
              <a:t>食指、中指两指并拢横度为</a:t>
            </a:r>
            <a:r>
              <a:rPr lang="en-US" altLang="zh-CN">
                <a:sym typeface="Wingdings" panose="05000000000000000000" charset="0"/>
              </a:rPr>
              <a:t>1.5</a:t>
            </a:r>
            <a:r>
              <a:rPr lang="zh-CN" altLang="en-US">
                <a:sym typeface="Wingdings" panose="05000000000000000000" charset="0"/>
              </a:rPr>
              <a:t>寸：食指、中指、环指、小指四指并拢横度为</a:t>
            </a:r>
            <a:r>
              <a:rPr lang="en-US" altLang="zh-CN">
                <a:sym typeface="Wingdings" panose="05000000000000000000" charset="0"/>
              </a:rPr>
              <a:t>3</a:t>
            </a:r>
            <a:r>
              <a:rPr lang="zh-CN" altLang="en-US">
                <a:sym typeface="Wingdings" panose="05000000000000000000" charset="0"/>
              </a:rPr>
              <a:t>寸（以中旨中节横纹为准）用于四肢及腹部的取穴。</a:t>
            </a:r>
          </a:p>
          <a:p>
            <a:endParaRPr lang="zh-CN" altLang="en-US">
              <a:sym typeface="Wingdings" panose="05000000000000000000"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a:t>五、乳房保养方法</a:t>
            </a:r>
          </a:p>
        </p:txBody>
      </p:sp>
      <p:sp>
        <p:nvSpPr>
          <p:cNvPr id="8" name="内容占位符 7"/>
          <p:cNvSpPr>
            <a:spLocks noGrp="1"/>
          </p:cNvSpPr>
          <p:nvPr>
            <p:ph idx="1"/>
          </p:nvPr>
        </p:nvSpPr>
        <p:spPr/>
        <p:txBody>
          <a:bodyPr/>
          <a:lstStyle/>
          <a:p>
            <a:r>
              <a:rPr lang="en-US" altLang="zh-CN" b="1">
                <a:solidFill>
                  <a:schemeClr val="tx1"/>
                </a:solidFill>
              </a:rPr>
              <a:t>1</a:t>
            </a:r>
            <a:r>
              <a:rPr lang="zh-CN" altLang="en-US" b="1">
                <a:solidFill>
                  <a:schemeClr val="tx1"/>
                </a:solidFill>
              </a:rPr>
              <a:t>、注意疏通乳腺经络</a:t>
            </a:r>
          </a:p>
          <a:p>
            <a:endParaRPr lang="zh-CN" altLang="en-US" b="1">
              <a:solidFill>
                <a:srgbClr val="FF0000"/>
              </a:solidFill>
            </a:endParaRPr>
          </a:p>
          <a:p>
            <a:pPr latinLnBrk="0">
              <a:lnSpc>
                <a:spcPts val="3200"/>
              </a:lnSpc>
            </a:pPr>
            <a:r>
              <a:rPr lang="zh-CN" altLang="en-US"/>
              <a:t>    </a:t>
            </a:r>
            <a:r>
              <a:rPr lang="zh-CN" altLang="en-US">
                <a:solidFill>
                  <a:schemeClr val="tx1"/>
                </a:solidFill>
              </a:rPr>
              <a:t>女性往往会更注重胸部的大小和形状，却对角部的保健知之甚少。除了一年一度的例行体检，很妇女性极少真正对对胸部进行保健。</a:t>
            </a:r>
          </a:p>
          <a:p>
            <a:pPr latinLnBrk="0">
              <a:lnSpc>
                <a:spcPts val="3200"/>
              </a:lnSpc>
            </a:pPr>
            <a:r>
              <a:rPr lang="en-US" altLang="zh-CN">
                <a:solidFill>
                  <a:schemeClr val="tx1"/>
                </a:solidFill>
              </a:rPr>
              <a:t>     </a:t>
            </a:r>
            <a:r>
              <a:rPr lang="zh-CN" altLang="en-US">
                <a:solidFill>
                  <a:schemeClr val="tx1"/>
                </a:solidFill>
              </a:rPr>
              <a:t>胸部跟身体其他部位一样，乳腺也分布着经络系统，只要这些经络是通畅的，乳房一般就是健康的。对已经有乳腺增生的人来说，现在要做的就是对乳房的经络进行疏通，以达到健胸的目的。乳房健康与肩颈相连，乳房问题由多种原因造成，从中医角度讲，则多由于压力过大、心情不畅，造成肝滞气郁，从而引起乳腺管、淋巴管和经络管的堵塞。</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sym typeface="+mn-ea"/>
              </a:rPr>
              <a:t>五、乳房保养方法</a:t>
            </a:r>
            <a:r>
              <a:rPr lang="zh-CN" altLang="en-US"/>
              <a:t/>
            </a:r>
            <a:br>
              <a:rPr lang="zh-CN" altLang="en-US"/>
            </a:br>
            <a:endParaRPr lang="zh-CN" altLang="en-US"/>
          </a:p>
        </p:txBody>
      </p:sp>
      <p:sp>
        <p:nvSpPr>
          <p:cNvPr id="3" name="内容占位符 2"/>
          <p:cNvSpPr>
            <a:spLocks noGrp="1"/>
          </p:cNvSpPr>
          <p:nvPr>
            <p:ph idx="1"/>
          </p:nvPr>
        </p:nvSpPr>
        <p:spPr>
          <a:xfrm>
            <a:off x="310515" y="1239520"/>
            <a:ext cx="11525885" cy="5225415"/>
          </a:xfrm>
        </p:spPr>
        <p:txBody>
          <a:bodyPr>
            <a:normAutofit/>
          </a:bodyPr>
          <a:lstStyle/>
          <a:p>
            <a:pPr latinLnBrk="0">
              <a:lnSpc>
                <a:spcPts val="2880"/>
              </a:lnSpc>
            </a:pPr>
            <a:r>
              <a:rPr lang="en-US" altLang="zh-CN"/>
              <a:t>  </a:t>
            </a:r>
            <a:r>
              <a:rPr lang="zh-CN" altLang="en-US"/>
              <a:t>不过，更应引起我们重视的是传统观念和生活习惯。乳房长久以来被作为女性的性特征和女性美的代表，这了追求这种表象的美，发性往往会选择佩戴装饰性的文胸，而现在大部分文胸都有一个钢托，刚好压在了乳腺外侧肝经通过的地方。</a:t>
            </a:r>
          </a:p>
          <a:p>
            <a:pPr latinLnBrk="0">
              <a:lnSpc>
                <a:spcPts val="2880"/>
              </a:lnSpc>
            </a:pPr>
            <a:endParaRPr lang="zh-CN" altLang="en-US"/>
          </a:p>
          <a:p>
            <a:pPr latinLnBrk="0">
              <a:lnSpc>
                <a:spcPts val="2880"/>
              </a:lnSpc>
            </a:pPr>
            <a:r>
              <a:rPr lang="zh-CN" altLang="en-US"/>
              <a:t>   另外，肝胆经由肩颈部伞形始与乳房的肝经相连，现代人由于缺乏运动经常会肩颈劳损，直接影响到了肝胆经的畅通。所以乳房保养跟肩颈有着密切而直接的联系，要想乳房健康，肩颈也要健康。</a:t>
            </a:r>
          </a:p>
          <a:p>
            <a:pPr latinLnBrk="0">
              <a:lnSpc>
                <a:spcPts val="2880"/>
              </a:lnSpc>
            </a:pPr>
            <a:r>
              <a:rPr lang="zh-CN" altLang="en-US"/>
              <a:t>   《黄帝内经》经脉 篇说道</a:t>
            </a:r>
            <a:r>
              <a:rPr lang="en-US" altLang="zh-CN"/>
              <a:t>,</a:t>
            </a:r>
            <a:r>
              <a:rPr lang="zh-CN" altLang="en-US"/>
              <a:t>人体经络在内连接脏腑，在外连接筋肉，在正常生理情况下，经络有运行气血、感应传导的作用，而在发生病变时，经络则成为传递邪和反映病变在途径</a:t>
            </a:r>
          </a:p>
          <a:p>
            <a:pPr latinLnBrk="0">
              <a:lnSpc>
                <a:spcPts val="2880"/>
              </a:lnSpc>
            </a:pPr>
            <a:r>
              <a:rPr lang="zh-CN" altLang="en-US"/>
              <a:t>。通过经络的传导，内脏的病变可以反映于外表，因而在临床上，可以根据疾病症状出现的部位，经合经络循行的部位与所联系的脏腑，人为诊断的依据。</a:t>
            </a:r>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2</a:t>
            </a:r>
            <a:r>
              <a:rPr lang="zh-CN" altLang="en-US"/>
              <a:t>、乳房保养三步骤</a:t>
            </a:r>
          </a:p>
        </p:txBody>
      </p:sp>
      <p:sp>
        <p:nvSpPr>
          <p:cNvPr id="3" name="内容占位符 2"/>
          <p:cNvSpPr>
            <a:spLocks noGrp="1"/>
          </p:cNvSpPr>
          <p:nvPr>
            <p:ph idx="1"/>
          </p:nvPr>
        </p:nvSpPr>
        <p:spPr>
          <a:xfrm>
            <a:off x="838200" y="1697990"/>
            <a:ext cx="10515600" cy="4744720"/>
          </a:xfrm>
        </p:spPr>
        <p:txBody>
          <a:bodyPr/>
          <a:lstStyle/>
          <a:p>
            <a:r>
              <a:rPr lang="en-US" altLang="zh-CN"/>
              <a:t>   </a:t>
            </a:r>
            <a:r>
              <a:rPr lang="zh-CN" altLang="en-US"/>
              <a:t>从乳房的疾病到乳腺癌病变不是短时间就能形成的，往往是由良性的乳房疾病发展而成，比如乳腺增生。所以，积极地预防和保养，才是保持乳房健康的长久之计。</a:t>
            </a:r>
          </a:p>
          <a:p>
            <a:r>
              <a:rPr lang="zh-CN" altLang="en-US"/>
              <a:t>    对女性来说，乳房的保养具体做法就是：疏通、散结和养疗三个步骤。</a:t>
            </a:r>
          </a:p>
          <a:p>
            <a:r>
              <a:rPr lang="zh-CN" altLang="en-US">
                <a:sym typeface="Wingdings" panose="05000000000000000000" charset="0"/>
              </a:rPr>
              <a:t>女性的乳房就像树根一样，布满了大大小小的导管，有乳腺管、淋巴管、细小的血管、经脉管，这些导管在胸部密 集分布，交织成一张张网。乳房疾病的产生主要原因是导管的阻塞，血液循环不良、淋巴管毒素过多，导致乳腺管堵塞。所以，乳房保养的首要方式是保持乳腺管的通畅。</a:t>
            </a:r>
            <a:endParaRPr lang="en-US" altLang="zh-CN">
              <a:sym typeface="Wingdings" panose="05000000000000000000" charset="0"/>
            </a:endParaRPr>
          </a:p>
          <a:p>
            <a:endParaRPr lang="zh-CN" altLang="en-US">
              <a:sym typeface="Wingdings" panose="05000000000000000000" charset="0"/>
            </a:endParaRPr>
          </a:p>
          <a:p>
            <a:endParaRPr lang="zh-CN" altLang="en-US">
              <a:sym typeface="Wingdings" panose="05000000000000000000" charset="0"/>
            </a:endParaRPr>
          </a:p>
          <a:p>
            <a:r>
              <a:rPr lang="zh-CN" altLang="en-US"/>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a:sym typeface="+mn-ea"/>
              </a:rPr>
              <a:t>2</a:t>
            </a:r>
            <a:r>
              <a:rPr lang="zh-CN" altLang="en-US">
                <a:sym typeface="+mn-ea"/>
              </a:rPr>
              <a:t>、乳房保养三步骤</a:t>
            </a:r>
            <a:r>
              <a:rPr lang="zh-CN" altLang="en-US"/>
              <a:t/>
            </a:r>
            <a:br>
              <a:rPr lang="zh-CN" altLang="en-US"/>
            </a:br>
            <a:endParaRPr lang="zh-CN" altLang="en-US"/>
          </a:p>
        </p:txBody>
      </p:sp>
      <p:sp>
        <p:nvSpPr>
          <p:cNvPr id="3" name="内容占位符 2"/>
          <p:cNvSpPr>
            <a:spLocks noGrp="1"/>
          </p:cNvSpPr>
          <p:nvPr>
            <p:ph idx="1"/>
          </p:nvPr>
        </p:nvSpPr>
        <p:spPr/>
        <p:txBody>
          <a:bodyPr/>
          <a:lstStyle/>
          <a:p>
            <a:r>
              <a:rPr lang="zh-CN" altLang="en-US">
                <a:sym typeface="Wingdings" panose="05000000000000000000" charset="0"/>
              </a:rPr>
              <a:t>散结是针对已经有肿块或颗粒的乳房而言的，要通过特定手法和专门的保措健措施，来让肿块变软、变小，直到消失。</a:t>
            </a:r>
          </a:p>
          <a:p>
            <a:endParaRPr lang="zh-CN" altLang="en-US">
              <a:sym typeface="Wingdings" panose="05000000000000000000" charset="0"/>
            </a:endParaRPr>
          </a:p>
          <a:p>
            <a:r>
              <a:rPr lang="zh-CN" altLang="en-US">
                <a:sym typeface="Wingdings" panose="05000000000000000000" charset="0"/>
              </a:rPr>
              <a:t>养疗则是在乳房健康的基础上，让它更加丰满、健康。相对于身体其他部位，乳房的运动很少，所以，专门的乳房保健措施很有必要。配合精油与专业按摩手法，疏通乳房的经络大有好处。人们常说的</a:t>
            </a:r>
            <a:r>
              <a:rPr lang="en-US" altLang="zh-CN">
                <a:sym typeface="Wingdings" panose="05000000000000000000" charset="0"/>
              </a:rPr>
              <a:t>“</a:t>
            </a:r>
            <a:r>
              <a:rPr lang="zh-CN" altLang="en-US">
                <a:sym typeface="Wingdings" panose="05000000000000000000" charset="0"/>
              </a:rPr>
              <a:t>通则不痛，就是要保持全身的经络疏通</a:t>
            </a:r>
            <a:r>
              <a:rPr lang="en-US" altLang="zh-CN">
                <a:sym typeface="Wingdings" panose="05000000000000000000" charset="0"/>
              </a:rPr>
              <a:t>”</a:t>
            </a:r>
            <a:r>
              <a:rPr lang="zh-CN" altLang="en-US">
                <a:sym typeface="Wingdings" panose="05000000000000000000" charset="0"/>
              </a:rPr>
              <a:t>。</a:t>
            </a:r>
          </a:p>
          <a:p>
            <a:r>
              <a:rPr lang="zh-CN" altLang="en-US">
                <a:sym typeface="+mn-ea"/>
              </a:rPr>
              <a:t> </a:t>
            </a:r>
            <a:endParaRPr lang="zh-CN" altLang="en-US"/>
          </a:p>
          <a:p>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3</a:t>
            </a:r>
            <a:r>
              <a:rPr lang="zh-CN" altLang="en-US"/>
              <a:t>、乳房检查方法</a:t>
            </a:r>
          </a:p>
        </p:txBody>
      </p:sp>
      <p:sp>
        <p:nvSpPr>
          <p:cNvPr id="3" name="内容占位符 2"/>
          <p:cNvSpPr>
            <a:spLocks noGrp="1"/>
          </p:cNvSpPr>
          <p:nvPr>
            <p:ph idx="1"/>
          </p:nvPr>
        </p:nvSpPr>
        <p:spPr/>
        <p:txBody>
          <a:bodyPr/>
          <a:lstStyle/>
          <a:p>
            <a:r>
              <a:rPr lang="zh-CN" altLang="en-US">
                <a:sym typeface="Wingdings" panose="05000000000000000000" charset="0"/>
              </a:rPr>
              <a:t>一、望诊。</a:t>
            </a:r>
          </a:p>
          <a:p>
            <a:r>
              <a:rPr lang="zh-CN" altLang="en-US">
                <a:sym typeface="Wingdings" panose="05000000000000000000" charset="0"/>
              </a:rPr>
              <a:t>      嘱患者端坐，解开上衣，将两侧乳房完全显露，以作说细比较。</a:t>
            </a:r>
          </a:p>
          <a:p>
            <a:r>
              <a:rPr lang="zh-CN" altLang="en-US">
                <a:sym typeface="Wingdings" panose="05000000000000000000" charset="0"/>
              </a:rPr>
              <a:t>注意双侧乳房外形的变化，是否对称，有无局部的皮肤隆起、凹陷和橘皮样改变，乳房表面皮肤有无红、肿、热、痛症状。</a:t>
            </a:r>
          </a:p>
          <a:p>
            <a:endParaRPr lang="zh-CN" altLang="en-US">
              <a:sym typeface="Wingdings" panose="05000000000000000000" charset="0"/>
            </a:endParaRPr>
          </a:p>
          <a:p>
            <a:r>
              <a:rPr lang="zh-CN" altLang="en-US">
                <a:sym typeface="Wingdings" panose="05000000000000000000" charset="0"/>
              </a:rPr>
              <a:t>双侧乳头是否对称，有无近期凹陷，乳头部有无鳞屑，轻轻挤压乳头，观察有无分泌物。</a:t>
            </a:r>
          </a:p>
          <a:p>
            <a:endParaRPr lang="zh-CN" altLang="en-US">
              <a:sym typeface="Wingdings" panose="05000000000000000000" charset="0"/>
            </a:endParaRPr>
          </a:p>
          <a:p>
            <a:endParaRPr lang="zh-CN" altLang="en-US">
              <a:sym typeface="Wingdings" panose="05000000000000000000" charset="0"/>
            </a:endParaRPr>
          </a:p>
          <a:p>
            <a:endParaRPr lang="zh-CN" altLang="en-US">
              <a:sym typeface="Wingdings" panose="05000000000000000000" charset="0"/>
            </a:endParaRPr>
          </a:p>
          <a:p>
            <a:endParaRPr lang="zh-CN" altLang="en-US">
              <a:sym typeface="Wingdings" panose="05000000000000000000"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Wingdings" panose="05000000000000000000" charset="0"/>
              </a:rPr>
              <a:t>二、触诊</a:t>
            </a:r>
            <a:endParaRPr lang="zh-CN" altLang="en-US"/>
          </a:p>
        </p:txBody>
      </p:sp>
      <p:sp>
        <p:nvSpPr>
          <p:cNvPr id="3" name="内容占位符 2"/>
          <p:cNvSpPr>
            <a:spLocks noGrp="1"/>
          </p:cNvSpPr>
          <p:nvPr>
            <p:ph idx="1"/>
          </p:nvPr>
        </p:nvSpPr>
        <p:spPr/>
        <p:txBody>
          <a:bodyPr/>
          <a:lstStyle/>
          <a:p>
            <a:endParaRPr lang="zh-CN" altLang="en-US">
              <a:sym typeface="Wingdings" panose="05000000000000000000" charset="0"/>
            </a:endParaRPr>
          </a:p>
          <a:p>
            <a:r>
              <a:rPr lang="zh-CN" altLang="en-US">
                <a:sym typeface="Wingdings" panose="05000000000000000000" charset="0"/>
              </a:rPr>
              <a:t>      用手食指、中指和无名指的指腹按乳房，切忌将乳腺组织捏起检查，否则会将所抓捏的腺体组织错误地认为是乳房肿块。</a:t>
            </a:r>
          </a:p>
          <a:p>
            <a:r>
              <a:rPr lang="zh-CN" altLang="en-US">
                <a:sym typeface="Wingdings" panose="05000000000000000000" charset="0"/>
              </a:rPr>
              <a:t>     以乳头为中心，将乳房分为</a:t>
            </a:r>
            <a:r>
              <a:rPr lang="en-US" altLang="zh-CN">
                <a:sym typeface="Wingdings" panose="05000000000000000000" charset="0"/>
              </a:rPr>
              <a:t>4</a:t>
            </a:r>
            <a:r>
              <a:rPr lang="zh-CN" altLang="en-US">
                <a:sym typeface="Wingdings" panose="05000000000000000000" charset="0"/>
              </a:rPr>
              <a:t>个象限，依次检查上内</a:t>
            </a:r>
            <a:r>
              <a:rPr lang="zh-CN" altLang="en-US">
                <a:latin typeface="Arial" panose="020B0604020202020204" pitchFamily="34" charset="0"/>
                <a:sym typeface="Wingdings" panose="05000000000000000000" charset="0"/>
              </a:rPr>
              <a:t>→</a:t>
            </a:r>
            <a:r>
              <a:rPr lang="zh-CN" altLang="en-US">
                <a:sym typeface="Wingdings" panose="05000000000000000000" charset="0"/>
              </a:rPr>
              <a:t>上外</a:t>
            </a:r>
            <a:r>
              <a:rPr lang="zh-CN" altLang="en-US">
                <a:latin typeface="Arial" panose="020B0604020202020204" pitchFamily="34" charset="0"/>
                <a:sym typeface="Wingdings" panose="05000000000000000000" charset="0"/>
              </a:rPr>
              <a:t>→</a:t>
            </a:r>
            <a:r>
              <a:rPr lang="zh-CN" altLang="en-US">
                <a:sym typeface="Wingdings" panose="05000000000000000000" charset="0"/>
              </a:rPr>
              <a:t>下内</a:t>
            </a:r>
            <a:r>
              <a:rPr lang="zh-CN" altLang="en-US">
                <a:latin typeface="Arial" panose="020B0604020202020204" pitchFamily="34" charset="0"/>
                <a:sym typeface="Wingdings" panose="05000000000000000000" charset="0"/>
              </a:rPr>
              <a:t>→下外部位。检查乳晕区域，注意有无血性液体自乳头溢出，最后触摸腋窝、锁骨下及锁骨上区域淋巴结。</a:t>
            </a:r>
          </a:p>
          <a:p>
            <a:endParaRPr lang="zh-CN" altLang="en-US">
              <a:sym typeface="Wingdings" panose="05000000000000000000" charset="0"/>
            </a:endParaRPr>
          </a:p>
          <a:p>
            <a:r>
              <a:rPr lang="zh-CN" altLang="en-US">
                <a:sym typeface="Wingdings" panose="05000000000000000000" charset="0"/>
              </a:rPr>
              <a:t>    按腋窝淋巴结的分布，有次序地进行检查。检查者自前面用左手伸入患者右腋窝或用右手伸入左腋窝，然后让被按摩者将上臂靠近胸壁，前臂松驰放在检查的手臂上，让腋窝完全松弛以便清楚地触摸腋窝中央群、胸肌群的肿大淋巴结。最后站在被按摩者的背后检查腋后淋巴结（肩胛下群）和锁骨上淋巴结。</a:t>
            </a:r>
          </a:p>
          <a:p>
            <a:endParaRPr lang="zh-CN" altLang="en-US">
              <a:sym typeface="Wingdings" panose="05000000000000000000" charset="0"/>
            </a:endParaRPr>
          </a:p>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sym typeface="Wingdings" panose="05000000000000000000" charset="0"/>
              </a:rPr>
              <a:t>二、触诊</a:t>
            </a:r>
            <a:r>
              <a:rPr lang="zh-CN" altLang="en-US"/>
              <a:t/>
            </a:r>
            <a:br>
              <a:rPr lang="zh-CN" altLang="en-US"/>
            </a:br>
            <a:endParaRPr lang="zh-CN" altLang="en-US"/>
          </a:p>
        </p:txBody>
      </p:sp>
      <p:sp>
        <p:nvSpPr>
          <p:cNvPr id="3" name="内容占位符 2"/>
          <p:cNvSpPr>
            <a:spLocks noGrp="1"/>
          </p:cNvSpPr>
          <p:nvPr>
            <p:ph idx="1"/>
          </p:nvPr>
        </p:nvSpPr>
        <p:spPr>
          <a:xfrm>
            <a:off x="344170" y="1261745"/>
            <a:ext cx="11504295" cy="5273040"/>
          </a:xfrm>
        </p:spPr>
        <p:txBody>
          <a:bodyPr/>
          <a:lstStyle/>
          <a:p>
            <a:r>
              <a:rPr lang="en-US" altLang="zh-CN"/>
              <a:t>  </a:t>
            </a:r>
            <a:r>
              <a:rPr lang="zh-CN" altLang="en-US"/>
              <a:t>触诊时应注意以下几下问题：检查乳房时指腹力量逐渐由轻到重。可分为三步，首先轻触乳房皮肤，然后使用中等的力量按压乳房，最后用力检查，以能触摸到肋骨产准。通常有仰卧位和坐位两种触诊体位。</a:t>
            </a:r>
          </a:p>
          <a:p>
            <a:endParaRPr lang="zh-CN" altLang="en-US"/>
          </a:p>
        </p:txBody>
      </p:sp>
      <p:sp>
        <p:nvSpPr>
          <p:cNvPr id="4" name="流程图: 可选过程 3"/>
          <p:cNvSpPr/>
          <p:nvPr/>
        </p:nvSpPr>
        <p:spPr>
          <a:xfrm>
            <a:off x="1458595" y="2941955"/>
            <a:ext cx="2386330" cy="611505"/>
          </a:xfrm>
          <a:prstGeom prst="flowChartAlternate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i="0" u="none" strike="noStrike" cap="none" normalizeH="0" baseline="0" smtClean="0">
                <a:ln>
                  <a:noFill/>
                </a:ln>
                <a:solidFill>
                  <a:schemeClr val="tx1"/>
                </a:solidFill>
                <a:effectLst/>
                <a:latin typeface="Arial" panose="020B0604020202020204" pitchFamily="34" charset="0"/>
                <a:ea typeface="黑体" panose="02010609060101010101" charset="-122"/>
              </a:rPr>
              <a:t>仰卧位：产妇同侧手举过头部</a:t>
            </a:r>
          </a:p>
        </p:txBody>
      </p:sp>
      <p:sp>
        <p:nvSpPr>
          <p:cNvPr id="5" name="流程图: 可选过程 4"/>
          <p:cNvSpPr/>
          <p:nvPr/>
        </p:nvSpPr>
        <p:spPr>
          <a:xfrm>
            <a:off x="3260090" y="3791585"/>
            <a:ext cx="1545590" cy="611505"/>
          </a:xfrm>
          <a:prstGeom prst="flowChartAlternate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检查腋下乳腺</a:t>
            </a:r>
          </a:p>
        </p:txBody>
      </p:sp>
      <p:sp>
        <p:nvSpPr>
          <p:cNvPr id="6" name="流程图: 可选过程 5"/>
          <p:cNvSpPr/>
          <p:nvPr/>
        </p:nvSpPr>
        <p:spPr>
          <a:xfrm>
            <a:off x="544195" y="3791585"/>
            <a:ext cx="1499235" cy="611505"/>
          </a:xfrm>
          <a:prstGeom prst="flowChartAlternate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三指从乳头向横向转动</a:t>
            </a:r>
          </a:p>
        </p:txBody>
      </p:sp>
      <p:sp>
        <p:nvSpPr>
          <p:cNvPr id="8" name="丁字箭头 7"/>
          <p:cNvSpPr/>
          <p:nvPr/>
        </p:nvSpPr>
        <p:spPr>
          <a:xfrm>
            <a:off x="2043430" y="3553460"/>
            <a:ext cx="1216660" cy="849630"/>
          </a:xfrm>
          <a:prstGeom prst="leftRightUpArrow">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endParaRPr>
          </a:p>
        </p:txBody>
      </p:sp>
      <p:sp>
        <p:nvSpPr>
          <p:cNvPr id="9" name="流程图: 过程 8"/>
          <p:cNvSpPr/>
          <p:nvPr/>
        </p:nvSpPr>
        <p:spPr>
          <a:xfrm>
            <a:off x="7774940" y="2941955"/>
            <a:ext cx="1735455"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坐位：产妇双手于头上合掌</a:t>
            </a:r>
          </a:p>
        </p:txBody>
      </p:sp>
      <p:sp>
        <p:nvSpPr>
          <p:cNvPr id="10" name="流程图: 过程 9"/>
          <p:cNvSpPr/>
          <p:nvPr/>
        </p:nvSpPr>
        <p:spPr>
          <a:xfrm>
            <a:off x="6096000" y="3791585"/>
            <a:ext cx="1408430"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800" b="0" i="0" u="none" strike="noStrike" cap="none" normalizeH="0" baseline="0" smtClean="0">
                <a:ln>
                  <a:noFill/>
                </a:ln>
                <a:solidFill>
                  <a:schemeClr val="tx1"/>
                </a:solidFill>
                <a:effectLst/>
                <a:latin typeface="Arial" panose="020B0604020202020204" pitchFamily="34" charset="0"/>
                <a:ea typeface="黑体" panose="02010609060101010101" charset="-122"/>
              </a:rPr>
              <a:t>     </a:t>
            </a: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外形</a:t>
            </a:r>
          </a:p>
        </p:txBody>
      </p:sp>
      <p:sp>
        <p:nvSpPr>
          <p:cNvPr id="11" name="流程图: 过程 10"/>
          <p:cNvSpPr/>
          <p:nvPr/>
        </p:nvSpPr>
        <p:spPr>
          <a:xfrm>
            <a:off x="6096000" y="4743450"/>
            <a:ext cx="1408430"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800" b="0" i="0" u="none" strike="noStrike" cap="none" normalizeH="0" baseline="0" smtClean="0">
                <a:ln>
                  <a:noFill/>
                </a:ln>
                <a:solidFill>
                  <a:schemeClr val="tx1"/>
                </a:solidFill>
                <a:effectLst/>
                <a:latin typeface="Arial" panose="020B0604020202020204" pitchFamily="34" charset="0"/>
                <a:ea typeface="黑体" panose="02010609060101010101" charset="-122"/>
              </a:rPr>
              <a:t>     </a:t>
            </a: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颜色</a:t>
            </a:r>
          </a:p>
        </p:txBody>
      </p:sp>
      <p:sp>
        <p:nvSpPr>
          <p:cNvPr id="12" name="流程图: 过程 11"/>
          <p:cNvSpPr/>
          <p:nvPr/>
        </p:nvSpPr>
        <p:spPr>
          <a:xfrm>
            <a:off x="6096000" y="5694680"/>
            <a:ext cx="1408430"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en-US" altLang="zh-CN" sz="1800" b="0" i="0" u="none" strike="noStrike" cap="none" normalizeH="0" baseline="0" smtClean="0">
                <a:ln>
                  <a:noFill/>
                </a:ln>
                <a:solidFill>
                  <a:schemeClr val="tx1"/>
                </a:solidFill>
                <a:effectLst/>
                <a:latin typeface="Arial" panose="020B0604020202020204" pitchFamily="34" charset="0"/>
                <a:ea typeface="黑体" panose="02010609060101010101" charset="-122"/>
              </a:rPr>
              <a:t>     </a:t>
            </a: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结构</a:t>
            </a:r>
          </a:p>
        </p:txBody>
      </p:sp>
      <p:sp>
        <p:nvSpPr>
          <p:cNvPr id="13" name="流程图: 过程 12"/>
          <p:cNvSpPr/>
          <p:nvPr/>
        </p:nvSpPr>
        <p:spPr>
          <a:xfrm>
            <a:off x="9649460" y="3791585"/>
            <a:ext cx="1500505"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检查锁骨上下淋巴结</a:t>
            </a:r>
          </a:p>
        </p:txBody>
      </p:sp>
      <p:sp>
        <p:nvSpPr>
          <p:cNvPr id="14" name="流程图: 过程 13"/>
          <p:cNvSpPr/>
          <p:nvPr/>
        </p:nvSpPr>
        <p:spPr>
          <a:xfrm>
            <a:off x="9649460" y="4743450"/>
            <a:ext cx="1499870"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检查腋下淋巴结</a:t>
            </a:r>
          </a:p>
        </p:txBody>
      </p:sp>
      <p:sp>
        <p:nvSpPr>
          <p:cNvPr id="15" name="流程图: 过程 14"/>
          <p:cNvSpPr/>
          <p:nvPr/>
        </p:nvSpPr>
        <p:spPr>
          <a:xfrm>
            <a:off x="9649460" y="5694680"/>
            <a:ext cx="1499870" cy="611505"/>
          </a:xfrm>
          <a:prstGeom prst="flowChartProcess">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spcBef>
                <a:spcPct val="0"/>
              </a:spcBef>
              <a:spcAft>
                <a:spcPct val="0"/>
              </a:spcAft>
              <a:buClrTx/>
              <a:buSzTx/>
              <a:buFont typeface="Arial" panose="020B0604020202020204" pitchFamily="34" charset="0"/>
              <a:buNone/>
            </a:pPr>
            <a:r>
              <a:rPr kumimoji="0" lang="zh-CN" altLang="en-US" sz="1800" b="0" i="0" u="none" strike="noStrike" cap="none" normalizeH="0" baseline="0" smtClean="0">
                <a:ln>
                  <a:noFill/>
                </a:ln>
                <a:solidFill>
                  <a:schemeClr val="tx1"/>
                </a:solidFill>
                <a:effectLst/>
                <a:latin typeface="Arial" panose="020B0604020202020204" pitchFamily="34" charset="0"/>
                <a:ea typeface="黑体" panose="02010609060101010101" charset="-122"/>
              </a:rPr>
              <a:t>检查乳头下的区域</a:t>
            </a:r>
          </a:p>
        </p:txBody>
      </p:sp>
      <p:cxnSp>
        <p:nvCxnSpPr>
          <p:cNvPr id="16" name="直接连接符 15"/>
          <p:cNvCxnSpPr>
            <a:stCxn id="10" idx="3"/>
            <a:endCxn id="13" idx="1"/>
          </p:cNvCxnSpPr>
          <p:nvPr/>
        </p:nvCxnSpPr>
        <p:spPr>
          <a:xfrm>
            <a:off x="7504430" y="4097655"/>
            <a:ext cx="2145030" cy="0"/>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7" name="直接连接符 16"/>
          <p:cNvCxnSpPr/>
          <p:nvPr/>
        </p:nvCxnSpPr>
        <p:spPr>
          <a:xfrm>
            <a:off x="7504430" y="5048885"/>
            <a:ext cx="2145030" cy="0"/>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8" name="直接连接符 17"/>
          <p:cNvCxnSpPr/>
          <p:nvPr/>
        </p:nvCxnSpPr>
        <p:spPr>
          <a:xfrm>
            <a:off x="7504430" y="6000115"/>
            <a:ext cx="2145030" cy="0"/>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9" name="直接连接符 18"/>
          <p:cNvCxnSpPr>
            <a:stCxn id="9" idx="2"/>
          </p:cNvCxnSpPr>
          <p:nvPr/>
        </p:nvCxnSpPr>
        <p:spPr>
          <a:xfrm flipH="1">
            <a:off x="8631555" y="3553460"/>
            <a:ext cx="11430" cy="2439670"/>
          </a:xfrm>
          <a:prstGeom prst="line">
            <a:avLst/>
          </a:prstGeom>
          <a:solidFill>
            <a:schemeClr val="accent1"/>
          </a:solidFill>
          <a:ln w="9525" cap="flat" cmpd="sng" algn="ctr">
            <a:solidFill>
              <a:schemeClr val="tx1"/>
            </a:solidFill>
            <a:prstDash val="solid"/>
            <a:round/>
            <a:headEnd type="none" w="med" len="med"/>
            <a:tailEnd type="none" w="med" len="med"/>
          </a:ln>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641985"/>
            <a:ext cx="10515600" cy="581660"/>
          </a:xfrm>
        </p:spPr>
        <p:txBody>
          <a:bodyPr>
            <a:normAutofit fontScale="90000"/>
          </a:bodyPr>
          <a:lstStyle/>
          <a:p>
            <a:r>
              <a:rPr lang="zh-CN" altLang="en-US">
                <a:sym typeface="Wingdings" panose="05000000000000000000" charset="0"/>
              </a:rPr>
              <a:t>二、触诊</a:t>
            </a:r>
            <a:r>
              <a:rPr lang="zh-CN" altLang="en-US">
                <a:sym typeface="+mn-ea"/>
              </a:rPr>
              <a:t/>
            </a:r>
            <a:br>
              <a:rPr lang="zh-CN" altLang="en-US">
                <a:sym typeface="+mn-ea"/>
              </a:rPr>
            </a:br>
            <a:endParaRPr lang="zh-CN" altLang="en-US"/>
          </a:p>
        </p:txBody>
      </p:sp>
      <p:sp>
        <p:nvSpPr>
          <p:cNvPr id="3" name="内容占位符 2"/>
          <p:cNvSpPr>
            <a:spLocks noGrp="1"/>
          </p:cNvSpPr>
          <p:nvPr>
            <p:ph idx="1"/>
          </p:nvPr>
        </p:nvSpPr>
        <p:spPr/>
        <p:txBody>
          <a:bodyPr/>
          <a:lstStyle/>
          <a:p>
            <a:r>
              <a:rPr lang="en-US" altLang="zh-CN"/>
              <a:t>    </a:t>
            </a:r>
            <a:r>
              <a:rPr lang="zh-CN" altLang="en-US"/>
              <a:t>发现乳房内有肿块时，应注意肿块的位置、数目、大小、形态、边界、硬度、表面情况及活动度、可用手指轻轻提起肿块附近的皮肤，以确定与皮肤有无粘连。检查肿块与筋膜、胸肌是否已有粘连固定，可先不同方向检查肿块的活动度，然后让患者双手叉腰，使胸大肌收缩紧张，现检查其肿块的活动度，前后进行比较，以确定肿块与筋膜、胸肌有无粘连。</a:t>
            </a:r>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641985"/>
            <a:ext cx="10515600" cy="706120"/>
          </a:xfrm>
        </p:spPr>
        <p:txBody>
          <a:bodyPr/>
          <a:lstStyle/>
          <a:p>
            <a:r>
              <a:rPr lang="en-US" altLang="zh-CN"/>
              <a:t>4</a:t>
            </a:r>
            <a:r>
              <a:rPr lang="zh-CN" altLang="en-US"/>
              <a:t>、产妇体质自测表</a:t>
            </a:r>
          </a:p>
        </p:txBody>
      </p:sp>
      <p:sp>
        <p:nvSpPr>
          <p:cNvPr id="3" name="内容占位符 2"/>
          <p:cNvSpPr>
            <a:spLocks noGrp="1"/>
          </p:cNvSpPr>
          <p:nvPr>
            <p:ph idx="1"/>
          </p:nvPr>
        </p:nvSpPr>
        <p:spPr>
          <a:xfrm>
            <a:off x="838200" y="1348105"/>
            <a:ext cx="10515600" cy="5209540"/>
          </a:xfrm>
        </p:spPr>
        <p:txBody>
          <a:bodyPr/>
          <a:lstStyle/>
          <a:p>
            <a:r>
              <a:rPr lang="en-US" altLang="zh-CN"/>
              <a:t>    </a:t>
            </a:r>
            <a:r>
              <a:rPr lang="zh-CN" altLang="en-US"/>
              <a:t>催乳师可以帮助产妇按照下面自测表的内容进行测试，以使产妇更清楚了解自己的体质状况。</a:t>
            </a:r>
          </a:p>
          <a:p>
            <a:endParaRPr lang="zh-CN" altLang="en-US"/>
          </a:p>
          <a:p>
            <a:endParaRPr lang="zh-CN" altLang="en-US"/>
          </a:p>
        </p:txBody>
      </p:sp>
      <p:graphicFrame>
        <p:nvGraphicFramePr>
          <p:cNvPr id="4" name="表格 -1"/>
          <p:cNvGraphicFramePr/>
          <p:nvPr/>
        </p:nvGraphicFramePr>
        <p:xfrm>
          <a:off x="1142365" y="2444750"/>
          <a:ext cx="10043795" cy="4027170"/>
        </p:xfrm>
        <a:graphic>
          <a:graphicData uri="http://schemas.openxmlformats.org/drawingml/2006/table">
            <a:tbl>
              <a:tblPr firstRow="1" bandRow="1">
                <a:tableStyleId>{5C22544A-7EE6-4342-B048-85BDC9FD1C3A}</a:tableStyleId>
              </a:tblPr>
              <a:tblGrid>
                <a:gridCol w="3096260">
                  <a:extLst>
                    <a:ext uri="{9D8B030D-6E8A-4147-A177-3AD203B41FA5}">
                      <a16:colId xmlns:a16="http://schemas.microsoft.com/office/drawing/2014/main" val="20000"/>
                    </a:ext>
                  </a:extLst>
                </a:gridCol>
                <a:gridCol w="3005455">
                  <a:extLst>
                    <a:ext uri="{9D8B030D-6E8A-4147-A177-3AD203B41FA5}">
                      <a16:colId xmlns:a16="http://schemas.microsoft.com/office/drawing/2014/main" val="20001"/>
                    </a:ext>
                  </a:extLst>
                </a:gridCol>
                <a:gridCol w="3942080">
                  <a:extLst>
                    <a:ext uri="{9D8B030D-6E8A-4147-A177-3AD203B41FA5}">
                      <a16:colId xmlns:a16="http://schemas.microsoft.com/office/drawing/2014/main" val="20002"/>
                    </a:ext>
                  </a:extLst>
                </a:gridCol>
              </a:tblGrid>
              <a:tr h="335280">
                <a:tc gridSpan="3">
                  <a:txBody>
                    <a:bodyPr/>
                    <a:lstStyle/>
                    <a:p>
                      <a:pPr indent="0" algn="ctr">
                        <a:buNone/>
                      </a:pPr>
                      <a:r>
                        <a:rPr lang="zh-CN" altLang="en-US" sz="1400" b="1">
                          <a:solidFill>
                            <a:srgbClr val="000000"/>
                          </a:solidFill>
                          <a:latin typeface="宋体" panose="02010600030101010101" pitchFamily="2" charset="-122"/>
                          <a:ea typeface="宋体" panose="02010600030101010101" pitchFamily="2" charset="-122"/>
                          <a:cs typeface="宋体" panose="02010600030101010101" pitchFamily="2" charset="-122"/>
                        </a:rPr>
                        <a:t>产妇体质自测表  </a:t>
                      </a:r>
                    </a:p>
                  </a:txBody>
                  <a:tcPr marL="0" marR="0" marT="0" marB="0"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xBody>
                    <a:bodyPr/>
                    <a:lstStyle/>
                    <a:p>
                      <a:endParaRPr lang="zh-CN"/>
                    </a:p>
                  </a:txBody>
                  <a:tcPr>
                    <a:lnT w="9525"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xBody>
                    <a:bodyPr/>
                    <a:lstStyle/>
                    <a:p>
                      <a:endParaRPr lang="zh-CN"/>
                    </a:p>
                  </a:txBody>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229870">
                <a:tc>
                  <a:txBody>
                    <a:bodyPr/>
                    <a:lstStyle/>
                    <a:p>
                      <a:pPr indent="0" algn="ctr">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寒性体质</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实热性体质</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热性体质</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908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）四肢冰冷</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）口干口苦</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）口干</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765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）畏寒、喜热饮</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）喉痛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）口水黏稠</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130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）咳嗽、痰涕清稀</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）眼屎多</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）嗓子痛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813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）头昏</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）烦躁易怒</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）体温上升</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559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）呼吸短促</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）口臭</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）手足烦热</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003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）脸色苍白</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）扁桃腺发炎</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）潮热</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3050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）全身乏力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）便秘</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）舌红</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923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）大便稀薄</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）尿道炎</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544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）小便清长</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）睡眠不安稳</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972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）白带色白、量多</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）皮肤病</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0383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）腹痛</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1300">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）经期廷后</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0665">
                <a:tc>
                  <a:txBody>
                    <a:bodyPr/>
                    <a:lstStyle/>
                    <a:p>
                      <a:pPr indent="0">
                        <a:buNone/>
                      </a:pPr>
                      <a:r>
                        <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rPr>
                        <a:t>（   ）贫血</a:t>
                      </a: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zh-CN" altLang="en-US" sz="1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a:sym typeface="+mn-ea"/>
              </a:rPr>
              <a:t>4</a:t>
            </a:r>
            <a:r>
              <a:rPr lang="zh-CN" altLang="en-US">
                <a:sym typeface="+mn-ea"/>
              </a:rPr>
              <a:t>、产妇体质自测表</a:t>
            </a:r>
            <a:r>
              <a:rPr lang="zh-CN" altLang="en-US"/>
              <a:t/>
            </a:r>
            <a:br>
              <a:rPr lang="zh-CN" altLang="en-US"/>
            </a:br>
            <a:endParaRPr lang="zh-CN" altLang="en-US"/>
          </a:p>
        </p:txBody>
      </p:sp>
      <p:sp>
        <p:nvSpPr>
          <p:cNvPr id="3" name="内容占位符 2"/>
          <p:cNvSpPr>
            <a:spLocks noGrp="1"/>
          </p:cNvSpPr>
          <p:nvPr>
            <p:ph idx="1"/>
          </p:nvPr>
        </p:nvSpPr>
        <p:spPr/>
        <p:txBody>
          <a:bodyPr/>
          <a:lstStyle/>
          <a:p>
            <a:r>
              <a:rPr lang="en-US" altLang="zh-CN"/>
              <a:t>     </a:t>
            </a:r>
            <a:r>
              <a:rPr lang="zh-CN" altLang="en-US"/>
              <a:t>寒性体质俗称</a:t>
            </a:r>
            <a:r>
              <a:rPr lang="en-US" altLang="zh-CN"/>
              <a:t>“</a:t>
            </a:r>
            <a:r>
              <a:rPr lang="zh-CN" altLang="en-US"/>
              <a:t>冷底</a:t>
            </a:r>
            <a:r>
              <a:rPr lang="en-US" altLang="zh-CN"/>
              <a:t>”</a:t>
            </a:r>
            <a:r>
              <a:rPr lang="zh-CN" altLang="en-US"/>
              <a:t>，热性体质俗称</a:t>
            </a:r>
            <a:r>
              <a:rPr lang="en-US" altLang="zh-CN"/>
              <a:t>“</a:t>
            </a:r>
            <a:r>
              <a:rPr lang="zh-CN" altLang="en-US"/>
              <a:t>火气大</a:t>
            </a:r>
            <a:r>
              <a:rPr lang="en-US" altLang="zh-CN"/>
              <a:t>”</a:t>
            </a:r>
            <a:r>
              <a:rPr lang="zh-CN" altLang="en-US"/>
              <a:t>。热性体质宜避免食用过多夹杂辛辣的食物，不宜食用人参、鹿茸、鸡精。</a:t>
            </a:r>
          </a:p>
          <a:p>
            <a:r>
              <a:rPr lang="zh-CN" altLang="en-US"/>
              <a:t>     这里尤其需要注意的是，中医讲究</a:t>
            </a:r>
            <a:r>
              <a:rPr lang="en-US" altLang="zh-CN"/>
              <a:t>“</a:t>
            </a:r>
            <a:r>
              <a:rPr lang="zh-CN" altLang="en-US"/>
              <a:t>时时</a:t>
            </a:r>
            <a:r>
              <a:rPr lang="en-US" altLang="zh-CN"/>
              <a:t>”</a:t>
            </a:r>
            <a:r>
              <a:rPr lang="zh-CN" altLang="en-US"/>
              <a:t>辨证。根据产前产后（俗称产有一把火，产后一团冰）：四季等不同，体质也随时在改变。所以产妇根据不同阶段选择不同的食谱。</a:t>
            </a:r>
          </a:p>
          <a:p>
            <a:r>
              <a:rPr lang="zh-CN" altLang="en-US"/>
              <a:t>    根据产妇的自身情况，催乳师结合相应的手法和饮食来调理产妇产褥期乳房的各类症状。</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乳房按摩与护理实操</a:t>
            </a:r>
          </a:p>
        </p:txBody>
      </p:sp>
      <p:sp>
        <p:nvSpPr>
          <p:cNvPr id="3" name="内容占位符 2"/>
          <p:cNvSpPr>
            <a:spLocks noGrp="1"/>
          </p:cNvSpPr>
          <p:nvPr>
            <p:ph idx="1"/>
          </p:nvPr>
        </p:nvSpPr>
        <p:spPr/>
        <p:txBody>
          <a:bodyPr/>
          <a:lstStyle/>
          <a:p>
            <a:r>
              <a:rPr lang="zh-CN" altLang="en-US"/>
              <a:t>第一节乳房护理按摩准备</a:t>
            </a:r>
          </a:p>
          <a:p>
            <a:endParaRPr lang="zh-CN" altLang="en-US"/>
          </a:p>
          <a:p>
            <a:r>
              <a:rPr lang="zh-CN" altLang="en-US"/>
              <a:t>一、产褥期乳房护理按摩的作用及特点</a:t>
            </a:r>
          </a:p>
          <a:p>
            <a:endParaRPr lang="zh-CN" altLang="en-US"/>
          </a:p>
          <a:p>
            <a:r>
              <a:rPr lang="zh-CN" altLang="en-US"/>
              <a:t>    产褥期的乳房护理时间于剖宫产</a:t>
            </a:r>
            <a:r>
              <a:rPr lang="en-US" altLang="zh-CN"/>
              <a:t>24</a:t>
            </a:r>
            <a:r>
              <a:rPr lang="zh-CN" altLang="en-US"/>
              <a:t>小时、自然产</a:t>
            </a:r>
            <a:r>
              <a:rPr lang="en-US" altLang="zh-CN"/>
              <a:t>17</a:t>
            </a:r>
            <a:r>
              <a:rPr lang="zh-CN" altLang="en-US"/>
              <a:t>小时后即可进行，包括点穴、按摩、冷敷、药膳、心理安抚等以帮助产妇养护乳房，平安哺乳婴儿，尽快恢复身体。</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1</a:t>
            </a:r>
            <a:r>
              <a:rPr lang="zh-CN" altLang="en-US"/>
              <a:t>、产褥期乳房护理按摩的作用</a:t>
            </a:r>
          </a:p>
        </p:txBody>
      </p:sp>
      <p:sp>
        <p:nvSpPr>
          <p:cNvPr id="3" name="内容占位符 2"/>
          <p:cNvSpPr>
            <a:spLocks noGrp="1"/>
          </p:cNvSpPr>
          <p:nvPr>
            <p:ph idx="1"/>
          </p:nvPr>
        </p:nvSpPr>
        <p:spPr>
          <a:xfrm>
            <a:off x="838200" y="1697990"/>
            <a:ext cx="10515600" cy="4986020"/>
          </a:xfrm>
        </p:spPr>
        <p:txBody>
          <a:bodyPr>
            <a:normAutofit fontScale="90000"/>
          </a:bodyPr>
          <a:lstStyle/>
          <a:p>
            <a:pPr latinLnBrk="0">
              <a:lnSpc>
                <a:spcPts val="2880"/>
              </a:lnSpc>
            </a:pPr>
            <a:r>
              <a:rPr lang="zh-CN" altLang="en-US">
                <a:solidFill>
                  <a:schemeClr val="tx1"/>
                </a:solidFill>
              </a:rPr>
              <a:t>（</a:t>
            </a:r>
            <a:r>
              <a:rPr lang="en-US" altLang="zh-CN">
                <a:solidFill>
                  <a:schemeClr val="tx1"/>
                </a:solidFill>
              </a:rPr>
              <a:t>1</a:t>
            </a:r>
            <a:r>
              <a:rPr lang="zh-CN" altLang="en-US">
                <a:solidFill>
                  <a:schemeClr val="tx1"/>
                </a:solidFill>
              </a:rPr>
              <a:t>）减少疼痛。产后乳胀会导致剧痛，按摩能理气活血、舒通经络，缓解甚至消除疼痛。</a:t>
            </a:r>
          </a:p>
          <a:p>
            <a:pPr latinLnBrk="0">
              <a:lnSpc>
                <a:spcPts val="2880"/>
              </a:lnSpc>
            </a:pPr>
            <a:endParaRPr lang="zh-CN" altLang="en-US">
              <a:solidFill>
                <a:schemeClr val="tx1"/>
              </a:solidFill>
            </a:endParaRPr>
          </a:p>
          <a:p>
            <a:pPr latinLnBrk="0">
              <a:lnSpc>
                <a:spcPts val="2880"/>
              </a:lnSpc>
            </a:pPr>
            <a:r>
              <a:rPr lang="zh-CN" altLang="en-US">
                <a:solidFill>
                  <a:schemeClr val="tx1"/>
                </a:solidFill>
              </a:rPr>
              <a:t>（</a:t>
            </a:r>
            <a:r>
              <a:rPr lang="en-US" altLang="zh-CN">
                <a:solidFill>
                  <a:schemeClr val="tx1"/>
                </a:solidFill>
              </a:rPr>
              <a:t>2</a:t>
            </a:r>
            <a:r>
              <a:rPr lang="zh-CN" altLang="en-US">
                <a:solidFill>
                  <a:schemeClr val="tx1"/>
                </a:solidFill>
              </a:rPr>
              <a:t>）疏通乳腺管，增加乳汁分泌。大部分初产妇的乳腺管都或多或少地存在下畅通现象。如不及时处理，乳胀、乳腺炎、乳汁分泌减少等问题会随之出现。产后因为乳腺管的不畅通，造成婴儿吸乳困难，时间过长则反馈性抑制脑垂体催乳素分泌，从而导致乳汁分泌量逐渐下降。通过按摩疏通乳腺管，可很好地解决此问题。</a:t>
            </a:r>
          </a:p>
          <a:p>
            <a:pPr latinLnBrk="0">
              <a:lnSpc>
                <a:spcPts val="2880"/>
              </a:lnSpc>
            </a:pPr>
            <a:endParaRPr lang="zh-CN" altLang="en-US">
              <a:solidFill>
                <a:schemeClr val="tx1"/>
              </a:solidFill>
            </a:endParaRPr>
          </a:p>
          <a:p>
            <a:pPr latinLnBrk="0">
              <a:lnSpc>
                <a:spcPts val="2880"/>
              </a:lnSpc>
            </a:pPr>
            <a:r>
              <a:rPr lang="zh-CN" altLang="en-US">
                <a:solidFill>
                  <a:schemeClr val="tx1"/>
                </a:solidFill>
              </a:rPr>
              <a:t>（</a:t>
            </a:r>
            <a:r>
              <a:rPr lang="en-US" altLang="zh-CN">
                <a:solidFill>
                  <a:schemeClr val="tx1"/>
                </a:solidFill>
              </a:rPr>
              <a:t>3</a:t>
            </a:r>
            <a:r>
              <a:rPr lang="zh-CN" altLang="en-US">
                <a:solidFill>
                  <a:schemeClr val="tx1"/>
                </a:solidFill>
              </a:rPr>
              <a:t>）缓解乳腺增生，减少乳腺炎的发病率。现在</a:t>
            </a:r>
            <a:r>
              <a:rPr lang="en-US" altLang="zh-CN">
                <a:solidFill>
                  <a:schemeClr val="tx1"/>
                </a:solidFill>
              </a:rPr>
              <a:t>80%</a:t>
            </a:r>
            <a:r>
              <a:rPr lang="zh-CN" altLang="en-US">
                <a:solidFill>
                  <a:schemeClr val="tx1"/>
                </a:solidFill>
              </a:rPr>
              <a:t>的女性患有乳腺增生，药物治疗只能缓解，不能根治。另外，乳腺管不通不但会导致乳房肿胀、一段时间如果不解决，还可能会感染细菌，导致 乳腺炎。如果在产前、产后多进行乳房按摩，坚持母乳喂养，可有效缓解乳腺增生甚到使之消失，避免乳腺炎的发生。</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a:sym typeface="+mn-ea"/>
              </a:rPr>
              <a:t>1</a:t>
            </a:r>
            <a:r>
              <a:rPr lang="zh-CN" altLang="en-US">
                <a:sym typeface="+mn-ea"/>
              </a:rPr>
              <a:t>、产褥期乳房护理按摩的作用</a:t>
            </a:r>
            <a:r>
              <a:rPr lang="zh-CN" altLang="en-US"/>
              <a:t/>
            </a:r>
            <a:br>
              <a:rPr lang="zh-CN" altLang="en-US"/>
            </a:br>
            <a:endParaRPr lang="zh-CN" altLang="en-US"/>
          </a:p>
        </p:txBody>
      </p:sp>
      <p:sp>
        <p:nvSpPr>
          <p:cNvPr id="3" name="内容占位符 2"/>
          <p:cNvSpPr>
            <a:spLocks noGrp="1"/>
          </p:cNvSpPr>
          <p:nvPr>
            <p:ph idx="1"/>
          </p:nvPr>
        </p:nvSpPr>
        <p:spPr/>
        <p:txBody>
          <a:bodyPr/>
          <a:lstStyle/>
          <a:p>
            <a:r>
              <a:rPr lang="zh-CN" altLang="en-US">
                <a:solidFill>
                  <a:schemeClr val="tx1"/>
                </a:solidFill>
              </a:rPr>
              <a:t>（</a:t>
            </a:r>
            <a:r>
              <a:rPr lang="en-US" altLang="zh-CN">
                <a:solidFill>
                  <a:schemeClr val="tx1"/>
                </a:solidFill>
              </a:rPr>
              <a:t>4</a:t>
            </a:r>
            <a:r>
              <a:rPr lang="zh-CN" altLang="en-US">
                <a:solidFill>
                  <a:schemeClr val="tx1"/>
                </a:solidFill>
              </a:rPr>
              <a:t>）美化乳房。乳房肿胀及乳腺炎会使乳房松驰、下垂、影响乳房的美感。而按摩可促进乳腺、胸部肌肉群发育及韧带的紧实，从而使乳房外形更加美观。</a:t>
            </a:r>
          </a:p>
          <a:p>
            <a:endParaRPr lang="zh-CN" altLang="en-US"/>
          </a:p>
          <a:p>
            <a:endParaRPr lang="zh-CN" altLang="en-US">
              <a:solidFill>
                <a:srgbClr val="FF0000"/>
              </a:solidFill>
            </a:endParaRPr>
          </a:p>
          <a:p>
            <a:r>
              <a:rPr lang="en-US" altLang="zh-CN">
                <a:solidFill>
                  <a:srgbClr val="FF0000"/>
                </a:solidFill>
              </a:rPr>
              <a:t>2</a:t>
            </a:r>
            <a:r>
              <a:rPr lang="zh-CN" altLang="en-US">
                <a:solidFill>
                  <a:srgbClr val="FF0000"/>
                </a:solidFill>
              </a:rPr>
              <a:t>、产褥期乳房护理按摩的特点：</a:t>
            </a:r>
          </a:p>
          <a:p>
            <a:endParaRPr lang="zh-CN" altLang="en-US">
              <a:solidFill>
                <a:srgbClr val="FF0000"/>
              </a:solidFill>
            </a:endParaRPr>
          </a:p>
          <a:p>
            <a:r>
              <a:rPr lang="zh-CN" altLang="en-US">
                <a:solidFill>
                  <a:schemeClr val="tx1"/>
                </a:solidFill>
              </a:rPr>
              <a:t>（</a:t>
            </a:r>
            <a:r>
              <a:rPr lang="en-US" altLang="zh-CN">
                <a:solidFill>
                  <a:schemeClr val="tx1"/>
                </a:solidFill>
              </a:rPr>
              <a:t>1</a:t>
            </a:r>
            <a:r>
              <a:rPr lang="zh-CN" altLang="en-US">
                <a:solidFill>
                  <a:schemeClr val="tx1"/>
                </a:solidFill>
              </a:rPr>
              <a:t>）效果好。针对产后乳汁分泌问题，专家曾尝试多种方法，实践证明乳房非常好（先天性乳腺发育不良和产后大出血者除外）。</a:t>
            </a:r>
          </a:p>
          <a:p>
            <a:endParaRPr lang="en-US" altLang="zh-CN">
              <a:solidFill>
                <a:schemeClr val="tx1"/>
              </a:solidFill>
            </a:endParaRPr>
          </a:p>
          <a:p>
            <a:r>
              <a:rPr lang="zh-CN" altLang="en-US">
                <a:solidFill>
                  <a:schemeClr val="tx1"/>
                </a:solidFill>
              </a:rPr>
              <a:t>（</a:t>
            </a:r>
            <a:r>
              <a:rPr lang="en-US" altLang="zh-CN">
                <a:solidFill>
                  <a:schemeClr val="tx1"/>
                </a:solidFill>
              </a:rPr>
              <a:t>2</a:t>
            </a:r>
            <a:r>
              <a:rPr lang="zh-CN" altLang="en-US">
                <a:solidFill>
                  <a:schemeClr val="tx1"/>
                </a:solidFill>
              </a:rPr>
              <a:t>）时间短。不管是外敷还是饮食，都需要一定的时间，而按摩手法则可迅速解决乳痛、乳胀、乳汁分泌不足等问题。</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solidFill>
                  <a:srgbClr val="FF0000"/>
                </a:solidFill>
                <a:sym typeface="+mn-ea"/>
              </a:rPr>
              <a:t>2</a:t>
            </a:r>
            <a:r>
              <a:rPr lang="zh-CN" altLang="en-US">
                <a:solidFill>
                  <a:srgbClr val="FF0000"/>
                </a:solidFill>
                <a:sym typeface="+mn-ea"/>
              </a:rPr>
              <a:t>、产褥期乳房护理按摩的特点：</a:t>
            </a:r>
            <a:endParaRPr lang="zh-CN" altLang="en-US"/>
          </a:p>
        </p:txBody>
      </p:sp>
      <p:sp>
        <p:nvSpPr>
          <p:cNvPr id="3" name="内容占位符 2"/>
          <p:cNvSpPr>
            <a:spLocks noGrp="1"/>
          </p:cNvSpPr>
          <p:nvPr>
            <p:ph idx="1"/>
          </p:nvPr>
        </p:nvSpPr>
        <p:spPr/>
        <p:txBody>
          <a:bodyPr/>
          <a:lstStyle/>
          <a:p>
            <a:r>
              <a:rPr lang="zh-CN" altLang="en-US">
                <a:solidFill>
                  <a:schemeClr val="tx1"/>
                </a:solidFill>
              </a:rPr>
              <a:t>（</a:t>
            </a:r>
            <a:r>
              <a:rPr lang="en-US" altLang="zh-CN">
                <a:solidFill>
                  <a:schemeClr val="tx1"/>
                </a:solidFill>
              </a:rPr>
              <a:t>3</a:t>
            </a:r>
            <a:r>
              <a:rPr lang="zh-CN" altLang="en-US">
                <a:solidFill>
                  <a:schemeClr val="tx1"/>
                </a:solidFill>
              </a:rPr>
              <a:t>）安全、方便、易学。中医按摩已有几千年的发展历史，最初的应用是人类在生活中遇到损伤和病通后，自然地用手按压、抚摩以减轻病痛，相对于其他方法更安全、易学。</a:t>
            </a:r>
          </a:p>
          <a:p>
            <a:endParaRPr lang="zh-CN" altLang="en-US">
              <a:solidFill>
                <a:schemeClr val="tx1"/>
              </a:solidFill>
            </a:endParaRPr>
          </a:p>
          <a:p>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3</a:t>
            </a:r>
            <a:r>
              <a:rPr lang="zh-CN" altLang="en-US"/>
              <a:t>、产褥期乳房护理器具及护理介质</a:t>
            </a:r>
          </a:p>
        </p:txBody>
      </p:sp>
      <p:sp>
        <p:nvSpPr>
          <p:cNvPr id="3" name="内容占位符 2"/>
          <p:cNvSpPr>
            <a:spLocks noGrp="1"/>
          </p:cNvSpPr>
          <p:nvPr>
            <p:ph idx="1"/>
          </p:nvPr>
        </p:nvSpPr>
        <p:spPr/>
        <p:txBody>
          <a:bodyPr/>
          <a:lstStyle/>
          <a:p>
            <a:pPr latinLnBrk="0">
              <a:lnSpc>
                <a:spcPts val="2880"/>
              </a:lnSpc>
            </a:pPr>
            <a:r>
              <a:rPr lang="zh-CN" altLang="en-US">
                <a:solidFill>
                  <a:schemeClr val="tx1"/>
                </a:solidFill>
              </a:rPr>
              <a:t>产褥期乳房护理器具及护理介质的使用方法如下：</a:t>
            </a:r>
          </a:p>
          <a:p>
            <a:pPr latinLnBrk="0">
              <a:lnSpc>
                <a:spcPts val="2880"/>
              </a:lnSpc>
            </a:pPr>
            <a:r>
              <a:rPr lang="zh-CN" altLang="en-US">
                <a:solidFill>
                  <a:schemeClr val="tx1"/>
                </a:solidFill>
              </a:rPr>
              <a:t>（</a:t>
            </a:r>
            <a:r>
              <a:rPr lang="en-US" altLang="zh-CN">
                <a:solidFill>
                  <a:schemeClr val="tx1"/>
                </a:solidFill>
              </a:rPr>
              <a:t>1</a:t>
            </a:r>
            <a:r>
              <a:rPr lang="zh-CN" altLang="en-US">
                <a:solidFill>
                  <a:schemeClr val="tx1"/>
                </a:solidFill>
              </a:rPr>
              <a:t>）乳房按摩棒。辅助乳房按摩使用。</a:t>
            </a:r>
          </a:p>
          <a:p>
            <a:pPr latinLnBrk="0">
              <a:lnSpc>
                <a:spcPts val="2880"/>
              </a:lnSpc>
            </a:pPr>
            <a:r>
              <a:rPr lang="zh-CN" altLang="en-US">
                <a:solidFill>
                  <a:schemeClr val="tx1"/>
                </a:solidFill>
              </a:rPr>
              <a:t>（</a:t>
            </a:r>
            <a:r>
              <a:rPr lang="en-US" altLang="zh-CN">
                <a:solidFill>
                  <a:schemeClr val="tx1"/>
                </a:solidFill>
              </a:rPr>
              <a:t>2</a:t>
            </a:r>
            <a:r>
              <a:rPr lang="zh-CN" altLang="en-US">
                <a:solidFill>
                  <a:schemeClr val="tx1"/>
                </a:solidFill>
              </a:rPr>
              <a:t>）乳凝胶。冷敷、热敷 时使用。</a:t>
            </a:r>
          </a:p>
          <a:p>
            <a:pPr latinLnBrk="0">
              <a:lnSpc>
                <a:spcPts val="2880"/>
              </a:lnSpc>
            </a:pPr>
            <a:r>
              <a:rPr lang="zh-CN" altLang="en-US">
                <a:solidFill>
                  <a:schemeClr val="tx1"/>
                </a:solidFill>
              </a:rPr>
              <a:t>（</a:t>
            </a:r>
            <a:r>
              <a:rPr lang="en-US" altLang="zh-CN">
                <a:solidFill>
                  <a:schemeClr val="tx1"/>
                </a:solidFill>
              </a:rPr>
              <a:t>3</a:t>
            </a:r>
            <a:r>
              <a:rPr lang="zh-CN" altLang="en-US">
                <a:solidFill>
                  <a:schemeClr val="tx1"/>
                </a:solidFill>
              </a:rPr>
              <a:t>）乳房护理按摩精油，按摩时作为介质使用。</a:t>
            </a:r>
          </a:p>
          <a:p>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二、妊娠期的乳房护理工作</a:t>
            </a:r>
          </a:p>
        </p:txBody>
      </p:sp>
      <p:sp>
        <p:nvSpPr>
          <p:cNvPr id="3" name="内容占位符 2"/>
          <p:cNvSpPr>
            <a:spLocks noGrp="1"/>
          </p:cNvSpPr>
          <p:nvPr>
            <p:ph idx="1"/>
          </p:nvPr>
        </p:nvSpPr>
        <p:spPr/>
        <p:txBody>
          <a:bodyPr/>
          <a:lstStyle/>
          <a:p>
            <a:r>
              <a:rPr lang="zh-CN" altLang="en-US"/>
              <a:t>健康的乳房是泌乳的基本条件。女性乳头不蛤非常敏感 ，而且非常 妖嫩，生产后婴儿每天要多次长时间地含在嘴里吮吸，很容易引起乳头皲裂。因此，产妇提早进行乳房护理非常必要。</a:t>
            </a:r>
          </a:p>
          <a:p>
            <a:endParaRPr lang="zh-CN" altLang="en-US"/>
          </a:p>
          <a:p>
            <a:r>
              <a:rPr lang="en-US" altLang="zh-CN"/>
              <a:t>1</a:t>
            </a:r>
            <a:r>
              <a:rPr lang="zh-CN" altLang="en-US"/>
              <a:t>、内衣的穿戴</a:t>
            </a:r>
          </a:p>
          <a:p>
            <a:endParaRPr lang="zh-CN" altLang="en-US"/>
          </a:p>
          <a:p>
            <a:r>
              <a:rPr lang="zh-CN" altLang="en-US"/>
              <a:t>怀孕后由于激素的作用，乳房会渐渐增在，一般从怀孕第</a:t>
            </a:r>
            <a:r>
              <a:rPr lang="en-US" altLang="zh-CN"/>
              <a:t>4</a:t>
            </a:r>
            <a:r>
              <a:rPr lang="zh-CN" altLang="en-US"/>
              <a:t>个星期开始，孕妇就应该择穿戴罩杯较大、全棉质的胸罩，这不但可以将乳房托起，还可以防止乳房受到挤压，千万不要穿 过紧的、化纤的内衣，要谨防对乳头的刺激，避免血液循环不畅。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2</a:t>
            </a:r>
            <a:r>
              <a:rPr lang="zh-CN" altLang="en-US"/>
              <a:t>、孕期乳房的日常呵护</a:t>
            </a:r>
          </a:p>
        </p:txBody>
      </p:sp>
      <p:sp>
        <p:nvSpPr>
          <p:cNvPr id="3" name="内容占位符 2"/>
          <p:cNvSpPr>
            <a:spLocks noGrp="1"/>
          </p:cNvSpPr>
          <p:nvPr>
            <p:ph idx="1"/>
          </p:nvPr>
        </p:nvSpPr>
        <p:spPr/>
        <p:txBody>
          <a:bodyPr/>
          <a:lstStyle/>
          <a:p>
            <a:r>
              <a:rPr lang="zh-CN" altLang="en-US"/>
              <a:t>由于刺激乳头可能会引起宫缩，因此一般在怀孕</a:t>
            </a:r>
            <a:r>
              <a:rPr lang="en-US" altLang="zh-CN"/>
              <a:t>4~6</a:t>
            </a:r>
            <a:r>
              <a:rPr lang="zh-CN" altLang="en-US"/>
              <a:t>个月或</a:t>
            </a:r>
            <a:r>
              <a:rPr lang="en-US" altLang="zh-CN"/>
              <a:t>9</a:t>
            </a:r>
            <a:r>
              <a:rPr lang="zh-CN" altLang="en-US"/>
              <a:t>个月以后进行乳房护理会比较安全。按摩可以由孕妇自己做，也可以由他人做。每天</a:t>
            </a:r>
            <a:r>
              <a:rPr lang="en-US" altLang="zh-CN"/>
              <a:t>1</a:t>
            </a:r>
            <a:r>
              <a:rPr lang="zh-CN" altLang="en-US"/>
              <a:t>次。</a:t>
            </a:r>
          </a:p>
          <a:p>
            <a:r>
              <a:rPr lang="zh-CN" altLang="en-US"/>
              <a:t>（</a:t>
            </a:r>
            <a:r>
              <a:rPr lang="en-US" altLang="zh-CN"/>
              <a:t>1</a:t>
            </a:r>
            <a:r>
              <a:rPr lang="zh-CN" altLang="en-US"/>
              <a:t>）护理按摩。用热毛由清洗乳房后，双手涂擦护理精油，用手掌侧面围 绕乳房均匀按摩。</a:t>
            </a:r>
          </a:p>
          <a:p>
            <a:endParaRPr lang="zh-CN" altLang="en-US"/>
          </a:p>
          <a:p>
            <a:r>
              <a:rPr lang="zh-CN" altLang="en-US"/>
              <a:t>（</a:t>
            </a:r>
            <a:r>
              <a:rPr lang="en-US" altLang="zh-CN"/>
              <a:t>2</a:t>
            </a:r>
            <a:r>
              <a:rPr lang="zh-CN" altLang="en-US"/>
              <a:t>）通畅乳腺管。用一只手托住乳房，另一只手的中指、食指由乳房基底部分往乳头方向轻轻按摩 。</a:t>
            </a:r>
          </a:p>
        </p:txBody>
      </p:sp>
      <p:pic>
        <p:nvPicPr>
          <p:cNvPr id="4" name="图片 3" descr="QQ截图20170221113548"/>
          <p:cNvPicPr>
            <a:picLocks noChangeAspect="1"/>
          </p:cNvPicPr>
          <p:nvPr/>
        </p:nvPicPr>
        <p:blipFill>
          <a:blip r:embed="rId2"/>
          <a:stretch>
            <a:fillRect/>
          </a:stretch>
        </p:blipFill>
        <p:spPr>
          <a:xfrm>
            <a:off x="7208520" y="4373880"/>
            <a:ext cx="3088005" cy="227584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a:sym typeface="+mn-ea"/>
              </a:rPr>
              <a:t>2</a:t>
            </a:r>
            <a:r>
              <a:rPr lang="zh-CN" altLang="en-US">
                <a:sym typeface="+mn-ea"/>
              </a:rPr>
              <a:t>、孕期乳房的日常呵护</a:t>
            </a:r>
            <a:r>
              <a:rPr lang="zh-CN" altLang="en-US"/>
              <a:t/>
            </a:r>
            <a:br>
              <a:rPr lang="zh-CN" altLang="en-US"/>
            </a:br>
            <a:endParaRPr lang="zh-CN" altLang="en-US"/>
          </a:p>
        </p:txBody>
      </p:sp>
      <p:sp>
        <p:nvSpPr>
          <p:cNvPr id="3" name="内容占位符 2"/>
          <p:cNvSpPr>
            <a:spLocks noGrp="1"/>
          </p:cNvSpPr>
          <p:nvPr>
            <p:ph idx="1"/>
          </p:nvPr>
        </p:nvSpPr>
        <p:spPr>
          <a:xfrm>
            <a:off x="838200" y="1180465"/>
            <a:ext cx="10515600" cy="5043805"/>
          </a:xfrm>
        </p:spPr>
        <p:txBody>
          <a:bodyPr/>
          <a:lstStyle/>
          <a:p>
            <a:r>
              <a:rPr lang="zh-CN" altLang="en-US"/>
              <a:t>（</a:t>
            </a:r>
            <a:r>
              <a:rPr lang="en-US" altLang="zh-CN"/>
              <a:t>3</a:t>
            </a:r>
            <a:r>
              <a:rPr lang="zh-CN" altLang="en-US"/>
              <a:t>）增加乳头韧性。用食指中指捏住乳头向外轻拉，以方便将来婴儿吮吸</a:t>
            </a:r>
          </a:p>
          <a:p>
            <a:endParaRPr lang="zh-CN" altLang="en-US"/>
          </a:p>
          <a:p>
            <a:r>
              <a:rPr lang="zh-CN" altLang="en-US"/>
              <a:t>（</a:t>
            </a:r>
            <a:r>
              <a:rPr lang="en-US" altLang="zh-CN"/>
              <a:t>4</a:t>
            </a:r>
            <a:r>
              <a:rPr lang="zh-CN" altLang="en-US"/>
              <a:t>）避免乳头皲裂。如果乳头结痂难以清除时，可先涂护理精油，待结痂软化后用清水清洗，再涂上润肤油。</a:t>
            </a:r>
          </a:p>
          <a:p>
            <a:endParaRPr lang="zh-CN" altLang="en-US"/>
          </a:p>
          <a:p>
            <a:r>
              <a:rPr lang="en-US" altLang="zh-CN"/>
              <a:t>3.</a:t>
            </a:r>
            <a:r>
              <a:rPr lang="zh-CN" altLang="en-US"/>
              <a:t>乳头凹陷的纠正</a:t>
            </a:r>
          </a:p>
          <a:p>
            <a:r>
              <a:rPr lang="zh-CN" altLang="en-US"/>
              <a:t>  有上些女性先天性平乳头或乳头凹陷，如在产前不注意纠正，会直接影响产后婴儿吮吸的效果。怀孕</a:t>
            </a:r>
            <a:r>
              <a:rPr lang="en-US" altLang="zh-CN"/>
              <a:t>4~6</a:t>
            </a:r>
            <a:r>
              <a:rPr lang="zh-CN" altLang="en-US"/>
              <a:t>个月或</a:t>
            </a:r>
            <a:r>
              <a:rPr lang="en-US" altLang="zh-CN"/>
              <a:t>9</a:t>
            </a:r>
            <a:r>
              <a:rPr lang="zh-CN" altLang="en-US"/>
              <a:t>个月以后进行纠正效果最佳，可以采用以下方法。</a:t>
            </a:r>
          </a:p>
        </p:txBody>
      </p:sp>
      <p:pic>
        <p:nvPicPr>
          <p:cNvPr id="4" name="图片 3" descr="006iW2aAzy71d0HJZle20"/>
          <p:cNvPicPr>
            <a:picLocks noChangeAspect="1"/>
          </p:cNvPicPr>
          <p:nvPr/>
        </p:nvPicPr>
        <p:blipFill>
          <a:blip r:embed="rId2"/>
          <a:stretch>
            <a:fillRect/>
          </a:stretch>
        </p:blipFill>
        <p:spPr>
          <a:xfrm>
            <a:off x="4228465" y="4370705"/>
            <a:ext cx="6757670" cy="217424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a:t>（</a:t>
            </a:r>
            <a:r>
              <a:rPr lang="en-US" altLang="zh-CN"/>
              <a:t>1</a:t>
            </a:r>
            <a:r>
              <a:rPr lang="zh-CN" altLang="en-US"/>
              <a:t>）手法牵接，也称霍夫运动，可每天做，具体操作方法如下：</a:t>
            </a:r>
          </a:p>
          <a:p>
            <a:r>
              <a:rPr lang="zh-CN" altLang="en-US">
                <a:sym typeface="Wingdings" panose="05000000000000000000" charset="0"/>
              </a:rPr>
              <a:t>两手平放在乳房两侧，上下、左右轻轻揉动，可连续各做几次。</a:t>
            </a:r>
          </a:p>
          <a:p>
            <a:r>
              <a:rPr lang="zh-CN" altLang="en-US">
                <a:sym typeface="Wingdings" panose="05000000000000000000" charset="0"/>
              </a:rPr>
              <a:t>两手拇指放在乳头左右两侧，慢慢地向外拉开，再换乳头上下两侧向外拉。重复多次。</a:t>
            </a:r>
          </a:p>
          <a:p>
            <a:r>
              <a:rPr lang="zh-CN" altLang="en-US">
                <a:sym typeface="Wingdings" panose="05000000000000000000" charset="0"/>
              </a:rPr>
              <a:t>最后捏住乳头向外牵拉。</a:t>
            </a:r>
          </a:p>
          <a:p>
            <a:endParaRPr lang="zh-CN" altLang="en-US">
              <a:sym typeface="Wingdings" panose="05000000000000000000" charset="0"/>
            </a:endParaRPr>
          </a:p>
          <a:p>
            <a:r>
              <a:rPr lang="zh-CN" altLang="en-US">
                <a:sym typeface="Wingdings" panose="05000000000000000000" charset="0"/>
              </a:rPr>
              <a:t>（</a:t>
            </a:r>
            <a:r>
              <a:rPr lang="en-US" altLang="zh-CN">
                <a:sym typeface="Wingdings" panose="05000000000000000000" charset="0"/>
              </a:rPr>
              <a:t>2</a:t>
            </a:r>
            <a:r>
              <a:rPr lang="zh-CN" altLang="en-US">
                <a:sym typeface="Wingdings" panose="05000000000000000000" charset="0"/>
              </a:rPr>
              <a:t>）吸引疗法。妊娠后，每天用吸奶器吸引乳头数次，利用其负压促使乳头膨出。</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三、产褥期乳房护理按摩不注意事项</a:t>
            </a:r>
          </a:p>
        </p:txBody>
      </p:sp>
      <p:sp>
        <p:nvSpPr>
          <p:cNvPr id="3" name="内容占位符 2"/>
          <p:cNvSpPr>
            <a:spLocks noGrp="1"/>
          </p:cNvSpPr>
          <p:nvPr>
            <p:ph idx="1"/>
          </p:nvPr>
        </p:nvSpPr>
        <p:spPr/>
        <p:txBody>
          <a:bodyPr/>
          <a:lstStyle/>
          <a:p>
            <a:r>
              <a:rPr lang="zh-CN" altLang="en-US"/>
              <a:t>产褥期乳房护理按摩应注意以下三点：</a:t>
            </a:r>
          </a:p>
          <a:p>
            <a:r>
              <a:rPr lang="zh-CN" altLang="en-US"/>
              <a:t>（</a:t>
            </a:r>
            <a:r>
              <a:rPr lang="en-US" altLang="zh-CN"/>
              <a:t>1</a:t>
            </a:r>
            <a:r>
              <a:rPr lang="zh-CN" altLang="en-US"/>
              <a:t>）持久、有力、均匀、柔和、深透是有机统一的，它们之间密切相关，相辅相成，互相渗透，缺一不可。</a:t>
            </a:r>
          </a:p>
          <a:p>
            <a:r>
              <a:rPr lang="zh-CN" altLang="en-US"/>
              <a:t>（</a:t>
            </a:r>
            <a:r>
              <a:rPr lang="en-US" altLang="zh-CN"/>
              <a:t>2</a:t>
            </a:r>
            <a:r>
              <a:rPr lang="zh-CN" altLang="en-US"/>
              <a:t>）操作部位与穴位选择的不同，手法的力量和操作时间等都应因人、因时、因地、因病、因施治部位而改变，用力过大或力不足都会影响按摩效果。</a:t>
            </a:r>
          </a:p>
          <a:p>
            <a:endParaRPr lang="zh-CN" altLang="en-US"/>
          </a:p>
          <a:p>
            <a:r>
              <a:rPr lang="zh-CN" altLang="en-US"/>
              <a:t>（</a:t>
            </a:r>
            <a:r>
              <a:rPr lang="en-US" altLang="zh-CN"/>
              <a:t>3</a:t>
            </a:r>
            <a:r>
              <a:rPr lang="zh-CN" altLang="en-US"/>
              <a:t>）在整个操作过程中，催乳师必须集中精力，全神贯注，做到</a:t>
            </a:r>
            <a:r>
              <a:rPr lang="en-US" altLang="zh-CN"/>
              <a:t>“</a:t>
            </a:r>
            <a:r>
              <a:rPr lang="zh-CN" altLang="en-US"/>
              <a:t>意到、气到、力到</a:t>
            </a:r>
            <a:r>
              <a:rPr lang="en-US" altLang="zh-CN"/>
              <a:t>”</a:t>
            </a:r>
            <a:r>
              <a:rPr lang="zh-CN" altLang="en-US"/>
              <a:t>。才能取得良好的效果。</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产褥期乳房护理按摩的一般步骤</a:t>
            </a:r>
          </a:p>
        </p:txBody>
      </p:sp>
      <p:sp>
        <p:nvSpPr>
          <p:cNvPr id="3" name="内容占位符 2"/>
          <p:cNvSpPr>
            <a:spLocks noGrp="1"/>
          </p:cNvSpPr>
          <p:nvPr>
            <p:ph idx="1"/>
          </p:nvPr>
        </p:nvSpPr>
        <p:spPr/>
        <p:txBody>
          <a:bodyPr/>
          <a:lstStyle/>
          <a:p>
            <a:r>
              <a:rPr lang="en-US" altLang="zh-CN"/>
              <a:t>1</a:t>
            </a:r>
            <a:r>
              <a:rPr lang="zh-CN" altLang="en-US"/>
              <a:t>、按摩前的准备</a:t>
            </a:r>
          </a:p>
          <a:p>
            <a:r>
              <a:rPr lang="zh-CN" altLang="en-US">
                <a:sym typeface="Wingdings" panose="05000000000000000000" charset="0"/>
              </a:rPr>
              <a:t>洗手及准备用物，前期将用物携至产妇床前。</a:t>
            </a:r>
          </a:p>
          <a:p>
            <a:r>
              <a:rPr lang="zh-CN" altLang="en-US">
                <a:sym typeface="Wingdings" panose="05000000000000000000" charset="0"/>
              </a:rPr>
              <a:t>至产妇床前向产妇解释乳房护理的目的步骤。</a:t>
            </a:r>
          </a:p>
          <a:p>
            <a:r>
              <a:rPr lang="zh-CN" altLang="en-US">
                <a:sym typeface="Wingdings" panose="05000000000000000000" charset="0"/>
              </a:rPr>
              <a:t>围屏风或窗帘。</a:t>
            </a:r>
          </a:p>
          <a:p>
            <a:r>
              <a:rPr lang="zh-CN" altLang="en-US">
                <a:sym typeface="Wingdings" panose="05000000000000000000" charset="0"/>
              </a:rPr>
              <a:t>协助产妇采取舒适卧位。</a:t>
            </a:r>
          </a:p>
          <a:p>
            <a:r>
              <a:rPr lang="zh-CN" altLang="en-US">
                <a:sym typeface="Wingdings" panose="05000000000000000000" charset="0"/>
              </a:rPr>
              <a:t>协助产妇露出乳房。</a:t>
            </a:r>
          </a:p>
          <a:p>
            <a:r>
              <a:rPr lang="zh-CN" altLang="en-US">
                <a:sym typeface="Wingdings" panose="05000000000000000000" charset="0"/>
              </a:rPr>
              <a:t>在产妇胸前盖上大毛巾（保护产妇隐私）。</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2</a:t>
            </a:r>
            <a:r>
              <a:rPr lang="zh-CN" altLang="en-US"/>
              <a:t>、按摩步骤</a:t>
            </a:r>
          </a:p>
        </p:txBody>
      </p:sp>
      <p:sp>
        <p:nvSpPr>
          <p:cNvPr id="3" name="内容占位符 2"/>
          <p:cNvSpPr>
            <a:spLocks noGrp="1"/>
          </p:cNvSpPr>
          <p:nvPr>
            <p:ph idx="1"/>
          </p:nvPr>
        </p:nvSpPr>
        <p:spPr/>
        <p:txBody>
          <a:bodyPr/>
          <a:lstStyle/>
          <a:p>
            <a:r>
              <a:rPr lang="zh-CN" altLang="en-US"/>
              <a:t>（</a:t>
            </a:r>
            <a:r>
              <a:rPr lang="en-US" altLang="zh-CN"/>
              <a:t>1</a:t>
            </a:r>
            <a:r>
              <a:rPr lang="zh-CN" altLang="en-US"/>
              <a:t>）准备</a:t>
            </a:r>
          </a:p>
          <a:p>
            <a:r>
              <a:rPr lang="zh-CN" altLang="en-US">
                <a:sym typeface="Wingdings" panose="05000000000000000000" charset="0"/>
              </a:rPr>
              <a:t>用盆取一盆清水至产妇床前，水温约为</a:t>
            </a:r>
            <a:r>
              <a:rPr lang="en-US" altLang="zh-CN">
                <a:sym typeface="Wingdings" panose="05000000000000000000" charset="0"/>
              </a:rPr>
              <a:t>40</a:t>
            </a:r>
            <a:r>
              <a:rPr lang="en-US" altLang="zh-CN">
                <a:latin typeface="宋体" panose="02010600030101010101" pitchFamily="2" charset="-122"/>
                <a:ea typeface="宋体" panose="02010600030101010101" pitchFamily="2" charset="-122"/>
                <a:sym typeface="Wingdings" panose="05000000000000000000" charset="0"/>
              </a:rPr>
              <a:t>℃.</a:t>
            </a:r>
          </a:p>
          <a:p>
            <a:r>
              <a:rPr lang="zh-CN" altLang="en-US">
                <a:sym typeface="Wingdings" panose="05000000000000000000" charset="0"/>
              </a:rPr>
              <a:t>协助产妇露出一侧乳房，以小毛巾蘸温水，由乳晕处以环形方式清洁一侧乳头及乳房，重复此步骤数次后以干毛巾拭干后用大毛巾覆盖。</a:t>
            </a:r>
          </a:p>
          <a:p>
            <a:r>
              <a:rPr lang="zh-CN" altLang="en-US">
                <a:sym typeface="Wingdings" panose="05000000000000000000" charset="0"/>
              </a:rPr>
              <a:t>以相同方式清洁另一侧乳房。</a:t>
            </a:r>
          </a:p>
          <a:p>
            <a:r>
              <a:rPr lang="zh-CN" altLang="en-US">
                <a:sym typeface="Wingdings" panose="05000000000000000000" charset="0"/>
              </a:rPr>
              <a:t>（</a:t>
            </a:r>
            <a:r>
              <a:rPr lang="en-US" altLang="zh-CN">
                <a:sym typeface="Wingdings" panose="05000000000000000000" charset="0"/>
              </a:rPr>
              <a:t>2</a:t>
            </a:r>
            <a:r>
              <a:rPr lang="zh-CN" altLang="en-US">
                <a:sym typeface="Wingdings" panose="05000000000000000000" charset="0"/>
              </a:rPr>
              <a:t>）热敷</a:t>
            </a:r>
          </a:p>
          <a:p>
            <a:r>
              <a:rPr lang="zh-CN" altLang="en-US">
                <a:sym typeface="Wingdings" panose="05000000000000000000" charset="0"/>
              </a:rPr>
              <a:t>协助产妇露出两侧乳房。</a:t>
            </a:r>
          </a:p>
          <a:p>
            <a:r>
              <a:rPr lang="zh-CN" altLang="en-US">
                <a:sym typeface="Wingdings" panose="05000000000000000000" charset="0"/>
              </a:rPr>
              <a:t>将乳凝胶控制在</a:t>
            </a:r>
            <a:r>
              <a:rPr lang="en-US" altLang="zh-CN">
                <a:sym typeface="Wingdings" panose="05000000000000000000" charset="0"/>
              </a:rPr>
              <a:t>50</a:t>
            </a:r>
            <a:r>
              <a:rPr lang="en-US" altLang="zh-CN">
                <a:latin typeface="宋体" panose="02010600030101010101" pitchFamily="2" charset="-122"/>
                <a:ea typeface="宋体" panose="02010600030101010101" pitchFamily="2" charset="-122"/>
                <a:sym typeface="Wingdings" panose="05000000000000000000" charset="0"/>
              </a:rPr>
              <a:t>℃</a:t>
            </a:r>
            <a:r>
              <a:rPr lang="zh-CN" altLang="en-US">
                <a:latin typeface="宋体" panose="02010600030101010101" pitchFamily="2" charset="-122"/>
                <a:ea typeface="宋体" panose="02010600030101010101" pitchFamily="2" charset="-122"/>
                <a:sym typeface="Wingdings" panose="05000000000000000000" charset="0"/>
              </a:rPr>
              <a:t>左右，操作时应视产妇个人忍受程度而定。</a:t>
            </a:r>
          </a:p>
          <a:p>
            <a:r>
              <a:rPr lang="zh-CN" altLang="en-US">
                <a:sym typeface="Wingdings" panose="05000000000000000000" charset="0"/>
              </a:rPr>
              <a:t>分别环形覆盖在两侧乳房上，注意不要敷到乳头，以免乳头疼痛破裂。</a:t>
            </a:r>
          </a:p>
          <a:p>
            <a:r>
              <a:rPr lang="zh-CN" altLang="en-US">
                <a:sym typeface="Wingdings" panose="05000000000000000000" charset="0"/>
              </a:rPr>
              <a:t>乳凝胶温度维持在</a:t>
            </a:r>
            <a:r>
              <a:rPr lang="en-US" altLang="zh-CN">
                <a:sym typeface="Wingdings" panose="05000000000000000000" charset="0"/>
              </a:rPr>
              <a:t>45</a:t>
            </a:r>
            <a:r>
              <a:rPr lang="en-US" altLang="zh-CN">
                <a:latin typeface="宋体" panose="02010600030101010101" pitchFamily="2" charset="-122"/>
                <a:ea typeface="宋体" panose="02010600030101010101" pitchFamily="2" charset="-122"/>
                <a:sym typeface="Wingdings" panose="05000000000000000000" charset="0"/>
              </a:rPr>
              <a:t>℃~50℃</a:t>
            </a:r>
            <a:r>
              <a:rPr lang="zh-CN" altLang="en-US">
                <a:latin typeface="宋体" panose="02010600030101010101" pitchFamily="2" charset="-122"/>
                <a:ea typeface="宋体" panose="02010600030101010101" pitchFamily="2" charset="-122"/>
                <a:sym typeface="Wingdings" panose="05000000000000000000" charset="0"/>
              </a:rPr>
              <a:t>，热敷效果较好。</a:t>
            </a:r>
          </a:p>
          <a:p>
            <a:r>
              <a:rPr lang="zh-CN" altLang="en-US">
                <a:sym typeface="Wingdings" panose="05000000000000000000" charset="0"/>
              </a:rPr>
              <a:t>重复此步骤，热敷时间至少</a:t>
            </a:r>
            <a:r>
              <a:rPr lang="en-US" altLang="zh-CN">
                <a:sym typeface="Wingdings" panose="05000000000000000000" charset="0"/>
              </a:rPr>
              <a:t>10</a:t>
            </a:r>
            <a:r>
              <a:rPr lang="zh-CN" altLang="en-US">
                <a:sym typeface="Wingdings" panose="05000000000000000000" charset="0"/>
              </a:rPr>
              <a:t>分钟。</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641985"/>
            <a:ext cx="10515600" cy="636270"/>
          </a:xfrm>
        </p:spPr>
        <p:txBody>
          <a:bodyPr>
            <a:normAutofit fontScale="90000"/>
          </a:bodyPr>
          <a:lstStyle/>
          <a:p>
            <a:endParaRPr lang="zh-CN" altLang="en-US"/>
          </a:p>
        </p:txBody>
      </p:sp>
      <p:sp>
        <p:nvSpPr>
          <p:cNvPr id="3" name="内容占位符 2"/>
          <p:cNvSpPr>
            <a:spLocks noGrp="1"/>
          </p:cNvSpPr>
          <p:nvPr>
            <p:ph idx="1"/>
          </p:nvPr>
        </p:nvSpPr>
        <p:spPr>
          <a:xfrm>
            <a:off x="838200" y="1565910"/>
            <a:ext cx="10515600" cy="5049520"/>
          </a:xfrm>
        </p:spPr>
        <p:txBody>
          <a:bodyPr>
            <a:normAutofit lnSpcReduction="20000"/>
          </a:bodyPr>
          <a:lstStyle/>
          <a:p>
            <a:r>
              <a:rPr lang="zh-CN" altLang="en-US"/>
              <a:t>（</a:t>
            </a:r>
            <a:r>
              <a:rPr lang="en-US" altLang="zh-CN"/>
              <a:t>3</a:t>
            </a:r>
            <a:r>
              <a:rPr lang="zh-CN" altLang="en-US"/>
              <a:t>）按摩</a:t>
            </a:r>
          </a:p>
          <a:p>
            <a:r>
              <a:rPr lang="zh-CN" altLang="en-US"/>
              <a:t>将双手蘸介质，开始为产妇按摩乳房，按摩期间若感觉手部较干燥不够润滑时，可以再蘸介质（芝麻油、花生油）</a:t>
            </a:r>
          </a:p>
          <a:p>
            <a:r>
              <a:rPr lang="zh-CN" altLang="en-US">
                <a:sym typeface="Wingdings" panose="05000000000000000000" charset="0"/>
              </a:rPr>
              <a:t>环形按摩：露出产妇一侧乳房，将双手拇指和四指分开置于乳房基部，以环形方式于乳房基部按摩</a:t>
            </a:r>
            <a:r>
              <a:rPr lang="en-US" altLang="zh-CN">
                <a:sym typeface="Wingdings" panose="05000000000000000000" charset="0"/>
              </a:rPr>
              <a:t>1~2</a:t>
            </a:r>
            <a:r>
              <a:rPr lang="zh-CN" altLang="en-US">
                <a:sym typeface="Wingdings" panose="05000000000000000000" charset="0"/>
              </a:rPr>
              <a:t>分钟后换另一侧乳房，以相同方式按摩。</a:t>
            </a:r>
          </a:p>
          <a:p>
            <a:endParaRPr lang="zh-CN" altLang="en-US">
              <a:sym typeface="Wingdings" panose="05000000000000000000" charset="0"/>
            </a:endParaRPr>
          </a:p>
          <a:p>
            <a:r>
              <a:rPr lang="zh-CN" altLang="en-US">
                <a:sym typeface="Wingdings" panose="05000000000000000000" charset="0"/>
              </a:rPr>
              <a:t>螺旋形按摩：于一手固定乳房的一侧，另一手以中指及食指依照乳腺分布的位置，由乳房基部向乳头方向螺旋形方式，按摩整个乳房</a:t>
            </a:r>
            <a:r>
              <a:rPr lang="en-US" altLang="zh-CN">
                <a:sym typeface="Wingdings" panose="05000000000000000000" charset="0"/>
              </a:rPr>
              <a:t>1~2</a:t>
            </a:r>
            <a:r>
              <a:rPr lang="zh-CN" altLang="en-US">
                <a:sym typeface="Wingdings" panose="05000000000000000000" charset="0"/>
              </a:rPr>
              <a:t>分钟后换另一侧，以相同方式按摩四指。</a:t>
            </a:r>
          </a:p>
          <a:p>
            <a:endParaRPr lang="zh-CN" altLang="en-US">
              <a:sym typeface="Wingdings" panose="05000000000000000000" charset="0"/>
            </a:endParaRPr>
          </a:p>
          <a:p>
            <a:r>
              <a:rPr lang="zh-CN" altLang="en-US">
                <a:sym typeface="Wingdings" panose="05000000000000000000" charset="0"/>
              </a:rPr>
              <a:t>挤压按摩：双手拇指和四指分开置于乳房基部，以挤压方式由乳房基部向乳头方向按摩</a:t>
            </a:r>
            <a:r>
              <a:rPr lang="en-US" altLang="zh-CN">
                <a:sym typeface="Wingdings" panose="05000000000000000000" charset="0"/>
              </a:rPr>
              <a:t>1~2</a:t>
            </a:r>
            <a:r>
              <a:rPr lang="zh-CN" altLang="en-US">
                <a:sym typeface="Wingdings" panose="05000000000000000000" charset="0"/>
              </a:rPr>
              <a:t>分钟换另一侧乳房，以相同方式按摩。按摩时可能有乳汁排出，以毛巾拭净即可。</a:t>
            </a:r>
          </a:p>
          <a:p>
            <a:endParaRPr lang="zh-CN" altLang="en-US">
              <a:sym typeface="Wingdings" panose="05000000000000000000" charset="0"/>
            </a:endParaRPr>
          </a:p>
          <a:p>
            <a:r>
              <a:rPr lang="zh-CN" altLang="en-US">
                <a:sym typeface="Wingdings" panose="05000000000000000000" charset="0"/>
              </a:rPr>
              <a:t>牵引乳头：在左手扶住乳房并以右手食指及中指向外牵引乳头数次后换另一侧乳头，重复上述步骤。</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3</a:t>
            </a:r>
            <a:r>
              <a:rPr lang="zh-CN" altLang="en-US"/>
              <a:t>、按摩结束后需做的工作</a:t>
            </a:r>
          </a:p>
        </p:txBody>
      </p:sp>
      <p:sp>
        <p:nvSpPr>
          <p:cNvPr id="3" name="内容占位符 2"/>
          <p:cNvSpPr>
            <a:spLocks noGrp="1"/>
          </p:cNvSpPr>
          <p:nvPr>
            <p:ph idx="1"/>
          </p:nvPr>
        </p:nvSpPr>
        <p:spPr/>
        <p:txBody>
          <a:bodyPr/>
          <a:lstStyle/>
          <a:p>
            <a:r>
              <a:rPr lang="zh-CN" altLang="en-US"/>
              <a:t>（</a:t>
            </a:r>
            <a:r>
              <a:rPr lang="en-US" altLang="zh-CN"/>
              <a:t>1</a:t>
            </a:r>
            <a:r>
              <a:rPr lang="zh-CN" altLang="en-US"/>
              <a:t>）以温湿毛巾拭净双侧乳房。</a:t>
            </a:r>
          </a:p>
          <a:p>
            <a:r>
              <a:rPr lang="zh-CN" altLang="en-US"/>
              <a:t>（</a:t>
            </a:r>
            <a:r>
              <a:rPr lang="en-US" altLang="zh-CN"/>
              <a:t>2</a:t>
            </a:r>
            <a:r>
              <a:rPr lang="zh-CN" altLang="en-US"/>
              <a:t>）协助产妇哺乳、更换舒适清洁的胸罩及上衣。</a:t>
            </a:r>
          </a:p>
          <a:p>
            <a:r>
              <a:rPr lang="zh-CN" altLang="en-US"/>
              <a:t>（</a:t>
            </a:r>
            <a:r>
              <a:rPr lang="en-US" altLang="zh-CN"/>
              <a:t>3</a:t>
            </a:r>
            <a:r>
              <a:rPr lang="zh-CN" altLang="en-US"/>
              <a:t>）给予乳房护理及母乳喂养等相关知识指导。</a:t>
            </a:r>
          </a:p>
          <a:p>
            <a:r>
              <a:rPr lang="zh-CN" altLang="en-US"/>
              <a:t>（</a:t>
            </a:r>
            <a:r>
              <a:rPr lang="en-US" altLang="zh-CN"/>
              <a:t>4</a:t>
            </a:r>
            <a:r>
              <a:rPr lang="zh-CN" altLang="en-US"/>
              <a:t>）收拾用物。</a:t>
            </a:r>
          </a:p>
          <a:p>
            <a:r>
              <a:rPr lang="zh-CN" altLang="en-US"/>
              <a:t>（</a:t>
            </a:r>
            <a:r>
              <a:rPr lang="en-US" altLang="zh-CN"/>
              <a:t>5</a:t>
            </a:r>
            <a:r>
              <a:rPr lang="zh-CN" altLang="en-US"/>
              <a:t>）洗手。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70"/>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70"/>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338_3"/>
  <p:tag name="KSO_WM_SLIDE_INDEX" val="3"/>
  <p:tag name="KSO_WM_SLIDE_ITEM_CNT" val="3"/>
  <p:tag name="KSO_WM_SLIDE_LAYOUT" val="a_f"/>
  <p:tag name="KSO_WM_SLIDE_LAYOUT_CNT" val="1_2"/>
  <p:tag name="KSO_WM_SLIDE_TYPE" val="text"/>
  <p:tag name="KSO_WM_BEAUTIFY_FLAG" val="#wm#"/>
  <p:tag name="KSO_WM_SLIDE_POSITION" val="66*142"/>
  <p:tag name="KSO_WM_SLIDE_SIZE" val="828*356"/>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f"/>
  <p:tag name="KSO_WM_UNIT_INDEX" val="1"/>
  <p:tag name="KSO_WM_UNIT_ID" val="custom160338_3*f*1"/>
  <p:tag name="KSO_WM_UNIT_CLEAR" val="1"/>
  <p:tag name="KSO_WM_UNIT_LAYERLEVEL" val="1"/>
  <p:tag name="KSO_WM_UNIT_VALUE" val="154"/>
  <p:tag name="KSO_WM_UNIT_HIGHLIGHT" val="0"/>
  <p:tag name="KSO_WM_UNIT_COMPATIBLE" val="0"/>
  <p:tag name="KSO_WM_UNIT_PRESET_TEXT_INDEX" val="4"/>
  <p:tag name="KSO_WM_UNIT_PRESET_TEXT_LEN" val="57"/>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f"/>
  <p:tag name="KSO_WM_UNIT_INDEX" val="2"/>
  <p:tag name="KSO_WM_UNIT_ID" val="custom160338_3*f*2"/>
  <p:tag name="KSO_WM_UNIT_CLEAR" val="1"/>
  <p:tag name="KSO_WM_UNIT_LAYERLEVEL" val="1"/>
  <p:tag name="KSO_WM_UNIT_VALUE" val="154"/>
  <p:tag name="KSO_WM_UNIT_HIGHLIGHT" val="0"/>
  <p:tag name="KSO_WM_UNIT_COMPATIBLE" val="0"/>
  <p:tag name="KSO_WM_UNIT_PRESET_TEXT_INDEX" val="4"/>
  <p:tag name="KSO_WM_UNIT_PRESET_TEXT_LEN" val="57"/>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a"/>
  <p:tag name="KSO_WM_UNIT_INDEX" val="1"/>
  <p:tag name="KSO_WM_UNIT_ID" val="custom160338_3*a*1"/>
  <p:tag name="KSO_WM_UNIT_CLEAR" val="1"/>
  <p:tag name="KSO_WM_UNIT_LAYERLEVEL" val="1"/>
  <p:tag name="KSO_WM_UNIT_VALUE" val="44"/>
  <p:tag name="KSO_WM_UNIT_ISCONTENTSTITLE" val="0"/>
  <p:tag name="KSO_WM_UNIT_HIGHLIGHT" val="0"/>
  <p:tag name="KSO_WM_UNIT_COMPATIBLE" val="0"/>
  <p:tag name="KSO_WM_UNIT_PRESET_TEXT_INDEX" val="3"/>
  <p:tag name="KSO_WM_UNIT_PRESET_TEXT_LEN" val="17"/>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338_21"/>
  <p:tag name="KSO_WM_SLIDE_INDEX" val="21"/>
  <p:tag name="KSO_WM_SLIDE_ITEM_CNT" val="1"/>
  <p:tag name="KSO_WM_SLIDE_LAYOUT" val="a_f"/>
  <p:tag name="KSO_WM_SLIDE_LAYOUT_CNT" val="1_1"/>
  <p:tag name="KSO_WM_SLIDE_TYPE" val="text"/>
  <p:tag name="KSO_WM_BEAUTIFY_FLAG" val="#wm#"/>
  <p:tag name="KSO_WM_SLIDE_POSITION" val="159*141"/>
  <p:tag name="KSO_WM_SLIDE_SIZE" val="645*330"/>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338_21*i*0"/>
  <p:tag name="KSO_WM_TEMPLATE_CATEGORY" val="custom"/>
  <p:tag name="KSO_WM_TEMPLATE_INDEX" val="160338"/>
  <p:tag name="KSO_WM_UNIT_INDEX" val="0"/>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338_21*i*1"/>
  <p:tag name="KSO_WM_TEMPLATE_CATEGORY" val="custom"/>
  <p:tag name="KSO_WM_TEMPLATE_INDEX" val="160338"/>
  <p:tag name="KSO_WM_UNIT_INDEX" val="1"/>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a"/>
  <p:tag name="KSO_WM_UNIT_INDEX" val="1"/>
  <p:tag name="KSO_WM_UNIT_ID" val="custom160338_21*a*1"/>
  <p:tag name="KSO_WM_UNIT_CLEAR" val="1"/>
  <p:tag name="KSO_WM_UNIT_LAYERLEVEL" val="1"/>
  <p:tag name="KSO_WM_UNIT_VALUE" val="19"/>
  <p:tag name="KSO_WM_UNIT_ISCONTENTSTITLE" val="0"/>
  <p:tag name="KSO_WM_UNIT_HIGHLIGHT" val="0"/>
  <p:tag name="KSO_WM_UNIT_COMPATIBLE" val="0"/>
  <p:tag name="KSO_WM_UNIT_PRESET_TEXT_INDEX" val="3"/>
  <p:tag name="KSO_WM_UNIT_PRESET_TEXT_LEN" val="17"/>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f"/>
  <p:tag name="KSO_WM_UNIT_INDEX" val="1"/>
  <p:tag name="KSO_WM_UNIT_ID" val="custom160338_21*f*1"/>
  <p:tag name="KSO_WM_UNIT_CLEAR" val="1"/>
  <p:tag name="KSO_WM_UNIT_LAYERLEVEL" val="1"/>
  <p:tag name="KSO_WM_UNIT_VALUE" val="112"/>
  <p:tag name="KSO_WM_UNIT_HIGHLIGHT" val="0"/>
  <p:tag name="KSO_WM_UNIT_COMPATIBLE" val="0"/>
  <p:tag name="KSO_WM_UNIT_PRESET_TEXT_INDEX" val="5"/>
  <p:tag name="KSO_WM_UNIT_PRESET_TEXT_LEN" val="232"/>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338_21"/>
  <p:tag name="KSO_WM_SLIDE_INDEX" val="21"/>
  <p:tag name="KSO_WM_SLIDE_ITEM_CNT" val="1"/>
  <p:tag name="KSO_WM_SLIDE_LAYOUT" val="a_f"/>
  <p:tag name="KSO_WM_SLIDE_LAYOUT_CNT" val="1_1"/>
  <p:tag name="KSO_WM_SLIDE_TYPE" val="text"/>
  <p:tag name="KSO_WM_BEAUTIFY_FLAG" val="#wm#"/>
  <p:tag name="KSO_WM_SLIDE_POSITION" val="159*141"/>
  <p:tag name="KSO_WM_SLIDE_SIZE" val="645*330"/>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338_21*i*0"/>
  <p:tag name="KSO_WM_TEMPLATE_CATEGORY" val="custom"/>
  <p:tag name="KSO_WM_TEMPLATE_INDEX" val="160338"/>
  <p:tag name="KSO_WM_UNIT_INDEX" val="0"/>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custom160338_21*i*1"/>
  <p:tag name="KSO_WM_TEMPLATE_CATEGORY" val="custom"/>
  <p:tag name="KSO_WM_TEMPLATE_INDEX" val="160338"/>
  <p:tag name="KSO_WM_UNIT_INDEX"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a"/>
  <p:tag name="KSO_WM_UNIT_INDEX" val="1"/>
  <p:tag name="KSO_WM_UNIT_ID" val="custom160338_21*a*1"/>
  <p:tag name="KSO_WM_UNIT_CLEAR" val="1"/>
  <p:tag name="KSO_WM_UNIT_LAYERLEVEL" val="1"/>
  <p:tag name="KSO_WM_UNIT_VALUE" val="19"/>
  <p:tag name="KSO_WM_UNIT_ISCONTENTSTITLE" val="0"/>
  <p:tag name="KSO_WM_UNIT_HIGHLIGHT" val="0"/>
  <p:tag name="KSO_WM_UNIT_COMPATIBLE" val="0"/>
  <p:tag name="KSO_WM_UNIT_PRESET_TEXT_INDEX" val="3"/>
  <p:tag name="KSO_WM_UNIT_PRESET_TEXT_LEN" val="17"/>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338"/>
  <p:tag name="KSO_WM_UNIT_TYPE" val="f"/>
  <p:tag name="KSO_WM_UNIT_INDEX" val="1"/>
  <p:tag name="KSO_WM_UNIT_ID" val="custom160338_21*f*1"/>
  <p:tag name="KSO_WM_UNIT_CLEAR" val="1"/>
  <p:tag name="KSO_WM_UNIT_LAYERLEVEL" val="1"/>
  <p:tag name="KSO_WM_UNIT_VALUE" val="112"/>
  <p:tag name="KSO_WM_UNIT_HIGHLIGHT" val="0"/>
  <p:tag name="KSO_WM_UNIT_COMPATIBLE" val="0"/>
  <p:tag name="KSO_WM_UNIT_PRESET_TEXT_INDEX" val="5"/>
  <p:tag name="KSO_WM_UNIT_PRESET_TEXT_LEN" val="232"/>
</p:tagLst>
</file>

<file path=ppt/tags/tag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4"/>
  <p:tag name="KSO_WM_SLIDE_INDEX" val="4"/>
  <p:tag name="KSO_WM_SLIDE_ITEM_CNT" val="2"/>
  <p:tag name="KSO_WM_SLIDE_LAYOUT" val="a_f_d"/>
  <p:tag name="KSO_WM_SLIDE_LAYOUT_CNT" val="1_1_1"/>
  <p:tag name="KSO_WM_SLIDE_TYPE" val="text"/>
  <p:tag name="KSO_WM_BEAUTIFY_FLAG" val="#wm#"/>
  <p:tag name="KSO_WM_SLIDE_POSITION" val="66*37"/>
  <p:tag name="KSO_WM_SLIDE_SIZE" val="828*425"/>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4*a*1"/>
  <p:tag name="KSO_WM_UNIT_CLEAR" val="1"/>
  <p:tag name="KSO_WM_UNIT_LAYERLEVEL" val="1"/>
  <p:tag name="KSO_WM_UNIT_VALUE" val="33"/>
  <p:tag name="KSO_WM_UNIT_ISCONTENTSTITLE" val="0"/>
  <p:tag name="KSO_WM_UNIT_HIGHLIGHT" val="0"/>
  <p:tag name="KSO_WM_UNIT_COMPATIBLE" val="0"/>
  <p:tag name="KSO_WM_UNIT_PRESET_TEXT_INDEX" val="0"/>
  <p:tag name="KSO_WM_UNIT_PRESET_TEXT_LEN" val="9"/>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d"/>
  <p:tag name="KSO_WM_UNIT_INDEX" val="1"/>
  <p:tag name="KSO_WM_UNIT_ID" val="custom160037_4*d*1"/>
  <p:tag name="KSO_WM_UNIT_CLEAR" val="0"/>
  <p:tag name="KSO_WM_UNIT_LAYERLEVEL" val="1"/>
  <p:tag name="KSO_WM_UNIT_VALUE" val="1500*1713"/>
  <p:tag name="KSO_WM_UNIT_HIGHLIGHT" val="0"/>
  <p:tag name="KSO_WM_UNIT_COMPATIBLE" val="0"/>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4*f*1"/>
  <p:tag name="KSO_WM_UNIT_CLEAR" val="1"/>
  <p:tag name="KSO_WM_UNIT_LAYERLEVEL" val="1"/>
  <p:tag name="KSO_WM_UNIT_VALUE" val="180"/>
  <p:tag name="KSO_WM_UNIT_HIGHLIGHT" val="0"/>
  <p:tag name="KSO_WM_UNIT_COMPATIBLE" val="0"/>
  <p:tag name="KSO_WM_UNIT_PRESET_TEXT_INDEX" val="6"/>
  <p:tag name="KSO_WM_UNIT_PRESET_TEXT_LEN" val="50"/>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2"/>
  <p:tag name="KSO_WM_SLIDE_INDEX" val="2"/>
  <p:tag name="KSO_WM_SLIDE_ITEM_CNT" val="1"/>
  <p:tag name="KSO_WM_SLIDE_LAYOUT" val="a_f"/>
  <p:tag name="KSO_WM_SLIDE_LAYOUT_CNT" val="1_1"/>
  <p:tag name="KSO_WM_SLIDE_TYPE" val="text"/>
  <p:tag name="KSO_WM_BEAUTIFY_FLAG" val="#wm#"/>
  <p:tag name="KSO_WM_SLIDE_POSITION" val="66*134"/>
  <p:tag name="KSO_WM_SLIDE_SIZE" val="828*356"/>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2*a*1"/>
  <p:tag name="KSO_WM_UNIT_CLEAR" val="1"/>
  <p:tag name="KSO_WM_UNIT_LAYERLEVEL" val="1"/>
  <p:tag name="KSO_WM_UNIT_VALUE" val="25"/>
  <p:tag name="KSO_WM_UNIT_ISCONTENTSTITLE" val="0"/>
  <p:tag name="KSO_WM_UNIT_HIGHLIGHT" val="0"/>
  <p:tag name="KSO_WM_UNIT_COMPATIBLE" val="0"/>
  <p:tag name="KSO_WM_UNIT_PRESET_TEXT_INDEX" val="0"/>
  <p:tag name="KSO_WM_UNIT_PRESET_TEXT_LEN" val="9"/>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2*f*1"/>
  <p:tag name="KSO_WM_UNIT_CLEAR" val="1"/>
  <p:tag name="KSO_WM_UNIT_LAYERLEVEL" val="1"/>
  <p:tag name="KSO_WM_UNIT_VALUE" val="396"/>
  <p:tag name="KSO_WM_UNIT_HIGHLIGHT" val="0"/>
  <p:tag name="KSO_WM_UNIT_COMPATIBLE" val="0"/>
  <p:tag name="KSO_WM_UNIT_PRESET_TEXT_INDEX" val="6"/>
  <p:tag name="KSO_WM_UNIT_PRESET_TEXT_LEN" val="50"/>
</p:tagLst>
</file>

<file path=ppt/tags/tag2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2"/>
  <p:tag name="KSO_WM_SLIDE_INDEX" val="2"/>
  <p:tag name="KSO_WM_SLIDE_ITEM_CNT" val="1"/>
  <p:tag name="KSO_WM_SLIDE_LAYOUT" val="a_f"/>
  <p:tag name="KSO_WM_SLIDE_LAYOUT_CNT" val="1_1"/>
  <p:tag name="KSO_WM_SLIDE_TYPE" val="text"/>
  <p:tag name="KSO_WM_BEAUTIFY_FLAG" val="#wm#"/>
  <p:tag name="KSO_WM_SLIDE_POSITION" val="66*134"/>
  <p:tag name="KSO_WM_SLIDE_SIZE" val="828*356"/>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2*a*1"/>
  <p:tag name="KSO_WM_UNIT_CLEAR" val="1"/>
  <p:tag name="KSO_WM_UNIT_LAYERLEVEL" val="1"/>
  <p:tag name="KSO_WM_UNIT_VALUE" val="25"/>
  <p:tag name="KSO_WM_UNIT_ISCONTENTSTITLE" val="0"/>
  <p:tag name="KSO_WM_UNIT_HIGHLIGHT" val="0"/>
  <p:tag name="KSO_WM_UNIT_COMPATIBLE" val="0"/>
  <p:tag name="KSO_WM_UNIT_PRESET_TEXT_INDEX" val="0"/>
  <p:tag name="KSO_WM_UNIT_PRESET_TEXT_LEN" val="9"/>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2*f*1"/>
  <p:tag name="KSO_WM_UNIT_CLEAR" val="1"/>
  <p:tag name="KSO_WM_UNIT_LAYERLEVEL" val="1"/>
  <p:tag name="KSO_WM_UNIT_VALUE" val="396"/>
  <p:tag name="KSO_WM_UNIT_HIGHLIGHT" val="0"/>
  <p:tag name="KSO_WM_UNIT_COMPATIBLE" val="0"/>
  <p:tag name="KSO_WM_UNIT_PRESET_TEXT_INDEX" val="6"/>
  <p:tag name="KSO_WM_UNIT_PRESET_TEXT_LEN" val="50"/>
</p:tagLst>
</file>

<file path=ppt/tags/tag2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2"/>
  <p:tag name="KSO_WM_SLIDE_INDEX" val="2"/>
  <p:tag name="KSO_WM_SLIDE_ITEM_CNT" val="1"/>
  <p:tag name="KSO_WM_SLIDE_LAYOUT" val="a_f"/>
  <p:tag name="KSO_WM_SLIDE_LAYOUT_CNT" val="1_1"/>
  <p:tag name="KSO_WM_SLIDE_TYPE" val="text"/>
  <p:tag name="KSO_WM_BEAUTIFY_FLAG" val="#wm#"/>
  <p:tag name="KSO_WM_SLIDE_POSITION" val="66*134"/>
  <p:tag name="KSO_WM_SLIDE_SIZE" val="828*356"/>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2*a*1"/>
  <p:tag name="KSO_WM_UNIT_CLEAR" val="1"/>
  <p:tag name="KSO_WM_UNIT_LAYERLEVEL" val="1"/>
  <p:tag name="KSO_WM_UNIT_VALUE" val="25"/>
  <p:tag name="KSO_WM_UNIT_ISCONTENTSTITLE" val="0"/>
  <p:tag name="KSO_WM_UNIT_HIGHLIGHT" val="0"/>
  <p:tag name="KSO_WM_UNIT_COMPATIBLE" val="0"/>
  <p:tag name="KSO_WM_UNIT_PRESET_TEXT_INDEX" val="0"/>
  <p:tag name="KSO_WM_UNIT_PRESET_TEXT_LEN" val="9"/>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2*f*1"/>
  <p:tag name="KSO_WM_UNIT_CLEAR" val="1"/>
  <p:tag name="KSO_WM_UNIT_LAYERLEVEL" val="1"/>
  <p:tag name="KSO_WM_UNIT_VALUE" val="396"/>
  <p:tag name="KSO_WM_UNIT_HIGHLIGHT" val="0"/>
  <p:tag name="KSO_WM_UNIT_COMPATIBLE" val="0"/>
  <p:tag name="KSO_WM_UNIT_PRESET_TEXT_INDEX" val="6"/>
  <p:tag name="KSO_WM_UNIT_PRESET_TEXT_LEN" val="50"/>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2"/>
  <p:tag name="KSO_WM_SLIDE_INDEX" val="2"/>
  <p:tag name="KSO_WM_SLIDE_ITEM_CNT" val="1"/>
  <p:tag name="KSO_WM_SLIDE_LAYOUT" val="a_f"/>
  <p:tag name="KSO_WM_SLIDE_LAYOUT_CNT" val="1_1"/>
  <p:tag name="KSO_WM_SLIDE_TYPE" val="text"/>
  <p:tag name="KSO_WM_BEAUTIFY_FLAG" val="#wm#"/>
  <p:tag name="KSO_WM_SLIDE_POSITION" val="66*134"/>
  <p:tag name="KSO_WM_SLIDE_SIZE" val="828*356"/>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2*a*1"/>
  <p:tag name="KSO_WM_UNIT_CLEAR" val="1"/>
  <p:tag name="KSO_WM_UNIT_LAYERLEVEL" val="1"/>
  <p:tag name="KSO_WM_UNIT_VALUE" val="25"/>
  <p:tag name="KSO_WM_UNIT_ISCONTENTSTITLE" val="0"/>
  <p:tag name="KSO_WM_UNIT_HIGHLIGHT" val="0"/>
  <p:tag name="KSO_WM_UNIT_COMPATIBLE" val="0"/>
  <p:tag name="KSO_WM_UNIT_PRESET_TEXT_INDEX" val="0"/>
  <p:tag name="KSO_WM_UNIT_PRESET_TEXT_LEN" val="9"/>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2*f*1"/>
  <p:tag name="KSO_WM_UNIT_CLEAR" val="1"/>
  <p:tag name="KSO_WM_UNIT_LAYERLEVEL" val="1"/>
  <p:tag name="KSO_WM_UNIT_VALUE" val="396"/>
  <p:tag name="KSO_WM_UNIT_HIGHLIGHT" val="0"/>
  <p:tag name="KSO_WM_UNIT_COMPATIBLE" val="0"/>
  <p:tag name="KSO_WM_UNIT_PRESET_TEXT_INDEX" val="6"/>
  <p:tag name="KSO_WM_UNIT_PRESET_TEXT_LEN" val="50"/>
</p:tagLst>
</file>

<file path=ppt/tags/tag3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037"/>
  <p:tag name="KSO_WM_TAG_VERSION" val="1.0"/>
  <p:tag name="KSO_WM_SLIDE_ID" val="custom160037_2"/>
  <p:tag name="KSO_WM_SLIDE_INDEX" val="2"/>
  <p:tag name="KSO_WM_SLIDE_ITEM_CNT" val="1"/>
  <p:tag name="KSO_WM_SLIDE_LAYOUT" val="a_f"/>
  <p:tag name="KSO_WM_SLIDE_LAYOUT_CNT" val="1_1"/>
  <p:tag name="KSO_WM_SLIDE_TYPE" val="text"/>
  <p:tag name="KSO_WM_BEAUTIFY_FLAG" val="#wm#"/>
  <p:tag name="KSO_WM_SLIDE_POSITION" val="66*134"/>
  <p:tag name="KSO_WM_SLIDE_SIZE" val="828*356"/>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a"/>
  <p:tag name="KSO_WM_UNIT_INDEX" val="1"/>
  <p:tag name="KSO_WM_UNIT_ID" val="custom160037_2*a*1"/>
  <p:tag name="KSO_WM_UNIT_CLEAR" val="1"/>
  <p:tag name="KSO_WM_UNIT_LAYERLEVEL" val="1"/>
  <p:tag name="KSO_WM_UNIT_VALUE" val="25"/>
  <p:tag name="KSO_WM_UNIT_ISCONTENTSTITLE" val="0"/>
  <p:tag name="KSO_WM_UNIT_HIGHLIGHT" val="0"/>
  <p:tag name="KSO_WM_UNIT_COMPATIBLE" val="0"/>
  <p:tag name="KSO_WM_UNIT_PRESET_TEXT_INDEX" val="0"/>
  <p:tag name="KSO_WM_UNIT_PRESET_TEXT_LEN" val="9"/>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037"/>
  <p:tag name="KSO_WM_UNIT_TYPE" val="f"/>
  <p:tag name="KSO_WM_UNIT_INDEX" val="1"/>
  <p:tag name="KSO_WM_UNIT_ID" val="custom160037_2*f*1"/>
  <p:tag name="KSO_WM_UNIT_CLEAR" val="1"/>
  <p:tag name="KSO_WM_UNIT_LAYERLEVEL" val="1"/>
  <p:tag name="KSO_WM_UNIT_VALUE" val="396"/>
  <p:tag name="KSO_WM_UNIT_HIGHLIGHT" val="0"/>
  <p:tag name="KSO_WM_UNIT_COMPATIBLE" val="0"/>
  <p:tag name="KSO_WM_UNIT_PRESET_TEXT_INDEX" val="6"/>
  <p:tag name="KSO_WM_UNIT_PRESET_TEXT_LEN" val="50"/>
</p:tagLst>
</file>

<file path=ppt/theme/theme1.xml><?xml version="1.0" encoding="utf-8"?>
<a:theme xmlns:a="http://schemas.openxmlformats.org/drawingml/2006/main" name="A000120140530A99PPBG">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4344</Words>
  <Application>Microsoft Office PowerPoint</Application>
  <PresentationFormat>宽屏</PresentationFormat>
  <Paragraphs>279</Paragraphs>
  <Slides>52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52</vt:i4>
      </vt:variant>
    </vt:vector>
  </HeadingPairs>
  <TitlesOfParts>
    <vt:vector size="59" baseType="lpstr">
      <vt:lpstr>黑体</vt:lpstr>
      <vt:lpstr>宋体</vt:lpstr>
      <vt:lpstr>Arial</vt:lpstr>
      <vt:lpstr>Calibri</vt:lpstr>
      <vt:lpstr>Microsoft New Tai Lue</vt:lpstr>
      <vt:lpstr>Wingdings</vt:lpstr>
      <vt:lpstr>A000120140530A99PPBG</vt:lpstr>
      <vt:lpstr>PowerPoint 演示文稿</vt:lpstr>
      <vt:lpstr>  按摩手法及步骤 </vt:lpstr>
      <vt:lpstr>定位取穴</vt:lpstr>
      <vt:lpstr>定位取穴 </vt:lpstr>
      <vt:lpstr>按摩步骤</vt:lpstr>
      <vt:lpstr>按摩步骤 </vt:lpstr>
      <vt:lpstr>定位取穴</vt:lpstr>
      <vt:lpstr>定位取穴</vt:lpstr>
      <vt:lpstr>5、点按云门、中府、曲池、合谷各5次</vt:lpstr>
      <vt:lpstr>6、新妈妈采取俯卧位，㨰法施于前线部膈俞、肝俞、脾俞、肾俞各5分钟</vt:lpstr>
      <vt:lpstr>看以下图</vt:lpstr>
      <vt:lpstr>定位取穴</vt:lpstr>
      <vt:lpstr>一、注意</vt:lpstr>
      <vt:lpstr>以下手法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产褥期乳房护理穴位介绍</vt:lpstr>
      <vt:lpstr>乳房护理的主要穴位名称、经属脉络、位置功能主治表</vt:lpstr>
      <vt:lpstr>产褥期乳房护理的配穴</vt:lpstr>
      <vt:lpstr>取穴位于如下</vt:lpstr>
      <vt:lpstr>如下</vt:lpstr>
      <vt:lpstr>四、产褥期乳房护理穴位取穴法</vt:lpstr>
      <vt:lpstr>2指法</vt:lpstr>
      <vt:lpstr>五、乳房保养方法</vt:lpstr>
      <vt:lpstr>五、乳房保养方法 </vt:lpstr>
      <vt:lpstr>2、乳房保养三步骤</vt:lpstr>
      <vt:lpstr>2、乳房保养三步骤 </vt:lpstr>
      <vt:lpstr>3、乳房检查方法</vt:lpstr>
      <vt:lpstr>二、触诊</vt:lpstr>
      <vt:lpstr>二、触诊 </vt:lpstr>
      <vt:lpstr>二、触诊 </vt:lpstr>
      <vt:lpstr>4、产妇体质自测表</vt:lpstr>
      <vt:lpstr>4、产妇体质自测表 </vt:lpstr>
      <vt:lpstr>乳房按摩与护理实操</vt:lpstr>
      <vt:lpstr>1、产褥期乳房护理按摩的作用</vt:lpstr>
      <vt:lpstr>1、产褥期乳房护理按摩的作用 </vt:lpstr>
      <vt:lpstr>2、产褥期乳房护理按摩的特点：</vt:lpstr>
      <vt:lpstr>3、产褥期乳房护理器具及护理介质</vt:lpstr>
      <vt:lpstr>二、妊娠期的乳房护理工作</vt:lpstr>
      <vt:lpstr>2、孕期乳房的日常呵护</vt:lpstr>
      <vt:lpstr>2、孕期乳房的日常呵护 </vt:lpstr>
      <vt:lpstr>PowerPoint 演示文稿</vt:lpstr>
      <vt:lpstr>三、产褥期乳房护理按摩不注意事项</vt:lpstr>
      <vt:lpstr>产褥期乳房护理按摩的一般步骤</vt:lpstr>
      <vt:lpstr>2、按摩步骤</vt:lpstr>
      <vt:lpstr>PowerPoint 演示文稿</vt:lpstr>
      <vt:lpstr>3、按摩结束后需做的工作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livey zheng</dc:creator>
  <cp:lastModifiedBy>w y</cp:lastModifiedBy>
  <cp:revision>4</cp:revision>
  <dcterms:created xsi:type="dcterms:W3CDTF">2017-10-15T10:15:13Z</dcterms:created>
  <dcterms:modified xsi:type="dcterms:W3CDTF">2018-11-24T10:15:56Z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