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61" r:id="rId5"/>
    <p:sldId id="260" r:id="rId6"/>
    <p:sldId id="263" r:id="rId7"/>
    <p:sldId id="264" r:id="rId8"/>
    <p:sldId id="266" r:id="rId9"/>
    <p:sldId id="268" r:id="rId10"/>
    <p:sldId id="269" r:id="rId11"/>
    <p:sldId id="307" r:id="rId12"/>
    <p:sldId id="338" r:id="rId13"/>
    <p:sldId id="339" r:id="rId14"/>
    <p:sldId id="369" r:id="rId15"/>
    <p:sldId id="371" r:id="rId16"/>
    <p:sldId id="372" r:id="rId17"/>
    <p:sldId id="370" r:id="rId18"/>
    <p:sldId id="270" r:id="rId19"/>
    <p:sldId id="271" r:id="rId20"/>
    <p:sldId id="272" r:id="rId21"/>
    <p:sldId id="277" r:id="rId22"/>
    <p:sldId id="273" r:id="rId23"/>
    <p:sldId id="274" r:id="rId24"/>
    <p:sldId id="278" r:id="rId25"/>
    <p:sldId id="279" r:id="rId26"/>
    <p:sldId id="276" r:id="rId27"/>
    <p:sldId id="281" r:id="rId28"/>
    <p:sldId id="280" r:id="rId29"/>
    <p:sldId id="282" r:id="rId30"/>
    <p:sldId id="283" r:id="rId31"/>
    <p:sldId id="289" r:id="rId32"/>
    <p:sldId id="291" r:id="rId33"/>
    <p:sldId id="284" r:id="rId34"/>
    <p:sldId id="285" r:id="rId35"/>
    <p:sldId id="286" r:id="rId36"/>
    <p:sldId id="287" r:id="rId37"/>
    <p:sldId id="297" r:id="rId38"/>
    <p:sldId id="298" r:id="rId39"/>
    <p:sldId id="299" r:id="rId40"/>
    <p:sldId id="300" r:id="rId41"/>
    <p:sldId id="293" r:id="rId42"/>
    <p:sldId id="301" r:id="rId43"/>
    <p:sldId id="302" r:id="rId44"/>
    <p:sldId id="292" r:id="rId45"/>
    <p:sldId id="294" r:id="rId46"/>
    <p:sldId id="295" r:id="rId4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2019/10/2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2019/10/2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2019/10/2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2019/10/2 Wednesday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2019/10/2 Wednesday</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2019/10/2 Wednesday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2019/10/2 Wednesday</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2019/10/2 Wednesday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2019/10/2 Wednesday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2019/10/2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2019/10/2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45000"/>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2019/10/2 Wednesday</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214282" y="2500306"/>
            <a:ext cx="8533106" cy="923330"/>
          </a:xfrm>
          <a:prstGeom prst="rect">
            <a:avLst/>
          </a:prstGeom>
        </p:spPr>
        <p:txBody>
          <a:bodyPr wrap="none">
            <a:spAutoFit/>
          </a:bodyPr>
          <a:lstStyle/>
          <a:p>
            <a:pPr algn="ctr"/>
            <a:r>
              <a:rPr lang="zh-CN" altLang="en-US"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产后常见症状的预防与护理</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内容占位符 4"/>
          <p:cNvSpPr>
            <a:spLocks noGrp="1"/>
          </p:cNvSpPr>
          <p:nvPr>
            <p:ph idx="1"/>
          </p:nvPr>
        </p:nvSpPr>
        <p:spPr>
          <a:xfrm>
            <a:off x="457131" y="443895"/>
            <a:ext cx="8229600" cy="5073427"/>
          </a:xfrm>
        </p:spPr>
        <p:txBody>
          <a:bodyPr>
            <a:normAutofit/>
          </a:bodyPr>
          <a:lstStyle/>
          <a:p>
            <a:pPr>
              <a:buNone/>
            </a:pPr>
            <a:r>
              <a:rPr lang="zh-CN" altLang="en-US" sz="4000" dirty="0" smtClean="0"/>
              <a:t>产后常见症状主要有以下五种</a:t>
            </a:r>
            <a:endParaRPr lang="zh-CN" altLang="en-US" sz="4000" dirty="0"/>
          </a:p>
        </p:txBody>
      </p:sp>
      <p:pic>
        <p:nvPicPr>
          <p:cNvPr id="6" name="Picture 14"/>
          <p:cNvPicPr>
            <a:picLocks noChangeAspect="1" noChangeArrowheads="1"/>
          </p:cNvPicPr>
          <p:nvPr/>
        </p:nvPicPr>
        <p:blipFill>
          <a:blip r:embed="rId3" cstate="print"/>
          <a:srcRect/>
          <a:stretch>
            <a:fillRect/>
          </a:stretch>
        </p:blipFill>
        <p:spPr bwMode="auto">
          <a:xfrm>
            <a:off x="1187366" y="1263541"/>
            <a:ext cx="4248472" cy="4330700"/>
          </a:xfrm>
          <a:prstGeom prst="rect">
            <a:avLst/>
          </a:prstGeom>
          <a:noFill/>
          <a:ln w="9525">
            <a:noFill/>
            <a:miter lim="800000"/>
            <a:headEnd/>
            <a:tailEnd/>
          </a:ln>
        </p:spPr>
      </p:pic>
      <p:sp>
        <p:nvSpPr>
          <p:cNvPr id="7" name="TextBox 6"/>
          <p:cNvSpPr txBox="1"/>
          <p:nvPr/>
        </p:nvSpPr>
        <p:spPr>
          <a:xfrm>
            <a:off x="2804686" y="1602626"/>
            <a:ext cx="2880200" cy="584775"/>
          </a:xfrm>
          <a:prstGeom prst="rect">
            <a:avLst/>
          </a:prstGeom>
          <a:noFill/>
        </p:spPr>
        <p:txBody>
          <a:bodyPr wrap="square" rtlCol="0">
            <a:spAutoFit/>
          </a:bodyPr>
          <a:lstStyle/>
          <a:p>
            <a:r>
              <a:rPr lang="zh-CN" altLang="en-US" sz="3200" b="1" dirty="0" smtClean="0"/>
              <a:t>尿潴留</a:t>
            </a:r>
            <a:endParaRPr lang="zh-CN" altLang="en-US" sz="3200" b="1" dirty="0"/>
          </a:p>
        </p:txBody>
      </p:sp>
      <p:sp>
        <p:nvSpPr>
          <p:cNvPr id="8" name="TextBox 7"/>
          <p:cNvSpPr txBox="1"/>
          <p:nvPr/>
        </p:nvSpPr>
        <p:spPr>
          <a:xfrm>
            <a:off x="2804686" y="2598038"/>
            <a:ext cx="2880200" cy="584775"/>
          </a:xfrm>
          <a:prstGeom prst="rect">
            <a:avLst/>
          </a:prstGeom>
          <a:noFill/>
        </p:spPr>
        <p:txBody>
          <a:bodyPr wrap="square" rtlCol="0">
            <a:spAutoFit/>
          </a:bodyPr>
          <a:lstStyle/>
          <a:p>
            <a:r>
              <a:rPr lang="zh-CN" altLang="en-US" sz="3200" b="1" dirty="0" smtClean="0"/>
              <a:t>尿失禁</a:t>
            </a:r>
            <a:endParaRPr lang="zh-CN" altLang="en-US" sz="3200" b="1" dirty="0"/>
          </a:p>
        </p:txBody>
      </p:sp>
      <p:sp>
        <p:nvSpPr>
          <p:cNvPr id="9" name="TextBox 8"/>
          <p:cNvSpPr txBox="1"/>
          <p:nvPr/>
        </p:nvSpPr>
        <p:spPr>
          <a:xfrm>
            <a:off x="2804686" y="3645520"/>
            <a:ext cx="2880200" cy="584775"/>
          </a:xfrm>
          <a:prstGeom prst="rect">
            <a:avLst/>
          </a:prstGeom>
          <a:noFill/>
        </p:spPr>
        <p:txBody>
          <a:bodyPr wrap="square" rtlCol="0">
            <a:spAutoFit/>
          </a:bodyPr>
          <a:lstStyle/>
          <a:p>
            <a:r>
              <a:rPr lang="zh-CN" altLang="en-US" sz="3200" b="1" dirty="0" smtClean="0"/>
              <a:t>褥汗</a:t>
            </a:r>
            <a:endParaRPr lang="zh-CN" altLang="en-US" sz="3200" b="1" dirty="0"/>
          </a:p>
        </p:txBody>
      </p:sp>
      <p:sp>
        <p:nvSpPr>
          <p:cNvPr id="10" name="TextBox 9"/>
          <p:cNvSpPr txBox="1"/>
          <p:nvPr/>
        </p:nvSpPr>
        <p:spPr>
          <a:xfrm>
            <a:off x="2804686" y="4621247"/>
            <a:ext cx="2880200" cy="584775"/>
          </a:xfrm>
          <a:prstGeom prst="rect">
            <a:avLst/>
          </a:prstGeom>
          <a:noFill/>
        </p:spPr>
        <p:txBody>
          <a:bodyPr wrap="square" rtlCol="0">
            <a:spAutoFit/>
          </a:bodyPr>
          <a:lstStyle/>
          <a:p>
            <a:r>
              <a:rPr lang="zh-CN" altLang="en-US" sz="3200" b="1" dirty="0" smtClean="0"/>
              <a:t>会阴疼痛</a:t>
            </a:r>
            <a:endParaRPr lang="zh-CN" altLang="en-US" sz="3200" b="1" dirty="0"/>
          </a:p>
        </p:txBody>
      </p:sp>
      <p:sp>
        <p:nvSpPr>
          <p:cNvPr id="3" name="横卷形 2"/>
          <p:cNvSpPr/>
          <p:nvPr/>
        </p:nvSpPr>
        <p:spPr>
          <a:xfrm>
            <a:off x="5436235" y="2889250"/>
            <a:ext cx="3599815" cy="1080135"/>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685790" y="3137535"/>
            <a:ext cx="3082925" cy="583565"/>
          </a:xfrm>
          <a:prstGeom prst="rect">
            <a:avLst/>
          </a:prstGeom>
          <a:noFill/>
        </p:spPr>
        <p:txBody>
          <a:bodyPr wrap="square" rtlCol="0">
            <a:spAutoFit/>
          </a:bodyPr>
          <a:lstStyle/>
          <a:p>
            <a:r>
              <a:rPr lang="en-US" altLang="zh-CN" sz="3200" b="1"/>
              <a:t> 05  </a:t>
            </a:r>
            <a:r>
              <a:rPr lang="zh-CN" altLang="en-US" sz="3200" b="1"/>
              <a:t>生理性涨奶</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268760"/>
            <a:ext cx="8507288" cy="4857403"/>
          </a:xfrm>
        </p:spPr>
        <p:txBody>
          <a:bodyPr>
            <a:normAutofit fontScale="92500" lnSpcReduction="10000"/>
          </a:bodyPr>
          <a:lstStyle/>
          <a:p>
            <a:pPr>
              <a:buNone/>
            </a:pPr>
            <a:r>
              <a:rPr lang="zh-CN" altLang="zh-CN" b="1" dirty="0" smtClean="0"/>
              <a:t>一、</a:t>
            </a:r>
            <a:r>
              <a:rPr lang="zh-CN" altLang="zh-CN" sz="4800" b="1" u="sng" dirty="0" smtClean="0">
                <a:solidFill>
                  <a:srgbClr val="0070C0"/>
                </a:solidFill>
              </a:rPr>
              <a:t>尿潴留</a:t>
            </a:r>
            <a:r>
              <a:rPr lang="zh-CN" altLang="en-US" b="1" dirty="0" smtClean="0"/>
              <a:t>：是指膀胱内充满尿液而不能排出。</a:t>
            </a:r>
            <a:endParaRPr lang="zh-CN" altLang="zh-CN" b="1" dirty="0" smtClean="0"/>
          </a:p>
          <a:p>
            <a:pPr>
              <a:buNone/>
            </a:pPr>
            <a:r>
              <a:rPr lang="en-US" altLang="zh-CN" b="1" dirty="0" smtClean="0"/>
              <a:t>         (</a:t>
            </a:r>
            <a:r>
              <a:rPr lang="zh-CN" altLang="zh-CN" b="1" dirty="0" smtClean="0"/>
              <a:t>一</a:t>
            </a:r>
            <a:r>
              <a:rPr lang="en-US" altLang="zh-CN" b="1" dirty="0" smtClean="0"/>
              <a:t>)</a:t>
            </a:r>
            <a:r>
              <a:rPr lang="zh-CN" altLang="zh-CN" b="1" dirty="0" smtClean="0"/>
              <a:t>症状</a:t>
            </a:r>
          </a:p>
          <a:p>
            <a:pPr>
              <a:buNone/>
            </a:pPr>
            <a:r>
              <a:rPr lang="en-US" altLang="zh-CN" b="1" dirty="0" smtClean="0"/>
              <a:t>         </a:t>
            </a:r>
            <a:r>
              <a:rPr lang="zh-CN" altLang="zh-CN" b="1" dirty="0" smtClean="0"/>
              <a:t>产后</a:t>
            </a:r>
            <a:r>
              <a:rPr lang="en-US" altLang="zh-CN" b="1" dirty="0" smtClean="0"/>
              <a:t>6</a:t>
            </a:r>
            <a:r>
              <a:rPr lang="zh-CN" altLang="zh-CN" b="1" dirty="0" smtClean="0"/>
              <a:t>小时不能自主排尿，小腹胀满</a:t>
            </a:r>
            <a:r>
              <a:rPr lang="zh-CN" altLang="en-US" b="1" dirty="0" smtClean="0"/>
              <a:t>，</a:t>
            </a:r>
            <a:endParaRPr lang="en-US" altLang="zh-CN" b="1" dirty="0" smtClean="0"/>
          </a:p>
          <a:p>
            <a:pPr>
              <a:buNone/>
            </a:pPr>
            <a:r>
              <a:rPr lang="en-US" altLang="zh-CN" b="1" dirty="0" smtClean="0"/>
              <a:t>         </a:t>
            </a:r>
            <a:r>
              <a:rPr lang="zh-CN" altLang="zh-CN" b="1" dirty="0" smtClean="0"/>
              <a:t>多见于初产妇或产程较长的产妇。</a:t>
            </a:r>
          </a:p>
          <a:p>
            <a:pPr>
              <a:buNone/>
            </a:pPr>
            <a:r>
              <a:rPr lang="en-US" altLang="zh-CN" b="1" dirty="0" smtClean="0"/>
              <a:t>         (</a:t>
            </a:r>
            <a:r>
              <a:rPr lang="zh-CN" altLang="zh-CN" b="1" dirty="0" smtClean="0"/>
              <a:t>二</a:t>
            </a:r>
            <a:r>
              <a:rPr lang="en-US" altLang="zh-CN" b="1" dirty="0" smtClean="0"/>
              <a:t>)</a:t>
            </a:r>
            <a:r>
              <a:rPr lang="zh-CN" altLang="zh-CN" b="1" dirty="0" smtClean="0"/>
              <a:t>预防</a:t>
            </a:r>
          </a:p>
          <a:p>
            <a:pPr>
              <a:buNone/>
            </a:pPr>
            <a:r>
              <a:rPr lang="en-US" altLang="zh-CN" b="1" dirty="0" smtClean="0"/>
              <a:t>         </a:t>
            </a:r>
            <a:r>
              <a:rPr lang="zh-CN" altLang="zh-CN" b="1" dirty="0" smtClean="0"/>
              <a:t>在产后</a:t>
            </a:r>
            <a:r>
              <a:rPr lang="en-US" altLang="zh-CN" b="1" dirty="0" smtClean="0"/>
              <a:t>4</a:t>
            </a:r>
            <a:r>
              <a:rPr lang="zh-CN" altLang="zh-CN" b="1" dirty="0" smtClean="0"/>
              <a:t>～</a:t>
            </a:r>
            <a:r>
              <a:rPr lang="en-US" altLang="zh-CN" b="1" dirty="0" smtClean="0"/>
              <a:t>6</a:t>
            </a:r>
            <a:r>
              <a:rPr lang="zh-CN" altLang="zh-CN" b="1" dirty="0" smtClean="0"/>
              <a:t>小时内，无论有无尿意，应让产</a:t>
            </a:r>
            <a:r>
              <a:rPr lang="en-US" altLang="zh-CN" b="1" dirty="0" smtClean="0"/>
              <a:t>     </a:t>
            </a:r>
            <a:r>
              <a:rPr lang="zh-CN" altLang="zh-CN" b="1" dirty="0" smtClean="0"/>
              <a:t>妇主动排尿。可在产后短时间内让产妇多吃些带汤饮食，多喝红糖水，使膀胱迅速充盈，以此来强化尿意。</a:t>
            </a:r>
          </a:p>
          <a:p>
            <a:endParaRPr lang="zh-CN" altLang="en-US"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980728"/>
            <a:ext cx="8003232" cy="5145435"/>
          </a:xfrm>
        </p:spPr>
        <p:txBody>
          <a:bodyPr>
            <a:normAutofit fontScale="85000" lnSpcReduction="10000"/>
          </a:bodyPr>
          <a:lstStyle/>
          <a:p>
            <a:pPr>
              <a:buNone/>
            </a:pPr>
            <a:r>
              <a:rPr lang="en-US" altLang="zh-CN" b="1" dirty="0" smtClean="0"/>
              <a:t>(</a:t>
            </a:r>
            <a:r>
              <a:rPr lang="zh-CN" altLang="zh-CN" b="1" dirty="0" smtClean="0"/>
              <a:t>三</a:t>
            </a:r>
            <a:r>
              <a:rPr lang="en-US" altLang="zh-CN" b="1" dirty="0" smtClean="0"/>
              <a:t>)</a:t>
            </a:r>
            <a:r>
              <a:rPr lang="zh-CN" altLang="zh-CN" b="1" dirty="0" smtClean="0"/>
              <a:t>发生后的护理</a:t>
            </a:r>
          </a:p>
          <a:p>
            <a:pPr>
              <a:buNone/>
            </a:pPr>
            <a:r>
              <a:rPr lang="en-US" altLang="zh-CN" b="1" dirty="0" smtClean="0"/>
              <a:t>(1)</a:t>
            </a:r>
            <a:r>
              <a:rPr lang="zh-CN" altLang="zh-CN" b="1" dirty="0" smtClean="0"/>
              <a:t>不习惯卧位排尿的产妇，可以坐起来或下床小便。</a:t>
            </a:r>
          </a:p>
          <a:p>
            <a:pPr>
              <a:buNone/>
            </a:pPr>
            <a:r>
              <a:rPr lang="en-US" altLang="zh-CN" b="1" dirty="0" smtClean="0"/>
              <a:t>(2)</a:t>
            </a:r>
            <a:r>
              <a:rPr lang="zh-CN" altLang="zh-CN" b="1" dirty="0" smtClean="0"/>
              <a:t>用温开水洗外阴部或热水熏外阴部，以解除尿道括约肌痉挛，诱导排尿反射。也可用持缓的流水声诱导排尿。</a:t>
            </a:r>
          </a:p>
          <a:p>
            <a:pPr>
              <a:buNone/>
            </a:pPr>
            <a:r>
              <a:rPr lang="en-US" altLang="zh-CN" b="1" dirty="0" smtClean="0"/>
              <a:t>(3)</a:t>
            </a:r>
            <a:r>
              <a:rPr lang="zh-CN" altLang="zh-CN" b="1" dirty="0" smtClean="0"/>
              <a:t>在耻骨联合上方的膀胱部位，用热水袋外敷，以改善膀胱的血液循环，消除水肿</a:t>
            </a:r>
            <a:r>
              <a:rPr lang="zh-CN" altLang="en-US" b="1" dirty="0" smtClean="0"/>
              <a:t>。</a:t>
            </a:r>
            <a:r>
              <a:rPr lang="zh-CN" altLang="zh-CN" b="1" dirty="0" smtClean="0"/>
              <a:t>如果使用以上方法后产妇仍不排尿，则要让医生处理。</a:t>
            </a:r>
            <a:endParaRPr lang="en-US" altLang="zh-CN" b="1" dirty="0" smtClean="0"/>
          </a:p>
          <a:p>
            <a:pPr>
              <a:buNone/>
            </a:pPr>
            <a:r>
              <a:rPr lang="en-US" altLang="zh-CN" b="1" dirty="0" smtClean="0"/>
              <a:t>(4)</a:t>
            </a:r>
            <a:r>
              <a:rPr lang="zh-CN" altLang="en-US" b="1" dirty="0" smtClean="0"/>
              <a:t>精神转移法</a:t>
            </a:r>
            <a:endParaRPr lang="en-US" altLang="zh-CN" b="1" dirty="0" smtClean="0"/>
          </a:p>
          <a:p>
            <a:pPr>
              <a:buNone/>
            </a:pPr>
            <a:r>
              <a:rPr lang="en-US" altLang="zh-CN" b="1" dirty="0" smtClean="0"/>
              <a:t>(5)</a:t>
            </a:r>
            <a:r>
              <a:rPr lang="zh-CN" altLang="en-US" b="1" dirty="0" smtClean="0"/>
              <a:t>如果使用以上方法后产妇仍不排尿，则要让医生处理。（肌内注射新斯的明</a:t>
            </a:r>
            <a:r>
              <a:rPr lang="en-US" altLang="zh-CN" b="1" dirty="0" smtClean="0"/>
              <a:t>0.5mg</a:t>
            </a:r>
            <a:r>
              <a:rPr lang="zh-CN" altLang="en-US" b="1" dirty="0" smtClean="0"/>
              <a:t>，导尿）</a:t>
            </a:r>
            <a:endParaRPr lang="zh-CN" altLang="zh-CN" b="1" dirty="0" smtClean="0"/>
          </a:p>
          <a:p>
            <a:endParaRPr lang="zh-CN" altLang="en-US"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a:xfrm>
            <a:off x="457200" y="692696"/>
            <a:ext cx="8229600" cy="5433467"/>
          </a:xfrm>
        </p:spPr>
        <p:txBody>
          <a:bodyPr>
            <a:normAutofit fontScale="85000" lnSpcReduction="20000"/>
          </a:bodyPr>
          <a:lstStyle/>
          <a:p>
            <a:pPr>
              <a:buNone/>
            </a:pPr>
            <a:r>
              <a:rPr lang="en-US" altLang="zh-CN" b="1" dirty="0" smtClean="0"/>
              <a:t>    </a:t>
            </a:r>
            <a:r>
              <a:rPr lang="zh-CN" altLang="en-US" b="1" dirty="0" smtClean="0"/>
              <a:t>自然分娩的过程：</a:t>
            </a:r>
            <a:endParaRPr lang="en-US" altLang="zh-CN" b="1" dirty="0" smtClean="0"/>
          </a:p>
          <a:p>
            <a:pPr>
              <a:buNone/>
            </a:pPr>
            <a:r>
              <a:rPr lang="zh-CN" altLang="en-US" b="1" dirty="0" smtClean="0"/>
              <a:t>     第一产程为</a:t>
            </a:r>
            <a:r>
              <a:rPr lang="zh-CN" altLang="en-US" b="1" u="sng" dirty="0" smtClean="0">
                <a:solidFill>
                  <a:srgbClr val="0070C0"/>
                </a:solidFill>
              </a:rPr>
              <a:t>宫颈扩张期</a:t>
            </a:r>
            <a:r>
              <a:rPr lang="zh-CN" altLang="en-US" b="1" dirty="0" smtClean="0"/>
              <a:t>，是指从产妇出现间歇</a:t>
            </a:r>
            <a:r>
              <a:rPr lang="en-US" altLang="zh-CN" b="1" dirty="0" smtClean="0"/>
              <a:t>5-6</a:t>
            </a:r>
            <a:r>
              <a:rPr lang="zh-CN" altLang="en-US" b="1" dirty="0" smtClean="0"/>
              <a:t>分钟的规律性的子宫收缩开始，到宫口完全扩张到</a:t>
            </a:r>
            <a:r>
              <a:rPr lang="en-US" altLang="zh-CN" b="1" dirty="0" smtClean="0"/>
              <a:t>10cm</a:t>
            </a:r>
            <a:r>
              <a:rPr lang="zh-CN" altLang="en-US" b="1" dirty="0" smtClean="0"/>
              <a:t>为止。这一阶段时间很长，一般初产妇</a:t>
            </a:r>
            <a:r>
              <a:rPr lang="en-US" altLang="zh-CN" b="1" dirty="0" smtClean="0"/>
              <a:t>11-12</a:t>
            </a:r>
            <a:r>
              <a:rPr lang="zh-CN" altLang="en-US" b="1" dirty="0" smtClean="0"/>
              <a:t>小时，经产妇</a:t>
            </a:r>
            <a:r>
              <a:rPr lang="en-US" altLang="zh-CN" b="1" dirty="0" smtClean="0"/>
              <a:t>6-8</a:t>
            </a:r>
            <a:r>
              <a:rPr lang="zh-CN" altLang="en-US" b="1" dirty="0" smtClean="0"/>
              <a:t>小时，宫口扩张的速度不是均匀的。开始时</a:t>
            </a:r>
            <a:r>
              <a:rPr lang="en-US" altLang="zh-CN" b="1" dirty="0" smtClean="0"/>
              <a:t>(</a:t>
            </a:r>
            <a:r>
              <a:rPr lang="zh-CN" altLang="en-US" b="1" dirty="0" smtClean="0"/>
              <a:t>宫口扩张</a:t>
            </a:r>
            <a:r>
              <a:rPr lang="en-US" altLang="zh-CN" b="1" dirty="0" smtClean="0"/>
              <a:t>3cm</a:t>
            </a:r>
            <a:r>
              <a:rPr lang="zh-CN" altLang="en-US" b="1" dirty="0" smtClean="0"/>
              <a:t>之前</a:t>
            </a:r>
            <a:r>
              <a:rPr lang="en-US" altLang="zh-CN" b="1" dirty="0" smtClean="0"/>
              <a:t>)</a:t>
            </a:r>
            <a:r>
              <a:rPr lang="zh-CN" altLang="en-US" b="1" dirty="0" smtClean="0"/>
              <a:t>较慢，随着产程进展宫缩越来越频、越强，宫口扩张速度也会加快。</a:t>
            </a:r>
            <a:endParaRPr lang="en-US" altLang="zh-CN" b="1" dirty="0" smtClean="0"/>
          </a:p>
          <a:p>
            <a:pPr>
              <a:buNone/>
            </a:pPr>
            <a:r>
              <a:rPr lang="zh-CN" altLang="en-US" b="1" dirty="0" smtClean="0"/>
              <a:t>    第二产程为</a:t>
            </a:r>
            <a:r>
              <a:rPr lang="zh-CN" altLang="en-US" b="1" u="sng" dirty="0" smtClean="0">
                <a:solidFill>
                  <a:srgbClr val="0070C0"/>
                </a:solidFill>
              </a:rPr>
              <a:t>胎儿娩出期</a:t>
            </a:r>
            <a:r>
              <a:rPr lang="zh-CN" altLang="en-US" b="1" dirty="0" smtClean="0"/>
              <a:t>，是指从宫口开全到胎儿娩出为止。这一阶段初产妇约需</a:t>
            </a:r>
            <a:r>
              <a:rPr lang="en-US" altLang="zh-CN" b="1" dirty="0" smtClean="0"/>
              <a:t>1-2</a:t>
            </a:r>
            <a:r>
              <a:rPr lang="zh-CN" altLang="en-US" b="1" dirty="0" smtClean="0"/>
              <a:t>小时，经产妇</a:t>
            </a:r>
            <a:r>
              <a:rPr lang="en-US" altLang="zh-CN" b="1" dirty="0" smtClean="0"/>
              <a:t>1</a:t>
            </a:r>
            <a:r>
              <a:rPr lang="zh-CN" altLang="en-US" b="1" dirty="0" smtClean="0"/>
              <a:t>小时以内。此时在宫缩时会有不由自主的排便感，这是胎头压迫直肠引起的。产妇应做的心理准备是，学会宫缩时正确屏气向下用力，调动腹直肌和肛提肌的力量帮助胎儿顺利娩出。宫缩间歇时停止用力，抓紧休息。当胎头即将娩出时要张嘴哈气，避免猛劲使胎头娩出过快，造成会阴撕裂。</a:t>
            </a:r>
          </a:p>
          <a:p>
            <a:pPr>
              <a:buNone/>
            </a:pPr>
            <a:endParaRPr lang="zh-CN" altLang="en-US" b="1" dirty="0" smtClean="0"/>
          </a:p>
          <a:p>
            <a:pPr>
              <a:buNone/>
            </a:pPr>
            <a:endParaRPr lang="en-US" altLang="zh-CN" b="1" dirty="0" smtClean="0"/>
          </a:p>
          <a:p>
            <a:pPr>
              <a:buNone/>
            </a:pPr>
            <a:endParaRPr lang="en-US" altLang="zh-CN" b="1"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323528" y="1628800"/>
            <a:ext cx="8229600" cy="4525963"/>
          </a:xfrm>
        </p:spPr>
        <p:txBody>
          <a:bodyPr/>
          <a:lstStyle/>
          <a:p>
            <a:pPr>
              <a:buNone/>
            </a:pPr>
            <a:r>
              <a:rPr lang="zh-CN" altLang="en-US" b="1" dirty="0" smtClean="0"/>
              <a:t>    第三产程为</a:t>
            </a:r>
            <a:r>
              <a:rPr lang="zh-CN" altLang="en-US" b="1" u="sng" dirty="0" smtClean="0">
                <a:solidFill>
                  <a:srgbClr val="0070C0"/>
                </a:solidFill>
              </a:rPr>
              <a:t>胎盘娩出期</a:t>
            </a:r>
            <a:r>
              <a:rPr lang="zh-CN" altLang="en-US" b="1" dirty="0" smtClean="0"/>
              <a:t>，是指从胎儿娩出到胎盘娩出的过程，一般在</a:t>
            </a:r>
            <a:r>
              <a:rPr lang="en-US" altLang="zh-CN" b="1" dirty="0" smtClean="0"/>
              <a:t>30</a:t>
            </a:r>
            <a:r>
              <a:rPr lang="zh-CN" altLang="en-US" b="1" dirty="0" smtClean="0"/>
              <a:t>分钟内。胎儿娩出后不久，随着轻微的疼痛胎盘剥离排出。胎盘排出后，要检查产道有无裂伤并缝合伤口。</a:t>
            </a:r>
            <a:endParaRPr lang="en-US" altLang="zh-CN" b="1" dirty="0" smtClean="0"/>
          </a:p>
          <a:p>
            <a:pPr>
              <a:buNone/>
            </a:pPr>
            <a:endParaRPr lang="zh-CN" altLang="en-US" b="1" dirty="0" smtClean="0"/>
          </a:p>
          <a:p>
            <a:endParaRPr lang="zh-CN" altLang="en-US"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764704"/>
            <a:ext cx="8229600" cy="5361459"/>
          </a:xfrm>
        </p:spPr>
        <p:txBody>
          <a:bodyPr>
            <a:normAutofit fontScale="92500" lnSpcReduction="20000"/>
          </a:bodyPr>
          <a:lstStyle/>
          <a:p>
            <a:pPr>
              <a:buNone/>
            </a:pPr>
            <a:r>
              <a:rPr lang="zh-CN" altLang="en-US" b="1" dirty="0" smtClean="0"/>
              <a:t>二、</a:t>
            </a:r>
            <a:r>
              <a:rPr lang="zh-CN" altLang="en-US" sz="4800" b="1" dirty="0" smtClean="0">
                <a:solidFill>
                  <a:srgbClr val="0070C0"/>
                </a:solidFill>
              </a:rPr>
              <a:t>尿失禁</a:t>
            </a:r>
            <a:r>
              <a:rPr lang="zh-CN" altLang="en-US" b="1" dirty="0" smtClean="0"/>
              <a:t>：</a:t>
            </a:r>
            <a:endParaRPr lang="en-US" altLang="zh-CN" b="1" dirty="0" smtClean="0"/>
          </a:p>
          <a:p>
            <a:pPr>
              <a:buNone/>
            </a:pPr>
            <a:endParaRPr lang="en-US" altLang="zh-CN" b="1" dirty="0" smtClean="0"/>
          </a:p>
          <a:p>
            <a:pPr algn="just">
              <a:lnSpc>
                <a:spcPct val="110000"/>
              </a:lnSpc>
              <a:spcBef>
                <a:spcPts val="600"/>
              </a:spcBef>
              <a:spcAft>
                <a:spcPts val="600"/>
              </a:spcAft>
              <a:buClr>
                <a:schemeClr val="accent1"/>
              </a:buClr>
              <a:buSzPct val="80000"/>
              <a:buNone/>
            </a:pPr>
            <a:r>
              <a:rPr lang="zh-CN" altLang="en-US" b="1" dirty="0" smtClean="0">
                <a:latin typeface="微软雅黑" panose="020B0503020204020204" pitchFamily="34" charset="-122"/>
                <a:ea typeface="微软雅黑" panose="020B0503020204020204" pitchFamily="34" charset="-122"/>
              </a:rPr>
              <a:t>          生育后产妇盆底组织松弛，耻骨骨尾肌群张力降低，咳嗽或用力时由于腹内压升高压迫膀胱引起尿失禁。</a:t>
            </a:r>
          </a:p>
          <a:p>
            <a:pPr algn="just">
              <a:lnSpc>
                <a:spcPct val="110000"/>
              </a:lnSpc>
              <a:spcBef>
                <a:spcPts val="600"/>
              </a:spcBef>
              <a:spcAft>
                <a:spcPts val="600"/>
              </a:spcAft>
              <a:buClr>
                <a:schemeClr val="accent1"/>
              </a:buClr>
              <a:buSzPct val="80000"/>
              <a:buNone/>
            </a:pPr>
            <a:r>
              <a:rPr lang="zh-CN" altLang="en-US" b="1" dirty="0" smtClean="0">
                <a:latin typeface="微软雅黑" panose="020B0503020204020204" pitchFamily="34" charset="-122"/>
                <a:ea typeface="微软雅黑" panose="020B0503020204020204" pitchFamily="34" charset="-122"/>
              </a:rPr>
              <a:t>（1）产后在身体尚未复原之前不宜过早剧烈运动或用力过度。</a:t>
            </a:r>
          </a:p>
          <a:p>
            <a:pPr algn="just">
              <a:lnSpc>
                <a:spcPct val="110000"/>
              </a:lnSpc>
              <a:spcBef>
                <a:spcPts val="600"/>
              </a:spcBef>
              <a:spcAft>
                <a:spcPts val="600"/>
              </a:spcAft>
              <a:buClr>
                <a:schemeClr val="accent1"/>
              </a:buClr>
              <a:buSzPct val="80000"/>
              <a:buNone/>
            </a:pPr>
            <a:r>
              <a:rPr lang="zh-CN" altLang="en-US" b="1" dirty="0" smtClean="0">
                <a:latin typeface="微软雅黑" panose="020B0503020204020204" pitchFamily="34" charset="-122"/>
                <a:ea typeface="微软雅黑" panose="020B0503020204020204" pitchFamily="34" charset="-122"/>
              </a:rPr>
              <a:t>（2）避免感冒。</a:t>
            </a:r>
          </a:p>
          <a:p>
            <a:pPr algn="just">
              <a:lnSpc>
                <a:spcPct val="110000"/>
              </a:lnSpc>
              <a:spcBef>
                <a:spcPts val="600"/>
              </a:spcBef>
              <a:spcAft>
                <a:spcPts val="600"/>
              </a:spcAft>
              <a:buClr>
                <a:schemeClr val="accent1"/>
              </a:buClr>
              <a:buSzPct val="80000"/>
              <a:buNone/>
            </a:pPr>
            <a:r>
              <a:rPr lang="zh-CN" altLang="en-US" b="1" dirty="0" smtClean="0">
                <a:latin typeface="微软雅黑" panose="020B0503020204020204" pitchFamily="34" charset="-122"/>
                <a:ea typeface="微软雅黑" panose="020B0503020204020204" pitchFamily="34" charset="-122"/>
              </a:rPr>
              <a:t>（3）进行缩肛锻炼。</a:t>
            </a:r>
          </a:p>
          <a:p>
            <a:pPr algn="just">
              <a:lnSpc>
                <a:spcPct val="110000"/>
              </a:lnSpc>
              <a:spcBef>
                <a:spcPts val="600"/>
              </a:spcBef>
              <a:spcAft>
                <a:spcPts val="600"/>
              </a:spcAft>
              <a:buClr>
                <a:schemeClr val="accent1"/>
              </a:buClr>
              <a:buSzPct val="80000"/>
              <a:buNone/>
            </a:pPr>
            <a:r>
              <a:rPr lang="zh-CN" altLang="en-US" b="1" dirty="0" smtClean="0">
                <a:latin typeface="微软雅黑" panose="020B0503020204020204" pitchFamily="34" charset="-122"/>
                <a:ea typeface="微软雅黑" panose="020B0503020204020204" pitchFamily="34" charset="-122"/>
              </a:rPr>
              <a:t>（4）做憋尿动作</a:t>
            </a:r>
            <a:r>
              <a:rPr lang="zh-CN" altLang="en-US" sz="2800" b="1" dirty="0" smtClean="0">
                <a:latin typeface="微软雅黑" panose="020B0503020204020204" pitchFamily="34" charset="-122"/>
                <a:ea typeface="微软雅黑" panose="020B0503020204020204" pitchFamily="34" charset="-122"/>
              </a:rPr>
              <a:t>。</a:t>
            </a:r>
            <a:endParaRPr lang="zh-CN" altLang="en-US" dirty="0" smtClean="0"/>
          </a:p>
          <a:p>
            <a:endParaRPr lang="zh-CN" altLang="en-US" b="1" dirty="0" smtClean="0"/>
          </a:p>
          <a:p>
            <a:endParaRPr lang="zh-CN" altLang="en-US"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6"/>
          <p:cNvSpPr>
            <a:spLocks noGrp="1"/>
          </p:cNvSpPr>
          <p:nvPr>
            <p:ph idx="1"/>
          </p:nvPr>
        </p:nvSpPr>
        <p:spPr>
          <a:xfrm>
            <a:off x="323528" y="476672"/>
            <a:ext cx="5111750" cy="5853113"/>
          </a:xfrm>
        </p:spPr>
        <p:txBody>
          <a:bodyPr>
            <a:normAutofit fontScale="85000" lnSpcReduction="10000"/>
          </a:bodyPr>
          <a:lstStyle/>
          <a:p>
            <a:pPr>
              <a:buNone/>
            </a:pPr>
            <a:r>
              <a:rPr lang="zh-CN" altLang="zh-CN" b="1" dirty="0" smtClean="0"/>
              <a:t>三、</a:t>
            </a:r>
            <a:r>
              <a:rPr lang="zh-CN" altLang="zh-CN" sz="4800" b="1" dirty="0" smtClean="0">
                <a:solidFill>
                  <a:srgbClr val="0070C0"/>
                </a:solidFill>
              </a:rPr>
              <a:t>褥汗</a:t>
            </a:r>
          </a:p>
          <a:p>
            <a:pPr>
              <a:buNone/>
            </a:pPr>
            <a:r>
              <a:rPr lang="en-US" altLang="zh-CN" b="1" dirty="0" smtClean="0"/>
              <a:t>    </a:t>
            </a:r>
            <a:r>
              <a:rPr lang="zh-CN" altLang="zh-CN" b="1" dirty="0" smtClean="0"/>
              <a:t>在产后最初几天，产妇总是出汗较多，特别是在睡眠时和初睡时，常见产妇衣服、被子都被汗水浸湿，医学上将此种生理现象称为褥汗。产后多汗并非病态，也不是身体虚弱的表现，一般数日内自行好转，不需特殊处理。但要注意以下几点：</a:t>
            </a:r>
          </a:p>
          <a:p>
            <a:r>
              <a:rPr lang="en-US" altLang="zh-CN" b="1" dirty="0" smtClean="0">
                <a:solidFill>
                  <a:srgbClr val="FF0000"/>
                </a:solidFill>
              </a:rPr>
              <a:t>(1)</a:t>
            </a:r>
            <a:r>
              <a:rPr lang="zh-CN" altLang="zh-CN" b="1" dirty="0" smtClean="0">
                <a:solidFill>
                  <a:srgbClr val="FF0000"/>
                </a:solidFill>
              </a:rPr>
              <a:t>出汗后避免受凉伤风。</a:t>
            </a:r>
          </a:p>
          <a:p>
            <a:r>
              <a:rPr lang="en-US" altLang="zh-CN" b="1" dirty="0" smtClean="0">
                <a:solidFill>
                  <a:srgbClr val="FF0000"/>
                </a:solidFill>
              </a:rPr>
              <a:t>(2)</a:t>
            </a:r>
            <a:r>
              <a:rPr lang="zh-CN" altLang="zh-CN" b="1" dirty="0" smtClean="0">
                <a:solidFill>
                  <a:srgbClr val="FF0000"/>
                </a:solidFill>
              </a:rPr>
              <a:t>内衣要经常换洗。</a:t>
            </a:r>
          </a:p>
          <a:p>
            <a:r>
              <a:rPr lang="en-US" altLang="zh-CN" b="1" dirty="0" smtClean="0">
                <a:solidFill>
                  <a:srgbClr val="FF0000"/>
                </a:solidFill>
              </a:rPr>
              <a:t>(3)</a:t>
            </a:r>
            <a:r>
              <a:rPr lang="zh-CN" altLang="zh-CN" b="1" dirty="0" smtClean="0">
                <a:solidFill>
                  <a:srgbClr val="FF0000"/>
                </a:solidFill>
              </a:rPr>
              <a:t>更衣前用毛巾擦干身上的汗液，保持皮肤清洁卫生。</a:t>
            </a:r>
          </a:p>
          <a:p>
            <a:endParaRPr lang="zh-CN" altLang="en-US" b="1" dirty="0"/>
          </a:p>
        </p:txBody>
      </p:sp>
      <p:pic>
        <p:nvPicPr>
          <p:cNvPr id="9" name="图片 8" descr="u=2361661200,1927001252&amp;fm=27&amp;gp=0.jpg"/>
          <p:cNvPicPr>
            <a:picLocks noChangeAspect="1"/>
          </p:cNvPicPr>
          <p:nvPr/>
        </p:nvPicPr>
        <p:blipFill>
          <a:blip r:embed="rId2" cstate="print"/>
          <a:stretch>
            <a:fillRect/>
          </a:stretch>
        </p:blipFill>
        <p:spPr>
          <a:xfrm>
            <a:off x="5508104" y="620688"/>
            <a:ext cx="3491880" cy="597666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836712"/>
            <a:ext cx="8229600" cy="5289451"/>
          </a:xfrm>
        </p:spPr>
        <p:txBody>
          <a:bodyPr>
            <a:normAutofit fontScale="85000" lnSpcReduction="10000"/>
          </a:bodyPr>
          <a:lstStyle/>
          <a:p>
            <a:pPr>
              <a:buNone/>
            </a:pPr>
            <a:r>
              <a:rPr lang="zh-CN" altLang="zh-CN" b="1" dirty="0" smtClean="0"/>
              <a:t>四、</a:t>
            </a:r>
            <a:r>
              <a:rPr lang="zh-CN" altLang="zh-CN" sz="5200" b="1" dirty="0" smtClean="0">
                <a:solidFill>
                  <a:srgbClr val="0070C0"/>
                </a:solidFill>
              </a:rPr>
              <a:t>会阴疼痛</a:t>
            </a:r>
          </a:p>
          <a:p>
            <a:pPr>
              <a:buNone/>
            </a:pPr>
            <a:r>
              <a:rPr lang="en-US" altLang="zh-CN" b="1" dirty="0" smtClean="0"/>
              <a:t>(1)</a:t>
            </a:r>
            <a:r>
              <a:rPr lang="zh-CN" altLang="zh-CN" b="1" dirty="0" smtClean="0"/>
              <a:t>用</a:t>
            </a:r>
            <a:r>
              <a:rPr lang="en-US" altLang="zh-CN" b="1" dirty="0" smtClean="0"/>
              <a:t>95</a:t>
            </a:r>
            <a:r>
              <a:rPr lang="zh-CN" altLang="zh-CN" b="1" dirty="0" smtClean="0"/>
              <a:t>％酒精纱布湿敷或用</a:t>
            </a:r>
            <a:r>
              <a:rPr lang="en-US" altLang="zh-CN" b="1" dirty="0" smtClean="0"/>
              <a:t>50</a:t>
            </a:r>
            <a:r>
              <a:rPr lang="zh-CN" altLang="zh-CN" b="1" dirty="0" smtClean="0"/>
              <a:t>％硫酸镁热敷或用红外线灯泡</a:t>
            </a:r>
            <a:r>
              <a:rPr lang="en-US" altLang="zh-CN" b="1" dirty="0" smtClean="0"/>
              <a:t>(</a:t>
            </a:r>
            <a:r>
              <a:rPr lang="zh-CN" altLang="zh-CN" b="1" dirty="0" smtClean="0"/>
              <a:t>无红外线灯泡也可用高瓦数的普通灯泡</a:t>
            </a:r>
            <a:r>
              <a:rPr lang="en-US" altLang="zh-CN" b="1" dirty="0" smtClean="0"/>
              <a:t>)</a:t>
            </a:r>
            <a:r>
              <a:rPr lang="zh-CN" altLang="zh-CN" b="1" dirty="0" smtClean="0"/>
              <a:t>光照，每日</a:t>
            </a:r>
            <a:r>
              <a:rPr lang="en-US" altLang="zh-CN" b="1" dirty="0" smtClean="0"/>
              <a:t>2</a:t>
            </a:r>
            <a:r>
              <a:rPr lang="zh-CN" altLang="zh-CN" b="1" dirty="0" smtClean="0"/>
              <a:t>次，每次</a:t>
            </a:r>
            <a:r>
              <a:rPr lang="en-US" altLang="zh-CN" b="1" dirty="0" smtClean="0"/>
              <a:t>20</a:t>
            </a:r>
            <a:r>
              <a:rPr lang="zh-CN" altLang="zh-CN" b="1" dirty="0" smtClean="0"/>
              <a:t>～</a:t>
            </a:r>
            <a:r>
              <a:rPr lang="en-US" altLang="zh-CN" b="1" dirty="0" smtClean="0"/>
              <a:t>30</a:t>
            </a:r>
            <a:r>
              <a:rPr lang="zh-CN" altLang="zh-CN" b="1" dirty="0" smtClean="0"/>
              <a:t>分钟，有利于消肿，减轻疼痛。</a:t>
            </a:r>
          </a:p>
          <a:p>
            <a:pPr>
              <a:buNone/>
            </a:pPr>
            <a:r>
              <a:rPr lang="en-US" altLang="zh-CN" b="1" dirty="0" smtClean="0"/>
              <a:t>(2)</a:t>
            </a:r>
            <a:r>
              <a:rPr lang="zh-CN" altLang="zh-CN" b="1" dirty="0" smtClean="0"/>
              <a:t>如果会阴伤口疼痛且局部红肿、触痛、皮肤温度升高，属伤口感染征象，须用抗生素控制感染。</a:t>
            </a:r>
          </a:p>
          <a:p>
            <a:pPr>
              <a:buNone/>
            </a:pPr>
            <a:r>
              <a:rPr lang="en-US" altLang="zh-CN" b="1" dirty="0" smtClean="0"/>
              <a:t>(3)</a:t>
            </a:r>
            <a:r>
              <a:rPr lang="zh-CN" altLang="zh-CN" b="1" dirty="0" smtClean="0"/>
              <a:t>缝线拆除后，会阴疼痛会减轻，若伤口硬而疼痛，可以用</a:t>
            </a:r>
            <a:r>
              <a:rPr lang="zh-CN" altLang="en-US" b="1" dirty="0" smtClean="0"/>
              <a:t>普通灯泡</a:t>
            </a:r>
            <a:r>
              <a:rPr lang="zh-CN" altLang="zh-CN" b="1" dirty="0" smtClean="0"/>
              <a:t>照射；恶露基本排干净时，可用高锰酸钾溶液或阴道洗剂坐浴，每日</a:t>
            </a:r>
            <a:r>
              <a:rPr lang="en-US" altLang="zh-CN" b="1" dirty="0" smtClean="0"/>
              <a:t>2</a:t>
            </a:r>
            <a:r>
              <a:rPr lang="zh-CN" altLang="zh-CN" b="1" dirty="0" smtClean="0"/>
              <a:t>次，每次</a:t>
            </a:r>
            <a:r>
              <a:rPr lang="en-US" altLang="zh-CN" b="1" dirty="0" smtClean="0"/>
              <a:t>15</a:t>
            </a:r>
            <a:r>
              <a:rPr lang="zh-CN" altLang="zh-CN" b="1" dirty="0" smtClean="0"/>
              <a:t>分钟，有利于消肿，促使硬结软化，消肿解痛</a:t>
            </a:r>
          </a:p>
          <a:p>
            <a:endParaRPr lang="zh-CN" altLang="en-US"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3000" r="-3000"/>
          </a:stretch>
        </a:blipFill>
        <a:effectLst/>
      </p:bgPr>
    </p:bg>
    <p:spTree>
      <p:nvGrpSpPr>
        <p:cNvPr id="1" name=""/>
        <p:cNvGrpSpPr/>
        <p:nvPr/>
      </p:nvGrpSpPr>
      <p:grpSpPr>
        <a:xfrm>
          <a:off x="0" y="0"/>
          <a:ext cx="0" cy="0"/>
          <a:chOff x="0" y="0"/>
          <a:chExt cx="0" cy="0"/>
        </a:xfrm>
      </p:grpSpPr>
      <p:sp>
        <p:nvSpPr>
          <p:cNvPr id="4" name="矩形 3"/>
          <p:cNvSpPr/>
          <p:nvPr/>
        </p:nvSpPr>
        <p:spPr>
          <a:xfrm rot="21443069">
            <a:off x="2195736" y="2530504"/>
            <a:ext cx="4518248" cy="3323987"/>
          </a:xfrm>
          <a:prstGeom prst="rect">
            <a:avLst/>
          </a:prstGeom>
        </p:spPr>
        <p:txBody>
          <a:bodyPr wrap="square">
            <a:spAutoFit/>
          </a:bodyPr>
          <a:lstStyle/>
          <a:p>
            <a:pPr algn="just">
              <a:lnSpc>
                <a:spcPct val="150000"/>
              </a:lnSpc>
            </a:pPr>
            <a:r>
              <a:rPr lang="zh-CN" altLang="en-US" sz="2800" b="1" dirty="0" smtClean="0">
                <a:latin typeface="微软雅黑" panose="020B0503020204020204" pitchFamily="34" charset="-122"/>
                <a:ea typeface="微软雅黑" panose="020B0503020204020204" pitchFamily="34" charset="-122"/>
              </a:rPr>
              <a:t>产后常见症状共四项内容：</a:t>
            </a:r>
          </a:p>
          <a:p>
            <a:pPr algn="just">
              <a:lnSpc>
                <a:spcPct val="150000"/>
              </a:lnSpc>
            </a:pPr>
            <a:r>
              <a:rPr lang="zh-CN" altLang="en-US" sz="2800" b="1" dirty="0" smtClean="0">
                <a:latin typeface="微软雅黑" panose="020B0503020204020204" pitchFamily="34" charset="-122"/>
                <a:ea typeface="微软雅黑" panose="020B0503020204020204" pitchFamily="34" charset="-122"/>
              </a:rPr>
              <a:t>   尿潴留（</a:t>
            </a:r>
            <a:r>
              <a:rPr lang="en-US" altLang="zh-CN" sz="2800" b="1" dirty="0" smtClean="0">
                <a:latin typeface="微软雅黑" panose="020B0503020204020204" pitchFamily="34" charset="-122"/>
                <a:ea typeface="微软雅黑" panose="020B0503020204020204" pitchFamily="34" charset="-122"/>
              </a:rPr>
              <a:t>4</a:t>
            </a:r>
            <a:r>
              <a:rPr lang="zh-CN" altLang="en-US" sz="2800" b="1" dirty="0" smtClean="0">
                <a:latin typeface="微软雅黑" panose="020B0503020204020204" pitchFamily="34" charset="-122"/>
                <a:ea typeface="微软雅黑" panose="020B0503020204020204" pitchFamily="34" charset="-122"/>
              </a:rPr>
              <a:t>点）</a:t>
            </a:r>
          </a:p>
          <a:p>
            <a:pPr algn="just">
              <a:lnSpc>
                <a:spcPct val="150000"/>
              </a:lnSpc>
            </a:pPr>
            <a:r>
              <a:rPr lang="zh-CN" altLang="en-US" sz="2800" b="1" dirty="0" smtClean="0">
                <a:latin typeface="微软雅黑" panose="020B0503020204020204" pitchFamily="34" charset="-122"/>
                <a:ea typeface="微软雅黑" panose="020B0503020204020204" pitchFamily="34" charset="-122"/>
              </a:rPr>
              <a:t>   尿失禁（4点）</a:t>
            </a:r>
          </a:p>
          <a:p>
            <a:pPr algn="just">
              <a:lnSpc>
                <a:spcPct val="150000"/>
              </a:lnSpc>
            </a:pPr>
            <a:r>
              <a:rPr lang="zh-CN" altLang="en-US" sz="2800" b="1" dirty="0" smtClean="0">
                <a:latin typeface="微软雅黑" panose="020B0503020204020204" pitchFamily="34" charset="-122"/>
                <a:ea typeface="微软雅黑" panose="020B0503020204020204" pitchFamily="34" charset="-122"/>
              </a:rPr>
              <a:t>   褥汗（3点）</a:t>
            </a:r>
          </a:p>
          <a:p>
            <a:pPr algn="just">
              <a:lnSpc>
                <a:spcPct val="150000"/>
              </a:lnSpc>
            </a:pPr>
            <a:r>
              <a:rPr lang="zh-CN" altLang="en-US" sz="2800" b="1" dirty="0" smtClean="0">
                <a:latin typeface="微软雅黑" panose="020B0503020204020204" pitchFamily="34" charset="-122"/>
                <a:ea typeface="微软雅黑" panose="020B0503020204020204" pitchFamily="34" charset="-122"/>
              </a:rPr>
              <a:t>   会阴疼痛（3点）</a:t>
            </a:r>
            <a:endParaRPr lang="zh-CN" altLang="en-US" sz="2800" dirty="0"/>
          </a:p>
        </p:txBody>
      </p:sp>
      <p:sp>
        <p:nvSpPr>
          <p:cNvPr id="6" name="矩形 5"/>
          <p:cNvSpPr/>
          <p:nvPr/>
        </p:nvSpPr>
        <p:spPr>
          <a:xfrm rot="21414411">
            <a:off x="4788024" y="1916832"/>
            <a:ext cx="2448272" cy="646331"/>
          </a:xfrm>
          <a:prstGeom prst="rect">
            <a:avLst/>
          </a:prstGeom>
        </p:spPr>
        <p:txBody>
          <a:bodyPr wrap="square">
            <a:spAutoFit/>
          </a:bodyPr>
          <a:lstStyle/>
          <a:p>
            <a:r>
              <a:rPr lang="zh-CN" altLang="en-US" sz="3600" b="1" dirty="0" smtClean="0">
                <a:solidFill>
                  <a:srgbClr val="A4144E"/>
                </a:solidFill>
                <a:latin typeface="文鼎特勘亭流体" panose="02010600030101010101" charset="-122"/>
                <a:ea typeface="文鼎特勘亭流体" panose="02010600030101010101" charset="-122"/>
              </a:rPr>
              <a:t>小综述</a:t>
            </a:r>
            <a:endParaRPr lang="zh-CN" altLang="en-US" sz="36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哺乳期乳房的护理</a:t>
            </a:r>
          </a:p>
        </p:txBody>
      </p:sp>
      <p:sp>
        <p:nvSpPr>
          <p:cNvPr id="3" name="内容占位符 2"/>
          <p:cNvSpPr>
            <a:spLocks noGrp="1"/>
          </p:cNvSpPr>
          <p:nvPr>
            <p:ph idx="1"/>
          </p:nvPr>
        </p:nvSpPr>
        <p:spPr>
          <a:xfrm>
            <a:off x="457200" y="1417955"/>
            <a:ext cx="8229600" cy="4918075"/>
          </a:xfrm>
        </p:spPr>
        <p:txBody>
          <a:bodyPr>
            <a:normAutofit lnSpcReduction="10000"/>
          </a:bodyPr>
          <a:lstStyle/>
          <a:p>
            <a:r>
              <a:rPr lang="en-US" altLang="zh-CN" sz="2800" b="1"/>
              <a:t>          </a:t>
            </a:r>
            <a:r>
              <a:rPr lang="zh-CN" altLang="en-US" sz="2800" b="1"/>
              <a:t>产后</a:t>
            </a:r>
            <a:r>
              <a:rPr lang="en-US" altLang="zh-CN" sz="2800" b="1"/>
              <a:t>2~3</a:t>
            </a:r>
            <a:r>
              <a:rPr lang="zh-CN" altLang="en-US" sz="2800" b="1"/>
              <a:t>天乳汁分泌增加，乳房的血管和淋巴管扩张、充血，如此时新生儿吸奶次数不足，容易造成乳汁在乳房内淤积，出现乳房胀痛。产妇感到乳房胀痛明显，体温可轻度升高，如不及时采取措施，容易产生乳汁淤积，引起急性乳腺炎。</a:t>
            </a:r>
          </a:p>
          <a:p>
            <a:r>
              <a:rPr lang="en-US" altLang="zh-CN" sz="2800" b="1"/>
              <a:t>1.</a:t>
            </a:r>
            <a:r>
              <a:rPr lang="zh-CN" altLang="en-US" sz="2800" b="1"/>
              <a:t>开奶</a:t>
            </a:r>
          </a:p>
          <a:p>
            <a:r>
              <a:rPr lang="zh-CN" altLang="en-US" sz="2800" b="1"/>
              <a:t>            产妇分娩后，母婴护理师应协助产妇尽早开奶，在产后</a:t>
            </a:r>
            <a:r>
              <a:rPr lang="en-US" altLang="zh-CN" sz="2800" b="1"/>
              <a:t>30</a:t>
            </a:r>
            <a:r>
              <a:rPr lang="zh-CN" altLang="en-US" sz="2800" b="1"/>
              <a:t>分钟内让新生儿与产妇进行皮肤接触，帮助新生儿有效的含接、吸吮双侧乳头，以得到每一滴初乳。产后新生儿频繁吸奶有利于乳汁分泌，减少涨奶的发生。</a:t>
            </a:r>
            <a:endParaRPr lang="zh-CN" altLang="en-US" sz="2800"/>
          </a:p>
          <a:p>
            <a:endParaRPr lang="zh-CN" altLang="en-US" sz="2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a:sym typeface="+mn-ea"/>
              </a:rPr>
              <a:t>2．减轻乳房胀痛的护理</a:t>
            </a:r>
            <a:endParaRPr lang="zh-CN" altLang="en-US"/>
          </a:p>
        </p:txBody>
      </p:sp>
      <p:sp>
        <p:nvSpPr>
          <p:cNvPr id="3" name="内容占位符 2"/>
          <p:cNvSpPr>
            <a:spLocks noGrp="1"/>
          </p:cNvSpPr>
          <p:nvPr>
            <p:ph idx="1"/>
          </p:nvPr>
        </p:nvSpPr>
        <p:spPr>
          <a:xfrm>
            <a:off x="457200" y="1337945"/>
            <a:ext cx="8229600" cy="4788535"/>
          </a:xfrm>
        </p:spPr>
        <p:txBody>
          <a:bodyPr>
            <a:normAutofit fontScale="90000" lnSpcReduction="10000"/>
          </a:bodyPr>
          <a:lstStyle/>
          <a:p>
            <a:endParaRPr lang="en-US" altLang="zh-CN" sz="2800" b="1"/>
          </a:p>
          <a:p>
            <a:r>
              <a:rPr lang="en-US" altLang="zh-CN" sz="2800" b="1"/>
              <a:t>（1）早开奶，勤哺乳，通过婴儿的吸吮使乳腺管疏通，利于乳汁的排出。</a:t>
            </a:r>
          </a:p>
          <a:p>
            <a:r>
              <a:rPr lang="en-US" altLang="zh-CN" sz="2800" b="1"/>
              <a:t>（2）积极排空乳房。通过对</a:t>
            </a:r>
            <a:r>
              <a:rPr lang="zh-CN" altLang="en-US" sz="2800" b="1"/>
              <a:t>婴</a:t>
            </a:r>
            <a:r>
              <a:rPr lang="en-US" altLang="zh-CN" sz="2800" b="1"/>
              <a:t>儿勤</a:t>
            </a:r>
            <a:r>
              <a:rPr lang="zh-CN" altLang="en-US" sz="2800" b="1"/>
              <a:t>喂</a:t>
            </a:r>
            <a:r>
              <a:rPr lang="en-US" altLang="zh-CN" sz="2800" b="1"/>
              <a:t>奶把乳房内的乳汁排空</a:t>
            </a:r>
          </a:p>
          <a:p>
            <a:r>
              <a:rPr lang="en-US" altLang="zh-CN" sz="2800" b="1"/>
              <a:t>（3）轻轻从四周向乳头方向按摩、挤</a:t>
            </a:r>
            <a:r>
              <a:rPr lang="zh-CN" altLang="en-US" sz="2800" b="1"/>
              <a:t>捏</a:t>
            </a:r>
            <a:r>
              <a:rPr lang="en-US" altLang="zh-CN" sz="2800" b="1"/>
              <a:t>，使乳汁排出</a:t>
            </a:r>
          </a:p>
          <a:p>
            <a:r>
              <a:rPr lang="en-US" altLang="zh-CN" sz="2800" b="1"/>
              <a:t>（4）两次晡乳间冷敷乳房，减轻充血。</a:t>
            </a:r>
          </a:p>
          <a:p>
            <a:r>
              <a:rPr lang="en-US" altLang="zh-CN" sz="2800" b="1"/>
              <a:t>（5）用发酵面</a:t>
            </a:r>
            <a:r>
              <a:rPr lang="zh-CN" altLang="en-US" sz="2800" b="1"/>
              <a:t>团</a:t>
            </a:r>
            <a:r>
              <a:rPr lang="en-US" altLang="zh-CN" sz="2800" b="1"/>
              <a:t>150～200克均匀地敷在乳房上，用手向乳头方向挤捏并用吸奶器吸</a:t>
            </a:r>
            <a:r>
              <a:rPr lang="zh-CN" altLang="en-US" sz="2800" b="1"/>
              <a:t>出</a:t>
            </a:r>
            <a:r>
              <a:rPr lang="en-US" altLang="zh-CN" sz="2800" b="1"/>
              <a:t>乳汁</a:t>
            </a:r>
          </a:p>
          <a:p>
            <a:r>
              <a:rPr lang="en-US" altLang="zh-CN" sz="2800" b="1"/>
              <a:t>（6）乳房过胀哺乳时，应指导产</a:t>
            </a:r>
            <a:r>
              <a:rPr lang="zh-CN" altLang="en-US" sz="2800" b="1"/>
              <a:t>妇</a:t>
            </a:r>
            <a:r>
              <a:rPr lang="en-US" altLang="zh-CN" sz="2800" b="1"/>
              <a:t>先挤出少许乳汁，待乳晕变软时再开始</a:t>
            </a:r>
            <a:r>
              <a:rPr lang="zh-CN" altLang="en-US" sz="2800" b="1"/>
              <a:t>哺乳</a:t>
            </a:r>
            <a:r>
              <a:rPr lang="en-US" altLang="zh-CN" sz="2800" b="1"/>
              <a:t>。</a:t>
            </a:r>
          </a:p>
          <a:p>
            <a:r>
              <a:rPr lang="en-US" altLang="zh-CN" sz="2800" b="1"/>
              <a:t>（7）乳房出现红肿热痛的情况，应建议产妇及时就医。</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83895"/>
            <a:ext cx="8229600" cy="5442585"/>
          </a:xfrm>
        </p:spPr>
        <p:txBody>
          <a:bodyPr>
            <a:normAutofit/>
          </a:bodyPr>
          <a:lstStyle/>
          <a:p>
            <a:r>
              <a:rPr lang="en-US" altLang="zh-CN" sz="4000" b="1"/>
              <a:t>3.</a:t>
            </a:r>
            <a:r>
              <a:rPr lang="zh-CN" altLang="en-US" sz="4000" b="1"/>
              <a:t>乳房内陷或扁平的护理</a:t>
            </a:r>
            <a:endParaRPr lang="zh-CN" altLang="en-US" sz="2400" b="1"/>
          </a:p>
          <a:p>
            <a:endParaRPr lang="zh-CN" altLang="en-US" sz="2400" b="1"/>
          </a:p>
          <a:p>
            <a:r>
              <a:rPr lang="zh-CN" altLang="en-US" sz="2400" b="1"/>
              <a:t>乳头形态因人而异，有的产妇乳头平或内陷，会增加初期哺乳的困难，新生儿因一时含不住乳头，吸吮不到乳汁而大声哭闹、手足乱蹬，新妈妈碰到这种情况通常会着急。这时，母婴护理员一定要安思她，并告诉她应对的方法：</a:t>
            </a:r>
          </a:p>
          <a:p>
            <a:r>
              <a:rPr lang="zh-CN" altLang="en-US" sz="2400" b="1"/>
              <a:t>（1）喂奶时可先用手指轻轻按摩一下乳头，使其凸出一点。</a:t>
            </a:r>
          </a:p>
          <a:p>
            <a:r>
              <a:rPr lang="zh-CN" altLang="en-US" sz="2400" b="1"/>
              <a:t>（2）最有效的办法是先用手将胀满的乳房中的乳汁挤掉一些，使得乳晕区变得比较柔软，再用拇指和食指将乳晕区压成扁平形态，使乳头凸出，这样，新生儿就容易吸吮了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4.</a:t>
            </a:r>
            <a:r>
              <a:rPr lang="zh-CN" altLang="en-US"/>
              <a:t>乳头皲裂的应对</a:t>
            </a:r>
          </a:p>
        </p:txBody>
      </p:sp>
      <p:sp>
        <p:nvSpPr>
          <p:cNvPr id="3" name="内容占位符 2"/>
          <p:cNvSpPr>
            <a:spLocks noGrp="1"/>
          </p:cNvSpPr>
          <p:nvPr>
            <p:ph idx="1"/>
          </p:nvPr>
        </p:nvSpPr>
        <p:spPr>
          <a:xfrm>
            <a:off x="457200" y="1075055"/>
            <a:ext cx="8229600" cy="4708525"/>
          </a:xfrm>
        </p:spPr>
        <p:txBody>
          <a:bodyPr>
            <a:noAutofit/>
          </a:bodyPr>
          <a:lstStyle/>
          <a:p>
            <a:endParaRPr lang="zh-CN" altLang="en-US" sz="1900" b="1"/>
          </a:p>
          <a:p>
            <a:r>
              <a:rPr lang="zh-CN" altLang="en-US" sz="2300" b="1"/>
              <a:t>1．症状</a:t>
            </a:r>
          </a:p>
          <a:p>
            <a:r>
              <a:rPr lang="zh-CN" altLang="en-US" sz="2300" b="1"/>
              <a:t>乳头表面有大小不等的裂口和溃疡或皮肤糜烂。有时沿着乳头基部发生裂痕很深的环状裂口，使乳头几乎从乳晕上脱落下来；哺乳时，疼痛难忍，宛如刀割。致病菌可由乳头皲裂处进入乳房组织内，引起急性乳腺炎等乳房疾病。</a:t>
            </a:r>
          </a:p>
          <a:p>
            <a:r>
              <a:rPr lang="zh-CN" altLang="en-US" sz="2300" b="1"/>
              <a:t>2．发病原因</a:t>
            </a:r>
          </a:p>
          <a:p>
            <a:r>
              <a:rPr lang="zh-CN" altLang="en-US" sz="2300" b="1"/>
              <a:t>（1）由于乳头内陷、扁平等乳头畸形，造成吸吮困难</a:t>
            </a:r>
          </a:p>
          <a:p>
            <a:r>
              <a:rPr lang="zh-CN" altLang="en-US" sz="2300" b="1"/>
              <a:t>（2）喂奶不当，哺乳时间过长</a:t>
            </a:r>
          </a:p>
          <a:p>
            <a:r>
              <a:rPr lang="zh-CN" altLang="en-US" sz="2300" b="1"/>
              <a:t>（3）哺乳期乳头皮肤柔嫩，不耐婴儿唾液</a:t>
            </a:r>
            <a:r>
              <a:rPr lang="zh-CN" altLang="en-US" sz="2300" b="1">
                <a:sym typeface="+mn-ea"/>
              </a:rPr>
              <a:t>浸渍</a:t>
            </a:r>
            <a:r>
              <a:rPr lang="zh-CN" altLang="en-US" sz="2300" b="1"/>
              <a:t>和吸吮，或婴儿咬破乳头</a:t>
            </a:r>
          </a:p>
          <a:p>
            <a:r>
              <a:rPr lang="zh-CN" altLang="en-US" sz="2300" b="1"/>
              <a:t>（4）婴儿高热或麻疹时吮乳，乳头被病毒感染</a:t>
            </a:r>
          </a:p>
          <a:p>
            <a:r>
              <a:rPr lang="zh-CN" altLang="en-US" sz="2300" b="1"/>
              <a:t>（</a:t>
            </a:r>
            <a:r>
              <a:rPr lang="en-US" altLang="zh-CN" sz="2300" b="1"/>
              <a:t>5</a:t>
            </a:r>
            <a:r>
              <a:rPr lang="zh-CN" altLang="en-US" sz="2300" b="1"/>
              <a:t>）乳汁分泌过多，乳头皮肤长期</a:t>
            </a:r>
            <a:r>
              <a:rPr lang="zh-CN" altLang="en-US" sz="2300" b="1">
                <a:sym typeface="+mn-ea"/>
              </a:rPr>
              <a:t>浸渍，可引起乳头糜烂或湿疹。</a:t>
            </a:r>
            <a:endParaRPr lang="zh-CN" altLang="en-US" sz="2300" b="1"/>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noAutofit/>
          </a:bodyPr>
          <a:lstStyle/>
          <a:p>
            <a:r>
              <a:rPr lang="zh-CN" altLang="en-US" sz="2100" b="1"/>
              <a:t>3．预防乳头皲裂的方法</a:t>
            </a:r>
          </a:p>
          <a:p>
            <a:r>
              <a:rPr lang="zh-CN" altLang="en-US" sz="2100" b="1"/>
              <a:t>（1）不要在新生儿特别饥饿时喂哺。</a:t>
            </a:r>
          </a:p>
          <a:p>
            <a:r>
              <a:rPr lang="zh-CN" altLang="en-US" sz="2100" b="1"/>
              <a:t>（2）注意正确的喂哺姿。</a:t>
            </a:r>
          </a:p>
          <a:p>
            <a:r>
              <a:rPr lang="zh-CN" altLang="en-US" sz="2100" b="1"/>
              <a:t>（3）经常按摩乳房，刺激喷奶反射。</a:t>
            </a:r>
          </a:p>
          <a:p>
            <a:r>
              <a:rPr lang="zh-CN" altLang="en-US" sz="2100" b="1"/>
              <a:t>（4）喂哺时，一定要把大部分乳晕塞到新生儿口中</a:t>
            </a:r>
          </a:p>
          <a:p>
            <a:r>
              <a:rPr lang="zh-CN" altLang="en-US" sz="2100" b="1"/>
              <a:t>（S）每次哺乳之后将乳头晾干后挤几滴奶均匀地涂在乳头上，可起到保护乳头的作用。</a:t>
            </a:r>
          </a:p>
          <a:p>
            <a:r>
              <a:rPr lang="zh-CN" altLang="en-US" sz="2100" b="1"/>
              <a:t>（6）不能使用肥皂清洗乳头。</a:t>
            </a:r>
          </a:p>
          <a:p>
            <a:r>
              <a:rPr lang="zh-CN" altLang="en-US" sz="2100" b="1"/>
              <a:t>（7）哺乳完毕后切勿从新生儿口里强拉出乳头，可用手指轻压新生儿下巴，阻止新生儿吸奶后再轻轻退出乳头。</a:t>
            </a:r>
          </a:p>
          <a:p>
            <a:r>
              <a:rPr lang="zh-CN" altLang="en-US" sz="2100" b="1"/>
              <a:t>（8）产妇应穿宽松的棉制品内衣并戴胸罩，胸罩潮湿应及时更换。</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704215"/>
            <a:ext cx="8595360" cy="5422265"/>
          </a:xfrm>
        </p:spPr>
        <p:txBody>
          <a:bodyPr>
            <a:noAutofit/>
          </a:bodyPr>
          <a:lstStyle/>
          <a:p>
            <a:r>
              <a:rPr lang="en-US" altLang="zh-CN" sz="2500" b="1"/>
              <a:t>4</a:t>
            </a:r>
            <a:r>
              <a:rPr lang="zh-CN" altLang="en-US" sz="2500" b="1"/>
              <a:t>．乳头裂如何哺乳</a:t>
            </a:r>
          </a:p>
          <a:p>
            <a:r>
              <a:rPr lang="zh-CN" altLang="en-US" sz="2500" b="1"/>
              <a:t>（1）哺乳前应用湿热毛巾敷乳房和乳头3－5分钟，同时按摩乳房以刺激泌乳，并应先挤出少量乳汁使乳晕变软再开始哺乳。</a:t>
            </a:r>
          </a:p>
          <a:p>
            <a:r>
              <a:rPr lang="zh-CN" altLang="en-US" sz="2500" b="1"/>
              <a:t>（2）损伤轻的一侧先哺，以减轻婴儿对另一侧乳房的吸吮力。哺乳体位应交替，分散吸吮力</a:t>
            </a:r>
          </a:p>
          <a:p>
            <a:r>
              <a:rPr lang="zh-CN" altLang="en-US" sz="2500" b="1"/>
              <a:t>（3）哺乳应每隔2－2．5小时1次，每次10－15分钟</a:t>
            </a:r>
          </a:p>
          <a:p>
            <a:r>
              <a:rPr lang="zh-CN" altLang="en-US" sz="2500" b="1"/>
              <a:t>（4）停止哺乳时，可轻压婴儿下颌，温和地中断吸吮。</a:t>
            </a:r>
          </a:p>
          <a:p>
            <a:r>
              <a:rPr lang="zh-CN" altLang="en-US" sz="2500" b="1"/>
              <a:t>（5）平时损伤部位可涂少许乳汁、凡士林   或其他洁净油脂保护皮肤，但忌用含硼酸的药水或软膏，以免引起婴儿中毒。</a:t>
            </a:r>
          </a:p>
          <a:p>
            <a:r>
              <a:rPr lang="zh-CN" altLang="en-US" sz="2500" b="1"/>
              <a:t>（6）若疼痛剧烈，可暂停哺乳24小时，将乳汁按时挤出用小匙喂婴儿。</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a:sym typeface="+mn-ea"/>
              </a:rPr>
              <a:t>5.</a:t>
            </a:r>
            <a:r>
              <a:rPr lang="zh-CN" altLang="en-US" b="1">
                <a:sym typeface="+mn-ea"/>
              </a:rPr>
              <a:t>催乳的护理</a:t>
            </a:r>
            <a:endParaRPr lang="zh-CN" altLang="en-US"/>
          </a:p>
        </p:txBody>
      </p:sp>
      <p:sp>
        <p:nvSpPr>
          <p:cNvPr id="3" name="内容占位符 2"/>
          <p:cNvSpPr>
            <a:spLocks noGrp="1"/>
          </p:cNvSpPr>
          <p:nvPr>
            <p:ph idx="1"/>
          </p:nvPr>
        </p:nvSpPr>
        <p:spPr>
          <a:xfrm>
            <a:off x="253365" y="1613535"/>
            <a:ext cx="8637270" cy="4526280"/>
          </a:xfrm>
        </p:spPr>
        <p:txBody>
          <a:bodyPr>
            <a:normAutofit fontScale="32500" lnSpcReduction="20000"/>
          </a:bodyPr>
          <a:lstStyle/>
          <a:p>
            <a:endParaRPr lang="zh-CN" altLang="en-US" b="1" dirty="0"/>
          </a:p>
          <a:p>
            <a:pPr marL="0" indent="0">
              <a:buNone/>
            </a:pPr>
            <a:r>
              <a:rPr lang="zh-CN" altLang="en-US" b="1" dirty="0">
                <a:sym typeface="+mn-ea"/>
              </a:rPr>
              <a:t>     </a:t>
            </a:r>
            <a:r>
              <a:rPr lang="zh-CN" altLang="en-US" sz="8800" b="1" dirty="0">
                <a:sym typeface="+mn-ea"/>
              </a:rPr>
              <a:t>    </a:t>
            </a:r>
            <a:r>
              <a:rPr lang="zh-CN" altLang="en-US" sz="7400" b="1" dirty="0">
                <a:sym typeface="+mn-ea"/>
              </a:rPr>
              <a:t>产后乳汁不足，需要采取科学的方法促进乳汁的分泌。但产妇乳汁缺少的原因有很多，跟产妇身体的体质、营养、心理、睡眠、母乳喂养的方法、婴儿吸吮的刺激均有关系。催乳不是简单意义上的揉奶，乳汁不是单靠按摩手法催出来的，如果不清楚乳房的内部生理解剖结构、乳房泌乳原理、中医穴位，只是用手法大力按揉，不但不会增加泌乳，反而会对乳房造成伤害。应由专业人土综合运用生理、心理、中医、营养、护理、母乳喂养指导等相关知识进行催乳服务。</a:t>
            </a:r>
            <a:endParaRPr lang="zh-CN" altLang="en-US" sz="7400" b="1" dirty="0"/>
          </a:p>
          <a:p>
            <a:pPr marL="0" indent="0">
              <a:buNone/>
            </a:pPr>
            <a:r>
              <a:rPr lang="zh-CN" altLang="en-US" sz="7400" b="1" dirty="0">
                <a:sym typeface="+mn-ea"/>
              </a:rPr>
              <a:t>（1）向产妇讲解母乳养的好处，建立产妇信心</a:t>
            </a:r>
            <a:endParaRPr lang="zh-CN" altLang="en-US" sz="7400" b="1" dirty="0"/>
          </a:p>
          <a:p>
            <a:pPr marL="0" indent="0">
              <a:buNone/>
            </a:pPr>
            <a:r>
              <a:rPr lang="zh-CN" altLang="en-US" sz="7400" b="1" dirty="0">
                <a:sym typeface="+mn-ea"/>
              </a:rPr>
              <a:t>（2）增加婴儿吸吮的次数</a:t>
            </a:r>
            <a:endParaRPr lang="zh-CN" altLang="en-US" sz="7400" b="1" dirty="0"/>
          </a:p>
          <a:p>
            <a:pPr marL="0" indent="0">
              <a:buNone/>
            </a:pPr>
            <a:r>
              <a:rPr lang="zh-CN" altLang="en-US" sz="7400" b="1" dirty="0">
                <a:sym typeface="+mn-ea"/>
              </a:rPr>
              <a:t>（3）调整产妇饮食，进行食疗催乳，保证营养均衡，指导好睡眠和休息。</a:t>
            </a:r>
            <a:endParaRPr lang="zh-CN" altLang="en-US" sz="7400" b="1" dirty="0"/>
          </a:p>
          <a:p>
            <a:endParaRPr lang="zh-CN" altLang="en-US" sz="8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ea typeface="文鼎特勘亭流体" panose="02010600030101010101" charset="-122"/>
              </a:rPr>
              <a:t>产后疾病的预防和护理有以下七项</a:t>
            </a:r>
            <a:endParaRPr lang="zh-CN" alt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4427984" y="2996952"/>
            <a:ext cx="3352381" cy="825397"/>
          </a:xfrm>
          <a:prstGeom prst="rect">
            <a:avLst/>
          </a:prstGeom>
          <a:noFill/>
          <a:ln w="9525">
            <a:noFill/>
            <a:miter lim="800000"/>
            <a:headEnd/>
            <a:tailEnd/>
          </a:ln>
        </p:spPr>
      </p:pic>
      <p:pic>
        <p:nvPicPr>
          <p:cNvPr id="1027" name="Picture 3"/>
          <p:cNvPicPr>
            <a:picLocks noChangeAspect="1" noChangeArrowheads="1"/>
          </p:cNvPicPr>
          <p:nvPr/>
        </p:nvPicPr>
        <p:blipFill>
          <a:blip r:embed="rId2" cstate="print"/>
          <a:srcRect/>
          <a:stretch>
            <a:fillRect/>
          </a:stretch>
        </p:blipFill>
        <p:spPr bwMode="auto">
          <a:xfrm>
            <a:off x="4427984" y="4725144"/>
            <a:ext cx="3352800" cy="825500"/>
          </a:xfrm>
          <a:prstGeom prst="rect">
            <a:avLst/>
          </a:prstGeom>
          <a:noFill/>
          <a:ln w="9525">
            <a:noFill/>
            <a:miter lim="800000"/>
            <a:headEnd/>
            <a:tailEnd/>
          </a:ln>
        </p:spPr>
      </p:pic>
      <p:pic>
        <p:nvPicPr>
          <p:cNvPr id="1028" name="Picture 4"/>
          <p:cNvPicPr>
            <a:picLocks noChangeAspect="1" noChangeArrowheads="1"/>
          </p:cNvPicPr>
          <p:nvPr/>
        </p:nvPicPr>
        <p:blipFill>
          <a:blip r:embed="rId2" cstate="print"/>
          <a:srcRect/>
          <a:stretch>
            <a:fillRect/>
          </a:stretch>
        </p:blipFill>
        <p:spPr bwMode="auto">
          <a:xfrm>
            <a:off x="4427984" y="2132856"/>
            <a:ext cx="3352800" cy="825500"/>
          </a:xfrm>
          <a:prstGeom prst="rect">
            <a:avLst/>
          </a:prstGeom>
          <a:noFill/>
          <a:ln w="9525">
            <a:noFill/>
            <a:miter lim="800000"/>
            <a:headEnd/>
            <a:tailEnd/>
          </a:ln>
        </p:spPr>
      </p:pic>
      <p:pic>
        <p:nvPicPr>
          <p:cNvPr id="1029" name="Picture 5"/>
          <p:cNvPicPr>
            <a:picLocks noChangeAspect="1" noChangeArrowheads="1"/>
          </p:cNvPicPr>
          <p:nvPr/>
        </p:nvPicPr>
        <p:blipFill>
          <a:blip r:embed="rId2" cstate="print"/>
          <a:srcRect/>
          <a:stretch>
            <a:fillRect/>
          </a:stretch>
        </p:blipFill>
        <p:spPr bwMode="auto">
          <a:xfrm>
            <a:off x="4427984" y="3861048"/>
            <a:ext cx="3352800" cy="825500"/>
          </a:xfrm>
          <a:prstGeom prst="rect">
            <a:avLst/>
          </a:prstGeom>
          <a:noFill/>
          <a:ln w="9525">
            <a:noFill/>
            <a:miter lim="800000"/>
            <a:headEnd/>
            <a:tailEnd/>
          </a:ln>
        </p:spPr>
      </p:pic>
      <p:pic>
        <p:nvPicPr>
          <p:cNvPr id="1030" name="Picture 6"/>
          <p:cNvPicPr>
            <a:picLocks noChangeAspect="1" noChangeArrowheads="1"/>
          </p:cNvPicPr>
          <p:nvPr/>
        </p:nvPicPr>
        <p:blipFill>
          <a:blip r:embed="rId3" cstate="print"/>
          <a:srcRect/>
          <a:stretch>
            <a:fillRect/>
          </a:stretch>
        </p:blipFill>
        <p:spPr bwMode="auto">
          <a:xfrm>
            <a:off x="971600" y="2132856"/>
            <a:ext cx="3441700" cy="1168400"/>
          </a:xfrm>
          <a:prstGeom prst="rect">
            <a:avLst/>
          </a:prstGeom>
          <a:noFill/>
          <a:ln w="9525">
            <a:noFill/>
            <a:miter lim="800000"/>
            <a:headEnd/>
            <a:tailEnd/>
          </a:ln>
        </p:spPr>
      </p:pic>
      <p:pic>
        <p:nvPicPr>
          <p:cNvPr id="1031" name="Picture 7"/>
          <p:cNvPicPr>
            <a:picLocks noChangeAspect="1" noChangeArrowheads="1"/>
          </p:cNvPicPr>
          <p:nvPr/>
        </p:nvPicPr>
        <p:blipFill>
          <a:blip r:embed="rId3" cstate="print"/>
          <a:srcRect/>
          <a:stretch>
            <a:fillRect/>
          </a:stretch>
        </p:blipFill>
        <p:spPr bwMode="auto">
          <a:xfrm>
            <a:off x="971600" y="3356992"/>
            <a:ext cx="3441700" cy="1168400"/>
          </a:xfrm>
          <a:prstGeom prst="rect">
            <a:avLst/>
          </a:prstGeom>
          <a:noFill/>
          <a:ln w="9525">
            <a:noFill/>
            <a:miter lim="800000"/>
            <a:headEnd/>
            <a:tailEnd/>
          </a:ln>
        </p:spPr>
      </p:pic>
      <p:pic>
        <p:nvPicPr>
          <p:cNvPr id="1032" name="Picture 8"/>
          <p:cNvPicPr>
            <a:picLocks noChangeAspect="1" noChangeArrowheads="1"/>
          </p:cNvPicPr>
          <p:nvPr/>
        </p:nvPicPr>
        <p:blipFill>
          <a:blip r:embed="rId3" cstate="print"/>
          <a:srcRect/>
          <a:stretch>
            <a:fillRect/>
          </a:stretch>
        </p:blipFill>
        <p:spPr bwMode="auto">
          <a:xfrm>
            <a:off x="971600" y="4437112"/>
            <a:ext cx="3441700" cy="1168400"/>
          </a:xfrm>
          <a:prstGeom prst="rect">
            <a:avLst/>
          </a:prstGeom>
          <a:noFill/>
          <a:ln w="9525">
            <a:noFill/>
            <a:miter lim="800000"/>
            <a:headEnd/>
            <a:tailEnd/>
          </a:ln>
        </p:spPr>
      </p:pic>
      <p:sp>
        <p:nvSpPr>
          <p:cNvPr id="13" name="TextBox 12"/>
          <p:cNvSpPr txBox="1"/>
          <p:nvPr/>
        </p:nvSpPr>
        <p:spPr>
          <a:xfrm>
            <a:off x="5220072" y="4869160"/>
            <a:ext cx="2808312" cy="523220"/>
          </a:xfrm>
          <a:prstGeom prst="rect">
            <a:avLst/>
          </a:prstGeom>
          <a:noFill/>
        </p:spPr>
        <p:txBody>
          <a:bodyPr wrap="square" rtlCol="0">
            <a:spAutoFit/>
          </a:bodyPr>
          <a:lstStyle/>
          <a:p>
            <a:r>
              <a:rPr lang="zh-CN" altLang="en-US" sz="2800" b="1" dirty="0" smtClean="0"/>
              <a:t>产后抑郁</a:t>
            </a:r>
            <a:endParaRPr lang="zh-CN" altLang="en-US" sz="2800" b="1" dirty="0"/>
          </a:p>
        </p:txBody>
      </p:sp>
      <p:sp>
        <p:nvSpPr>
          <p:cNvPr id="14" name="TextBox 13"/>
          <p:cNvSpPr txBox="1"/>
          <p:nvPr/>
        </p:nvSpPr>
        <p:spPr>
          <a:xfrm>
            <a:off x="1979712" y="3717032"/>
            <a:ext cx="2808312" cy="523220"/>
          </a:xfrm>
          <a:prstGeom prst="rect">
            <a:avLst/>
          </a:prstGeom>
          <a:noFill/>
        </p:spPr>
        <p:txBody>
          <a:bodyPr wrap="square" rtlCol="0">
            <a:spAutoFit/>
          </a:bodyPr>
          <a:lstStyle/>
          <a:p>
            <a:r>
              <a:rPr lang="zh-CN" altLang="en-US" sz="2800" b="1" dirty="0" smtClean="0"/>
              <a:t>产褥热</a:t>
            </a:r>
            <a:endParaRPr lang="zh-CN" altLang="en-US" sz="2800" b="1" dirty="0"/>
          </a:p>
        </p:txBody>
      </p:sp>
      <p:sp>
        <p:nvSpPr>
          <p:cNvPr id="15" name="TextBox 14"/>
          <p:cNvSpPr txBox="1"/>
          <p:nvPr/>
        </p:nvSpPr>
        <p:spPr>
          <a:xfrm>
            <a:off x="1547664" y="4797152"/>
            <a:ext cx="2808312" cy="523220"/>
          </a:xfrm>
          <a:prstGeom prst="rect">
            <a:avLst/>
          </a:prstGeom>
          <a:noFill/>
        </p:spPr>
        <p:txBody>
          <a:bodyPr wrap="square" rtlCol="0">
            <a:spAutoFit/>
          </a:bodyPr>
          <a:lstStyle/>
          <a:p>
            <a:r>
              <a:rPr lang="zh-CN" altLang="en-US" sz="2800" b="1" dirty="0" smtClean="0"/>
              <a:t>急性乳腺炎</a:t>
            </a:r>
            <a:endParaRPr lang="zh-CN" altLang="en-US" sz="2800" b="1" dirty="0"/>
          </a:p>
        </p:txBody>
      </p:sp>
      <p:sp>
        <p:nvSpPr>
          <p:cNvPr id="16" name="TextBox 15"/>
          <p:cNvSpPr txBox="1"/>
          <p:nvPr/>
        </p:nvSpPr>
        <p:spPr>
          <a:xfrm>
            <a:off x="5220072" y="2348880"/>
            <a:ext cx="2808312" cy="523220"/>
          </a:xfrm>
          <a:prstGeom prst="rect">
            <a:avLst/>
          </a:prstGeom>
          <a:noFill/>
        </p:spPr>
        <p:txBody>
          <a:bodyPr wrap="square" rtlCol="0">
            <a:spAutoFit/>
          </a:bodyPr>
          <a:lstStyle/>
          <a:p>
            <a:r>
              <a:rPr lang="zh-CN" altLang="en-US" sz="2800" b="1" dirty="0" smtClean="0"/>
              <a:t>产后感冒</a:t>
            </a:r>
            <a:endParaRPr lang="zh-CN" altLang="en-US" sz="2800" b="1" dirty="0"/>
          </a:p>
        </p:txBody>
      </p:sp>
      <p:sp>
        <p:nvSpPr>
          <p:cNvPr id="17" name="TextBox 16"/>
          <p:cNvSpPr txBox="1"/>
          <p:nvPr/>
        </p:nvSpPr>
        <p:spPr>
          <a:xfrm>
            <a:off x="5220072" y="3140968"/>
            <a:ext cx="2808312" cy="523220"/>
          </a:xfrm>
          <a:prstGeom prst="rect">
            <a:avLst/>
          </a:prstGeom>
          <a:noFill/>
        </p:spPr>
        <p:txBody>
          <a:bodyPr wrap="square" rtlCol="0">
            <a:spAutoFit/>
          </a:bodyPr>
          <a:lstStyle/>
          <a:p>
            <a:r>
              <a:rPr lang="zh-CN" altLang="en-US" sz="2800" b="1" dirty="0" smtClean="0"/>
              <a:t>产后中暑</a:t>
            </a:r>
            <a:endParaRPr lang="zh-CN" altLang="en-US" sz="2800" b="1" dirty="0"/>
          </a:p>
        </p:txBody>
      </p:sp>
      <p:sp>
        <p:nvSpPr>
          <p:cNvPr id="18" name="TextBox 17"/>
          <p:cNvSpPr txBox="1"/>
          <p:nvPr/>
        </p:nvSpPr>
        <p:spPr>
          <a:xfrm>
            <a:off x="5220072" y="4077072"/>
            <a:ext cx="2808312" cy="523220"/>
          </a:xfrm>
          <a:prstGeom prst="rect">
            <a:avLst/>
          </a:prstGeom>
          <a:noFill/>
        </p:spPr>
        <p:txBody>
          <a:bodyPr wrap="square" rtlCol="0">
            <a:spAutoFit/>
          </a:bodyPr>
          <a:lstStyle/>
          <a:p>
            <a:r>
              <a:rPr lang="zh-CN" altLang="en-US" sz="2800" b="1" dirty="0" smtClean="0"/>
              <a:t>产后便秘</a:t>
            </a:r>
            <a:endParaRPr lang="zh-CN" altLang="en-US" sz="2800" b="1" dirty="0"/>
          </a:p>
        </p:txBody>
      </p:sp>
      <p:sp>
        <p:nvSpPr>
          <p:cNvPr id="19" name="TextBox 18"/>
          <p:cNvSpPr txBox="1"/>
          <p:nvPr/>
        </p:nvSpPr>
        <p:spPr>
          <a:xfrm>
            <a:off x="1475656" y="2492896"/>
            <a:ext cx="2808312" cy="523220"/>
          </a:xfrm>
          <a:prstGeom prst="rect">
            <a:avLst/>
          </a:prstGeom>
          <a:noFill/>
        </p:spPr>
        <p:txBody>
          <a:bodyPr wrap="square" rtlCol="0">
            <a:spAutoFit/>
          </a:bodyPr>
          <a:lstStyle/>
          <a:p>
            <a:r>
              <a:rPr lang="zh-CN" altLang="en-US" sz="2800" b="1" dirty="0" smtClean="0"/>
              <a:t>预防子宫感染</a:t>
            </a:r>
            <a:endParaRPr lang="zh-CN" altLang="en-US" sz="28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340768"/>
            <a:ext cx="3754760" cy="4785395"/>
          </a:xfrm>
        </p:spPr>
        <p:txBody>
          <a:bodyPr>
            <a:normAutofit fontScale="92500"/>
          </a:bodyPr>
          <a:lstStyle/>
          <a:p>
            <a:pPr marL="1905" indent="-1905">
              <a:lnSpc>
                <a:spcPct val="120000"/>
              </a:lnSpc>
              <a:buFont typeface="Webdings" panose="05030102010509060703" pitchFamily="18" charset="2"/>
              <a:buNone/>
            </a:pPr>
            <a:r>
              <a:rPr lang="zh-CN" altLang="en-US" b="1" dirty="0" smtClean="0">
                <a:solidFill>
                  <a:srgbClr val="47484B"/>
                </a:solidFill>
                <a:latin typeface="微软雅黑" panose="020B0503020204020204" pitchFamily="34" charset="-122"/>
              </a:rPr>
              <a:t>医学上的感染是指细菌、病菌、真菌和寄生虫等病原体侵入人体所引起的局部组织和全身性炎症反应。</a:t>
            </a:r>
          </a:p>
          <a:p>
            <a:pPr marL="1905" indent="-1905">
              <a:lnSpc>
                <a:spcPct val="120000"/>
              </a:lnSpc>
              <a:buFont typeface="Webdings" panose="05030102010509060703" pitchFamily="18" charset="2"/>
              <a:buNone/>
            </a:pPr>
            <a:r>
              <a:rPr lang="zh-CN" altLang="en-US" b="1" dirty="0" smtClean="0">
                <a:latin typeface="微软雅黑" panose="020B0503020204020204" pitchFamily="34" charset="-122"/>
              </a:rPr>
              <a:t>   </a:t>
            </a:r>
            <a:r>
              <a:rPr lang="zh-CN" altLang="en-US" b="1" dirty="0" smtClean="0">
                <a:solidFill>
                  <a:srgbClr val="47484B"/>
                </a:solidFill>
                <a:latin typeface="微软雅黑" panose="020B0503020204020204" pitchFamily="34" charset="-122"/>
              </a:rPr>
              <a:t> 感染的临床表现是</a:t>
            </a:r>
            <a:r>
              <a:rPr lang="zh-CN" altLang="en-US" sz="3600" b="1" dirty="0" smtClean="0">
                <a:solidFill>
                  <a:srgbClr val="A4144E"/>
                </a:solidFill>
                <a:latin typeface="微软雅黑" panose="020B0503020204020204" pitchFamily="34" charset="-122"/>
                <a:ea typeface="文鼎特勘亭流体" panose="02010600030101010101" charset="-122"/>
              </a:rPr>
              <a:t>红、肿、热、痛</a:t>
            </a:r>
            <a:r>
              <a:rPr lang="zh-CN" altLang="en-US" sz="3600" b="1" dirty="0" smtClean="0">
                <a:solidFill>
                  <a:srgbClr val="A4144E"/>
                </a:solidFill>
                <a:latin typeface="微软雅黑" panose="020B0503020204020204" pitchFamily="34" charset="-122"/>
              </a:rPr>
              <a:t>。</a:t>
            </a:r>
          </a:p>
          <a:p>
            <a:endParaRPr lang="zh-CN" altLang="en-US" dirty="0"/>
          </a:p>
        </p:txBody>
      </p:sp>
      <p:pic>
        <p:nvPicPr>
          <p:cNvPr id="4" name="图片 3" descr="timg.jpg"/>
          <p:cNvPicPr>
            <a:picLocks noChangeAspect="1"/>
          </p:cNvPicPr>
          <p:nvPr/>
        </p:nvPicPr>
        <p:blipFill>
          <a:blip r:embed="rId2" cstate="print"/>
          <a:stretch>
            <a:fillRect/>
          </a:stretch>
        </p:blipFill>
        <p:spPr>
          <a:xfrm>
            <a:off x="4355976" y="1052736"/>
            <a:ext cx="4647952" cy="489654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323528" y="692696"/>
            <a:ext cx="8229600" cy="5616624"/>
          </a:xfrm>
        </p:spPr>
        <p:txBody>
          <a:bodyPr>
            <a:normAutofit fontScale="92500" lnSpcReduction="20000"/>
          </a:bodyPr>
          <a:lstStyle/>
          <a:p>
            <a:r>
              <a:rPr lang="zh-CN" altLang="zh-CN" b="1" dirty="0" smtClean="0"/>
              <a:t>一、预防子宫伤口感染</a:t>
            </a:r>
          </a:p>
          <a:p>
            <a:r>
              <a:rPr lang="en-US" altLang="zh-CN" b="1" dirty="0" smtClean="0"/>
              <a:t>         </a:t>
            </a:r>
            <a:r>
              <a:rPr lang="zh-CN" altLang="zh-CN" b="1" dirty="0" smtClean="0"/>
              <a:t>自然分娩、剖腹产或侧切都会有伤口，要注意保护好伤口，保持伤口的干爽清洁，保持会阴的千爽清洁。</a:t>
            </a:r>
          </a:p>
          <a:p>
            <a:r>
              <a:rPr lang="en-US" altLang="zh-CN" b="1" dirty="0" smtClean="0"/>
              <a:t>(1)</a:t>
            </a:r>
            <a:r>
              <a:rPr lang="zh-CN" altLang="zh-CN" b="1" dirty="0" smtClean="0"/>
              <a:t>母婴护理员可以协助产妇用</a:t>
            </a:r>
            <a:r>
              <a:rPr lang="en-US" altLang="zh-CN" b="1" dirty="0" smtClean="0"/>
              <a:t>1</a:t>
            </a:r>
            <a:r>
              <a:rPr lang="zh-CN" altLang="zh-CN" b="1" dirty="0" smtClean="0"/>
              <a:t>：</a:t>
            </a:r>
            <a:r>
              <a:rPr lang="en-US" altLang="zh-CN" b="1" dirty="0" smtClean="0"/>
              <a:t>5000</a:t>
            </a:r>
            <a:r>
              <a:rPr lang="zh-CN" altLang="zh-CN" b="1" dirty="0" smtClean="0"/>
              <a:t>高锰酸钾溶液擦洗会阴，擦洗时应由内向外，由上至下，每天两次，直至缝线拆掉。</a:t>
            </a:r>
          </a:p>
          <a:p>
            <a:r>
              <a:rPr lang="en-US" altLang="zh-CN" b="1" dirty="0" smtClean="0"/>
              <a:t>(2)</a:t>
            </a:r>
            <a:r>
              <a:rPr lang="zh-CN" altLang="zh-CN" b="1" dirty="0" smtClean="0"/>
              <a:t>应每日检查会阴部伤口是否有红肿、压痛、分泌物等感染现象。有会阴水肿者，可用</a:t>
            </a:r>
            <a:r>
              <a:rPr lang="en-US" altLang="zh-CN" b="1" dirty="0" smtClean="0"/>
              <a:t>50%</a:t>
            </a:r>
            <a:r>
              <a:rPr lang="zh-CN" altLang="zh-CN" b="1" dirty="0" smtClean="0"/>
              <a:t>硫酸镁溶液或</a:t>
            </a:r>
            <a:r>
              <a:rPr lang="en-US" altLang="zh-CN" b="1" dirty="0" smtClean="0"/>
              <a:t>95%</a:t>
            </a:r>
            <a:r>
              <a:rPr lang="zh-CN" altLang="zh-CN" b="1" dirty="0" smtClean="0"/>
              <a:t>酒精纱布外敷。如果伤口有红肿、裂开、流血水、流脓，或产妇有发烧现象，最好尽快就医。</a:t>
            </a:r>
            <a:endParaRPr lang="en-US" altLang="zh-CN" b="1" dirty="0" smtClean="0"/>
          </a:p>
          <a:p>
            <a:r>
              <a:rPr lang="en-US" altLang="zh-CN" b="1" dirty="0" smtClean="0"/>
              <a:t>(3)</a:t>
            </a:r>
            <a:r>
              <a:rPr lang="zh-CN" altLang="zh-CN" b="1" dirty="0" smtClean="0"/>
              <a:t>要求产妇勤换内裤，洗浴时采用淋浴方式，不可盆浴，以免上行感染。</a:t>
            </a:r>
            <a:endParaRPr lang="en-US" altLang="zh-CN" b="1" dirty="0" smtClean="0"/>
          </a:p>
          <a:p>
            <a:endParaRPr lang="en-US" altLang="zh-CN" b="1" dirty="0" smtClean="0"/>
          </a:p>
          <a:p>
            <a:endParaRPr lang="zh-CN" altLang="zh-CN" b="1" dirty="0" smtClean="0"/>
          </a:p>
          <a:p>
            <a:endParaRPr lang="zh-CN" altLang="en-US"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zh-CN" dirty="0" smtClean="0">
                <a:solidFill>
                  <a:srgbClr val="FF0000"/>
                </a:solidFill>
              </a:rPr>
              <a:t>二、产褥热的预防与护理</a:t>
            </a:r>
          </a:p>
          <a:p>
            <a:r>
              <a:rPr lang="en-US" altLang="zh-CN" dirty="0" smtClean="0"/>
              <a:t>         </a:t>
            </a:r>
            <a:r>
              <a:rPr lang="zh-CN" altLang="zh-CN" dirty="0" smtClean="0"/>
              <a:t>产褥热是由于产后致病菌侵入生殖器官而引起的疾病，医学上叫产褥感染，是产妇在产褥期易患的比较严重的疾病。通常发生在产后</a:t>
            </a:r>
            <a:r>
              <a:rPr lang="en-US" altLang="zh-CN" dirty="0" smtClean="0"/>
              <a:t>24</a:t>
            </a:r>
            <a:r>
              <a:rPr lang="zh-CN" altLang="zh-CN" dirty="0" smtClean="0"/>
              <a:t>小时到产后</a:t>
            </a:r>
            <a:r>
              <a:rPr lang="en-US" altLang="zh-CN" dirty="0" smtClean="0"/>
              <a:t>10</a:t>
            </a:r>
            <a:r>
              <a:rPr lang="zh-CN" altLang="zh-CN" dirty="0" smtClean="0"/>
              <a:t>天。</a:t>
            </a:r>
          </a:p>
          <a:p>
            <a:endParaRPr lang="zh-CN"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rPr>
              <a:t>二、产褥热的预防和护理</a:t>
            </a:r>
            <a:r>
              <a:rPr lang="zh-CN" altLang="en-US" sz="3200" dirty="0" smtClean="0"/>
              <a:t/>
            </a:r>
            <a:br>
              <a:rPr lang="zh-CN" altLang="en-US" sz="3200" dirty="0" smtClean="0"/>
            </a:br>
            <a:r>
              <a:rPr lang="zh-CN" altLang="en-US" sz="4000" dirty="0" smtClean="0">
                <a:solidFill>
                  <a:schemeClr val="tx2"/>
                </a:solidFill>
                <a:ea typeface="文鼎特勘亭流体" panose="02010600030101010101" charset="-122"/>
              </a:rPr>
              <a:t>（一）引起产褥热的原因</a:t>
            </a:r>
            <a:endParaRPr lang="zh-CN" altLang="en-US" sz="4000" dirty="0"/>
          </a:p>
        </p:txBody>
      </p:sp>
      <p:sp>
        <p:nvSpPr>
          <p:cNvPr id="4" name="MH_Text_1"/>
          <p:cNvSpPr>
            <a:spLocks noGrp="1" noChangeArrowheads="1"/>
          </p:cNvSpPr>
          <p:nvPr>
            <p:ph idx="1"/>
          </p:nvPr>
        </p:nvSpPr>
        <p:spPr bwMode="auto">
          <a:xfrm>
            <a:off x="683568" y="1700808"/>
            <a:ext cx="8229600" cy="4525963"/>
          </a:xfrm>
          <a:custGeom>
            <a:avLst/>
            <a:gdLst>
              <a:gd name="T0" fmla="*/ 0 w 3882059"/>
              <a:gd name="T1" fmla="*/ 0 h 805263"/>
              <a:gd name="T2" fmla="*/ 3883025 w 3882059"/>
              <a:gd name="T3" fmla="*/ 0 h 805263"/>
              <a:gd name="T4" fmla="*/ 3883025 w 3882059"/>
              <a:gd name="T5" fmla="*/ 804863 h 805263"/>
              <a:gd name="T6" fmla="*/ 0 w 3882059"/>
              <a:gd name="T7" fmla="*/ 804863 h 805263"/>
              <a:gd name="T8" fmla="*/ 0 60000 65536"/>
              <a:gd name="T9" fmla="*/ 0 60000 65536"/>
              <a:gd name="T10" fmla="*/ 0 60000 65536"/>
              <a:gd name="T11" fmla="*/ 0 60000 65536"/>
              <a:gd name="T12" fmla="*/ 0 w 3882059"/>
              <a:gd name="T13" fmla="*/ 0 h 805263"/>
              <a:gd name="T14" fmla="*/ 3882059 w 3882059"/>
              <a:gd name="T15" fmla="*/ 805263 h 805263"/>
            </a:gdLst>
            <a:ahLst/>
            <a:cxnLst>
              <a:cxn ang="T8">
                <a:pos x="T0" y="T1"/>
              </a:cxn>
              <a:cxn ang="T9">
                <a:pos x="T2" y="T3"/>
              </a:cxn>
              <a:cxn ang="T10">
                <a:pos x="T4" y="T5"/>
              </a:cxn>
              <a:cxn ang="T11">
                <a:pos x="T6" y="T7"/>
              </a:cxn>
            </a:cxnLst>
            <a:rect l="T12" t="T13" r="T14" b="T15"/>
            <a:pathLst>
              <a:path w="3882059" h="805263">
                <a:moveTo>
                  <a:pt x="0" y="0"/>
                </a:moveTo>
                <a:lnTo>
                  <a:pt x="3882059" y="0"/>
                </a:lnTo>
                <a:lnTo>
                  <a:pt x="3882059" y="805263"/>
                </a:lnTo>
                <a:lnTo>
                  <a:pt x="0" y="805263"/>
                </a:lnTo>
              </a:path>
            </a:pathLst>
          </a:custGeom>
          <a:noFill/>
          <a:ln w="12700">
            <a:solidFill>
              <a:srgbClr val="0F6FC6"/>
            </a:solidFill>
            <a:prstDash val="dash"/>
            <a:miter lim="800000"/>
          </a:ln>
        </p:spPr>
        <p:txBody>
          <a:bodyPr lIns="288000" tIns="72000" rIns="72000" bIns="72000" anchor="ctr"/>
          <a:lstStyle/>
          <a:p>
            <a:pPr>
              <a:lnSpc>
                <a:spcPct val="120000"/>
              </a:lnSpc>
              <a:buNone/>
            </a:pPr>
            <a:r>
              <a:rPr lang="en-US" altLang="zh-CN" sz="2800" b="1" dirty="0" smtClean="0">
                <a:latin typeface="幼圆" panose="02010600030101010101" pitchFamily="1" charset="-122"/>
                <a:ea typeface="微软雅黑" panose="020B0503020204020204" pitchFamily="34" charset="-122"/>
              </a:rPr>
              <a:t>1.</a:t>
            </a:r>
            <a:r>
              <a:rPr lang="zh-CN" altLang="en-US" sz="2800" b="1" dirty="0" smtClean="0">
                <a:latin typeface="幼圆" panose="02010600030101010101" pitchFamily="1" charset="-122"/>
                <a:ea typeface="微软雅黑" panose="020B0503020204020204" pitchFamily="34" charset="-122"/>
              </a:rPr>
              <a:t>产</a:t>
            </a:r>
            <a:r>
              <a:rPr lang="zh-CN" altLang="en-US" sz="2800" b="1" dirty="0">
                <a:latin typeface="幼圆" panose="02010600030101010101" pitchFamily="1" charset="-122"/>
                <a:ea typeface="微软雅黑" panose="020B0503020204020204" pitchFamily="34" charset="-122"/>
              </a:rPr>
              <a:t>妇产前有阴道炎、宫颈炎等病</a:t>
            </a:r>
            <a:r>
              <a:rPr lang="zh-CN" altLang="en-US" sz="2800" b="1" dirty="0" smtClean="0">
                <a:latin typeface="幼圆" panose="02010600030101010101" pitchFamily="1" charset="-122"/>
                <a:ea typeface="微软雅黑" panose="020B0503020204020204" pitchFamily="34" charset="-122"/>
              </a:rPr>
              <a:t>症</a:t>
            </a:r>
            <a:endParaRPr lang="en-US" altLang="zh-CN" sz="2800" b="1" dirty="0" smtClean="0">
              <a:latin typeface="幼圆" panose="02010600030101010101" pitchFamily="1" charset="-122"/>
              <a:ea typeface="微软雅黑" panose="020B0503020204020204" pitchFamily="34" charset="-122"/>
            </a:endParaRPr>
          </a:p>
          <a:p>
            <a:pPr>
              <a:lnSpc>
                <a:spcPct val="120000"/>
              </a:lnSpc>
              <a:buNone/>
            </a:pPr>
            <a:r>
              <a:rPr lang="en-US" altLang="zh-CN" sz="2800" b="1" dirty="0" smtClean="0">
                <a:latin typeface="幼圆" panose="02010600030101010101" pitchFamily="1" charset="-122"/>
                <a:ea typeface="微软雅黑" panose="020B0503020204020204" pitchFamily="34" charset="-122"/>
              </a:rPr>
              <a:t>2.</a:t>
            </a:r>
            <a:r>
              <a:rPr lang="zh-CN" altLang="en-US" sz="2800" b="1" dirty="0" smtClean="0">
                <a:latin typeface="幼圆" panose="02010600030101010101" pitchFamily="1" charset="-122"/>
                <a:ea typeface="微软雅黑" panose="020B0503020204020204" pitchFamily="34" charset="-122"/>
              </a:rPr>
              <a:t>接生时消毒不好，接生者的手或器具浸泡时间短</a:t>
            </a:r>
            <a:r>
              <a:rPr lang="zh-CN" altLang="en-US" sz="2400" dirty="0" smtClean="0">
                <a:latin typeface="幼圆" panose="02010600030101010101" pitchFamily="1" charset="-122"/>
                <a:ea typeface="幼圆" panose="02010600030101010101" pitchFamily="1" charset="-122"/>
              </a:rPr>
              <a:t>。</a:t>
            </a:r>
          </a:p>
          <a:p>
            <a:pPr>
              <a:lnSpc>
                <a:spcPct val="120000"/>
              </a:lnSpc>
              <a:buNone/>
            </a:pPr>
            <a:r>
              <a:rPr lang="en-US" altLang="zh-CN" sz="2800" b="1" dirty="0" smtClean="0">
                <a:latin typeface="幼圆" panose="02010600030101010101" pitchFamily="1" charset="-122"/>
                <a:ea typeface="微软雅黑" panose="020B0503020204020204" pitchFamily="34" charset="-122"/>
              </a:rPr>
              <a:t>3.</a:t>
            </a:r>
            <a:r>
              <a:rPr lang="zh-CN" altLang="en-US" sz="2800" b="1" dirty="0" smtClean="0">
                <a:latin typeface="幼圆" panose="02010600030101010101" pitchFamily="1" charset="-122"/>
                <a:ea typeface="微软雅黑" panose="020B0503020204020204" pitchFamily="34" charset="-122"/>
              </a:rPr>
              <a:t>产程长，过多做肛门和阴道内诊检查</a:t>
            </a:r>
          </a:p>
          <a:p>
            <a:pPr>
              <a:lnSpc>
                <a:spcPct val="120000"/>
              </a:lnSpc>
              <a:buNone/>
            </a:pPr>
            <a:r>
              <a:rPr lang="en-US" altLang="zh-CN" sz="2800" b="1" dirty="0" smtClean="0">
                <a:latin typeface="幼圆" panose="02010600030101010101" pitchFamily="1" charset="-122"/>
                <a:ea typeface="微软雅黑" panose="020B0503020204020204" pitchFamily="34" charset="-122"/>
              </a:rPr>
              <a:t>4.</a:t>
            </a:r>
            <a:r>
              <a:rPr lang="zh-CN" altLang="en-US" sz="2800" b="1" dirty="0" smtClean="0">
                <a:latin typeface="幼圆" panose="02010600030101010101" pitchFamily="1" charset="-122"/>
                <a:ea typeface="微软雅黑" panose="020B0503020204020204" pitchFamily="34" charset="-122"/>
              </a:rPr>
              <a:t>产妇内衣、被褥不洁或使用消毒不好的纸、布等做会阴垫</a:t>
            </a:r>
          </a:p>
          <a:p>
            <a:pPr>
              <a:lnSpc>
                <a:spcPct val="120000"/>
              </a:lnSpc>
            </a:pPr>
            <a:endParaRPr lang="zh-CN" altLang="en-US" sz="2800" b="1" dirty="0">
              <a:latin typeface="幼圆" panose="02010600030101010101" pitchFamily="1"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0" fill="hold"/>
                                        <p:tgtEl>
                                          <p:spTgt spid="4"/>
                                        </p:tgtEl>
                                        <p:attrNameLst>
                                          <p:attrName>ppt_x</p:attrName>
                                        </p:attrNameLst>
                                      </p:cBhvr>
                                      <p:tavLst>
                                        <p:tav tm="0">
                                          <p:val>
                                            <p:strVal val="#ppt_x"/>
                                          </p:val>
                                        </p:tav>
                                        <p:tav tm="100000">
                                          <p:val>
                                            <p:strVal val="#ppt_x"/>
                                          </p:val>
                                        </p:tav>
                                      </p:tavLst>
                                    </p:anim>
                                    <p:anim calcmode="lin" valueType="num">
                                      <p:cBhvr>
                                        <p:cTn id="8" dur="5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92696"/>
            <a:ext cx="8229600" cy="5433467"/>
          </a:xfrm>
        </p:spPr>
        <p:txBody>
          <a:bodyPr>
            <a:normAutofit fontScale="70000" lnSpcReduction="20000"/>
          </a:bodyPr>
          <a:lstStyle/>
          <a:p>
            <a:pPr>
              <a:buNone/>
            </a:pPr>
            <a:r>
              <a:rPr lang="zh-CN" altLang="en-US" sz="4600" dirty="0" smtClean="0">
                <a:ea typeface="文鼎特勘亭流体" panose="02010600030101010101" charset="-122"/>
              </a:rPr>
              <a:t>（二）产褥热的临床表现</a:t>
            </a:r>
            <a:endParaRPr lang="en-US" altLang="zh-CN" sz="4600" dirty="0" smtClean="0">
              <a:ea typeface="文鼎特勘亭流体" panose="02010600030101010101" charset="-122"/>
            </a:endParaRPr>
          </a:p>
          <a:p>
            <a:pPr marL="1905" indent="-1905">
              <a:lnSpc>
                <a:spcPct val="160000"/>
              </a:lnSpc>
              <a:buFont typeface="Webdings" panose="05030102010509060703" pitchFamily="18" charset="2"/>
              <a:buNone/>
            </a:pPr>
            <a:r>
              <a:rPr lang="zh-CN" altLang="en-US" b="1" dirty="0" smtClean="0">
                <a:solidFill>
                  <a:schemeClr val="tx2"/>
                </a:solidFill>
                <a:latin typeface="微软雅黑" panose="020B0503020204020204" pitchFamily="34" charset="-122"/>
              </a:rPr>
              <a:t>早期伤口炎症红、肿、热、痛。若控制住炎症，很少有全身反应。</a:t>
            </a:r>
          </a:p>
          <a:p>
            <a:pPr marL="1905" indent="-1905">
              <a:lnSpc>
                <a:spcPct val="160000"/>
              </a:lnSpc>
              <a:buFont typeface="Webdings" panose="05030102010509060703" pitchFamily="18" charset="2"/>
              <a:buNone/>
            </a:pPr>
            <a:r>
              <a:rPr lang="zh-CN" altLang="en-US" b="1" dirty="0" smtClean="0">
                <a:solidFill>
                  <a:schemeClr val="tx2"/>
                </a:solidFill>
                <a:latin typeface="微软雅黑" panose="020B0503020204020204" pitchFamily="34" charset="-122"/>
              </a:rPr>
              <a:t>      若感染在子宫，可能引起子宫内膜炎或子宫肌炎。此时出现腹痛、体温升高、恶露增多、有异味，做血像化验白细增高，如果此时不及时治疗，病情发展迅速，致病菌侵入血液后便发生菌血症，若细菌在血液中繁殖，便发生败血症，在发展下去变成脓血症。此时，产妇体温变化大，可高达摄氏</a:t>
            </a:r>
            <a:r>
              <a:rPr lang="en-US" altLang="zh-CN" b="1" dirty="0" smtClean="0">
                <a:solidFill>
                  <a:schemeClr val="tx2"/>
                </a:solidFill>
                <a:latin typeface="微软雅黑" panose="020B0503020204020204" pitchFamily="34" charset="-122"/>
              </a:rPr>
              <a:t>40</a:t>
            </a:r>
            <a:r>
              <a:rPr lang="zh-CN" altLang="en-US" b="1" dirty="0" smtClean="0">
                <a:solidFill>
                  <a:schemeClr val="tx2"/>
                </a:solidFill>
                <a:latin typeface="微软雅黑" panose="020B0503020204020204" pitchFamily="34" charset="-122"/>
              </a:rPr>
              <a:t>度以上，出现全身中毒现象，如不及时治疗则危及生命。</a:t>
            </a:r>
          </a:p>
          <a:p>
            <a:pPr marL="1905" indent="-1905">
              <a:lnSpc>
                <a:spcPct val="160000"/>
              </a:lnSpc>
              <a:buFont typeface="Webdings" panose="05030102010509060703" pitchFamily="18" charset="2"/>
              <a:buNone/>
            </a:pPr>
            <a:r>
              <a:rPr lang="zh-CN" altLang="en-US" b="1" dirty="0" smtClean="0">
                <a:solidFill>
                  <a:schemeClr val="tx2"/>
                </a:solidFill>
                <a:latin typeface="微软雅黑" panose="020B0503020204020204" pitchFamily="34" charset="-122"/>
              </a:rPr>
              <a:t>       产褥热感炎如果治疗不彻底，急性感染可变成慢性感染、慢性盆腔炎等病症。</a:t>
            </a:r>
          </a:p>
          <a:p>
            <a:pPr>
              <a:buNone/>
            </a:pPr>
            <a:endParaRPr lang="zh-CN"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268760"/>
            <a:ext cx="8229600" cy="4857403"/>
          </a:xfrm>
        </p:spPr>
        <p:txBody>
          <a:bodyPr>
            <a:normAutofit fontScale="85000" lnSpcReduction="20000"/>
          </a:bodyPr>
          <a:lstStyle/>
          <a:p>
            <a:r>
              <a:rPr lang="en-US" altLang="zh-CN" b="1" dirty="0" smtClean="0"/>
              <a:t>(</a:t>
            </a:r>
            <a:r>
              <a:rPr lang="zh-CN" altLang="zh-CN" b="1" dirty="0" smtClean="0"/>
              <a:t>三</a:t>
            </a:r>
            <a:r>
              <a:rPr lang="en-US" altLang="zh-CN" b="1" dirty="0" smtClean="0"/>
              <a:t>)</a:t>
            </a:r>
            <a:r>
              <a:rPr lang="zh-CN" altLang="zh-CN" b="1" dirty="0" smtClean="0"/>
              <a:t>产褥热的预防</a:t>
            </a:r>
            <a:endParaRPr lang="zh-CN" altLang="zh-CN" sz="1800" b="1" dirty="0" smtClean="0"/>
          </a:p>
          <a:p>
            <a:r>
              <a:rPr lang="zh-CN" altLang="zh-CN" b="1" dirty="0" smtClean="0"/>
              <a:t>产褥热的预防措施如下表所示：</a:t>
            </a:r>
            <a:endParaRPr lang="zh-CN" altLang="zh-CN" sz="1800" b="1" dirty="0" smtClean="0"/>
          </a:p>
          <a:p>
            <a:pPr marL="457200" lvl="1" indent="0">
              <a:buNone/>
            </a:pPr>
            <a:r>
              <a:rPr lang="en-US" altLang="zh-CN" b="1" dirty="0" smtClean="0"/>
              <a:t>1.</a:t>
            </a:r>
            <a:r>
              <a:rPr lang="zh-CN" altLang="zh-CN" b="1" dirty="0" smtClean="0"/>
              <a:t>保证充足休息产妇一定要多休息。感觉身体不适的话，尽量把婴儿交给家人照顾，产妇应专心休息，这样才能加速体力恢复。</a:t>
            </a:r>
            <a:endParaRPr lang="zh-CN" altLang="zh-CN" sz="1600" b="1" dirty="0" smtClean="0"/>
          </a:p>
          <a:p>
            <a:pPr marL="457200" lvl="1" indent="0">
              <a:buNone/>
            </a:pPr>
            <a:r>
              <a:rPr lang="en-US" altLang="zh-CN" b="1" dirty="0" smtClean="0"/>
              <a:t>2.</a:t>
            </a:r>
            <a:r>
              <a:rPr lang="zh-CN" altLang="zh-CN" b="1" dirty="0" smtClean="0"/>
              <a:t>保证充足水分保证充足水分有产妇因为坐月子的禁忌而不愿意多喝水，但对于已经有些产妇因为坐月子的禁忌而不愿意多喝水，但对发生产褥热或是排尿不畅的产妇而言，水分的补充是非常重</a:t>
            </a:r>
            <a:r>
              <a:rPr lang="en-US" altLang="zh-CN" b="1" dirty="0" smtClean="0"/>
              <a:t>I</a:t>
            </a:r>
            <a:r>
              <a:rPr lang="zh-CN" altLang="zh-CN" b="1" dirty="0" smtClean="0"/>
              <a:t>要的，产妇最好每天补充足够的水分</a:t>
            </a:r>
            <a:endParaRPr lang="zh-CN" altLang="zh-CN" sz="1600" b="1" dirty="0" smtClean="0"/>
          </a:p>
          <a:p>
            <a:pPr marL="0" indent="0">
              <a:buNone/>
            </a:pPr>
            <a:r>
              <a:rPr lang="en-US" altLang="zh-CN" b="1" dirty="0" smtClean="0"/>
              <a:t>      3.</a:t>
            </a:r>
            <a:r>
              <a:rPr lang="zh-CN" altLang="zh-CN" b="1" dirty="0" smtClean="0"/>
              <a:t>保持清洁卫生</a:t>
            </a:r>
            <a:r>
              <a:rPr lang="zh-CN" altLang="en-US" b="1" dirty="0" smtClean="0"/>
              <a:t>，</a:t>
            </a:r>
            <a:r>
              <a:rPr lang="zh-CN" altLang="zh-CN" b="1" dirty="0" smtClean="0"/>
              <a:t>应该注意恶露的排出勤换卫生棉垫和内裤，产妇如厕后以应注意恶露的排出及勤换卫生棉垫和内裤，产妇入厕后以温水冲洗会阴部，以减少感染发生</a:t>
            </a:r>
            <a:endParaRPr lang="zh-CN" altLang="en-US"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196752"/>
            <a:ext cx="8229600" cy="4929411"/>
          </a:xfrm>
        </p:spPr>
        <p:txBody>
          <a:bodyPr>
            <a:normAutofit fontScale="85000" lnSpcReduction="10000"/>
          </a:bodyPr>
          <a:lstStyle/>
          <a:p>
            <a:r>
              <a:rPr lang="en-US" altLang="zh-CN" b="1" dirty="0" smtClean="0"/>
              <a:t>4</a:t>
            </a:r>
            <a:r>
              <a:rPr lang="zh-CN" altLang="en-US" b="1" dirty="0" smtClean="0"/>
              <a:t>、</a:t>
            </a:r>
            <a:r>
              <a:rPr lang="zh-CN" altLang="zh-CN" b="1" dirty="0" smtClean="0"/>
              <a:t>保持伤口干燥</a:t>
            </a:r>
            <a:r>
              <a:rPr lang="zh-CN" altLang="en-US" b="1" dirty="0" smtClean="0"/>
              <a:t>：</a:t>
            </a:r>
            <a:r>
              <a:rPr lang="zh-CN" altLang="zh-CN" b="1" dirty="0" smtClean="0"/>
              <a:t>如果是剖腹产，那么在产后</a:t>
            </a:r>
            <a:r>
              <a:rPr lang="en-US" altLang="zh-CN" b="1" dirty="0" smtClean="0"/>
              <a:t>8—10</a:t>
            </a:r>
            <a:r>
              <a:rPr lang="zh-CN" altLang="en-US" b="1" dirty="0" smtClean="0"/>
              <a:t>天</a:t>
            </a:r>
            <a:r>
              <a:rPr lang="zh-CN" altLang="zh-CN" b="1" dirty="0" smtClean="0"/>
              <a:t>后产妇才可以开始淋浴。之前可先以毛巾擦拭身体，以减少伤口发炎的可能。平时伤口应该随时保持干燥清洁。如果是顺产，睡觉时尽量不要朝有会阴切口的一侧睡，以免恶露污染伤口。</a:t>
            </a:r>
          </a:p>
          <a:p>
            <a:r>
              <a:rPr lang="en-US" altLang="zh-CN" b="1" dirty="0" smtClean="0"/>
              <a:t>5</a:t>
            </a:r>
            <a:r>
              <a:rPr lang="zh-CN" altLang="en-US" b="1" dirty="0" smtClean="0"/>
              <a:t>、</a:t>
            </a:r>
            <a:r>
              <a:rPr lang="zh-CN" altLang="zh-CN" b="1" dirty="0" smtClean="0"/>
              <a:t>适度营养</a:t>
            </a:r>
            <a:r>
              <a:rPr lang="zh-CN" altLang="en-US" b="1" dirty="0" smtClean="0"/>
              <a:t>：</a:t>
            </a:r>
            <a:r>
              <a:rPr lang="zh-CN" altLang="zh-CN" b="1" dirty="0" smtClean="0"/>
              <a:t>产后营养很重要，但要讲究摄取适度，这样才有助于产妇的体力恢复及增加抵抗力，进而减少发炎情况，降低产褥热的发生概率。</a:t>
            </a:r>
          </a:p>
          <a:p>
            <a:r>
              <a:rPr lang="en-US" altLang="zh-CN" b="1" dirty="0" smtClean="0"/>
              <a:t>6</a:t>
            </a:r>
            <a:r>
              <a:rPr lang="zh-CN" altLang="en-US" b="1" dirty="0" smtClean="0"/>
              <a:t>、</a:t>
            </a:r>
            <a:r>
              <a:rPr lang="en-US" altLang="zh-CN" b="1" dirty="0" smtClean="0"/>
              <a:t> </a:t>
            </a:r>
            <a:r>
              <a:rPr lang="zh-CN" altLang="zh-CN" b="1" dirty="0" smtClean="0"/>
              <a:t>避免性生活产妇产后</a:t>
            </a:r>
            <a:r>
              <a:rPr lang="en-US" altLang="zh-CN" b="1" dirty="0" smtClean="0"/>
              <a:t>6</a:t>
            </a:r>
            <a:r>
              <a:rPr lang="zh-CN" altLang="zh-CN" b="1" dirty="0" smtClean="0"/>
              <a:t>周内不宜有性生活，通常建议等产后复诊后由医师诊断身体已复原，然后再恢复性生活。</a:t>
            </a:r>
          </a:p>
          <a:p>
            <a:pPr marL="0" indent="0">
              <a:buNone/>
            </a:pPr>
            <a:endParaRPr lang="zh-CN" altLang="en-US" b="1" dirty="0" smtClean="0"/>
          </a:p>
          <a:p>
            <a:endParaRPr lang="zh-CN" altLang="en-US"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355976" y="1600200"/>
            <a:ext cx="4330824" cy="4525963"/>
          </a:xfrm>
        </p:spPr>
        <p:txBody>
          <a:bodyPr>
            <a:normAutofit fontScale="92500" lnSpcReduction="20000"/>
          </a:bodyPr>
          <a:lstStyle/>
          <a:p>
            <a:pPr marL="1905" indent="-1905">
              <a:buFont typeface="Webdings" panose="05030102010509060703" pitchFamily="18" charset="2"/>
              <a:buNone/>
            </a:pPr>
            <a:r>
              <a:rPr lang="en-US" altLang="zh-CN" b="1" dirty="0" smtClean="0">
                <a:latin typeface="微软雅黑" panose="020B0503020204020204" pitchFamily="34" charset="-122"/>
              </a:rPr>
              <a:t> 1</a:t>
            </a:r>
            <a:r>
              <a:rPr lang="zh-CN" altLang="en-US" b="1" dirty="0" smtClean="0">
                <a:latin typeface="微软雅黑" panose="020B0503020204020204" pitchFamily="34" charset="-122"/>
              </a:rPr>
              <a:t>、一但产妇发生产褥热，勿滥用退烧药，应去医院诊治。</a:t>
            </a:r>
          </a:p>
          <a:p>
            <a:pPr marL="1905" indent="-1905">
              <a:buFont typeface="Webdings" panose="05030102010509060703" pitchFamily="18" charset="2"/>
              <a:buNone/>
            </a:pPr>
            <a:r>
              <a:rPr lang="zh-CN" altLang="en-US" b="1" dirty="0" smtClean="0">
                <a:latin typeface="微软雅黑" panose="020B0503020204020204" pitchFamily="34" charset="-122"/>
              </a:rPr>
              <a:t>    </a:t>
            </a:r>
            <a:r>
              <a:rPr lang="en-US" altLang="zh-CN" b="1" dirty="0" smtClean="0">
                <a:latin typeface="微软雅黑" panose="020B0503020204020204" pitchFamily="34" charset="-122"/>
              </a:rPr>
              <a:t>2</a:t>
            </a:r>
            <a:r>
              <a:rPr lang="zh-CN" altLang="en-US" b="1" dirty="0" smtClean="0">
                <a:latin typeface="微软雅黑" panose="020B0503020204020204" pitchFamily="34" charset="-122"/>
              </a:rPr>
              <a:t>、产妇产褥热期间要多进食高蛋白、高维生素食物。</a:t>
            </a:r>
          </a:p>
          <a:p>
            <a:pPr marL="1905" indent="-1905">
              <a:buFont typeface="Webdings" panose="05030102010509060703" pitchFamily="18" charset="2"/>
              <a:buNone/>
            </a:pPr>
            <a:r>
              <a:rPr lang="zh-CN" altLang="en-US" b="1" dirty="0" smtClean="0">
                <a:latin typeface="微软雅黑" panose="020B0503020204020204" pitchFamily="34" charset="-122"/>
              </a:rPr>
              <a:t>    </a:t>
            </a:r>
            <a:r>
              <a:rPr lang="en-US" altLang="zh-CN" b="1" dirty="0" smtClean="0">
                <a:latin typeface="微软雅黑" panose="020B0503020204020204" pitchFamily="34" charset="-122"/>
              </a:rPr>
              <a:t>3</a:t>
            </a:r>
            <a:r>
              <a:rPr lang="zh-CN" altLang="en-US" b="1" dirty="0" smtClean="0">
                <a:latin typeface="微软雅黑" panose="020B0503020204020204" pitchFamily="34" charset="-122"/>
              </a:rPr>
              <a:t>、一定要遵照医生指示用药，用药时间要足够，不要任意停药，或自行服用退烧药，则很容易引起其他并发症。</a:t>
            </a:r>
            <a:endParaRPr lang="zh-CN" altLang="en-US" dirty="0"/>
          </a:p>
        </p:txBody>
      </p:sp>
      <p:sp>
        <p:nvSpPr>
          <p:cNvPr id="4" name="矩形 3"/>
          <p:cNvSpPr/>
          <p:nvPr/>
        </p:nvSpPr>
        <p:spPr>
          <a:xfrm>
            <a:off x="395536" y="620688"/>
            <a:ext cx="4339650" cy="646331"/>
          </a:xfrm>
          <a:prstGeom prst="rect">
            <a:avLst/>
          </a:prstGeom>
        </p:spPr>
        <p:txBody>
          <a:bodyPr wrap="none">
            <a:spAutoFit/>
          </a:bodyPr>
          <a:lstStyle/>
          <a:p>
            <a:r>
              <a:rPr lang="zh-CN" altLang="en-US" sz="3600" b="1" dirty="0" smtClean="0">
                <a:ea typeface="文鼎特勘亭流体" panose="02010600030101010101" charset="-122"/>
              </a:rPr>
              <a:t>（四）产褥热的护理</a:t>
            </a:r>
            <a:endParaRPr lang="zh-CN" altLang="en-US" sz="3600" b="1" dirty="0"/>
          </a:p>
        </p:txBody>
      </p:sp>
      <p:pic>
        <p:nvPicPr>
          <p:cNvPr id="5" name="图片 4" descr="timg (1).jpg"/>
          <p:cNvPicPr>
            <a:picLocks noChangeAspect="1"/>
          </p:cNvPicPr>
          <p:nvPr/>
        </p:nvPicPr>
        <p:blipFill>
          <a:blip r:embed="rId2" cstate="print"/>
          <a:stretch>
            <a:fillRect/>
          </a:stretch>
        </p:blipFill>
        <p:spPr>
          <a:xfrm>
            <a:off x="179512" y="1628800"/>
            <a:ext cx="4220574" cy="417646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052736"/>
            <a:ext cx="8229600" cy="5073427"/>
          </a:xfrm>
        </p:spPr>
        <p:txBody>
          <a:bodyPr>
            <a:normAutofit fontScale="92500"/>
          </a:bodyPr>
          <a:lstStyle/>
          <a:p>
            <a:r>
              <a:rPr lang="zh-CN" altLang="en-US" b="1" dirty="0" smtClean="0">
                <a:solidFill>
                  <a:srgbClr val="FF0000"/>
                </a:solidFill>
              </a:rPr>
              <a:t>五</a:t>
            </a:r>
            <a:r>
              <a:rPr lang="zh-CN" altLang="zh-CN" b="1" dirty="0" smtClean="0">
                <a:solidFill>
                  <a:srgbClr val="FF0000"/>
                </a:solidFill>
              </a:rPr>
              <a:t>、急性乳腺炎的护理</a:t>
            </a:r>
          </a:p>
          <a:p>
            <a:r>
              <a:rPr lang="en-US" altLang="zh-CN" b="1" dirty="0" smtClean="0"/>
              <a:t>(</a:t>
            </a:r>
            <a:r>
              <a:rPr lang="zh-CN" altLang="zh-CN" b="1" dirty="0" smtClean="0"/>
              <a:t>一</a:t>
            </a:r>
            <a:r>
              <a:rPr lang="en-US" altLang="zh-CN" b="1" dirty="0" smtClean="0"/>
              <a:t>)</a:t>
            </a:r>
            <a:r>
              <a:rPr lang="zh-CN" altLang="zh-CN" b="1" dirty="0" smtClean="0"/>
              <a:t>急性乳腺炎的症状</a:t>
            </a:r>
          </a:p>
          <a:p>
            <a:r>
              <a:rPr lang="en-US" altLang="zh-CN" b="1" dirty="0" smtClean="0"/>
              <a:t>          </a:t>
            </a:r>
            <a:r>
              <a:rPr lang="zh-CN" altLang="zh-CN" b="1" dirty="0" smtClean="0"/>
              <a:t>急性乳腺炎是指乳腺组织的急性化脓性感染，多发生于初产妇，由于乳腺皲裂，乳腺导管开口阻塞，引起乳汁淤积所致。产后</a:t>
            </a:r>
            <a:r>
              <a:rPr lang="en-US" altLang="zh-CN" b="1" dirty="0" smtClean="0"/>
              <a:t>6</a:t>
            </a:r>
            <a:r>
              <a:rPr lang="zh-CN" altLang="zh-CN" b="1" dirty="0" smtClean="0"/>
              <a:t>周内发病最多见，一侧或双侧面同时发病。本病起病急，初起乳房肿胀、疼痛，皮肤不红或微红，继之局部硬结渐增大，疼痛加剧，伴发热，如不及时治疗，常转化或脓肿，病后可影响乳腺分泌而造成无乳。</a:t>
            </a:r>
          </a:p>
          <a:p>
            <a:endParaRPr lang="zh-CN" altLang="en-US"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b="1" dirty="0" smtClean="0">
                <a:latin typeface="微软雅黑" panose="020B0503020204020204" pitchFamily="34" charset="-122"/>
                <a:ea typeface="微软雅黑" panose="020B0503020204020204" pitchFamily="34" charset="-122"/>
              </a:rPr>
              <a:t>2、临床表现。发烧、畏寒、疼痛，起病急发展快。是乳腺组织的急性化脓性感染，产后6周发病最为多见，一侧或双侧均有发病，初起时乳房肿胀、疼痛，皮肤不红或微红。外观可见乳房结节，局部硬结逐渐增加，疼痛加剧，伴发热。若不及时治疗，常转化为脓肿，病后可影响乳汁分泌，严重时可致无奶。</a:t>
            </a:r>
          </a:p>
          <a:p>
            <a:endParaRPr lang="zh-CN"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ea typeface="文鼎特勘亭流体" panose="02010600030101010101" charset="-122"/>
              </a:rPr>
              <a:t>急性乳腺炎的预防与护理</a:t>
            </a:r>
            <a:endParaRPr lang="zh-CN" altLang="en-US" dirty="0"/>
          </a:p>
        </p:txBody>
      </p:sp>
      <p:sp>
        <p:nvSpPr>
          <p:cNvPr id="3" name="内容占位符 2"/>
          <p:cNvSpPr>
            <a:spLocks noGrp="1"/>
          </p:cNvSpPr>
          <p:nvPr>
            <p:ph idx="1"/>
          </p:nvPr>
        </p:nvSpPr>
        <p:spPr/>
        <p:txBody>
          <a:bodyPr>
            <a:normAutofit lnSpcReduction="10000"/>
          </a:bodyPr>
          <a:lstStyle/>
          <a:p>
            <a:pPr algn="just">
              <a:lnSpc>
                <a:spcPct val="150000"/>
              </a:lnSpc>
              <a:spcBef>
                <a:spcPts val="600"/>
              </a:spcBef>
              <a:spcAft>
                <a:spcPts val="600"/>
              </a:spcAft>
            </a:pPr>
            <a:r>
              <a:rPr lang="zh-CN" altLang="en-US" b="1" dirty="0" smtClean="0">
                <a:solidFill>
                  <a:srgbClr val="404040"/>
                </a:solidFill>
                <a:latin typeface="微软雅黑" panose="020B0503020204020204" pitchFamily="34" charset="-122"/>
                <a:ea typeface="微软雅黑" panose="020B0503020204020204" pitchFamily="34" charset="-122"/>
              </a:rPr>
              <a:t>1、预防。避免乳汁淤积；防止乳头破损；保持乳头清洁防止细菌侵入。</a:t>
            </a:r>
          </a:p>
          <a:p>
            <a:pPr algn="just">
              <a:lnSpc>
                <a:spcPct val="150000"/>
              </a:lnSpc>
              <a:spcBef>
                <a:spcPts val="600"/>
              </a:spcBef>
              <a:spcAft>
                <a:spcPts val="600"/>
              </a:spcAft>
            </a:pPr>
            <a:r>
              <a:rPr lang="zh-CN" altLang="en-US" b="1" dirty="0" smtClean="0">
                <a:solidFill>
                  <a:srgbClr val="404040"/>
                </a:solidFill>
                <a:latin typeface="微软雅黑" panose="020B0503020204020204" pitchFamily="34" charset="-122"/>
                <a:ea typeface="微软雅黑" panose="020B0503020204020204" pitchFamily="34" charset="-122"/>
              </a:rPr>
              <a:t>    2、护理。分一般护理和专业护理。一般护理除适当休息饮食清淡外，还要注意精神调理。专业护理即给乳房按摩；局部热敷；重要外敷 。</a:t>
            </a:r>
          </a:p>
          <a:p>
            <a:endParaRPr lang="zh-CN"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92500" lnSpcReduction="20000"/>
          </a:bodyPr>
          <a:lstStyle/>
          <a:p>
            <a:r>
              <a:rPr lang="zh-CN" altLang="zh-CN" b="1" dirty="0" smtClean="0"/>
              <a:t>急性乳腺炎的预防</a:t>
            </a:r>
          </a:p>
          <a:p>
            <a:r>
              <a:rPr lang="en-US" altLang="zh-CN" b="1" dirty="0" smtClean="0"/>
              <a:t>1</a:t>
            </a:r>
            <a:r>
              <a:rPr lang="zh-CN" altLang="zh-CN" b="1" dirty="0" smtClean="0"/>
              <a:t>．避免乳汁淤积</a:t>
            </a:r>
          </a:p>
          <a:p>
            <a:r>
              <a:rPr lang="en-US" altLang="zh-CN" b="1" dirty="0" smtClean="0"/>
              <a:t>(1)</a:t>
            </a:r>
            <a:r>
              <a:rPr lang="zh-CN" altLang="zh-CN" b="1" dirty="0" smtClean="0"/>
              <a:t>培养产妇定时哺乳、婴儿不含乳头睡觉等良好的哺乳习惯。</a:t>
            </a:r>
          </a:p>
          <a:p>
            <a:r>
              <a:rPr lang="en-US" altLang="zh-CN" b="1" dirty="0" smtClean="0"/>
              <a:t>(2)</a:t>
            </a:r>
            <a:r>
              <a:rPr lang="zh-CN" altLang="zh-CN" b="1" dirty="0" smtClean="0"/>
              <a:t>每次哺乳时尽量让婴儿吸净。</a:t>
            </a:r>
          </a:p>
          <a:p>
            <a:r>
              <a:rPr lang="en-US" altLang="zh-CN" b="1" dirty="0" smtClean="0"/>
              <a:t>(3)</a:t>
            </a:r>
            <a:r>
              <a:rPr lang="zh-CN" altLang="zh-CN" b="1" dirty="0" smtClean="0"/>
              <a:t>如有淤积，应及时用吸乳器吸出乳汁，或用手指顺乳头方向轻轻按摩．加压揉推，使乳汁流向开口，并用吸乳器吸乳，以吸通阻塞的乳腺管口，吸通后应尽量排空乳汁。</a:t>
            </a:r>
          </a:p>
          <a:p>
            <a:r>
              <a:rPr lang="en-US" altLang="zh-CN" b="1" dirty="0" smtClean="0"/>
              <a:t>(4)</a:t>
            </a:r>
            <a:r>
              <a:rPr lang="zh-CN" altLang="zh-CN" b="1" dirty="0" smtClean="0"/>
              <a:t>哺乳后应清洗乳头。</a:t>
            </a:r>
          </a:p>
          <a:p>
            <a:endParaRPr lang="zh-CN" altLang="en-US"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052736"/>
            <a:ext cx="8229600" cy="5073427"/>
          </a:xfrm>
        </p:spPr>
        <p:txBody>
          <a:bodyPr>
            <a:normAutofit fontScale="85000" lnSpcReduction="10000"/>
          </a:bodyPr>
          <a:lstStyle/>
          <a:p>
            <a:r>
              <a:rPr lang="en-US" altLang="zh-CN" b="1" dirty="0" smtClean="0"/>
              <a:t>2</a:t>
            </a:r>
            <a:r>
              <a:rPr lang="zh-CN" altLang="zh-CN" b="1" dirty="0" smtClean="0"/>
              <a:t>．防止乳头破损</a:t>
            </a:r>
          </a:p>
          <a:p>
            <a:r>
              <a:rPr lang="en-US" altLang="zh-CN" b="1" dirty="0" smtClean="0"/>
              <a:t>         </a:t>
            </a:r>
            <a:r>
              <a:rPr lang="zh-CN" altLang="zh-CN" b="1" dirty="0" smtClean="0"/>
              <a:t>在妊娠后期，每日用温水擦洗乳头；用手指按摩乳头，并用</a:t>
            </a:r>
            <a:r>
              <a:rPr lang="en-US" altLang="zh-CN" b="1" dirty="0" smtClean="0"/>
              <a:t>75</a:t>
            </a:r>
            <a:r>
              <a:rPr lang="zh-CN" altLang="zh-CN" b="1" dirty="0" smtClean="0"/>
              <a:t>％酒精擦拭乳头，使乳头表皮坚韧不易破损。</a:t>
            </a:r>
          </a:p>
          <a:p>
            <a:r>
              <a:rPr lang="en-US" altLang="zh-CN" b="1" dirty="0" smtClean="0"/>
              <a:t>3</a:t>
            </a:r>
            <a:r>
              <a:rPr lang="zh-CN" altLang="zh-CN" b="1" dirty="0" smtClean="0"/>
              <a:t>．保持乳头清洁，防止细菌侵入</a:t>
            </a:r>
          </a:p>
          <a:p>
            <a:r>
              <a:rPr lang="en-US" altLang="zh-CN" b="1" dirty="0" smtClean="0"/>
              <a:t>(1)</a:t>
            </a:r>
            <a:r>
              <a:rPr lang="zh-CN" altLang="zh-CN" b="1" dirty="0" smtClean="0"/>
              <a:t>妊娠期应经常用肥皂水及温水清洗乳头。</a:t>
            </a:r>
          </a:p>
          <a:p>
            <a:r>
              <a:rPr lang="en-US" altLang="zh-CN" b="1" dirty="0" smtClean="0"/>
              <a:t>(2)</a:t>
            </a:r>
            <a:r>
              <a:rPr lang="zh-CN" altLang="zh-CN" b="1" dirty="0" smtClean="0"/>
              <a:t>妊娠后期每日清洗。</a:t>
            </a:r>
          </a:p>
          <a:p>
            <a:r>
              <a:rPr lang="en-US" altLang="zh-CN" b="1" dirty="0" smtClean="0"/>
              <a:t>(3)</a:t>
            </a:r>
            <a:r>
              <a:rPr lang="zh-CN" altLang="zh-CN" b="1" dirty="0" smtClean="0"/>
              <a:t>哺乳前后应清洗乳头，并应注意婴儿口腔卫生。</a:t>
            </a:r>
          </a:p>
          <a:p>
            <a:r>
              <a:rPr lang="en-US" altLang="zh-CN" b="1" dirty="0" smtClean="0"/>
              <a:t>(4)</a:t>
            </a:r>
            <a:r>
              <a:rPr lang="zh-CN" altLang="zh-CN" b="1" dirty="0" smtClean="0"/>
              <a:t>如有乳头破损，应停止哺乳。</a:t>
            </a:r>
          </a:p>
          <a:p>
            <a:r>
              <a:rPr lang="en-US" altLang="zh-CN" b="1" dirty="0" smtClean="0"/>
              <a:t>(5)</a:t>
            </a:r>
            <a:r>
              <a:rPr lang="zh-CN" altLang="zh-CN" b="1" dirty="0" smtClean="0"/>
              <a:t>定期排空乳汁，局部涂抗生素软膏，待伤口愈合后再哺乳。</a:t>
            </a:r>
          </a:p>
          <a:p>
            <a:endParaRPr lang="zh-CN" altLang="en-US" b="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836712"/>
            <a:ext cx="8229600" cy="5289451"/>
          </a:xfrm>
        </p:spPr>
        <p:txBody>
          <a:bodyPr>
            <a:normAutofit fontScale="77500" lnSpcReduction="20000"/>
          </a:bodyPr>
          <a:lstStyle/>
          <a:p>
            <a:r>
              <a:rPr lang="en-US" altLang="zh-CN" b="1" dirty="0" smtClean="0"/>
              <a:t>(</a:t>
            </a:r>
            <a:r>
              <a:rPr lang="zh-CN" altLang="zh-CN" b="1" dirty="0" smtClean="0"/>
              <a:t>三</a:t>
            </a:r>
            <a:r>
              <a:rPr lang="en-US" altLang="zh-CN" b="1" dirty="0" smtClean="0"/>
              <a:t>)</a:t>
            </a:r>
            <a:r>
              <a:rPr lang="zh-CN" altLang="zh-CN" b="1" dirty="0" smtClean="0"/>
              <a:t>急性乳腺炎症发生的护理</a:t>
            </a:r>
          </a:p>
          <a:p>
            <a:r>
              <a:rPr lang="en-US" altLang="zh-CN" b="1" dirty="0" smtClean="0"/>
              <a:t>1.</a:t>
            </a:r>
            <a:r>
              <a:rPr lang="zh-CN" altLang="zh-CN" b="1" dirty="0" smtClean="0"/>
              <a:t>一般护理</a:t>
            </a:r>
            <a:r>
              <a:rPr lang="en-US" altLang="zh-CN" b="1" dirty="0" smtClean="0"/>
              <a:t>(1)</a:t>
            </a:r>
            <a:r>
              <a:rPr lang="zh-CN" altLang="zh-CN" b="1" dirty="0" smtClean="0"/>
              <a:t>适当休息，注意个人卫生。</a:t>
            </a:r>
          </a:p>
          <a:p>
            <a:r>
              <a:rPr lang="en-US" altLang="zh-CN" b="1" dirty="0" smtClean="0"/>
              <a:t>(2)</a:t>
            </a:r>
            <a:r>
              <a:rPr lang="zh-CN" altLang="zh-CN" b="1" dirty="0" smtClean="0"/>
              <a:t>饮食宜清淡，少吃荤食，忌辛辣。</a:t>
            </a:r>
          </a:p>
          <a:p>
            <a:r>
              <a:rPr lang="en-US" altLang="zh-CN" b="1" dirty="0" smtClean="0"/>
              <a:t>(3)</a:t>
            </a:r>
            <a:r>
              <a:rPr lang="zh-CN" altLang="zh-CN" b="1" dirty="0" smtClean="0"/>
              <a:t>选用合适的乳罩托起肿大的乳房，以减轻疼痛，有利于血液循环，控制炎症发展。</a:t>
            </a:r>
          </a:p>
          <a:p>
            <a:r>
              <a:rPr lang="en-US" altLang="zh-CN" b="1" dirty="0" smtClean="0"/>
              <a:t>(4)</a:t>
            </a:r>
            <a:r>
              <a:rPr lang="zh-CN" altLang="zh-CN" b="1" dirty="0" smtClean="0"/>
              <a:t>本病与心情不畅也有关系，要劝导病人解除烦恼，消除不良情绪，注意精神调理。</a:t>
            </a:r>
          </a:p>
          <a:p>
            <a:r>
              <a:rPr lang="en-US" altLang="zh-CN" b="1" dirty="0" smtClean="0"/>
              <a:t>2</a:t>
            </a:r>
            <a:r>
              <a:rPr lang="zh-CN" altLang="zh-CN" b="1" dirty="0" smtClean="0"/>
              <a:t>．专业护理</a:t>
            </a:r>
          </a:p>
          <a:p>
            <a:r>
              <a:rPr lang="en-US" altLang="zh-CN" b="1" dirty="0" smtClean="0"/>
              <a:t>(1)</a:t>
            </a:r>
            <a:r>
              <a:rPr lang="zh-CN" altLang="zh-CN" b="1" dirty="0" smtClean="0"/>
              <a:t>中药外敷。取芒硝</a:t>
            </a:r>
            <a:r>
              <a:rPr lang="en-US" altLang="zh-CN" b="1" dirty="0" smtClean="0"/>
              <a:t>100</a:t>
            </a:r>
            <a:r>
              <a:rPr lang="zh-CN" altLang="zh-CN" b="1" dirty="0" smtClean="0"/>
              <a:t>克，研细，加入面粉调成糊剂，贴敷于患侧乳房局部，可减轻乳房疼痛。</a:t>
            </a:r>
          </a:p>
          <a:p>
            <a:r>
              <a:rPr lang="en-US" altLang="zh-CN" b="1" dirty="0" smtClean="0"/>
              <a:t>(2)</a:t>
            </a:r>
            <a:r>
              <a:rPr lang="zh-CN" altLang="zh-CN" b="1" dirty="0" smtClean="0"/>
              <a:t>消除乳汁淤积。可用吸乳器抽吸，或用手、梳子背沿乳管方向加压按摩，使乳管通畅。</a:t>
            </a:r>
          </a:p>
          <a:p>
            <a:r>
              <a:rPr lang="en-US" altLang="zh-CN" b="1" dirty="0" smtClean="0"/>
              <a:t>(3)</a:t>
            </a:r>
            <a:r>
              <a:rPr lang="zh-CN" altLang="zh-CN" b="1" dirty="0" smtClean="0"/>
              <a:t>局部热敷。每次</a:t>
            </a:r>
            <a:r>
              <a:rPr lang="en-US" altLang="zh-CN" b="1" dirty="0" smtClean="0"/>
              <a:t>20</a:t>
            </a:r>
            <a:r>
              <a:rPr lang="zh-CN" altLang="zh-CN" b="1" dirty="0" smtClean="0"/>
              <a:t>～</a:t>
            </a:r>
            <a:r>
              <a:rPr lang="en-US" altLang="zh-CN" b="1" dirty="0" smtClean="0"/>
              <a:t>30</a:t>
            </a:r>
            <a:r>
              <a:rPr lang="zh-CN" altLang="zh-CN" b="1" dirty="0" smtClean="0"/>
              <a:t>分钟，每天</a:t>
            </a:r>
            <a:r>
              <a:rPr lang="en-US" altLang="zh-CN" b="1" dirty="0" smtClean="0"/>
              <a:t>3</a:t>
            </a:r>
            <a:r>
              <a:rPr lang="zh-CN" altLang="zh-CN" b="1" dirty="0" smtClean="0"/>
              <a:t>～</a:t>
            </a:r>
            <a:r>
              <a:rPr lang="en-US" altLang="zh-CN" b="1" dirty="0" smtClean="0"/>
              <a:t>4</a:t>
            </a:r>
            <a:r>
              <a:rPr lang="zh-CN" altLang="zh-CN" b="1" dirty="0" smtClean="0"/>
              <a:t>次，促进血液循环，利于炎症消散。</a:t>
            </a:r>
          </a:p>
          <a:p>
            <a:endParaRPr lang="zh-CN" altLang="en-US" b="1" dirty="0" smtClean="0"/>
          </a:p>
          <a:p>
            <a:endParaRPr lang="zh-CN" altLang="en-US" b="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764704"/>
            <a:ext cx="8229600" cy="5361459"/>
          </a:xfrm>
        </p:spPr>
        <p:txBody>
          <a:bodyPr>
            <a:normAutofit fontScale="77500" lnSpcReduction="20000"/>
          </a:bodyPr>
          <a:lstStyle/>
          <a:p>
            <a:r>
              <a:rPr lang="zh-CN" altLang="zh-CN" sz="5700" b="1" dirty="0" smtClean="0">
                <a:solidFill>
                  <a:srgbClr val="FF0000"/>
                </a:solidFill>
              </a:rPr>
              <a:t>产后感冒的预防与护理</a:t>
            </a:r>
          </a:p>
          <a:p>
            <a:r>
              <a:rPr lang="en-US" altLang="zh-CN" b="1" dirty="0" smtClean="0"/>
              <a:t>(</a:t>
            </a:r>
            <a:r>
              <a:rPr lang="zh-CN" altLang="zh-CN" b="1" dirty="0" smtClean="0"/>
              <a:t>一</a:t>
            </a:r>
            <a:r>
              <a:rPr lang="en-US" altLang="zh-CN" b="1" dirty="0" smtClean="0"/>
              <a:t>)</a:t>
            </a:r>
            <a:r>
              <a:rPr lang="zh-CN" altLang="zh-CN" b="1" dirty="0" smtClean="0"/>
              <a:t>感冒的预防</a:t>
            </a:r>
          </a:p>
          <a:p>
            <a:r>
              <a:rPr lang="en-US" altLang="zh-CN" b="1" dirty="0" smtClean="0"/>
              <a:t>         </a:t>
            </a:r>
            <a:r>
              <a:rPr lang="zh-CN" altLang="zh-CN" b="1" dirty="0" smtClean="0"/>
              <a:t>产妇分娩后</a:t>
            </a:r>
            <a:r>
              <a:rPr lang="en-US" altLang="zh-CN" b="1" dirty="0" smtClean="0"/>
              <a:t>10</a:t>
            </a:r>
            <a:r>
              <a:rPr lang="zh-CN" altLang="zh-CN" b="1" dirty="0" smtClean="0"/>
              <a:t>天内，一般出汗较多，因为通过排汗可以排出体内积蓄的废物，、这是正常的生理现象。但因出汗过多，毛孔张开，易受风寒而引起感冒及咳嗽’这对产后恢复将抗是不利的还会致病，留下病根。因此要注意以下几个方面</a:t>
            </a:r>
          </a:p>
          <a:p>
            <a:r>
              <a:rPr lang="en-US" altLang="zh-CN" b="1" dirty="0" smtClean="0"/>
              <a:t>(1)</a:t>
            </a:r>
            <a:r>
              <a:rPr lang="zh-CN" altLang="zh-CN" b="1" dirty="0" smtClean="0"/>
              <a:t>居室要通风，但要避免直接吹风，无论冬夏都要适当开窗通风换气。保持室内空气新鲜。</a:t>
            </a:r>
          </a:p>
          <a:p>
            <a:r>
              <a:rPr lang="en-US" altLang="zh-CN" b="1" dirty="0" smtClean="0"/>
              <a:t>(2)</a:t>
            </a:r>
            <a:r>
              <a:rPr lang="zh-CN" altLang="zh-CN" b="1" dirty="0" smtClean="0"/>
              <a:t>冬天将室温控制在</a:t>
            </a:r>
            <a:r>
              <a:rPr lang="en-US" altLang="zh-CN" b="1" dirty="0" smtClean="0"/>
              <a:t>22</a:t>
            </a:r>
            <a:r>
              <a:rPr lang="zh-CN" altLang="zh-CN" b="1" dirty="0" smtClean="0"/>
              <a:t>～</a:t>
            </a:r>
            <a:r>
              <a:rPr lang="en-US" altLang="zh-CN" b="1" dirty="0" smtClean="0"/>
              <a:t>26</a:t>
            </a:r>
            <a:r>
              <a:rPr lang="zh-CN" altLang="zh-CN" b="1" dirty="0" smtClean="0"/>
              <a:t>摄氏度，夏季高温时，为避免中暑，室内开空调的温度应控制在</a:t>
            </a:r>
            <a:r>
              <a:rPr lang="en-US" altLang="zh-CN" b="1" dirty="0" smtClean="0"/>
              <a:t>28</a:t>
            </a:r>
            <a:r>
              <a:rPr lang="zh-CN" altLang="zh-CN" b="1" dirty="0" smtClean="0"/>
              <a:t>摄氏度左右。最好保持恒温，切忌忽冷忽热。</a:t>
            </a:r>
          </a:p>
          <a:p>
            <a:r>
              <a:rPr lang="en-US" altLang="zh-CN" b="1" dirty="0" smtClean="0"/>
              <a:t>(3)</a:t>
            </a:r>
            <a:r>
              <a:rPr lang="zh-CN" altLang="zh-CN" b="1" dirty="0" smtClean="0"/>
              <a:t>产妇出汗后要用干毛巾擦汗，不要冷敷。</a:t>
            </a:r>
          </a:p>
          <a:p>
            <a:r>
              <a:rPr lang="en-US" altLang="zh-CN" b="1" dirty="0" smtClean="0"/>
              <a:t>(4)</a:t>
            </a:r>
            <a:r>
              <a:rPr lang="zh-CN" altLang="zh-CN" b="1" dirty="0" smtClean="0"/>
              <a:t>在坐月子期间，产妇穿衣要适当，过多或过少都不宜。被子也要盖得适当，一会儿盖一会儿又不盖容易受寨</a:t>
            </a:r>
          </a:p>
          <a:p>
            <a:endParaRPr lang="zh-CN" altLang="en-US"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en-US" altLang="zh-CN" dirty="0" smtClean="0"/>
              <a:t>(</a:t>
            </a:r>
            <a:r>
              <a:rPr lang="zh-CN" altLang="zh-CN" dirty="0" smtClean="0"/>
              <a:t>二</a:t>
            </a:r>
            <a:r>
              <a:rPr lang="en-US" altLang="zh-CN" dirty="0" smtClean="0"/>
              <a:t>)</a:t>
            </a:r>
            <a:r>
              <a:rPr lang="zh-CN" altLang="zh-CN" dirty="0" smtClean="0"/>
              <a:t>感冒不发高烧的护理</a:t>
            </a:r>
          </a:p>
          <a:p>
            <a:r>
              <a:rPr lang="zh-CN" altLang="zh-CN" dirty="0" smtClean="0"/>
              <a:t>感冒但不发高烧时，要注意以下几点：</a:t>
            </a:r>
          </a:p>
          <a:p>
            <a:r>
              <a:rPr lang="en-US" altLang="zh-CN" dirty="0" smtClean="0">
                <a:solidFill>
                  <a:srgbClr val="FF0000"/>
                </a:solidFill>
              </a:rPr>
              <a:t>(1)</a:t>
            </a:r>
            <a:r>
              <a:rPr lang="zh-CN" altLang="zh-CN" dirty="0" smtClean="0">
                <a:solidFill>
                  <a:srgbClr val="FF0000"/>
                </a:solidFill>
              </a:rPr>
              <a:t>产妇需多喝水，吃清淡易消化的食物，服用感冒冲剂、板蓝根冲剂等药物。</a:t>
            </a:r>
          </a:p>
          <a:p>
            <a:r>
              <a:rPr lang="en-US" altLang="zh-CN" dirty="0" smtClean="0">
                <a:solidFill>
                  <a:srgbClr val="FF0000"/>
                </a:solidFill>
              </a:rPr>
              <a:t>(2)</a:t>
            </a:r>
            <a:r>
              <a:rPr lang="zh-CN" altLang="zh-CN" dirty="0" smtClean="0">
                <a:solidFill>
                  <a:srgbClr val="FF0000"/>
                </a:solidFill>
              </a:rPr>
              <a:t>尽可能地安排产妇多睡眠、多休息。</a:t>
            </a:r>
          </a:p>
          <a:p>
            <a:r>
              <a:rPr lang="en-US" altLang="zh-CN" dirty="0" smtClean="0">
                <a:solidFill>
                  <a:srgbClr val="FF0000"/>
                </a:solidFill>
              </a:rPr>
              <a:t>(3)</a:t>
            </a:r>
            <a:r>
              <a:rPr lang="zh-CN" altLang="zh-CN" dirty="0" smtClean="0">
                <a:solidFill>
                  <a:srgbClr val="FF0000"/>
                </a:solidFill>
              </a:rPr>
              <a:t>为产妇配备口罩，要求其戴口罩给孩子喂奶。</a:t>
            </a:r>
          </a:p>
          <a:p>
            <a:endParaRPr lang="zh-CN" alt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lnSpcReduction="10000"/>
          </a:bodyPr>
          <a:lstStyle/>
          <a:p>
            <a:r>
              <a:rPr lang="en-US" altLang="zh-CN" dirty="0" smtClean="0"/>
              <a:t>(</a:t>
            </a:r>
            <a:r>
              <a:rPr lang="zh-CN" altLang="zh-CN" dirty="0" smtClean="0"/>
              <a:t>三</a:t>
            </a:r>
            <a:r>
              <a:rPr lang="en-US" altLang="zh-CN" dirty="0" smtClean="0"/>
              <a:t>)</a:t>
            </a:r>
            <a:r>
              <a:rPr lang="zh-CN" altLang="zh-CN" dirty="0" smtClean="0"/>
              <a:t>感冒伴有高烧的护理</a:t>
            </a:r>
          </a:p>
          <a:p>
            <a:r>
              <a:rPr lang="en-US" altLang="zh-CN" dirty="0" smtClean="0">
                <a:solidFill>
                  <a:srgbClr val="FF0000"/>
                </a:solidFill>
              </a:rPr>
              <a:t>(1)</a:t>
            </a:r>
            <a:r>
              <a:rPr lang="zh-CN" altLang="zh-CN" dirty="0" smtClean="0">
                <a:solidFill>
                  <a:srgbClr val="FF0000"/>
                </a:solidFill>
              </a:rPr>
              <a:t>如果产妇感冒伴有高烧，不能很好地进食，身体十分不适，则要送其到医院治疗。</a:t>
            </a:r>
          </a:p>
          <a:p>
            <a:r>
              <a:rPr lang="en-US" altLang="zh-CN" dirty="0" smtClean="0">
                <a:solidFill>
                  <a:srgbClr val="FF0000"/>
                </a:solidFill>
              </a:rPr>
              <a:t>(2)</a:t>
            </a:r>
            <a:r>
              <a:rPr lang="zh-CN" altLang="zh-CN" dirty="0" smtClean="0">
                <a:solidFill>
                  <a:srgbClr val="FF0000"/>
                </a:solidFill>
              </a:rPr>
              <a:t>高烧期间可暂停母乳喂养</a:t>
            </a:r>
            <a:r>
              <a:rPr lang="en-US" altLang="zh-CN" dirty="0" smtClean="0">
                <a:solidFill>
                  <a:srgbClr val="FF0000"/>
                </a:solidFill>
              </a:rPr>
              <a:t>1</a:t>
            </a:r>
            <a:r>
              <a:rPr lang="zh-CN" altLang="zh-CN" dirty="0" smtClean="0">
                <a:solidFill>
                  <a:srgbClr val="FF0000"/>
                </a:solidFill>
              </a:rPr>
              <a:t>～</a:t>
            </a:r>
            <a:r>
              <a:rPr lang="en-US" altLang="zh-CN" dirty="0" smtClean="0">
                <a:solidFill>
                  <a:srgbClr val="FF0000"/>
                </a:solidFill>
              </a:rPr>
              <a:t>2</a:t>
            </a:r>
            <a:r>
              <a:rPr lang="zh-CN" altLang="zh-CN" dirty="0" smtClean="0">
                <a:solidFill>
                  <a:srgbClr val="FF0000"/>
                </a:solidFill>
              </a:rPr>
              <a:t>日，停止喂养期间，护理员要协助产妇把乳汁吸出，以保持以后能继续母乳喂养。</a:t>
            </a:r>
          </a:p>
          <a:p>
            <a:r>
              <a:rPr lang="en-US" altLang="zh-CN" dirty="0" smtClean="0">
                <a:solidFill>
                  <a:srgbClr val="FF0000"/>
                </a:solidFill>
              </a:rPr>
              <a:t>(3)</a:t>
            </a:r>
            <a:r>
              <a:rPr lang="zh-CN" altLang="zh-CN" dirty="0" smtClean="0">
                <a:solidFill>
                  <a:srgbClr val="FF0000"/>
                </a:solidFill>
              </a:rPr>
              <a:t>产妇要多饮水和新鲜果汁，吃清淡易消化的食物，休息好，这样，病情常常能更快地好转。</a:t>
            </a:r>
          </a:p>
          <a:p>
            <a:endParaRPr lang="zh-CN" altLang="en-US" dirty="0" smtClean="0"/>
          </a:p>
          <a:p>
            <a:endParaRPr lang="zh-CN" alt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微软雅黑" panose="020B0503020204020204" pitchFamily="34" charset="-122"/>
              </a:rPr>
              <a:t>产后中暑预防和护理</a:t>
            </a:r>
            <a:endParaRPr lang="zh-CN" altLang="en-US" dirty="0"/>
          </a:p>
        </p:txBody>
      </p:sp>
      <p:sp>
        <p:nvSpPr>
          <p:cNvPr id="3" name="内容占位符 2"/>
          <p:cNvSpPr>
            <a:spLocks noGrp="1"/>
          </p:cNvSpPr>
          <p:nvPr>
            <p:ph idx="1"/>
          </p:nvPr>
        </p:nvSpPr>
        <p:spPr>
          <a:xfrm>
            <a:off x="457200" y="1600200"/>
            <a:ext cx="8075240" cy="4925144"/>
          </a:xfrm>
        </p:spPr>
        <p:txBody>
          <a:bodyPr>
            <a:normAutofit/>
          </a:bodyPr>
          <a:lstStyle/>
          <a:p>
            <a:pPr marL="1905" indent="-1905">
              <a:lnSpc>
                <a:spcPct val="90000"/>
              </a:lnSpc>
              <a:buFont typeface="Webdings" panose="05030102010509060703" pitchFamily="18" charset="2"/>
              <a:buNone/>
            </a:pPr>
            <a:r>
              <a:rPr lang="zh-CN" altLang="en-US" sz="3600" dirty="0" smtClean="0">
                <a:ea typeface="文鼎特勘亭流体" panose="02010600030101010101" charset="-122"/>
              </a:rPr>
              <a:t>（</a:t>
            </a:r>
            <a:r>
              <a:rPr lang="zh-CN" altLang="en-US" sz="3600" b="1" dirty="0" smtClean="0">
                <a:latin typeface="方正兰亭超细黑简体" panose="02000000000000000000" pitchFamily="2" charset="-122"/>
                <a:ea typeface="文鼎特勘亭流体" panose="02010600030101010101" charset="-122"/>
              </a:rPr>
              <a:t>一）中暑的原因和临床表现</a:t>
            </a:r>
          </a:p>
          <a:p>
            <a:pPr marL="1905" indent="-1905">
              <a:lnSpc>
                <a:spcPct val="90000"/>
              </a:lnSpc>
              <a:buFont typeface="Webdings" panose="05030102010509060703" pitchFamily="18" charset="2"/>
              <a:buNone/>
            </a:pPr>
            <a:r>
              <a:rPr lang="zh-CN" altLang="en-US" b="1" dirty="0" smtClean="0">
                <a:solidFill>
                  <a:schemeClr val="tx2"/>
                </a:solidFill>
                <a:latin typeface="微软雅黑" panose="020B0503020204020204" pitchFamily="34" charset="-122"/>
              </a:rPr>
              <a:t>   </a:t>
            </a:r>
            <a:r>
              <a:rPr lang="en-US" altLang="zh-CN" b="1" dirty="0" smtClean="0">
                <a:solidFill>
                  <a:schemeClr val="tx2"/>
                </a:solidFill>
                <a:latin typeface="微软雅黑" panose="020B0503020204020204" pitchFamily="34" charset="-122"/>
              </a:rPr>
              <a:t>1</a:t>
            </a:r>
            <a:r>
              <a:rPr lang="zh-CN" altLang="en-US" b="1" dirty="0" smtClean="0">
                <a:solidFill>
                  <a:schemeClr val="tx2"/>
                </a:solidFill>
                <a:latin typeface="微软雅黑" panose="020B0503020204020204" pitchFamily="34" charset="-122"/>
              </a:rPr>
              <a:t>、原因：主要是空气不流通，加之产妇身体虚弱。</a:t>
            </a:r>
          </a:p>
          <a:p>
            <a:pPr marL="1905" indent="-1905">
              <a:lnSpc>
                <a:spcPct val="90000"/>
              </a:lnSpc>
              <a:buFont typeface="Webdings" panose="05030102010509060703" pitchFamily="18" charset="2"/>
              <a:buNone/>
            </a:pPr>
            <a:r>
              <a:rPr lang="zh-CN" altLang="en-US" b="1" dirty="0" smtClean="0">
                <a:solidFill>
                  <a:schemeClr val="tx2"/>
                </a:solidFill>
                <a:latin typeface="微软雅黑" panose="020B0503020204020204" pitchFamily="34" charset="-122"/>
              </a:rPr>
              <a:t>   </a:t>
            </a:r>
            <a:r>
              <a:rPr lang="en-US" altLang="zh-CN" b="1" dirty="0" smtClean="0">
                <a:solidFill>
                  <a:schemeClr val="tx2"/>
                </a:solidFill>
                <a:latin typeface="微软雅黑" panose="020B0503020204020204" pitchFamily="34" charset="-122"/>
              </a:rPr>
              <a:t>2</a:t>
            </a:r>
            <a:r>
              <a:rPr lang="zh-CN" altLang="en-US" b="1" dirty="0" smtClean="0">
                <a:solidFill>
                  <a:schemeClr val="tx2"/>
                </a:solidFill>
                <a:latin typeface="微软雅黑" panose="020B0503020204020204" pitchFamily="34" charset="-122"/>
              </a:rPr>
              <a:t>、临床表现：恶心、头晕、头痛、口渴、多汗、肚子痛，四肢无力发酸，烦躁不安，严重的出现高烧，体温在</a:t>
            </a:r>
            <a:r>
              <a:rPr lang="en-US" altLang="zh-CN" b="1" dirty="0" smtClean="0">
                <a:solidFill>
                  <a:schemeClr val="tx2"/>
                </a:solidFill>
                <a:latin typeface="微软雅黑" panose="020B0503020204020204" pitchFamily="34" charset="-122"/>
              </a:rPr>
              <a:t>40</a:t>
            </a:r>
            <a:r>
              <a:rPr lang="zh-CN" altLang="en-US" b="1" dirty="0" smtClean="0">
                <a:solidFill>
                  <a:schemeClr val="tx2"/>
                </a:solidFill>
                <a:latin typeface="微软雅黑" panose="020B0503020204020204" pitchFamily="34" charset="-122"/>
              </a:rPr>
              <a:t>度以上，说胡话，昏迷、呕吐、血压下降等。</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476672"/>
            <a:ext cx="8229600" cy="6048672"/>
          </a:xfrm>
        </p:spPr>
        <p:txBody>
          <a:bodyPr>
            <a:normAutofit fontScale="77500" lnSpcReduction="20000"/>
          </a:bodyPr>
          <a:lstStyle/>
          <a:p>
            <a:r>
              <a:rPr lang="zh-CN" altLang="zh-CN" b="1" dirty="0" smtClean="0">
                <a:solidFill>
                  <a:srgbClr val="FF0000"/>
                </a:solidFill>
              </a:rPr>
              <a:t>产妇中暑的预防与处理</a:t>
            </a:r>
          </a:p>
          <a:p>
            <a:r>
              <a:rPr lang="en-US" altLang="zh-CN" b="1" dirty="0" smtClean="0"/>
              <a:t>(</a:t>
            </a:r>
            <a:r>
              <a:rPr lang="zh-CN" altLang="zh-CN" b="1" dirty="0" smtClean="0"/>
              <a:t>一</a:t>
            </a:r>
            <a:r>
              <a:rPr lang="en-US" altLang="zh-CN" b="1" dirty="0" smtClean="0"/>
              <a:t>)</a:t>
            </a:r>
            <a:r>
              <a:rPr lang="zh-CN" altLang="zh-CN" b="1" dirty="0" smtClean="0"/>
              <a:t>中暑的预防</a:t>
            </a:r>
          </a:p>
          <a:p>
            <a:r>
              <a:rPr lang="en-US" altLang="zh-CN" b="1" dirty="0" smtClean="0"/>
              <a:t>(1)</a:t>
            </a:r>
            <a:r>
              <a:rPr lang="zh-CN" altLang="zh-CN" b="1" dirty="0" smtClean="0"/>
              <a:t>居室要保持清洁，打开门窗，让空气流通，可在床上铺凉席，使用扇子，千万不要用电风扇直吹。</a:t>
            </a:r>
            <a:r>
              <a:rPr lang="en-US" altLang="zh-CN" b="1" dirty="0" smtClean="0"/>
              <a:t>    </a:t>
            </a:r>
            <a:endParaRPr lang="zh-CN" altLang="zh-CN" b="1" dirty="0" smtClean="0"/>
          </a:p>
          <a:p>
            <a:r>
              <a:rPr lang="en-US" altLang="zh-CN" b="1" dirty="0" smtClean="0"/>
              <a:t>(2)</a:t>
            </a:r>
            <a:r>
              <a:rPr lang="zh-CN" altLang="zh-CN" b="1" dirty="0" smtClean="0"/>
              <a:t>衣着应宽大凉爽。产妇最好选择真丝或棉织的衣料做贴身的衣裤，衣着宜宽松，胸罩和腰带不宜束缚过紧。如果是夏天分娩的产妇，切忌用布包额头，也不能身穿长衣、长裤和袜子。</a:t>
            </a:r>
            <a:r>
              <a:rPr lang="en-US" altLang="zh-CN" b="1" dirty="0" smtClean="0"/>
              <a:t>    </a:t>
            </a:r>
            <a:endParaRPr lang="zh-CN" altLang="zh-CN" b="1" dirty="0" smtClean="0"/>
          </a:p>
          <a:p>
            <a:r>
              <a:rPr lang="en-US" altLang="zh-CN" b="1" dirty="0" smtClean="0"/>
              <a:t>(3)</a:t>
            </a:r>
            <a:r>
              <a:rPr lang="zh-CN" altLang="zh-CN" b="1" dirty="0" smtClean="0"/>
              <a:t>在个人的卫生方面，分娩一周后，应每天都要用温开水擦洗身体，健康状况较佳时可采用淋浴。</a:t>
            </a:r>
            <a:r>
              <a:rPr lang="en-US" altLang="zh-CN" b="1" dirty="0" smtClean="0"/>
              <a:t>    </a:t>
            </a:r>
            <a:endParaRPr lang="zh-CN" altLang="zh-CN" b="1" dirty="0" smtClean="0"/>
          </a:p>
          <a:p>
            <a:r>
              <a:rPr lang="en-US" altLang="zh-CN" b="1" dirty="0" smtClean="0"/>
              <a:t>(4)</a:t>
            </a:r>
            <a:r>
              <a:rPr lang="zh-CN" altLang="zh-CN" b="1" dirty="0" smtClean="0"/>
              <a:t>合理调配饮食。为了保证产妇和新生儿的营养，产妇在夏天要保持食欲，多吃新鲜蔬菜，如黄瓜、西红柿、扁豆、冬瓜等；多吃新鲜豆制品，常吃用鸡肉丝、猪肉丝、鸡蛋、紫菜、香菇做的汤，经常变换菜肴样式。另外，要注意少吃油腻的食物。产妇下肢若无明显浮肿可喝一些含盐的饮料，以补充出汗损失的盐分。</a:t>
            </a:r>
          </a:p>
          <a:p>
            <a:endParaRPr lang="zh-CN" altLang="en-US" b="1"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764704"/>
            <a:ext cx="8229600" cy="5361459"/>
          </a:xfrm>
        </p:spPr>
        <p:txBody>
          <a:bodyPr>
            <a:normAutofit fontScale="92500" lnSpcReduction="20000"/>
          </a:bodyPr>
          <a:lstStyle/>
          <a:p>
            <a:r>
              <a:rPr lang="en-US" altLang="zh-CN" b="1" dirty="0" smtClean="0"/>
              <a:t>(</a:t>
            </a:r>
            <a:r>
              <a:rPr lang="zh-CN" altLang="zh-CN" b="1" dirty="0" smtClean="0"/>
              <a:t>二</a:t>
            </a:r>
            <a:r>
              <a:rPr lang="en-US" altLang="zh-CN" b="1" dirty="0" smtClean="0"/>
              <a:t>)</a:t>
            </a:r>
            <a:r>
              <a:rPr lang="zh-CN" altLang="zh-CN" b="1" dirty="0" smtClean="0"/>
              <a:t>发生中暑的处理</a:t>
            </a:r>
          </a:p>
          <a:p>
            <a:r>
              <a:rPr lang="zh-CN" altLang="zh-CN" b="1" dirty="0" smtClean="0"/>
              <a:t>当产妇发生产褥中暑应迅速降温，积极防止休克。方法是：</a:t>
            </a:r>
          </a:p>
          <a:p>
            <a:r>
              <a:rPr lang="en-US" altLang="zh-CN" b="1" dirty="0" smtClean="0"/>
              <a:t>(1)</a:t>
            </a:r>
            <a:r>
              <a:rPr lang="zh-CN" altLang="zh-CN" b="1" dirty="0" smtClean="0"/>
              <a:t>开窗通风、降低周围环境温度</a:t>
            </a:r>
            <a:r>
              <a:rPr lang="en-US" altLang="zh-CN" b="1" dirty="0" smtClean="0"/>
              <a:t>(</a:t>
            </a:r>
            <a:r>
              <a:rPr lang="zh-CN" altLang="zh-CN" b="1" dirty="0" smtClean="0"/>
              <a:t>室内洒些凉水，放冰块降温等</a:t>
            </a:r>
            <a:r>
              <a:rPr lang="en-US" altLang="zh-CN" b="1" dirty="0" smtClean="0"/>
              <a:t>)</a:t>
            </a:r>
            <a:r>
              <a:rPr lang="zh-CN" altLang="zh-CN" b="1" dirty="0" smtClean="0"/>
              <a:t>，到通风较好的凉爽处休息</a:t>
            </a:r>
            <a:r>
              <a:rPr lang="en-US" altLang="zh-CN" b="1" dirty="0" smtClean="0"/>
              <a:t>(</a:t>
            </a:r>
            <a:r>
              <a:rPr lang="zh-CN" altLang="zh-CN" b="1" dirty="0" smtClean="0"/>
              <a:t>注意不要对着风口</a:t>
            </a:r>
            <a:r>
              <a:rPr lang="en-US" altLang="zh-CN" b="1" dirty="0" smtClean="0"/>
              <a:t>)</a:t>
            </a:r>
            <a:r>
              <a:rPr lang="zh-CN" altLang="zh-CN" b="1" dirty="0" smtClean="0"/>
              <a:t>。</a:t>
            </a:r>
          </a:p>
          <a:p>
            <a:r>
              <a:rPr lang="en-US" altLang="zh-CN" b="1" dirty="0" smtClean="0"/>
              <a:t>(2)</a:t>
            </a:r>
            <a:r>
              <a:rPr lang="zh-CN" altLang="zh-CN" b="1" dirty="0" smtClean="0"/>
              <a:t>解开衣服，多饮些淡盐水或服十滴水、仁丹、解暑片、藿香正气水等，短时间内即可好转。</a:t>
            </a:r>
          </a:p>
          <a:p>
            <a:r>
              <a:rPr lang="en-US" altLang="zh-CN" b="1" dirty="0" smtClean="0"/>
              <a:t>(3)</a:t>
            </a:r>
            <a:r>
              <a:rPr lang="zh-CN" altLang="zh-CN" b="1" dirty="0" smtClean="0"/>
              <a:t>如果体温超过</a:t>
            </a:r>
            <a:r>
              <a:rPr lang="en-US" altLang="zh-CN" b="1" dirty="0" smtClean="0"/>
              <a:t>40</a:t>
            </a:r>
            <a:r>
              <a:rPr lang="zh-CN" altLang="zh-CN" b="1" dirty="0" smtClean="0"/>
              <a:t>摄氏度，说胡话、昏迷、呕吐、血压下降，应让其侧卧、头向后仰，保证呼吸道畅通。在呼叫救护车或通知急救中心的同时，可用湿毛巾或用</a:t>
            </a:r>
            <a:r>
              <a:rPr lang="en-US" altLang="zh-CN" b="1" dirty="0" smtClean="0"/>
              <a:t>30</a:t>
            </a:r>
            <a:r>
              <a:rPr lang="zh-CN" altLang="zh-CN" b="1" dirty="0" smtClean="0"/>
              <a:t>％～</a:t>
            </a:r>
            <a:r>
              <a:rPr lang="en-US" altLang="zh-CN" b="1" dirty="0" smtClean="0"/>
              <a:t>50</a:t>
            </a:r>
            <a:r>
              <a:rPr lang="zh-CN" altLang="zh-CN" b="1" dirty="0" smtClean="0"/>
              <a:t>％的酒精擦浴前胸、后背等处。</a:t>
            </a:r>
          </a:p>
          <a:p>
            <a:endParaRPr lang="zh-CN" altLang="en-US" b="1"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548680"/>
            <a:ext cx="8229600" cy="5577483"/>
          </a:xfrm>
        </p:spPr>
        <p:txBody>
          <a:bodyPr>
            <a:normAutofit fontScale="92500" lnSpcReduction="20000"/>
          </a:bodyPr>
          <a:lstStyle/>
          <a:p>
            <a:r>
              <a:rPr lang="zh-CN" altLang="zh-CN" dirty="0" smtClean="0">
                <a:solidFill>
                  <a:srgbClr val="FF0000"/>
                </a:solidFill>
              </a:rPr>
              <a:t>产后便秘的防范与调理</a:t>
            </a:r>
          </a:p>
          <a:p>
            <a:r>
              <a:rPr lang="en-US" altLang="zh-CN" dirty="0" smtClean="0"/>
              <a:t>(</a:t>
            </a:r>
            <a:r>
              <a:rPr lang="zh-CN" altLang="zh-CN" dirty="0" smtClean="0"/>
              <a:t>一</a:t>
            </a:r>
            <a:r>
              <a:rPr lang="en-US" altLang="zh-CN" dirty="0" smtClean="0"/>
              <a:t>)</a:t>
            </a:r>
            <a:r>
              <a:rPr lang="zh-CN" altLang="zh-CN" dirty="0" smtClean="0"/>
              <a:t>产后便秘的原因</a:t>
            </a:r>
          </a:p>
          <a:p>
            <a:r>
              <a:rPr lang="en-US" altLang="zh-CN" dirty="0" smtClean="0"/>
              <a:t>(1)</a:t>
            </a:r>
            <a:r>
              <a:rPr lang="zh-CN" altLang="zh-CN" dirty="0" smtClean="0"/>
              <a:t>由于妊娠晚期子宫长大，腹直肌和盆底肌被膨胀的子宫胀松，甚至部分肌纤维断裂，产后腹肌和盆底肌肉松弛，收缩无力，腹压减弱，加之产妇体质虚弱，不能依靠腹压来协助排便，解大便自然变得困难。</a:t>
            </a:r>
          </a:p>
          <a:p>
            <a:r>
              <a:rPr lang="en-US" altLang="zh-CN" dirty="0" smtClean="0"/>
              <a:t>(2)</a:t>
            </a:r>
            <a:r>
              <a:rPr lang="zh-CN" altLang="zh-CN" dirty="0" smtClean="0"/>
              <a:t>产妇在产后几天内多因卧床休息，活动减少，影响肠蠕动，不易排便。</a:t>
            </a:r>
          </a:p>
          <a:p>
            <a:r>
              <a:rPr lang="en-US" altLang="zh-CN" dirty="0" smtClean="0"/>
              <a:t>(3)</a:t>
            </a:r>
            <a:r>
              <a:rPr lang="zh-CN" altLang="zh-CN" dirty="0" smtClean="0"/>
              <a:t>产妇在产后几天内的饮食单调，往往缺乏纤维素食物，尤其缺少粗纤维的摄入，这就减少了对消化道的刺激作用，也使肠蠕动减弱，影响排便。</a:t>
            </a:r>
          </a:p>
          <a:p>
            <a:endParaRPr lang="zh-CN" alt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764704"/>
            <a:ext cx="8229600" cy="5361459"/>
          </a:xfrm>
        </p:spPr>
        <p:txBody>
          <a:bodyPr>
            <a:normAutofit fontScale="77500" lnSpcReduction="20000"/>
          </a:bodyPr>
          <a:lstStyle/>
          <a:p>
            <a:r>
              <a:rPr lang="en-US" altLang="zh-CN" b="1" dirty="0" smtClean="0"/>
              <a:t>(</a:t>
            </a:r>
            <a:r>
              <a:rPr lang="zh-CN" altLang="zh-CN" b="1" dirty="0" smtClean="0"/>
              <a:t>二</a:t>
            </a:r>
            <a:r>
              <a:rPr lang="en-US" altLang="zh-CN" b="1" dirty="0" smtClean="0"/>
              <a:t>)</a:t>
            </a:r>
            <a:r>
              <a:rPr lang="zh-CN" altLang="zh-CN" b="1" dirty="0" smtClean="0"/>
              <a:t>产妇便秘的防范</a:t>
            </a:r>
          </a:p>
          <a:p>
            <a:r>
              <a:rPr lang="en-US" altLang="zh-CN" b="1" dirty="0" smtClean="0"/>
              <a:t>(1)</a:t>
            </a:r>
            <a:r>
              <a:rPr lang="zh-CN" altLang="zh-CN" b="1" dirty="0" smtClean="0"/>
              <a:t>产妇在分娩后，应适当地活动，不能长时间卧床。产后前两天应勤翻身，吃饭时应坐起来。产后两天应下床活动。</a:t>
            </a:r>
          </a:p>
          <a:p>
            <a:r>
              <a:rPr lang="en-US" altLang="zh-CN" b="1" dirty="0" smtClean="0"/>
              <a:t>(2)</a:t>
            </a:r>
            <a:r>
              <a:rPr lang="zh-CN" altLang="zh-CN" b="1" dirty="0" smtClean="0"/>
              <a:t>在饮食上，要多喝汤、多饮水。</a:t>
            </a:r>
          </a:p>
          <a:p>
            <a:r>
              <a:rPr lang="en-US" altLang="zh-CN" b="1" dirty="0" smtClean="0"/>
              <a:t>~1</a:t>
            </a:r>
            <a:r>
              <a:rPr lang="zh-CN" altLang="zh-CN" b="1" dirty="0" smtClean="0"/>
              <a:t>多吃纤维多的食品，如山芋、粗粮、芹菜等。</a:t>
            </a:r>
          </a:p>
          <a:p>
            <a:r>
              <a:rPr lang="en-US" altLang="zh-CN" b="1" dirty="0" smtClean="0"/>
              <a:t>~2</a:t>
            </a:r>
            <a:r>
              <a:rPr lang="zh-CN" altLang="zh-CN" b="1" dirty="0" smtClean="0"/>
              <a:t>多吃水分多的食品，如雪梨等富含水分的水果。</a:t>
            </a:r>
          </a:p>
          <a:p>
            <a:r>
              <a:rPr lang="en-US" altLang="zh-CN" b="1" dirty="0" smtClean="0"/>
              <a:t>~3</a:t>
            </a:r>
            <a:r>
              <a:rPr lang="zh-CN" altLang="zh-CN" b="1" dirty="0" smtClean="0"/>
              <a:t>多吃能够促进肠蠕动的食品，如蜂蜜、香蕉、芋头、苹果等。</a:t>
            </a:r>
          </a:p>
          <a:p>
            <a:r>
              <a:rPr lang="en-US" altLang="zh-CN" b="1" dirty="0" smtClean="0"/>
              <a:t>~4</a:t>
            </a:r>
            <a:r>
              <a:rPr lang="zh-CN" altLang="zh-CN" b="1" dirty="0" smtClean="0"/>
              <a:t>多吃富含有机酸的食品，如酸奶有帮助消化与通便的功能，可常饮用。</a:t>
            </a:r>
            <a:endParaRPr lang="en-US" altLang="zh-CN" b="1" dirty="0" smtClean="0"/>
          </a:p>
          <a:p>
            <a:r>
              <a:rPr lang="en-US" altLang="zh-CN" b="1" dirty="0" smtClean="0"/>
              <a:t>~5</a:t>
            </a:r>
            <a:r>
              <a:rPr lang="zh-CN" altLang="zh-CN" b="1" dirty="0" smtClean="0"/>
              <a:t>多吃含脂肪酸的食品，如花生米、松仁、黑芝麻、瓜子仁等。</a:t>
            </a:r>
          </a:p>
          <a:p>
            <a:r>
              <a:rPr lang="en-US" altLang="zh-CN" b="1" dirty="0" smtClean="0"/>
              <a:t>(3)</a:t>
            </a:r>
            <a:r>
              <a:rPr lang="zh-CN" altLang="zh-CN" b="1" dirty="0" smtClean="0"/>
              <a:t>平时应保持精神愉快、心情舒畅，避免不良的精神刺激，因为不良情绪可使胃酸分泌量下降，肠胃蠕动减慢。</a:t>
            </a:r>
          </a:p>
          <a:p>
            <a:endParaRPr lang="zh-CN" altLang="en-US" b="1"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836712"/>
            <a:ext cx="8229600" cy="5289451"/>
          </a:xfrm>
        </p:spPr>
        <p:txBody>
          <a:bodyPr>
            <a:normAutofit fontScale="92500"/>
          </a:bodyPr>
          <a:lstStyle/>
          <a:p>
            <a:pPr marL="1905" indent="-1905">
              <a:buFont typeface="Webdings" panose="05030102010509060703" pitchFamily="18" charset="2"/>
              <a:buNone/>
            </a:pPr>
            <a:r>
              <a:rPr lang="zh-CN" altLang="en-US" b="1" dirty="0" smtClean="0">
                <a:latin typeface="微软雅黑" panose="020B0503020204020204" pitchFamily="34" charset="-122"/>
              </a:rPr>
              <a:t>腹部按摩。（见实操）</a:t>
            </a:r>
          </a:p>
          <a:p>
            <a:pPr marL="1905" indent="-1905">
              <a:buFont typeface="Webdings" panose="05030102010509060703" pitchFamily="18" charset="2"/>
              <a:buNone/>
            </a:pPr>
            <a:r>
              <a:rPr lang="zh-CN" altLang="en-US" b="1" dirty="0" smtClean="0">
                <a:latin typeface="微软雅黑" panose="020B0503020204020204" pitchFamily="34" charset="-122"/>
              </a:rPr>
              <a:t>易患便秘的调理</a:t>
            </a:r>
          </a:p>
          <a:p>
            <a:pPr marL="1905" indent="-1905">
              <a:buFont typeface="Webdings" panose="05030102010509060703" pitchFamily="18" charset="2"/>
              <a:buNone/>
            </a:pPr>
            <a:r>
              <a:rPr lang="zh-CN" altLang="en-US" b="1" dirty="0" smtClean="0">
                <a:solidFill>
                  <a:srgbClr val="47484B"/>
                </a:solidFill>
                <a:latin typeface="微软雅黑" panose="020B0503020204020204" pitchFamily="34" charset="-122"/>
              </a:rPr>
              <a:t>   调理原则是以补血、养阴、润肠为主，尽量采用食疗，多吃易消化食物，适当吃青菜及粗纤维的食物。。预防和治疗便秘的食谱供参考。</a:t>
            </a:r>
            <a:endParaRPr lang="en-US" altLang="zh-CN" b="1" dirty="0" smtClean="0">
              <a:latin typeface="微软雅黑" panose="020B0503020204020204" pitchFamily="34" charset="-122"/>
            </a:endParaRPr>
          </a:p>
          <a:p>
            <a:r>
              <a:rPr lang="en-US" altLang="zh-CN" dirty="0" smtClean="0">
                <a:solidFill>
                  <a:srgbClr val="FF0000"/>
                </a:solidFill>
              </a:rPr>
              <a:t>(1)</a:t>
            </a:r>
            <a:r>
              <a:rPr lang="zh-CN" altLang="zh-CN" dirty="0" smtClean="0">
                <a:solidFill>
                  <a:srgbClr val="FF0000"/>
                </a:solidFill>
              </a:rPr>
              <a:t>芹菜茭白汤：取新鲜茭白</a:t>
            </a:r>
            <a:r>
              <a:rPr lang="en-US" altLang="zh-CN" dirty="0" smtClean="0">
                <a:solidFill>
                  <a:srgbClr val="FF0000"/>
                </a:solidFill>
              </a:rPr>
              <a:t>100</a:t>
            </a:r>
            <a:r>
              <a:rPr lang="zh-CN" altLang="zh-CN" dirty="0" smtClean="0">
                <a:solidFill>
                  <a:srgbClr val="FF0000"/>
                </a:solidFill>
              </a:rPr>
              <a:t>克，旱芹菜</a:t>
            </a:r>
            <a:r>
              <a:rPr lang="en-US" altLang="zh-CN" dirty="0" smtClean="0">
                <a:solidFill>
                  <a:srgbClr val="FF0000"/>
                </a:solidFill>
              </a:rPr>
              <a:t>50</a:t>
            </a:r>
            <a:r>
              <a:rPr lang="zh-CN" altLang="zh-CN" dirty="0" smtClean="0">
                <a:solidFill>
                  <a:srgbClr val="FF0000"/>
                </a:solidFill>
              </a:rPr>
              <a:t>克，水煎服，每日一剂，可辅助治疗便秘。</a:t>
            </a:r>
          </a:p>
          <a:p>
            <a:r>
              <a:rPr lang="en-US" altLang="zh-CN" dirty="0" smtClean="0">
                <a:solidFill>
                  <a:srgbClr val="FF0000"/>
                </a:solidFill>
              </a:rPr>
              <a:t>(2)</a:t>
            </a:r>
            <a:r>
              <a:rPr lang="zh-CN" altLang="zh-CN" dirty="0" smtClean="0">
                <a:solidFill>
                  <a:srgbClr val="FF0000"/>
                </a:solidFill>
              </a:rPr>
              <a:t>油菜汁：取洗净的新鲜油菜捣绞取汁，每次饮</a:t>
            </a:r>
            <a:r>
              <a:rPr lang="en-US" altLang="zh-CN" dirty="0" smtClean="0">
                <a:solidFill>
                  <a:srgbClr val="FF0000"/>
                </a:solidFill>
              </a:rPr>
              <a:t>1</a:t>
            </a:r>
            <a:r>
              <a:rPr lang="zh-CN" altLang="zh-CN" dirty="0" smtClean="0">
                <a:solidFill>
                  <a:srgbClr val="FF0000"/>
                </a:solidFill>
              </a:rPr>
              <a:t>小杯，每</a:t>
            </a:r>
            <a:r>
              <a:rPr lang="en-US" altLang="zh-CN" dirty="0" smtClean="0">
                <a:solidFill>
                  <a:srgbClr val="FF0000"/>
                </a:solidFill>
              </a:rPr>
              <a:t>IEI'~2</a:t>
            </a:r>
            <a:r>
              <a:rPr lang="zh-CN" altLang="zh-CN" dirty="0" smtClean="0">
                <a:solidFill>
                  <a:srgbClr val="FF0000"/>
                </a:solidFill>
              </a:rPr>
              <a:t>～</a:t>
            </a:r>
            <a:r>
              <a:rPr lang="en-US" altLang="zh-CN" dirty="0" smtClean="0">
                <a:solidFill>
                  <a:srgbClr val="FF0000"/>
                </a:solidFill>
              </a:rPr>
              <a:t>3</a:t>
            </a:r>
            <a:r>
              <a:rPr lang="zh-CN" altLang="zh-CN" dirty="0" smtClean="0">
                <a:solidFill>
                  <a:srgbClr val="FF0000"/>
                </a:solidFill>
              </a:rPr>
              <a:t>次，可辅助治疗便秘。</a:t>
            </a:r>
          </a:p>
          <a:p>
            <a:pPr marL="1905" indent="-1905">
              <a:buFont typeface="Webdings" panose="05030102010509060703" pitchFamily="18" charset="2"/>
              <a:buNone/>
            </a:pPr>
            <a:endParaRPr lang="zh-CN" alt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92500" lnSpcReduction="10000"/>
          </a:bodyPr>
          <a:lstStyle/>
          <a:p>
            <a:r>
              <a:rPr lang="en-US" altLang="zh-CN" dirty="0" smtClean="0">
                <a:solidFill>
                  <a:srgbClr val="FF0000"/>
                </a:solidFill>
              </a:rPr>
              <a:t>(3)</a:t>
            </a:r>
            <a:r>
              <a:rPr lang="zh-CN" altLang="zh-CN" dirty="0" smtClean="0">
                <a:solidFill>
                  <a:srgbClr val="FF0000"/>
                </a:solidFill>
              </a:rPr>
              <a:t>茼蒿汤：取新鲜茼蒿</a:t>
            </a:r>
            <a:r>
              <a:rPr lang="en-US" altLang="zh-CN" dirty="0" smtClean="0">
                <a:solidFill>
                  <a:srgbClr val="FF0000"/>
                </a:solidFill>
              </a:rPr>
              <a:t>250</a:t>
            </a:r>
            <a:r>
              <a:rPr lang="zh-CN" altLang="zh-CN" dirty="0" smtClean="0">
                <a:solidFill>
                  <a:srgbClr val="FF0000"/>
                </a:solidFill>
              </a:rPr>
              <a:t>克，做菜或做汤吃，每日一次，连续吃</a:t>
            </a:r>
            <a:r>
              <a:rPr lang="en-US" altLang="zh-CN" dirty="0" smtClean="0">
                <a:solidFill>
                  <a:srgbClr val="FF0000"/>
                </a:solidFill>
              </a:rPr>
              <a:t>7</a:t>
            </a:r>
            <a:r>
              <a:rPr lang="zh-CN" altLang="zh-CN" dirty="0" smtClean="0">
                <a:solidFill>
                  <a:srgbClr val="FF0000"/>
                </a:solidFill>
              </a:rPr>
              <a:t>～</a:t>
            </a:r>
            <a:r>
              <a:rPr lang="en-US" altLang="zh-CN" dirty="0" smtClean="0">
                <a:solidFill>
                  <a:srgbClr val="FF0000"/>
                </a:solidFill>
              </a:rPr>
              <a:t>10</a:t>
            </a:r>
            <a:r>
              <a:rPr lang="zh-CN" altLang="zh-CN" dirty="0" smtClean="0">
                <a:solidFill>
                  <a:srgbClr val="FF0000"/>
                </a:solidFill>
              </a:rPr>
              <a:t>天，可辅助治疗便秘。</a:t>
            </a:r>
          </a:p>
          <a:p>
            <a:r>
              <a:rPr lang="en-US" altLang="zh-CN" dirty="0" smtClean="0">
                <a:solidFill>
                  <a:srgbClr val="FF0000"/>
                </a:solidFill>
              </a:rPr>
              <a:t>(4)</a:t>
            </a:r>
            <a:r>
              <a:rPr lang="zh-CN" altLang="zh-CN" dirty="0" smtClean="0">
                <a:solidFill>
                  <a:srgbClr val="FF0000"/>
                </a:solidFill>
              </a:rPr>
              <a:t>韭菜粥：韭菜</a:t>
            </a:r>
            <a:r>
              <a:rPr lang="en-US" altLang="zh-CN" dirty="0" smtClean="0">
                <a:solidFill>
                  <a:srgbClr val="FF0000"/>
                </a:solidFill>
              </a:rPr>
              <a:t>50</a:t>
            </a:r>
            <a:r>
              <a:rPr lang="zh-CN" altLang="zh-CN" dirty="0" smtClean="0">
                <a:solidFill>
                  <a:srgbClr val="FF0000"/>
                </a:solidFill>
              </a:rPr>
              <a:t>克，粳米</a:t>
            </a:r>
            <a:r>
              <a:rPr lang="en-US" altLang="zh-CN" dirty="0" smtClean="0">
                <a:solidFill>
                  <a:srgbClr val="FF0000"/>
                </a:solidFill>
              </a:rPr>
              <a:t>50</a:t>
            </a:r>
            <a:r>
              <a:rPr lang="zh-CN" altLang="zh-CN" dirty="0" smtClean="0">
                <a:solidFill>
                  <a:srgbClr val="FF0000"/>
                </a:solidFill>
              </a:rPr>
              <a:t>克，将韭菜洗净切碎，同粳米共同放入锅中，加水煮粥，可治疗便秘。</a:t>
            </a:r>
          </a:p>
          <a:p>
            <a:r>
              <a:rPr lang="en-US" altLang="zh-CN" dirty="0" smtClean="0">
                <a:solidFill>
                  <a:srgbClr val="FF0000"/>
                </a:solidFill>
              </a:rPr>
              <a:t>(5)</a:t>
            </a:r>
            <a:r>
              <a:rPr lang="zh-CN" altLang="zh-CN" dirty="0" smtClean="0">
                <a:solidFill>
                  <a:srgbClr val="FF0000"/>
                </a:solidFill>
              </a:rPr>
              <a:t>荸荠粥：荸荠</a:t>
            </a:r>
            <a:r>
              <a:rPr lang="en-US" altLang="zh-CN" dirty="0" smtClean="0">
                <a:solidFill>
                  <a:srgbClr val="FF0000"/>
                </a:solidFill>
              </a:rPr>
              <a:t>250</a:t>
            </a:r>
            <a:r>
              <a:rPr lang="zh-CN" altLang="zh-CN" dirty="0" smtClean="0">
                <a:solidFill>
                  <a:srgbClr val="FF0000"/>
                </a:solidFill>
              </a:rPr>
              <a:t>克，糯米</a:t>
            </a:r>
            <a:r>
              <a:rPr lang="en-US" altLang="zh-CN" dirty="0" smtClean="0">
                <a:solidFill>
                  <a:srgbClr val="FF0000"/>
                </a:solidFill>
              </a:rPr>
              <a:t>100</a:t>
            </a:r>
            <a:r>
              <a:rPr lang="zh-CN" altLang="zh-CN" dirty="0" smtClean="0">
                <a:solidFill>
                  <a:srgbClr val="FF0000"/>
                </a:solidFill>
              </a:rPr>
              <a:t>克，白糖</a:t>
            </a:r>
            <a:r>
              <a:rPr lang="en-US" altLang="zh-CN" dirty="0" smtClean="0">
                <a:solidFill>
                  <a:srgbClr val="FF0000"/>
                </a:solidFill>
              </a:rPr>
              <a:t>100</a:t>
            </a:r>
            <a:r>
              <a:rPr lang="zh-CN" altLang="zh-CN" dirty="0" smtClean="0">
                <a:solidFill>
                  <a:srgbClr val="FF0000"/>
                </a:solidFill>
              </a:rPr>
              <a:t>克，荸荠去皮、切丁，糯米淘洗干净，将荸荠、糯米入锅中，加水适量，煮成粥，待熟时加入白糖稍炖即成，早、晚餐服食，对治疗便秘有一定效果。</a:t>
            </a:r>
            <a:endParaRPr lang="zh-CN" altLang="en-US" dirty="0" smtClean="0">
              <a:solidFill>
                <a:srgbClr val="FF0000"/>
              </a:solidFill>
            </a:endParaRPr>
          </a:p>
          <a:p>
            <a:endParaRPr lang="zh-CN" alt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92500"/>
          </a:bodyPr>
          <a:lstStyle/>
          <a:p>
            <a:r>
              <a:rPr lang="en-US" altLang="zh-CN" dirty="0" smtClean="0">
                <a:solidFill>
                  <a:srgbClr val="FF0000"/>
                </a:solidFill>
              </a:rPr>
              <a:t>6)</a:t>
            </a:r>
            <a:r>
              <a:rPr lang="zh-CN" altLang="zh-CN" dirty="0" smtClean="0">
                <a:solidFill>
                  <a:srgbClr val="FF0000"/>
                </a:solidFill>
              </a:rPr>
              <a:t>黄豆皮汁：黄豆皮</a:t>
            </a:r>
            <a:r>
              <a:rPr lang="en-US" altLang="zh-CN" dirty="0" smtClean="0">
                <a:solidFill>
                  <a:srgbClr val="FF0000"/>
                </a:solidFill>
              </a:rPr>
              <a:t>200</a:t>
            </a:r>
            <a:r>
              <a:rPr lang="zh-CN" altLang="zh-CN" dirty="0" smtClean="0">
                <a:solidFill>
                  <a:srgbClr val="FF0000"/>
                </a:solidFill>
              </a:rPr>
              <a:t>克，煎水，加入蜂蜜适量，分次服饮，对便秘有一定治疗作用。</a:t>
            </a:r>
          </a:p>
          <a:p>
            <a:r>
              <a:rPr lang="en-US" altLang="zh-CN" dirty="0" smtClean="0">
                <a:solidFill>
                  <a:srgbClr val="FF0000"/>
                </a:solidFill>
              </a:rPr>
              <a:t>(7)</a:t>
            </a:r>
            <a:r>
              <a:rPr lang="zh-CN" altLang="zh-CN" dirty="0" smtClean="0">
                <a:solidFill>
                  <a:srgbClr val="FF0000"/>
                </a:solidFill>
              </a:rPr>
              <a:t>蜂蜜芝麻糊：蜂蜜</a:t>
            </a:r>
            <a:r>
              <a:rPr lang="en-US" altLang="zh-CN" dirty="0" smtClean="0">
                <a:solidFill>
                  <a:srgbClr val="FF0000"/>
                </a:solidFill>
              </a:rPr>
              <a:t>180</a:t>
            </a:r>
            <a:r>
              <a:rPr lang="zh-CN" altLang="zh-CN" dirty="0" smtClean="0">
                <a:solidFill>
                  <a:srgbClr val="FF0000"/>
                </a:solidFill>
              </a:rPr>
              <a:t>克，黑芝麻</a:t>
            </a:r>
            <a:r>
              <a:rPr lang="en-US" altLang="zh-CN" dirty="0" smtClean="0">
                <a:solidFill>
                  <a:srgbClr val="FF0000"/>
                </a:solidFill>
              </a:rPr>
              <a:t>30</a:t>
            </a:r>
            <a:r>
              <a:rPr lang="zh-CN" altLang="zh-CN" dirty="0" smtClean="0">
                <a:solidFill>
                  <a:srgbClr val="FF0000"/>
                </a:solidFill>
              </a:rPr>
              <a:t>克研碎，调和蒸熟，每天食用</a:t>
            </a:r>
            <a:r>
              <a:rPr lang="en-US" altLang="zh-CN" dirty="0" smtClean="0">
                <a:solidFill>
                  <a:srgbClr val="FF0000"/>
                </a:solidFill>
              </a:rPr>
              <a:t>2</a:t>
            </a:r>
            <a:r>
              <a:rPr lang="zh-CN" altLang="zh-CN" dirty="0" smtClean="0">
                <a:solidFill>
                  <a:srgbClr val="FF0000"/>
                </a:solidFill>
              </a:rPr>
              <a:t>次。</a:t>
            </a:r>
          </a:p>
          <a:p>
            <a:r>
              <a:rPr lang="en-US" altLang="zh-CN" dirty="0" smtClean="0">
                <a:solidFill>
                  <a:srgbClr val="FF0000"/>
                </a:solidFill>
              </a:rPr>
              <a:t>(8)</a:t>
            </a:r>
            <a:r>
              <a:rPr lang="zh-CN" altLang="zh-CN" dirty="0" smtClean="0">
                <a:solidFill>
                  <a:srgbClr val="FF0000"/>
                </a:solidFill>
              </a:rPr>
              <a:t>红薯粥：将红薯</a:t>
            </a:r>
            <a:r>
              <a:rPr lang="en-US" altLang="zh-CN" dirty="0" smtClean="0">
                <a:solidFill>
                  <a:srgbClr val="FF0000"/>
                </a:solidFill>
              </a:rPr>
              <a:t>500</a:t>
            </a:r>
            <a:r>
              <a:rPr lang="zh-CN" altLang="zh-CN" dirty="0" smtClean="0">
                <a:solidFill>
                  <a:srgbClr val="FF0000"/>
                </a:solidFill>
              </a:rPr>
              <a:t>克，洗净削去外皮，切成块放在锅内，加水适量，煎至熟烂，再加少量白糖调味，临睡前食用。</a:t>
            </a:r>
          </a:p>
          <a:p>
            <a:r>
              <a:rPr lang="en-US" altLang="zh-CN" dirty="0" smtClean="0">
                <a:solidFill>
                  <a:srgbClr val="FF0000"/>
                </a:solidFill>
              </a:rPr>
              <a:t>(9)</a:t>
            </a:r>
            <a:r>
              <a:rPr lang="zh-CN" altLang="zh-CN" dirty="0" smtClean="0">
                <a:solidFill>
                  <a:srgbClr val="FF0000"/>
                </a:solidFill>
              </a:rPr>
              <a:t>牛奶加蜂蜜：牛奶加少量蜂蜜煮沸，加葱汁数滴，每日早晚空腹服。</a:t>
            </a:r>
          </a:p>
          <a:p>
            <a:endParaRPr lang="zh-CN" alt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latin typeface="微软雅黑" panose="020B0503020204020204" pitchFamily="34" charset="-122"/>
              </a:rPr>
              <a:t>产后抑郁症的护理</a:t>
            </a:r>
            <a:endParaRPr lang="zh-CN" altLang="en-US" dirty="0"/>
          </a:p>
        </p:txBody>
      </p:sp>
      <p:sp>
        <p:nvSpPr>
          <p:cNvPr id="3" name="内容占位符 2"/>
          <p:cNvSpPr>
            <a:spLocks noGrp="1"/>
          </p:cNvSpPr>
          <p:nvPr>
            <p:ph idx="1"/>
          </p:nvPr>
        </p:nvSpPr>
        <p:spPr>
          <a:xfrm>
            <a:off x="457200" y="1340768"/>
            <a:ext cx="8229600" cy="4785395"/>
          </a:xfrm>
        </p:spPr>
        <p:txBody>
          <a:bodyPr>
            <a:noAutofit/>
          </a:bodyPr>
          <a:lstStyle/>
          <a:p>
            <a:pPr algn="just">
              <a:lnSpc>
                <a:spcPct val="120000"/>
              </a:lnSpc>
              <a:spcBef>
                <a:spcPts val="600"/>
              </a:spcBef>
              <a:spcAft>
                <a:spcPts val="600"/>
              </a:spcAft>
            </a:pPr>
            <a:r>
              <a:rPr lang="zh-CN" altLang="en-US" sz="1600" b="1" dirty="0" smtClean="0">
                <a:solidFill>
                  <a:srgbClr val="002A13"/>
                </a:solidFill>
                <a:latin typeface="Calibri" panose="020F0502020204030204" charset="0"/>
                <a:ea typeface="微软雅黑" panose="020B0503020204020204" pitchFamily="34" charset="-122"/>
              </a:rPr>
              <a:t> 产后抑郁症多发生在高龄产妇，常在产后3天内出现，持续一周左右。有50%的人都会有不同程度的抑郁表现，有10%的人会发展为严重的持续时间较长的的产后抑郁症，还有0.1%的产妇可能会患上产后精神错乱。</a:t>
            </a:r>
          </a:p>
          <a:p>
            <a:pPr algn="just">
              <a:lnSpc>
                <a:spcPct val="120000"/>
              </a:lnSpc>
              <a:spcBef>
                <a:spcPts val="600"/>
              </a:spcBef>
              <a:spcAft>
                <a:spcPts val="600"/>
              </a:spcAft>
            </a:pPr>
            <a:r>
              <a:rPr lang="zh-CN" altLang="en-US" sz="1600" dirty="0" smtClean="0">
                <a:solidFill>
                  <a:srgbClr val="002A13"/>
                </a:solidFill>
                <a:latin typeface="Calibri" panose="020F0502020204030204" charset="0"/>
                <a:ea typeface="文鼎特勘亭流体" panose="02010600030101010101" charset="-122"/>
              </a:rPr>
              <a:t>（一）产后抑郁症的临床表现</a:t>
            </a:r>
          </a:p>
          <a:p>
            <a:pPr algn="just">
              <a:lnSpc>
                <a:spcPct val="120000"/>
              </a:lnSpc>
              <a:spcBef>
                <a:spcPts val="600"/>
              </a:spcBef>
              <a:spcAft>
                <a:spcPts val="600"/>
              </a:spcAft>
            </a:pPr>
            <a:r>
              <a:rPr lang="zh-CN" altLang="en-US" sz="1600" b="1" dirty="0" smtClean="0">
                <a:solidFill>
                  <a:srgbClr val="002A13"/>
                </a:solidFill>
                <a:latin typeface="Calibri" panose="020F0502020204030204" charset="0"/>
                <a:ea typeface="微软雅黑" panose="020B0503020204020204" pitchFamily="34" charset="-122"/>
              </a:rPr>
              <a:t>       1、情绪方面常感到心情压抑、沮丧，行为表现为孤独、不愿见人或常流泪，甚至焦虑、恐惧、易怒，每到夜间加重。</a:t>
            </a:r>
          </a:p>
          <a:p>
            <a:pPr algn="just">
              <a:lnSpc>
                <a:spcPct val="120000"/>
              </a:lnSpc>
              <a:spcAft>
                <a:spcPts val="600"/>
              </a:spcAft>
            </a:pPr>
            <a:r>
              <a:rPr lang="zh-CN" altLang="en-US" sz="1600" b="1" dirty="0" smtClean="0">
                <a:solidFill>
                  <a:srgbClr val="002A13"/>
                </a:solidFill>
                <a:latin typeface="Calibri" panose="020F0502020204030204" charset="0"/>
                <a:ea typeface="微软雅黑" panose="020B0503020204020204" pitchFamily="34" charset="-122"/>
              </a:rPr>
              <a:t>     2、自我评价低，自暴自弃，自责自罪，表现对身边的人充满敌意，有戒</a:t>
            </a:r>
            <a:r>
              <a:rPr lang="zh-CN" altLang="en-US" sz="1600" b="1" dirty="0" smtClean="0">
                <a:solidFill>
                  <a:srgbClr val="000000"/>
                </a:solidFill>
                <a:latin typeface="微软雅黑" panose="020B0503020204020204" pitchFamily="34" charset="-122"/>
                <a:ea typeface="微软雅黑" panose="020B0503020204020204" pitchFamily="34" charset="-122"/>
              </a:rPr>
              <a:t>心，与家人、丈夫关系不协调。</a:t>
            </a:r>
          </a:p>
          <a:p>
            <a:pPr algn="just">
              <a:lnSpc>
                <a:spcPct val="120000"/>
              </a:lnSpc>
              <a:spcAft>
                <a:spcPts val="600"/>
              </a:spcAft>
            </a:pPr>
            <a:r>
              <a:rPr lang="zh-CN" altLang="en-US" sz="1600" b="1" dirty="0" smtClean="0">
                <a:solidFill>
                  <a:srgbClr val="000000"/>
                </a:solidFill>
                <a:latin typeface="微软雅黑" panose="020B0503020204020204" pitchFamily="34" charset="-122"/>
                <a:ea typeface="微软雅黑" panose="020B0503020204020204" pitchFamily="34" charset="-122"/>
              </a:rPr>
              <a:t>     3、创造性思维受损，行为上反应迟钝，注意力难以集中。</a:t>
            </a:r>
          </a:p>
          <a:p>
            <a:pPr algn="just">
              <a:lnSpc>
                <a:spcPct val="120000"/>
              </a:lnSpc>
              <a:spcAft>
                <a:spcPts val="600"/>
              </a:spcAft>
            </a:pPr>
            <a:r>
              <a:rPr lang="zh-CN" altLang="en-US" sz="1600" b="1" dirty="0" smtClean="0">
                <a:solidFill>
                  <a:srgbClr val="000000"/>
                </a:solidFill>
                <a:latin typeface="微软雅黑" panose="020B0503020204020204" pitchFamily="34" charset="-122"/>
                <a:ea typeface="微软雅黑" panose="020B0503020204020204" pitchFamily="34" charset="-122"/>
              </a:rPr>
              <a:t>     4、对生活缺乏信心，觉得生活无意义，出现睡障碍，厌食，易疲劳性欲减退，还可能伴有全身症状，如头昏、头痛、恶心、便秘、泌乳减少等病情，甚至感到绝望。产后抑郁症不仅影响产妇身体健康，对婴儿也有影响，所以，对产妇抑郁症应给予重视。首先，要加强对孕妇围产期的保健，帮助她们在心理上和生理上做好准备，对存高危因素的孕产妇要协助调整好心理状态，减轻心理压力。</a:t>
            </a:r>
          </a:p>
          <a:p>
            <a:pPr algn="just">
              <a:lnSpc>
                <a:spcPct val="120000"/>
              </a:lnSpc>
              <a:spcBef>
                <a:spcPts val="600"/>
              </a:spcBef>
              <a:spcAft>
                <a:spcPts val="600"/>
              </a:spcAft>
            </a:pPr>
            <a:endParaRPr lang="zh-CN" altLang="en-US" sz="16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77500" lnSpcReduction="20000"/>
          </a:bodyPr>
          <a:lstStyle/>
          <a:p>
            <a:pPr algn="just">
              <a:lnSpc>
                <a:spcPct val="160000"/>
              </a:lnSpc>
              <a:spcBef>
                <a:spcPts val="600"/>
              </a:spcBef>
              <a:spcAft>
                <a:spcPts val="600"/>
              </a:spcAft>
            </a:pPr>
            <a:r>
              <a:rPr lang="zh-CN" altLang="en-US" sz="4400" b="1" dirty="0" smtClean="0">
                <a:solidFill>
                  <a:srgbClr val="A4144E"/>
                </a:solidFill>
                <a:latin typeface="方正兰亭超细黑简体" panose="02000000000000000000" pitchFamily="2" charset="-122"/>
                <a:ea typeface="文鼎特勘亭流体" panose="02010600030101010101" charset="-122"/>
              </a:rPr>
              <a:t>（二）产后抑郁症的护理</a:t>
            </a:r>
          </a:p>
          <a:p>
            <a:pPr algn="just">
              <a:lnSpc>
                <a:spcPct val="120000"/>
              </a:lnSpc>
              <a:spcBef>
                <a:spcPts val="600"/>
              </a:spcBef>
              <a:spcAft>
                <a:spcPts val="600"/>
              </a:spcAft>
            </a:pPr>
            <a:r>
              <a:rPr lang="zh-CN" altLang="en-US" b="1" dirty="0" smtClean="0">
                <a:solidFill>
                  <a:srgbClr val="454545"/>
                </a:solidFill>
                <a:latin typeface="微软雅黑" panose="020B0503020204020204" pitchFamily="34" charset="-122"/>
                <a:ea typeface="微软雅黑" panose="020B0503020204020204" pitchFamily="34" charset="-122"/>
              </a:rPr>
              <a:t>    1、尽量保证产妇充足的睡眠，避免在精神上刺激产妇，多于产妇聊天，倾听其诉说，讲产妇愉快的事情。</a:t>
            </a:r>
          </a:p>
          <a:p>
            <a:pPr algn="just">
              <a:lnSpc>
                <a:spcPct val="140000"/>
              </a:lnSpc>
              <a:spcBef>
                <a:spcPts val="600"/>
              </a:spcBef>
              <a:spcAft>
                <a:spcPts val="600"/>
              </a:spcAft>
            </a:pPr>
            <a:r>
              <a:rPr lang="zh-CN" altLang="en-US" b="1" dirty="0" smtClean="0">
                <a:solidFill>
                  <a:srgbClr val="454545"/>
                </a:solidFill>
                <a:latin typeface="微软雅黑" panose="020B0503020204020204" pitchFamily="34" charset="-122"/>
                <a:ea typeface="微软雅黑" panose="020B0503020204020204" pitchFamily="34" charset="-122"/>
              </a:rPr>
              <a:t>   2、尽可能把事情做的完美让产妇放心。同时帮助产妇与新生儿接触，交流做妈妈的经验，以减少产妇的不稳定情绪。</a:t>
            </a:r>
          </a:p>
          <a:p>
            <a:pPr algn="just">
              <a:lnSpc>
                <a:spcPct val="140000"/>
              </a:lnSpc>
              <a:spcBef>
                <a:spcPts val="600"/>
              </a:spcBef>
              <a:spcAft>
                <a:spcPts val="600"/>
              </a:spcAft>
            </a:pPr>
            <a:r>
              <a:rPr lang="zh-CN" altLang="en-US" b="1" dirty="0" smtClean="0">
                <a:solidFill>
                  <a:srgbClr val="454545"/>
                </a:solidFill>
                <a:latin typeface="微软雅黑" panose="020B0503020204020204" pitchFamily="34" charset="-122"/>
                <a:ea typeface="微软雅黑" panose="020B0503020204020204" pitchFamily="34" charset="-122"/>
              </a:rPr>
              <a:t>   3、多与产妇家人沟通，讲清产后抑郁症的因果和可能出现的问题，让家人多关心、照顾产妇</a:t>
            </a:r>
            <a:r>
              <a:rPr lang="zh-CN" altLang="en-US" b="1" dirty="0" smtClean="0">
                <a:solidFill>
                  <a:srgbClr val="454545"/>
                </a:solidFill>
                <a:latin typeface="方正兰亭超细黑简体" panose="02000000000000000000" pitchFamily="2" charset="-122"/>
                <a:ea typeface="方正兰亭超细黑简体" panose="02000000000000000000" pitchFamily="2" charset="-122"/>
              </a:rPr>
              <a:t>。</a:t>
            </a:r>
          </a:p>
          <a:p>
            <a:endParaRPr lang="zh-CN" alt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fontScale="92500"/>
          </a:bodyPr>
          <a:lstStyle/>
          <a:p>
            <a:pPr algn="just">
              <a:lnSpc>
                <a:spcPct val="110000"/>
              </a:lnSpc>
              <a:spcBef>
                <a:spcPts val="600"/>
              </a:spcBef>
              <a:spcAft>
                <a:spcPts val="600"/>
              </a:spcAft>
              <a:buClr>
                <a:srgbClr val="00B050"/>
              </a:buClr>
              <a:buSzPct val="80000"/>
            </a:pPr>
            <a:r>
              <a:rPr lang="zh-CN" altLang="en-US" b="1" dirty="0" smtClean="0">
                <a:solidFill>
                  <a:srgbClr val="404040"/>
                </a:solidFill>
                <a:latin typeface="微软雅黑" panose="020B0503020204020204" pitchFamily="34" charset="-122"/>
                <a:ea typeface="微软雅黑" panose="020B0503020204020204" pitchFamily="34" charset="-122"/>
              </a:rPr>
              <a:t>4、若产妇病情较重应请专业医生指导。              5、教产妇做腹式呼吸，每天早晚坐在床上各联系一次，每次10分钟即可。</a:t>
            </a:r>
          </a:p>
          <a:p>
            <a:pPr algn="just">
              <a:lnSpc>
                <a:spcPct val="110000"/>
              </a:lnSpc>
              <a:spcBef>
                <a:spcPts val="600"/>
              </a:spcBef>
              <a:spcAft>
                <a:spcPts val="600"/>
              </a:spcAft>
              <a:buClr>
                <a:srgbClr val="00B050"/>
              </a:buClr>
              <a:buSzPct val="80000"/>
            </a:pPr>
            <a:r>
              <a:rPr lang="zh-CN" altLang="en-US" b="1" dirty="0" smtClean="0">
                <a:solidFill>
                  <a:srgbClr val="404040"/>
                </a:solidFill>
                <a:latin typeface="微软雅黑" panose="020B0503020204020204" pitchFamily="34" charset="-122"/>
                <a:ea typeface="微软雅黑" panose="020B0503020204020204" pitchFamily="34" charset="-122"/>
              </a:rPr>
              <a:t> 6、食疗。产后抑郁与心理变化造成的营养失衡也有关系一些微量元素摄入量不足也影响到精神状态，粗粮、全麦、核桃、大豆、海产品，蘑菇及动物肝脏等，含有多种环节紧张和忧虑的营养素，多吃一点也有作用。</a:t>
            </a:r>
            <a:endParaRPr lang="en-US" altLang="zh-CN" b="1" dirty="0" smtClean="0">
              <a:solidFill>
                <a:srgbClr val="404040"/>
              </a:solidFill>
              <a:latin typeface="微软雅黑" panose="020B0503020204020204" pitchFamily="34" charset="-122"/>
              <a:ea typeface="微软雅黑" panose="020B0503020204020204" pitchFamily="34" charset="-122"/>
            </a:endParaRPr>
          </a:p>
          <a:p>
            <a:endParaRPr lang="zh-CN" altLang="en-US" dirty="0"/>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5374</Words>
  <Application>WPS 演示</Application>
  <PresentationFormat>全屏显示(4:3)</PresentationFormat>
  <Paragraphs>235</Paragraphs>
  <Slides>46</Slides>
  <Notes>0</Notes>
  <HiddenSlides>0</HiddenSlides>
  <MMClips>0</MMClips>
  <ScaleCrop>false</ScaleCrop>
  <HeadingPairs>
    <vt:vector size="4" baseType="variant">
      <vt:variant>
        <vt:lpstr>主题</vt:lpstr>
      </vt:variant>
      <vt:variant>
        <vt:i4>1</vt:i4>
      </vt:variant>
      <vt:variant>
        <vt:lpstr>幻灯片标题</vt:lpstr>
      </vt:variant>
      <vt:variant>
        <vt:i4>46</vt:i4>
      </vt:variant>
    </vt:vector>
  </HeadingPairs>
  <TitlesOfParts>
    <vt:vector size="47"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哺乳期乳房的护理</vt:lpstr>
      <vt:lpstr>2．减轻乳房胀痛的护理</vt:lpstr>
      <vt:lpstr>幻灯片 13</vt:lpstr>
      <vt:lpstr>4.乳头皲裂的应对</vt:lpstr>
      <vt:lpstr>幻灯片 15</vt:lpstr>
      <vt:lpstr>幻灯片 16</vt:lpstr>
      <vt:lpstr>5.催乳的护理</vt:lpstr>
      <vt:lpstr>产后疾病的预防和护理有以下七项</vt:lpstr>
      <vt:lpstr>幻灯片 19</vt:lpstr>
      <vt:lpstr>幻灯片 20</vt:lpstr>
      <vt:lpstr>幻灯片 21</vt:lpstr>
      <vt:lpstr>二、产褥热的预防和护理 （一）引起产褥热的原因</vt:lpstr>
      <vt:lpstr>幻灯片 23</vt:lpstr>
      <vt:lpstr>幻灯片 24</vt:lpstr>
      <vt:lpstr>幻灯片 25</vt:lpstr>
      <vt:lpstr>幻灯片 26</vt:lpstr>
      <vt:lpstr>幻灯片 27</vt:lpstr>
      <vt:lpstr>幻灯片 28</vt:lpstr>
      <vt:lpstr>急性乳腺炎的预防与护理</vt:lpstr>
      <vt:lpstr>幻灯片 30</vt:lpstr>
      <vt:lpstr>幻灯片 31</vt:lpstr>
      <vt:lpstr>幻灯片 32</vt:lpstr>
      <vt:lpstr>幻灯片 33</vt:lpstr>
      <vt:lpstr>幻灯片 34</vt:lpstr>
      <vt:lpstr>幻灯片 35</vt:lpstr>
      <vt:lpstr>产后中暑预防和护理</vt:lpstr>
      <vt:lpstr>幻灯片 37</vt:lpstr>
      <vt:lpstr>幻灯片 38</vt:lpstr>
      <vt:lpstr>幻灯片 39</vt:lpstr>
      <vt:lpstr>幻灯片 40</vt:lpstr>
      <vt:lpstr>幻灯片 41</vt:lpstr>
      <vt:lpstr>幻灯片 42</vt:lpstr>
      <vt:lpstr>幻灯片 43</vt:lpstr>
      <vt:lpstr>产后抑郁症的护理</vt:lpstr>
      <vt:lpstr>幻灯片 45</vt:lpstr>
      <vt:lpstr>幻灯片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Sky123.Org</cp:lastModifiedBy>
  <cp:revision>51</cp:revision>
  <dcterms:created xsi:type="dcterms:W3CDTF">2018-05-08T11:53:00Z</dcterms:created>
  <dcterms:modified xsi:type="dcterms:W3CDTF">2019-10-02T12:47:14Z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2052-10.1.0.7521</vt:lpwstr>
  </property>
</Properties>
</file>