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3" r:id="rId1"/>
  </p:sldMasterIdLst>
  <p:sldIdLst>
    <p:sldId id="256" r:id="rId2"/>
    <p:sldId id="262" r:id="rId3"/>
    <p:sldId id="263" r:id="rId4"/>
    <p:sldId id="340" r:id="rId5"/>
    <p:sldId id="264" r:id="rId6"/>
    <p:sldId id="265" r:id="rId7"/>
    <p:sldId id="266" r:id="rId8"/>
    <p:sldId id="336" r:id="rId9"/>
    <p:sldId id="267" r:id="rId10"/>
    <p:sldId id="268" r:id="rId11"/>
    <p:sldId id="269" r:id="rId12"/>
    <p:sldId id="270" r:id="rId13"/>
    <p:sldId id="271" r:id="rId14"/>
    <p:sldId id="33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331"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332" r:id="rId43"/>
    <p:sldId id="298" r:id="rId44"/>
    <p:sldId id="299" r:id="rId45"/>
    <p:sldId id="300" r:id="rId46"/>
    <p:sldId id="301" r:id="rId47"/>
    <p:sldId id="302" r:id="rId48"/>
    <p:sldId id="303" r:id="rId49"/>
    <p:sldId id="304" r:id="rId50"/>
    <p:sldId id="333" r:id="rId51"/>
    <p:sldId id="334" r:id="rId52"/>
    <p:sldId id="306" r:id="rId53"/>
    <p:sldId id="307" r:id="rId54"/>
    <p:sldId id="308" r:id="rId55"/>
    <p:sldId id="335" r:id="rId56"/>
    <p:sldId id="309" r:id="rId57"/>
    <p:sldId id="310" r:id="rId58"/>
    <p:sldId id="311" r:id="rId59"/>
    <p:sldId id="312" r:id="rId60"/>
    <p:sldId id="313" r:id="rId61"/>
    <p:sldId id="314" r:id="rId62"/>
    <p:sldId id="315" r:id="rId63"/>
    <p:sldId id="316" r:id="rId64"/>
    <p:sldId id="317" r:id="rId65"/>
    <p:sldId id="318" r:id="rId66"/>
    <p:sldId id="337" r:id="rId67"/>
    <p:sldId id="339" r:id="rId68"/>
    <p:sldId id="338" r:id="rId69"/>
    <p:sldId id="341" r:id="rId70"/>
  </p:sldIdLst>
  <p:sldSz cx="9144000" cy="6858000" type="screen4x3"/>
  <p:notesSz cx="6858000" cy="9144000"/>
  <p:embeddedFontLst>
    <p:embeddedFont>
      <p:font typeface="Arial Black" pitchFamily="34" charset="0"/>
      <p:bold r:id="rId71"/>
    </p:embeddedFont>
    <p:embeddedFont>
      <p:font typeface="楷体" pitchFamily="49" charset="-122"/>
      <p:regular r:id="rId72"/>
    </p:embeddedFont>
    <p:embeddedFont>
      <p:font typeface="华文新魏" pitchFamily="2" charset="-122"/>
      <p:regular r:id="rId73"/>
    </p:embeddedFont>
    <p:embeddedFont>
      <p:font typeface="华文彩云" pitchFamily="2" charset="-122"/>
      <p:regular r:id="rId74"/>
    </p:embeddedFont>
  </p:embeddedFontLst>
  <p:defaultTextStyle>
    <a:lvl1pPr marL="0" indent="0" algn="l" rtl="0" eaLnBrk="1" fontAlgn="base" hangingPunct="1">
      <a:lnSpc>
        <a:spcPct val="100000"/>
      </a:lnSpc>
      <a:spcBef>
        <a:spcPct val="0"/>
      </a:spcBef>
      <a:spcAft>
        <a:spcPct val="0"/>
      </a:spcAft>
      <a:buNone/>
      <a:defRPr sz="1800">
        <a:solidFill>
          <a:schemeClr val="tx1"/>
        </a:solidFill>
        <a:latin typeface="Arial" charset="0"/>
        <a:ea typeface="宋体" charset="-122"/>
      </a:defRPr>
    </a:lvl1pPr>
    <a:lvl2pPr marL="457200" indent="0" algn="l" rtl="0" eaLnBrk="1" fontAlgn="base" hangingPunct="1">
      <a:lnSpc>
        <a:spcPct val="100000"/>
      </a:lnSpc>
      <a:spcBef>
        <a:spcPct val="0"/>
      </a:spcBef>
      <a:spcAft>
        <a:spcPct val="0"/>
      </a:spcAft>
      <a:buNone/>
      <a:defRPr sz="1800">
        <a:solidFill>
          <a:schemeClr val="tx1"/>
        </a:solidFill>
        <a:latin typeface="Arial" charset="0"/>
        <a:ea typeface="宋体" charset="-122"/>
      </a:defRPr>
    </a:lvl2pPr>
    <a:lvl3pPr marL="914400" indent="0" algn="l" rtl="0" eaLnBrk="1" fontAlgn="base" hangingPunct="1">
      <a:lnSpc>
        <a:spcPct val="100000"/>
      </a:lnSpc>
      <a:spcBef>
        <a:spcPct val="0"/>
      </a:spcBef>
      <a:spcAft>
        <a:spcPct val="0"/>
      </a:spcAft>
      <a:buNone/>
      <a:defRPr sz="1800">
        <a:solidFill>
          <a:schemeClr val="tx1"/>
        </a:solidFill>
        <a:latin typeface="Arial" charset="0"/>
        <a:ea typeface="宋体" charset="-122"/>
      </a:defRPr>
    </a:lvl3pPr>
    <a:lvl4pPr marL="1371600" indent="0" algn="l" rtl="0" eaLnBrk="1" fontAlgn="base" hangingPunct="1">
      <a:lnSpc>
        <a:spcPct val="100000"/>
      </a:lnSpc>
      <a:spcBef>
        <a:spcPct val="0"/>
      </a:spcBef>
      <a:spcAft>
        <a:spcPct val="0"/>
      </a:spcAft>
      <a:buNone/>
      <a:defRPr sz="1800">
        <a:solidFill>
          <a:schemeClr val="tx1"/>
        </a:solidFill>
        <a:latin typeface="Arial" charset="0"/>
        <a:ea typeface="宋体" charset="-122"/>
      </a:defRPr>
    </a:lvl4pPr>
    <a:lvl5pPr marL="1828800" indent="0" algn="l" rtl="0" eaLnBrk="1" fontAlgn="base" hangingPunct="1">
      <a:lnSpc>
        <a:spcPct val="100000"/>
      </a:lnSpc>
      <a:spcBef>
        <a:spcPct val="0"/>
      </a:spcBef>
      <a:spcAft>
        <a:spcPct val="0"/>
      </a:spcAft>
      <a:buNone/>
      <a:defRPr sz="1800">
        <a:solidFill>
          <a:schemeClr val="tx1"/>
        </a:solidFill>
        <a:latin typeface="Arial" charset="0"/>
        <a:ea typeface="宋体"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1035394-B63C-45E7-82E2-45D20898369B}" type="datetimeFigureOut">
              <a:rPr lang="zh-CN" altLang="en-US" smtClean="0"/>
              <a:pPr/>
              <a:t>2019/12/22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3755C5-EE64-46D6-A41D-B9BDC4AFF2D5}"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6626" name="组合 26625"/>
          <p:cNvGrpSpPr>
            <a:grpSpLocks/>
          </p:cNvGrpSpPr>
          <p:nvPr/>
        </p:nvGrpSpPr>
        <p:grpSpPr>
          <a:xfrm>
            <a:off x="6303963" y="0"/>
            <a:ext cx="2840037" cy="3254375"/>
            <a:chOff x="3115" y="0"/>
            <a:chExt cx="2170" cy="2486"/>
          </a:xfrm>
        </p:grpSpPr>
        <p:grpSp>
          <p:nvGrpSpPr>
            <p:cNvPr id="26627" name="组合 26626"/>
            <p:cNvGrpSpPr>
              <a:grpSpLocks/>
            </p:cNvGrpSpPr>
            <p:nvPr/>
          </p:nvGrpSpPr>
          <p:grpSpPr>
            <a:xfrm>
              <a:off x="4080" y="1910"/>
              <a:ext cx="768" cy="576"/>
              <a:chOff x="0" y="0"/>
              <a:chExt cx="768" cy="576"/>
            </a:xfrm>
          </p:grpSpPr>
          <p:sp>
            <p:nvSpPr>
              <p:cNvPr id="26628" name="椭圆 26627"/>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29" name="椭圆 26628"/>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0" name="组合 26629"/>
            <p:cNvGrpSpPr>
              <a:grpSpLocks/>
            </p:cNvGrpSpPr>
            <p:nvPr/>
          </p:nvGrpSpPr>
          <p:grpSpPr>
            <a:xfrm>
              <a:off x="4257" y="1103"/>
              <a:ext cx="768" cy="576"/>
              <a:chOff x="0" y="0"/>
              <a:chExt cx="768" cy="576"/>
            </a:xfrm>
          </p:grpSpPr>
          <p:sp>
            <p:nvSpPr>
              <p:cNvPr id="26631" name="椭圆 26630"/>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2" name="椭圆 26631"/>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3" name="组合 26632"/>
            <p:cNvGrpSpPr>
              <a:grpSpLocks/>
            </p:cNvGrpSpPr>
            <p:nvPr/>
          </p:nvGrpSpPr>
          <p:grpSpPr>
            <a:xfrm>
              <a:off x="3134" y="0"/>
              <a:ext cx="768" cy="576"/>
              <a:chOff x="0" y="0"/>
              <a:chExt cx="768" cy="576"/>
            </a:xfrm>
          </p:grpSpPr>
          <p:sp>
            <p:nvSpPr>
              <p:cNvPr id="26634" name="椭圆 26633"/>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5" name="椭圆 26634"/>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6" name="组合 26635"/>
            <p:cNvGrpSpPr>
              <a:grpSpLocks/>
            </p:cNvGrpSpPr>
            <p:nvPr/>
          </p:nvGrpSpPr>
          <p:grpSpPr>
            <a:xfrm>
              <a:off x="3115" y="0"/>
              <a:ext cx="2170" cy="1702"/>
              <a:chOff x="3115" y="0"/>
              <a:chExt cx="2170" cy="1702"/>
            </a:xfrm>
          </p:grpSpPr>
          <p:grpSp>
            <p:nvGrpSpPr>
              <p:cNvPr id="26637" name="组合 26636"/>
              <p:cNvGrpSpPr>
                <a:grpSpLocks/>
              </p:cNvGrpSpPr>
              <p:nvPr/>
            </p:nvGrpSpPr>
            <p:grpSpPr>
              <a:xfrm>
                <a:off x="3640" y="308"/>
                <a:ext cx="1145" cy="844"/>
                <a:chOff x="1265" y="814"/>
                <a:chExt cx="2919" cy="2151"/>
              </a:xfrm>
            </p:grpSpPr>
            <p:sp>
              <p:nvSpPr>
                <p:cNvPr id="26638" name="椭圆 26637"/>
                <p:cNvSpPr>
                  <a:spLocks/>
                </p:cNvSpPr>
                <p:nvPr/>
              </p:nvSpPr>
              <p:spPr>
                <a:xfrm>
                  <a:off x="1265" y="814"/>
                  <a:ext cx="2919" cy="2151"/>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9" name="椭圆 26638"/>
                <p:cNvSpPr>
                  <a:spLocks/>
                </p:cNvSpPr>
                <p:nvPr/>
              </p:nvSpPr>
              <p:spPr>
                <a:xfrm>
                  <a:off x="2380" y="1601"/>
                  <a:ext cx="579" cy="406"/>
                </a:xfrm>
                <a:prstGeom prst="ellipse">
                  <a:avLst/>
                </a:prstGeom>
                <a:gradFill>
                  <a:gsLst>
                    <a:gs pos="0">
                      <a:srgbClr val="FFE103"/>
                    </a:gs>
                    <a:gs pos="100000">
                      <a:srgbClr val="AF273E"/>
                    </a:gs>
                  </a:gsLst>
                  <a:lin ang="5400000" scaled="1"/>
                </a:gradFill>
                <a:ln>
                  <a:noFill/>
                </a:ln>
              </p:spPr>
              <p:txBody>
                <a:bodyPr wrap="none" rtlCol="0" anchor="ctr"/>
                <a:lstStyle/>
                <a:p>
                  <a:pPr algn="ctr"/>
                  <a:endParaRPr lang="zh-CN" altLang="en-US"/>
                </a:p>
              </p:txBody>
            </p:sp>
          </p:grpSp>
          <p:grpSp>
            <p:nvGrpSpPr>
              <p:cNvPr id="26640" name="组合 26639"/>
              <p:cNvGrpSpPr>
                <a:grpSpLocks/>
              </p:cNvGrpSpPr>
              <p:nvPr/>
            </p:nvGrpSpPr>
            <p:grpSpPr>
              <a:xfrm>
                <a:off x="3115" y="0"/>
                <a:ext cx="2145" cy="1702"/>
                <a:chOff x="3115" y="0"/>
                <a:chExt cx="2145" cy="1702"/>
              </a:xfrm>
            </p:grpSpPr>
            <p:grpSp>
              <p:nvGrpSpPr>
                <p:cNvPr id="26641" name="组合 26640"/>
                <p:cNvGrpSpPr>
                  <a:grpSpLocks/>
                </p:cNvGrpSpPr>
                <p:nvPr/>
              </p:nvGrpSpPr>
              <p:grpSpPr>
                <a:xfrm>
                  <a:off x="4505" y="589"/>
                  <a:ext cx="493" cy="912"/>
                  <a:chOff x="3471" y="1530"/>
                  <a:chExt cx="1258" cy="2327"/>
                </a:xfrm>
              </p:grpSpPr>
              <p:sp>
                <p:nvSpPr>
                  <p:cNvPr id="26642" name="任意多边形 26641"/>
                  <p:cNvSpPr>
                    <a:spLocks/>
                  </p:cNvSpPr>
                  <p:nvPr/>
                </p:nvSpPr>
                <p:spPr>
                  <a:xfrm rot="2700000">
                    <a:off x="2765" y="2236"/>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643" name="任意多边形 26642"/>
                  <p:cNvSpPr>
                    <a:spLocks/>
                  </p:cNvSpPr>
                  <p:nvPr/>
                </p:nvSpPr>
                <p:spPr>
                  <a:xfrm rot="2700000">
                    <a:off x="4022" y="3149"/>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44" name="组合 26643"/>
                <p:cNvGrpSpPr>
                  <a:grpSpLocks/>
                </p:cNvGrpSpPr>
                <p:nvPr/>
              </p:nvGrpSpPr>
              <p:grpSpPr>
                <a:xfrm>
                  <a:off x="4267" y="781"/>
                  <a:ext cx="966" cy="522"/>
                  <a:chOff x="2864" y="2019"/>
                  <a:chExt cx="2463" cy="1332"/>
                </a:xfrm>
              </p:grpSpPr>
              <p:sp>
                <p:nvSpPr>
                  <p:cNvPr id="26645" name="任意多边形 26644"/>
                  <p:cNvSpPr>
                    <a:spLocks/>
                  </p:cNvSpPr>
                  <p:nvPr/>
                </p:nvSpPr>
                <p:spPr>
                  <a:xfrm rot="2100000">
                    <a:off x="2864" y="2019"/>
                    <a:ext cx="1814" cy="34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46" name="任意多边形 26645"/>
                  <p:cNvSpPr>
                    <a:spLocks/>
                  </p:cNvSpPr>
                  <p:nvPr/>
                </p:nvSpPr>
                <p:spPr>
                  <a:xfrm rot="2100000">
                    <a:off x="4353" y="2806"/>
                    <a:ext cx="974" cy="54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47" name="组合 26646"/>
                <p:cNvGrpSpPr>
                  <a:grpSpLocks/>
                </p:cNvGrpSpPr>
                <p:nvPr/>
              </p:nvGrpSpPr>
              <p:grpSpPr>
                <a:xfrm>
                  <a:off x="4280" y="707"/>
                  <a:ext cx="971" cy="417"/>
                  <a:chOff x="2897" y="1832"/>
                  <a:chExt cx="2477" cy="1064"/>
                </a:xfrm>
              </p:grpSpPr>
              <p:sp>
                <p:nvSpPr>
                  <p:cNvPr id="26648" name="任意多边形 26647"/>
                  <p:cNvSpPr>
                    <a:spLocks/>
                  </p:cNvSpPr>
                  <p:nvPr/>
                </p:nvSpPr>
                <p:spPr>
                  <a:xfrm rot="1560000">
                    <a:off x="2897" y="1832"/>
                    <a:ext cx="1736" cy="30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49" name="任意多边形 26648"/>
                  <p:cNvSpPr>
                    <a:spLocks/>
                  </p:cNvSpPr>
                  <p:nvPr/>
                </p:nvSpPr>
                <p:spPr>
                  <a:xfrm rot="1560000">
                    <a:off x="4442" y="2420"/>
                    <a:ext cx="932" cy="47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0" name="组合 26649"/>
                <p:cNvGrpSpPr>
                  <a:grpSpLocks/>
                </p:cNvGrpSpPr>
                <p:nvPr/>
              </p:nvGrpSpPr>
              <p:grpSpPr>
                <a:xfrm>
                  <a:off x="4291" y="630"/>
                  <a:ext cx="969" cy="364"/>
                  <a:chOff x="2924" y="1636"/>
                  <a:chExt cx="2472" cy="927"/>
                </a:xfrm>
              </p:grpSpPr>
              <p:sp>
                <p:nvSpPr>
                  <p:cNvPr id="26651" name="任意多边形 26650"/>
                  <p:cNvSpPr>
                    <a:spLocks/>
                  </p:cNvSpPr>
                  <p:nvPr/>
                </p:nvSpPr>
                <p:spPr>
                  <a:xfrm rot="1080000">
                    <a:off x="2924" y="1636"/>
                    <a:ext cx="1677" cy="33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2" name="任意多边形 26651"/>
                  <p:cNvSpPr>
                    <a:spLocks/>
                  </p:cNvSpPr>
                  <p:nvPr/>
                </p:nvSpPr>
                <p:spPr>
                  <a:xfrm rot="1080000">
                    <a:off x="4495" y="2037"/>
                    <a:ext cx="901" cy="52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3" name="组合 26652"/>
                <p:cNvGrpSpPr>
                  <a:grpSpLocks/>
                </p:cNvGrpSpPr>
                <p:nvPr/>
              </p:nvGrpSpPr>
              <p:grpSpPr>
                <a:xfrm>
                  <a:off x="4304" y="543"/>
                  <a:ext cx="918" cy="258"/>
                  <a:chOff x="2958" y="1414"/>
                  <a:chExt cx="2342" cy="657"/>
                </a:xfrm>
              </p:grpSpPr>
              <p:sp>
                <p:nvSpPr>
                  <p:cNvPr id="26654" name="任意多边形 26653"/>
                  <p:cNvSpPr>
                    <a:spLocks/>
                  </p:cNvSpPr>
                  <p:nvPr/>
                </p:nvSpPr>
                <p:spPr>
                  <a:xfrm rot="420000">
                    <a:off x="2958" y="1414"/>
                    <a:ext cx="154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5" name="任意多边形 26654"/>
                  <p:cNvSpPr>
                    <a:spLocks/>
                  </p:cNvSpPr>
                  <p:nvPr/>
                </p:nvSpPr>
                <p:spPr>
                  <a:xfrm rot="420000">
                    <a:off x="4470" y="1582"/>
                    <a:ext cx="830" cy="4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6" name="组合 26655"/>
                <p:cNvGrpSpPr>
                  <a:grpSpLocks/>
                </p:cNvGrpSpPr>
                <p:nvPr/>
              </p:nvGrpSpPr>
              <p:grpSpPr>
                <a:xfrm>
                  <a:off x="4314" y="487"/>
                  <a:ext cx="843" cy="134"/>
                  <a:chOff x="2983" y="1269"/>
                  <a:chExt cx="2150" cy="343"/>
                </a:xfrm>
              </p:grpSpPr>
              <p:sp>
                <p:nvSpPr>
                  <p:cNvPr id="26657" name="任意多边形 26656"/>
                  <p:cNvSpPr>
                    <a:spLocks/>
                  </p:cNvSpPr>
                  <p:nvPr/>
                </p:nvSpPr>
                <p:spPr>
                  <a:xfrm>
                    <a:off x="2983" y="1289"/>
                    <a:ext cx="1404" cy="21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8" name="任意多边形 26657"/>
                  <p:cNvSpPr>
                    <a:spLocks/>
                  </p:cNvSpPr>
                  <p:nvPr/>
                </p:nvSpPr>
                <p:spPr>
                  <a:xfrm>
                    <a:off x="4379" y="1269"/>
                    <a:ext cx="754" cy="34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9" name="组合 26658"/>
                <p:cNvGrpSpPr>
                  <a:grpSpLocks/>
                </p:cNvGrpSpPr>
                <p:nvPr/>
              </p:nvGrpSpPr>
              <p:grpSpPr>
                <a:xfrm>
                  <a:off x="4296" y="349"/>
                  <a:ext cx="737" cy="167"/>
                  <a:chOff x="2938" y="917"/>
                  <a:chExt cx="1879" cy="427"/>
                </a:xfrm>
              </p:grpSpPr>
              <p:sp>
                <p:nvSpPr>
                  <p:cNvPr id="26660" name="任意多边形 26659"/>
                  <p:cNvSpPr>
                    <a:spLocks/>
                  </p:cNvSpPr>
                  <p:nvPr/>
                </p:nvSpPr>
                <p:spPr>
                  <a:xfrm rot="-780000">
                    <a:off x="2938" y="1129"/>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61" name="任意多边形 26660"/>
                  <p:cNvSpPr>
                    <a:spLocks/>
                  </p:cNvSpPr>
                  <p:nvPr/>
                </p:nvSpPr>
                <p:spPr>
                  <a:xfrm rot="-780000">
                    <a:off x="4155" y="917"/>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62" name="组合 26661"/>
                <p:cNvGrpSpPr>
                  <a:grpSpLocks/>
                </p:cNvGrpSpPr>
                <p:nvPr/>
              </p:nvGrpSpPr>
              <p:grpSpPr>
                <a:xfrm>
                  <a:off x="3394" y="637"/>
                  <a:ext cx="493" cy="912"/>
                  <a:chOff x="637" y="1653"/>
                  <a:chExt cx="1257" cy="2326"/>
                </a:xfrm>
              </p:grpSpPr>
              <p:sp>
                <p:nvSpPr>
                  <p:cNvPr id="26663" name="任意多边形 26662"/>
                  <p:cNvSpPr>
                    <a:spLocks/>
                  </p:cNvSpPr>
                  <p:nvPr/>
                </p:nvSpPr>
                <p:spPr>
                  <a:xfrm rot="18900000" flipH="1">
                    <a:off x="1582" y="1653"/>
                    <a:ext cx="312" cy="172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64" name="任意多边形 26663"/>
                  <p:cNvSpPr>
                    <a:spLocks/>
                  </p:cNvSpPr>
                  <p:nvPr/>
                </p:nvSpPr>
                <p:spPr>
                  <a:xfrm rot="18900000" flipH="1">
                    <a:off x="637" y="3054"/>
                    <a:ext cx="490" cy="92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65" name="组合 26664"/>
                <p:cNvGrpSpPr>
                  <a:grpSpLocks/>
                </p:cNvGrpSpPr>
                <p:nvPr/>
              </p:nvGrpSpPr>
              <p:grpSpPr>
                <a:xfrm>
                  <a:off x="3142" y="850"/>
                  <a:ext cx="966" cy="522"/>
                  <a:chOff x="-5" y="2196"/>
                  <a:chExt cx="2463" cy="1332"/>
                </a:xfrm>
              </p:grpSpPr>
              <p:sp>
                <p:nvSpPr>
                  <p:cNvPr id="26666" name="任意多边形 26665"/>
                  <p:cNvSpPr>
                    <a:spLocks/>
                  </p:cNvSpPr>
                  <p:nvPr/>
                </p:nvSpPr>
                <p:spPr>
                  <a:xfrm rot="19500000" flipH="1">
                    <a:off x="644" y="2196"/>
                    <a:ext cx="1814" cy="34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67" name="任意多边形 26666"/>
                  <p:cNvSpPr>
                    <a:spLocks/>
                  </p:cNvSpPr>
                  <p:nvPr/>
                </p:nvSpPr>
                <p:spPr>
                  <a:xfrm rot="19500000" flipH="1">
                    <a:off x="-5" y="2983"/>
                    <a:ext cx="974" cy="54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68" name="组合 26667"/>
                <p:cNvGrpSpPr>
                  <a:grpSpLocks/>
                </p:cNvGrpSpPr>
                <p:nvPr/>
              </p:nvGrpSpPr>
              <p:grpSpPr>
                <a:xfrm>
                  <a:off x="3124" y="777"/>
                  <a:ext cx="971" cy="417"/>
                  <a:chOff x="-52" y="2009"/>
                  <a:chExt cx="2477" cy="1064"/>
                </a:xfrm>
              </p:grpSpPr>
              <p:sp>
                <p:nvSpPr>
                  <p:cNvPr id="26669" name="任意多边形 26668"/>
                  <p:cNvSpPr>
                    <a:spLocks/>
                  </p:cNvSpPr>
                  <p:nvPr/>
                </p:nvSpPr>
                <p:spPr>
                  <a:xfrm rot="20040000" flipH="1">
                    <a:off x="689" y="2009"/>
                    <a:ext cx="1736" cy="30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0" name="任意多边形 26669"/>
                  <p:cNvSpPr>
                    <a:spLocks/>
                  </p:cNvSpPr>
                  <p:nvPr/>
                </p:nvSpPr>
                <p:spPr>
                  <a:xfrm rot="20040000" flipH="1">
                    <a:off x="-52" y="2597"/>
                    <a:ext cx="932" cy="47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1" name="组合 26670"/>
                <p:cNvGrpSpPr>
                  <a:grpSpLocks/>
                </p:cNvGrpSpPr>
                <p:nvPr/>
              </p:nvGrpSpPr>
              <p:grpSpPr>
                <a:xfrm>
                  <a:off x="3115" y="700"/>
                  <a:ext cx="969" cy="363"/>
                  <a:chOff x="-74" y="1813"/>
                  <a:chExt cx="2472" cy="927"/>
                </a:xfrm>
              </p:grpSpPr>
              <p:sp>
                <p:nvSpPr>
                  <p:cNvPr id="26672" name="任意多边形 26671"/>
                  <p:cNvSpPr>
                    <a:spLocks/>
                  </p:cNvSpPr>
                  <p:nvPr/>
                </p:nvSpPr>
                <p:spPr>
                  <a:xfrm rot="20520000" flipH="1">
                    <a:off x="721" y="1813"/>
                    <a:ext cx="1677" cy="33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3" name="任意多边形 26672"/>
                  <p:cNvSpPr>
                    <a:spLocks/>
                  </p:cNvSpPr>
                  <p:nvPr/>
                </p:nvSpPr>
                <p:spPr>
                  <a:xfrm rot="20520000" flipH="1">
                    <a:off x="-74" y="2214"/>
                    <a:ext cx="901" cy="52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4" name="组合 26673"/>
                <p:cNvGrpSpPr>
                  <a:grpSpLocks/>
                </p:cNvGrpSpPr>
                <p:nvPr/>
              </p:nvGrpSpPr>
              <p:grpSpPr>
                <a:xfrm>
                  <a:off x="3153" y="613"/>
                  <a:ext cx="918" cy="257"/>
                  <a:chOff x="22" y="1591"/>
                  <a:chExt cx="2342" cy="657"/>
                </a:xfrm>
              </p:grpSpPr>
              <p:sp>
                <p:nvSpPr>
                  <p:cNvPr id="26675" name="任意多边形 26674"/>
                  <p:cNvSpPr>
                    <a:spLocks/>
                  </p:cNvSpPr>
                  <p:nvPr/>
                </p:nvSpPr>
                <p:spPr>
                  <a:xfrm rot="21180000" flipH="1">
                    <a:off x="819" y="1591"/>
                    <a:ext cx="154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6" name="任意多边形 26675"/>
                  <p:cNvSpPr>
                    <a:spLocks/>
                  </p:cNvSpPr>
                  <p:nvPr/>
                </p:nvSpPr>
                <p:spPr>
                  <a:xfrm rot="21180000" flipH="1">
                    <a:off x="22" y="1759"/>
                    <a:ext cx="830" cy="4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7" name="组合 26676"/>
                <p:cNvGrpSpPr>
                  <a:grpSpLocks/>
                </p:cNvGrpSpPr>
                <p:nvPr/>
              </p:nvGrpSpPr>
              <p:grpSpPr>
                <a:xfrm>
                  <a:off x="3218" y="556"/>
                  <a:ext cx="843" cy="134"/>
                  <a:chOff x="189" y="1446"/>
                  <a:chExt cx="2150" cy="343"/>
                </a:xfrm>
              </p:grpSpPr>
              <p:sp>
                <p:nvSpPr>
                  <p:cNvPr id="26678" name="任意多边形 26677"/>
                  <p:cNvSpPr>
                    <a:spLocks/>
                  </p:cNvSpPr>
                  <p:nvPr/>
                </p:nvSpPr>
                <p:spPr>
                  <a:xfrm flipH="1">
                    <a:off x="935" y="1466"/>
                    <a:ext cx="1404" cy="21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9" name="任意多边形 26678"/>
                  <p:cNvSpPr>
                    <a:spLocks/>
                  </p:cNvSpPr>
                  <p:nvPr/>
                </p:nvSpPr>
                <p:spPr>
                  <a:xfrm flipH="1">
                    <a:off x="189" y="1446"/>
                    <a:ext cx="754" cy="34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80" name="组合 26679"/>
                <p:cNvGrpSpPr>
                  <a:grpSpLocks/>
                </p:cNvGrpSpPr>
                <p:nvPr/>
              </p:nvGrpSpPr>
              <p:grpSpPr>
                <a:xfrm>
                  <a:off x="3342" y="418"/>
                  <a:ext cx="737" cy="167"/>
                  <a:chOff x="505" y="1094"/>
                  <a:chExt cx="1879" cy="427"/>
                </a:xfrm>
              </p:grpSpPr>
              <p:sp>
                <p:nvSpPr>
                  <p:cNvPr id="26681" name="任意多边形 26680"/>
                  <p:cNvSpPr>
                    <a:spLocks/>
                  </p:cNvSpPr>
                  <p:nvPr/>
                </p:nvSpPr>
                <p:spPr>
                  <a:xfrm rot="780000" flipH="1">
                    <a:off x="1151" y="1306"/>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2" name="任意多边形 26681"/>
                  <p:cNvSpPr>
                    <a:spLocks/>
                  </p:cNvSpPr>
                  <p:nvPr/>
                </p:nvSpPr>
                <p:spPr>
                  <a:xfrm rot="780000" flipH="1">
                    <a:off x="505" y="1094"/>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3" name="组合 26682"/>
                <p:cNvGrpSpPr>
                  <a:grpSpLocks/>
                </p:cNvGrpSpPr>
                <p:nvPr/>
              </p:nvGrpSpPr>
              <p:grpSpPr>
                <a:xfrm>
                  <a:off x="3386" y="341"/>
                  <a:ext cx="725" cy="218"/>
                  <a:chOff x="616" y="899"/>
                  <a:chExt cx="1850" cy="554"/>
                </a:xfrm>
              </p:grpSpPr>
              <p:sp>
                <p:nvSpPr>
                  <p:cNvPr id="26684" name="任意多边形 26683"/>
                  <p:cNvSpPr>
                    <a:spLocks/>
                  </p:cNvSpPr>
                  <p:nvPr/>
                </p:nvSpPr>
                <p:spPr>
                  <a:xfrm rot="1260000" flipH="1">
                    <a:off x="1233" y="1238"/>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5" name="任意多边形 26684"/>
                  <p:cNvSpPr>
                    <a:spLocks/>
                  </p:cNvSpPr>
                  <p:nvPr/>
                </p:nvSpPr>
                <p:spPr>
                  <a:xfrm rot="1260000" flipH="1">
                    <a:off x="616" y="899"/>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6" name="组合 26685"/>
                <p:cNvGrpSpPr>
                  <a:grpSpLocks/>
                </p:cNvGrpSpPr>
                <p:nvPr/>
              </p:nvGrpSpPr>
              <p:grpSpPr>
                <a:xfrm>
                  <a:off x="3472" y="231"/>
                  <a:ext cx="693" cy="291"/>
                  <a:chOff x="3472" y="231"/>
                  <a:chExt cx="693" cy="291"/>
                </a:xfrm>
              </p:grpSpPr>
              <p:sp>
                <p:nvSpPr>
                  <p:cNvPr id="26687" name="任意多边形 26686"/>
                  <p:cNvSpPr>
                    <a:spLocks/>
                  </p:cNvSpPr>
                  <p:nvPr/>
                </p:nvSpPr>
                <p:spPr>
                  <a:xfrm rot="1980000" flipH="1">
                    <a:off x="3681" y="438"/>
                    <a:ext cx="484" cy="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8" name="任意多边形 26687"/>
                  <p:cNvSpPr>
                    <a:spLocks/>
                  </p:cNvSpPr>
                  <p:nvPr/>
                </p:nvSpPr>
                <p:spPr>
                  <a:xfrm rot="1980000" flipH="1">
                    <a:off x="3472" y="231"/>
                    <a:ext cx="260" cy="132"/>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9" name="组合 26688"/>
                <p:cNvGrpSpPr>
                  <a:grpSpLocks/>
                </p:cNvGrpSpPr>
                <p:nvPr/>
              </p:nvGrpSpPr>
              <p:grpSpPr>
                <a:xfrm>
                  <a:off x="3554" y="118"/>
                  <a:ext cx="664" cy="349"/>
                  <a:chOff x="3554" y="118"/>
                  <a:chExt cx="664" cy="349"/>
                </a:xfrm>
              </p:grpSpPr>
              <p:sp>
                <p:nvSpPr>
                  <p:cNvPr id="26690" name="任意多边形 26689"/>
                  <p:cNvSpPr>
                    <a:spLocks/>
                  </p:cNvSpPr>
                  <p:nvPr/>
                </p:nvSpPr>
                <p:spPr>
                  <a:xfrm rot="2640000" flipH="1">
                    <a:off x="3727" y="383"/>
                    <a:ext cx="491" cy="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1" name="任意多边形 26690"/>
                  <p:cNvSpPr>
                    <a:spLocks/>
                  </p:cNvSpPr>
                  <p:nvPr/>
                </p:nvSpPr>
                <p:spPr>
                  <a:xfrm rot="2640000" flipH="1">
                    <a:off x="3554" y="118"/>
                    <a:ext cx="264" cy="132"/>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2" name="组合 26691"/>
                <p:cNvGrpSpPr>
                  <a:grpSpLocks/>
                </p:cNvGrpSpPr>
                <p:nvPr/>
              </p:nvGrpSpPr>
              <p:grpSpPr>
                <a:xfrm>
                  <a:off x="3784" y="30"/>
                  <a:ext cx="305" cy="593"/>
                  <a:chOff x="1633" y="104"/>
                  <a:chExt cx="778" cy="1512"/>
                </a:xfrm>
              </p:grpSpPr>
              <p:sp>
                <p:nvSpPr>
                  <p:cNvPr id="26693" name="任意多边形 26692"/>
                  <p:cNvSpPr>
                    <a:spLocks/>
                  </p:cNvSpPr>
                  <p:nvPr/>
                </p:nvSpPr>
                <p:spPr>
                  <a:xfrm rot="3420000" flipH="1">
                    <a:off x="1754" y="958"/>
                    <a:ext cx="1100"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4" name="任意多边形 26693"/>
                  <p:cNvSpPr>
                    <a:spLocks/>
                  </p:cNvSpPr>
                  <p:nvPr/>
                </p:nvSpPr>
                <p:spPr>
                  <a:xfrm rot="3420000" flipH="1">
                    <a:off x="1507" y="230"/>
                    <a:ext cx="591"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5" name="组合 26694"/>
                <p:cNvGrpSpPr>
                  <a:grpSpLocks/>
                </p:cNvGrpSpPr>
                <p:nvPr/>
              </p:nvGrpSpPr>
              <p:grpSpPr>
                <a:xfrm>
                  <a:off x="3903" y="0"/>
                  <a:ext cx="248" cy="601"/>
                  <a:chOff x="1935" y="28"/>
                  <a:chExt cx="634" cy="1534"/>
                </a:xfrm>
              </p:grpSpPr>
              <p:sp>
                <p:nvSpPr>
                  <p:cNvPr id="26696" name="任意多边形 26695"/>
                  <p:cNvSpPr>
                    <a:spLocks/>
                  </p:cNvSpPr>
                  <p:nvPr/>
                </p:nvSpPr>
                <p:spPr>
                  <a:xfrm rot="4080000" flipH="1">
                    <a:off x="1931" y="924"/>
                    <a:ext cx="1061"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7" name="任意多边形 26696"/>
                  <p:cNvSpPr>
                    <a:spLocks/>
                  </p:cNvSpPr>
                  <p:nvPr/>
                </p:nvSpPr>
                <p:spPr>
                  <a:xfrm rot="4080000" flipH="1">
                    <a:off x="1819" y="144"/>
                    <a:ext cx="570"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8" name="组合 26697"/>
                <p:cNvGrpSpPr>
                  <a:grpSpLocks/>
                </p:cNvGrpSpPr>
                <p:nvPr/>
              </p:nvGrpSpPr>
              <p:grpSpPr>
                <a:xfrm>
                  <a:off x="4251" y="252"/>
                  <a:ext cx="723" cy="222"/>
                  <a:chOff x="2822" y="672"/>
                  <a:chExt cx="1845" cy="566"/>
                </a:xfrm>
              </p:grpSpPr>
              <p:sp>
                <p:nvSpPr>
                  <p:cNvPr id="26699" name="任意多边形 26698"/>
                  <p:cNvSpPr>
                    <a:spLocks/>
                  </p:cNvSpPr>
                  <p:nvPr/>
                </p:nvSpPr>
                <p:spPr>
                  <a:xfrm rot="-1320000">
                    <a:off x="2822" y="1023"/>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0" name="任意多边形 26699"/>
                  <p:cNvSpPr>
                    <a:spLocks/>
                  </p:cNvSpPr>
                  <p:nvPr/>
                </p:nvSpPr>
                <p:spPr>
                  <a:xfrm rot="-1320000">
                    <a:off x="4005" y="672"/>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01" name="组合 26700"/>
                <p:cNvGrpSpPr>
                  <a:grpSpLocks/>
                </p:cNvGrpSpPr>
                <p:nvPr/>
              </p:nvGrpSpPr>
              <p:grpSpPr>
                <a:xfrm>
                  <a:off x="4196" y="163"/>
                  <a:ext cx="699" cy="282"/>
                  <a:chOff x="2683" y="445"/>
                  <a:chExt cx="1781" cy="717"/>
                </a:xfrm>
              </p:grpSpPr>
              <p:sp>
                <p:nvSpPr>
                  <p:cNvPr id="26702" name="任意多边形 26701"/>
                  <p:cNvSpPr>
                    <a:spLocks/>
                  </p:cNvSpPr>
                  <p:nvPr/>
                </p:nvSpPr>
                <p:spPr>
                  <a:xfrm rot="-1920000">
                    <a:off x="2683" y="947"/>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3" name="任意多边形 26702"/>
                  <p:cNvSpPr>
                    <a:spLocks/>
                  </p:cNvSpPr>
                  <p:nvPr/>
                </p:nvSpPr>
                <p:spPr>
                  <a:xfrm rot="-1920000">
                    <a:off x="3802" y="445"/>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sp>
              <p:nvSpPr>
                <p:cNvPr id="26704" name="任意多边形 26703"/>
                <p:cNvSpPr>
                  <a:spLocks/>
                </p:cNvSpPr>
                <p:nvPr/>
              </p:nvSpPr>
              <p:spPr>
                <a:xfrm rot="4560000" flipH="1">
                  <a:off x="3968" y="372"/>
                  <a:ext cx="403" cy="5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gs>
                  </a:gsLst>
                  <a:lin ang="10800000" scaled="1"/>
                </a:gradFill>
                <a:ln>
                  <a:noFill/>
                </a:ln>
              </p:spPr>
              <p:txBody>
                <a:bodyPr wrap="none" rtlCol="0" anchor="ctr"/>
                <a:lstStyle/>
                <a:p>
                  <a:pPr algn="ctr"/>
                  <a:endParaRPr lang="zh-CN" altLang="en-US"/>
                </a:p>
              </p:txBody>
            </p:sp>
            <p:sp>
              <p:nvSpPr>
                <p:cNvPr id="26705" name="任意多边形 26704"/>
                <p:cNvSpPr>
                  <a:spLocks/>
                </p:cNvSpPr>
                <p:nvPr/>
              </p:nvSpPr>
              <p:spPr>
                <a:xfrm rot="4560000" flipH="1">
                  <a:off x="3977" y="77"/>
                  <a:ext cx="216" cy="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nvGrpSpPr>
                <p:cNvPr id="26706" name="组合 26705"/>
                <p:cNvGrpSpPr>
                  <a:grpSpLocks/>
                </p:cNvGrpSpPr>
                <p:nvPr/>
              </p:nvGrpSpPr>
              <p:grpSpPr>
                <a:xfrm>
                  <a:off x="4242" y="5"/>
                  <a:ext cx="251" cy="596"/>
                  <a:chOff x="2800" y="41"/>
                  <a:chExt cx="640" cy="1520"/>
                </a:xfrm>
              </p:grpSpPr>
              <p:sp>
                <p:nvSpPr>
                  <p:cNvPr id="26707" name="任意多边形 26706"/>
                  <p:cNvSpPr>
                    <a:spLocks/>
                  </p:cNvSpPr>
                  <p:nvPr/>
                </p:nvSpPr>
                <p:spPr>
                  <a:xfrm rot="-3840000">
                    <a:off x="2361" y="938"/>
                    <a:ext cx="1062" cy="1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8" name="任意多边形 26707"/>
                  <p:cNvSpPr>
                    <a:spLocks/>
                  </p:cNvSpPr>
                  <p:nvPr/>
                </p:nvSpPr>
                <p:spPr>
                  <a:xfrm rot="-3840000">
                    <a:off x="3011" y="181"/>
                    <a:ext cx="570" cy="2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09" name="组合 26708"/>
                <p:cNvGrpSpPr>
                  <a:grpSpLocks/>
                </p:cNvGrpSpPr>
                <p:nvPr/>
              </p:nvGrpSpPr>
              <p:grpSpPr>
                <a:xfrm>
                  <a:off x="4295" y="53"/>
                  <a:ext cx="398" cy="574"/>
                  <a:chOff x="2934" y="163"/>
                  <a:chExt cx="1017" cy="1464"/>
                </a:xfrm>
              </p:grpSpPr>
              <p:sp>
                <p:nvSpPr>
                  <p:cNvPr id="26710" name="任意多边形 26709"/>
                  <p:cNvSpPr>
                    <a:spLocks/>
                  </p:cNvSpPr>
                  <p:nvPr/>
                </p:nvSpPr>
                <p:spPr>
                  <a:xfrm rot="-2760000">
                    <a:off x="2492" y="914"/>
                    <a:ext cx="1155" cy="270"/>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11" name="任意多边形 26710"/>
                  <p:cNvSpPr>
                    <a:spLocks/>
                  </p:cNvSpPr>
                  <p:nvPr/>
                </p:nvSpPr>
                <p:spPr>
                  <a:xfrm rot="-2760000">
                    <a:off x="3430" y="261"/>
                    <a:ext cx="620" cy="42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12" name="组合 26711"/>
                <p:cNvGrpSpPr>
                  <a:grpSpLocks/>
                </p:cNvGrpSpPr>
                <p:nvPr/>
              </p:nvGrpSpPr>
              <p:grpSpPr>
                <a:xfrm>
                  <a:off x="4215" y="2"/>
                  <a:ext cx="95" cy="567"/>
                  <a:chOff x="2730" y="32"/>
                  <a:chExt cx="243" cy="1448"/>
                </a:xfrm>
              </p:grpSpPr>
              <p:sp>
                <p:nvSpPr>
                  <p:cNvPr id="26713" name="任意多边形 26712"/>
                  <p:cNvSpPr>
                    <a:spLocks/>
                  </p:cNvSpPr>
                  <p:nvPr/>
                </p:nvSpPr>
                <p:spPr>
                  <a:xfrm rot="-4860000">
                    <a:off x="2296" y="960"/>
                    <a:ext cx="954" cy="8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14" name="任意多边形 26713"/>
                  <p:cNvSpPr>
                    <a:spLocks/>
                  </p:cNvSpPr>
                  <p:nvPr/>
                </p:nvSpPr>
                <p:spPr>
                  <a:xfrm rot="-4860000">
                    <a:off x="2650" y="220"/>
                    <a:ext cx="512" cy="13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15" name="组合 26714"/>
                <p:cNvGrpSpPr>
                  <a:grpSpLocks/>
                </p:cNvGrpSpPr>
                <p:nvPr/>
              </p:nvGrpSpPr>
              <p:grpSpPr>
                <a:xfrm>
                  <a:off x="3514" y="683"/>
                  <a:ext cx="425" cy="960"/>
                  <a:chOff x="943" y="1769"/>
                  <a:chExt cx="1085" cy="2450"/>
                </a:xfrm>
              </p:grpSpPr>
              <p:sp>
                <p:nvSpPr>
                  <p:cNvPr id="26716" name="任意多边形 26715"/>
                  <p:cNvSpPr>
                    <a:spLocks/>
                  </p:cNvSpPr>
                  <p:nvPr/>
                </p:nvSpPr>
                <p:spPr>
                  <a:xfrm rot="18360000" flipH="1">
                    <a:off x="1010" y="2475"/>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17" name="任意多边形 26716"/>
                  <p:cNvSpPr>
                    <a:spLocks/>
                  </p:cNvSpPr>
                  <p:nvPr/>
                </p:nvSpPr>
                <p:spPr>
                  <a:xfrm rot="18360000" flipH="1">
                    <a:off x="726" y="3511"/>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18" name="组合 26717"/>
                <p:cNvGrpSpPr>
                  <a:grpSpLocks/>
                </p:cNvGrpSpPr>
                <p:nvPr/>
              </p:nvGrpSpPr>
              <p:grpSpPr>
                <a:xfrm>
                  <a:off x="3715" y="748"/>
                  <a:ext cx="300" cy="930"/>
                  <a:chOff x="1455" y="1936"/>
                  <a:chExt cx="766" cy="2373"/>
                </a:xfrm>
              </p:grpSpPr>
              <p:sp>
                <p:nvSpPr>
                  <p:cNvPr id="26719" name="任意多边形 26718"/>
                  <p:cNvSpPr>
                    <a:spLocks/>
                  </p:cNvSpPr>
                  <p:nvPr/>
                </p:nvSpPr>
                <p:spPr>
                  <a:xfrm rot="17580000" flipH="1">
                    <a:off x="1268" y="2577"/>
                    <a:ext cx="159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20" name="任意多边形 26719"/>
                  <p:cNvSpPr>
                    <a:spLocks/>
                  </p:cNvSpPr>
                  <p:nvPr/>
                </p:nvSpPr>
                <p:spPr>
                  <a:xfrm rot="17580000" flipH="1">
                    <a:off x="1272" y="3636"/>
                    <a:ext cx="856"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1" name="组合 26720"/>
                <p:cNvGrpSpPr>
                  <a:grpSpLocks/>
                </p:cNvGrpSpPr>
                <p:nvPr/>
              </p:nvGrpSpPr>
              <p:grpSpPr>
                <a:xfrm>
                  <a:off x="3923" y="769"/>
                  <a:ext cx="180" cy="913"/>
                  <a:chOff x="1956" y="1990"/>
                  <a:chExt cx="492" cy="2604"/>
                </a:xfrm>
              </p:grpSpPr>
              <p:sp>
                <p:nvSpPr>
                  <p:cNvPr id="26722" name="任意多边形 26721"/>
                  <p:cNvSpPr>
                    <a:spLocks/>
                  </p:cNvSpPr>
                  <p:nvPr/>
                </p:nvSpPr>
                <p:spPr>
                  <a:xfrm rot="16800000" flipH="1">
                    <a:off x="1442" y="2695"/>
                    <a:ext cx="1711" cy="301"/>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23" name="任意多边形 26722"/>
                  <p:cNvSpPr>
                    <a:spLocks/>
                  </p:cNvSpPr>
                  <p:nvPr/>
                </p:nvSpPr>
                <p:spPr>
                  <a:xfrm rot="16800000" flipH="1">
                    <a:off x="1734" y="3898"/>
                    <a:ext cx="918" cy="47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4" name="组合 26723"/>
                <p:cNvGrpSpPr>
                  <a:grpSpLocks/>
                </p:cNvGrpSpPr>
                <p:nvPr/>
              </p:nvGrpSpPr>
              <p:grpSpPr>
                <a:xfrm>
                  <a:off x="4451" y="662"/>
                  <a:ext cx="442" cy="951"/>
                  <a:chOff x="3334" y="1717"/>
                  <a:chExt cx="1125" cy="2426"/>
                </a:xfrm>
              </p:grpSpPr>
              <p:sp>
                <p:nvSpPr>
                  <p:cNvPr id="26725" name="任意多边形 26724"/>
                  <p:cNvSpPr>
                    <a:spLocks/>
                  </p:cNvSpPr>
                  <p:nvPr/>
                </p:nvSpPr>
                <p:spPr>
                  <a:xfrm rot="3120000">
                    <a:off x="2628" y="2423"/>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26" name="任意多边形 26725"/>
                  <p:cNvSpPr>
                    <a:spLocks/>
                  </p:cNvSpPr>
                  <p:nvPr/>
                </p:nvSpPr>
                <p:spPr>
                  <a:xfrm rot="3120000">
                    <a:off x="3752" y="3435"/>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7" name="组合 26726"/>
                <p:cNvGrpSpPr>
                  <a:grpSpLocks/>
                </p:cNvGrpSpPr>
                <p:nvPr/>
              </p:nvGrpSpPr>
              <p:grpSpPr>
                <a:xfrm>
                  <a:off x="4391" y="721"/>
                  <a:ext cx="347" cy="951"/>
                  <a:chOff x="3181" y="1866"/>
                  <a:chExt cx="883" cy="2426"/>
                </a:xfrm>
              </p:grpSpPr>
              <p:sp>
                <p:nvSpPr>
                  <p:cNvPr id="26728" name="任意多边形 26727"/>
                  <p:cNvSpPr>
                    <a:spLocks/>
                  </p:cNvSpPr>
                  <p:nvPr/>
                </p:nvSpPr>
                <p:spPr>
                  <a:xfrm rot="3720000">
                    <a:off x="2506" y="2541"/>
                    <a:ext cx="1650" cy="29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29" name="任意多边形 26728"/>
                  <p:cNvSpPr>
                    <a:spLocks/>
                  </p:cNvSpPr>
                  <p:nvPr/>
                </p:nvSpPr>
                <p:spPr>
                  <a:xfrm rot="3720000">
                    <a:off x="3387" y="3615"/>
                    <a:ext cx="885" cy="46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30" name="组合 26729"/>
                <p:cNvGrpSpPr>
                  <a:grpSpLocks/>
                </p:cNvGrpSpPr>
                <p:nvPr/>
              </p:nvGrpSpPr>
              <p:grpSpPr>
                <a:xfrm>
                  <a:off x="4323" y="767"/>
                  <a:ext cx="243" cy="935"/>
                  <a:chOff x="3006" y="1983"/>
                  <a:chExt cx="619" cy="2386"/>
                </a:xfrm>
              </p:grpSpPr>
              <p:sp>
                <p:nvSpPr>
                  <p:cNvPr id="26731" name="任意多边形 26730"/>
                  <p:cNvSpPr>
                    <a:spLocks/>
                  </p:cNvSpPr>
                  <p:nvPr/>
                </p:nvSpPr>
                <p:spPr>
                  <a:xfrm rot="4260000">
                    <a:off x="2329" y="2660"/>
                    <a:ext cx="1601" cy="24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32" name="任意多边形 26731"/>
                  <p:cNvSpPr>
                    <a:spLocks/>
                  </p:cNvSpPr>
                  <p:nvPr/>
                </p:nvSpPr>
                <p:spPr>
                  <a:xfrm rot="4260000">
                    <a:off x="3003" y="3746"/>
                    <a:ext cx="859" cy="38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nvGrpSpPr>
                <p:cNvPr id="26733" name="组合 26732"/>
                <p:cNvGrpSpPr>
                  <a:grpSpLocks/>
                </p:cNvGrpSpPr>
                <p:nvPr/>
              </p:nvGrpSpPr>
              <p:grpSpPr>
                <a:xfrm>
                  <a:off x="4249" y="813"/>
                  <a:ext cx="159" cy="870"/>
                  <a:chOff x="2819" y="2101"/>
                  <a:chExt cx="405" cy="2219"/>
                </a:xfrm>
              </p:grpSpPr>
              <p:sp>
                <p:nvSpPr>
                  <p:cNvPr id="26734" name="任意多边形 26733"/>
                  <p:cNvSpPr>
                    <a:spLocks/>
                  </p:cNvSpPr>
                  <p:nvPr/>
                </p:nvSpPr>
                <p:spPr>
                  <a:xfrm rot="4860000">
                    <a:off x="2207" y="2713"/>
                    <a:ext cx="1471" cy="24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35" name="任意多边形 26734"/>
                  <p:cNvSpPr>
                    <a:spLocks/>
                  </p:cNvSpPr>
                  <p:nvPr/>
                </p:nvSpPr>
                <p:spPr>
                  <a:xfrm rot="4860000">
                    <a:off x="2636" y="3732"/>
                    <a:ext cx="790" cy="38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nvGrpSpPr>
                <p:cNvPr id="26736" name="组合 26735"/>
                <p:cNvGrpSpPr>
                  <a:grpSpLocks/>
                </p:cNvGrpSpPr>
                <p:nvPr/>
              </p:nvGrpSpPr>
              <p:grpSpPr>
                <a:xfrm>
                  <a:off x="4045" y="826"/>
                  <a:ext cx="167" cy="857"/>
                  <a:chOff x="2287" y="2135"/>
                  <a:chExt cx="426" cy="2185"/>
                </a:xfrm>
              </p:grpSpPr>
              <p:sp>
                <p:nvSpPr>
                  <p:cNvPr id="26737" name="任意多边形 26736"/>
                  <p:cNvSpPr>
                    <a:spLocks/>
                  </p:cNvSpPr>
                  <p:nvPr/>
                </p:nvSpPr>
                <p:spPr>
                  <a:xfrm rot="5700000">
                    <a:off x="1901" y="2759"/>
                    <a:ext cx="1437" cy="188"/>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gs>
                    </a:gsLst>
                    <a:lin ang="5400000" scaled="1"/>
                  </a:gradFill>
                  <a:ln>
                    <a:noFill/>
                  </a:ln>
                </p:spPr>
                <p:txBody>
                  <a:bodyPr wrap="none" rtlCol="0" anchor="ctr"/>
                  <a:lstStyle/>
                  <a:p>
                    <a:pPr algn="ctr"/>
                    <a:endParaRPr lang="zh-CN" altLang="en-US"/>
                  </a:p>
                </p:txBody>
              </p:sp>
              <p:sp>
                <p:nvSpPr>
                  <p:cNvPr id="26738" name="任意多边形 26737"/>
                  <p:cNvSpPr>
                    <a:spLocks/>
                  </p:cNvSpPr>
                  <p:nvPr/>
                </p:nvSpPr>
                <p:spPr>
                  <a:xfrm rot="5700000">
                    <a:off x="2049" y="3787"/>
                    <a:ext cx="771" cy="29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sp>
            <p:nvSpPr>
              <p:cNvPr id="26739" name="任意多边形 26738"/>
              <p:cNvSpPr>
                <a:spLocks/>
              </p:cNvSpPr>
              <p:nvPr/>
            </p:nvSpPr>
            <p:spPr>
              <a:xfrm flipH="1">
                <a:off x="3873" y="934"/>
                <a:ext cx="191" cy="580"/>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40" name="任意多边形 26739"/>
              <p:cNvSpPr>
                <a:spLocks/>
              </p:cNvSpPr>
              <p:nvPr/>
            </p:nvSpPr>
            <p:spPr>
              <a:xfrm flipH="1">
                <a:off x="3528" y="726"/>
                <a:ext cx="833" cy="903"/>
              </a:xfrm>
              <a:custGeom>
                <a:avLst/>
                <a:gdLst>
                  <a:gd name="T0" fmla="*/ 5467 w 21600"/>
                  <a:gd name="T1" fmla="*/ 0 h 21602"/>
                  <a:gd name="T2" fmla="*/ 21589 w 21600"/>
                  <a:gd name="T3" fmla="*/ 21602 h 21602"/>
                  <a:gd name="T4" fmla="*/ 0 w 21600"/>
                  <a:gd name="T5" fmla="*/ 20897 h 21602"/>
                </a:gdLst>
                <a:ahLst/>
                <a:cxnLst/>
                <a:rect l="0" t="0" r="r" b="b"/>
                <a:pathLst>
                  <a:path w="21600" h="21602" fill="none" extrusionOk="0"/>
                  <a:path w="21600" h="21602" stroke="0" extrusionOk="0"/>
                </a:pathLst>
              </a:custGeom>
              <a:noFill/>
              <a:ln>
                <a:solidFill>
                  <a:srgbClr val="FE1F08"/>
                </a:solidFill>
              </a:ln>
            </p:spPr>
            <p:txBody>
              <a:bodyPr wrap="none" rtlCol="0" anchor="ctr"/>
              <a:lstStyle/>
              <a:p>
                <a:pPr algn="ctr"/>
                <a:endParaRPr lang="zh-CN" altLang="en-US"/>
              </a:p>
            </p:txBody>
          </p:sp>
          <p:sp>
            <p:nvSpPr>
              <p:cNvPr id="26741" name="任意多边形 26740"/>
              <p:cNvSpPr>
                <a:spLocks/>
              </p:cNvSpPr>
              <p:nvPr/>
            </p:nvSpPr>
            <p:spPr>
              <a:xfrm flipV="1">
                <a:off x="4278" y="179"/>
                <a:ext cx="1007" cy="802"/>
              </a:xfrm>
              <a:custGeom>
                <a:avLst/>
                <a:gdLst>
                  <a:gd name="T0" fmla="*/ 36729 w 36729"/>
                  <a:gd name="T1" fmla="*/ 10451 h 21600"/>
                  <a:gd name="T2" fmla="*/ 0 w 36729"/>
                  <a:gd name="T3" fmla="*/ 12197 h 21600"/>
                  <a:gd name="T4" fmla="*/ 17826 w 36729"/>
                  <a:gd name="T5" fmla="*/ 0 h 21600"/>
                </a:gdLst>
                <a:ahLst/>
                <a:cxnLst/>
                <a:rect l="0" t="0" r="r" b="b"/>
                <a:pathLst>
                  <a:path w="36729" h="21600" fill="none" extrusionOk="0"/>
                  <a:path w="36729" h="21600" stroke="0" extrusionOk="0"/>
                </a:pathLst>
              </a:custGeom>
              <a:noFill/>
              <a:ln>
                <a:solidFill>
                  <a:srgbClr val="FF8B17"/>
                </a:solidFill>
              </a:ln>
            </p:spPr>
            <p:txBody>
              <a:bodyPr wrap="none" rtlCol="0" anchor="ctr"/>
              <a:lstStyle/>
              <a:p>
                <a:pPr algn="ctr"/>
                <a:endParaRPr lang="zh-CN" altLang="en-US"/>
              </a:p>
            </p:txBody>
          </p:sp>
          <p:sp>
            <p:nvSpPr>
              <p:cNvPr id="26742" name="任意多边形 26741"/>
              <p:cNvSpPr>
                <a:spLocks/>
              </p:cNvSpPr>
              <p:nvPr/>
            </p:nvSpPr>
            <p:spPr>
              <a:xfrm flipH="1">
                <a:off x="3612" y="580"/>
                <a:ext cx="487" cy="933"/>
              </a:xfrm>
              <a:custGeom>
                <a:avLst/>
                <a:gdLst>
                  <a:gd name="T0" fmla="*/ 0 w 28940"/>
                  <a:gd name="T1" fmla="*/ 1285 h 22305"/>
                  <a:gd name="T2" fmla="*/ 28929 w 28940"/>
                  <a:gd name="T3" fmla="*/ 22305 h 22305"/>
                  <a:gd name="T4" fmla="*/ 7340 w 28940"/>
                  <a:gd name="T5" fmla="*/ 21600 h 22305"/>
                </a:gdLst>
                <a:ahLst/>
                <a:cxnLst/>
                <a:rect l="0" t="0" r="r" b="b"/>
                <a:pathLst>
                  <a:path w="28940" h="22305" fill="none" extrusionOk="0"/>
                  <a:path w="28940" h="22305" stroke="0" extrusionOk="0"/>
                </a:pathLst>
              </a:custGeom>
              <a:noFill/>
              <a:ln>
                <a:solidFill>
                  <a:srgbClr val="FF8B17"/>
                </a:solidFill>
              </a:ln>
            </p:spPr>
            <p:txBody>
              <a:bodyPr wrap="none" rtlCol="0" anchor="ctr"/>
              <a:lstStyle/>
              <a:p>
                <a:pPr algn="ctr"/>
                <a:endParaRPr lang="zh-CN" altLang="en-US"/>
              </a:p>
            </p:txBody>
          </p:sp>
          <p:sp>
            <p:nvSpPr>
              <p:cNvPr id="26743" name="任意多边形 26742"/>
              <p:cNvSpPr>
                <a:spLocks/>
              </p:cNvSpPr>
              <p:nvPr/>
            </p:nvSpPr>
            <p:spPr>
              <a:xfrm flipH="1">
                <a:off x="3267" y="628"/>
                <a:ext cx="791" cy="932"/>
              </a:xfrm>
              <a:custGeom>
                <a:avLst/>
                <a:gdLst>
                  <a:gd name="T0" fmla="*/ 0 w 30473"/>
                  <a:gd name="T1" fmla="*/ 1907 h 22305"/>
                  <a:gd name="T2" fmla="*/ 30462 w 30473"/>
                  <a:gd name="T3" fmla="*/ 22305 h 22305"/>
                  <a:gd name="T4" fmla="*/ 8873 w 30473"/>
                  <a:gd name="T5" fmla="*/ 21600 h 22305"/>
                </a:gdLst>
                <a:ahLst/>
                <a:cxnLst/>
                <a:rect l="0" t="0" r="r" b="b"/>
                <a:pathLst>
                  <a:path w="30473" h="22305" fill="none" extrusionOk="0"/>
                  <a:path w="30473" h="22305" stroke="0" extrusionOk="0"/>
                </a:pathLst>
              </a:custGeom>
              <a:noFill/>
              <a:ln>
                <a:solidFill>
                  <a:srgbClr val="FE1F08"/>
                </a:solidFill>
              </a:ln>
            </p:spPr>
            <p:txBody>
              <a:bodyPr wrap="none" rtlCol="0" anchor="ctr"/>
              <a:lstStyle/>
              <a:p>
                <a:pPr algn="ctr"/>
                <a:endParaRPr lang="zh-CN" altLang="en-US"/>
              </a:p>
            </p:txBody>
          </p:sp>
          <p:sp>
            <p:nvSpPr>
              <p:cNvPr id="26744" name="任意多边形 26743"/>
              <p:cNvSpPr>
                <a:spLocks/>
              </p:cNvSpPr>
              <p:nvPr/>
            </p:nvSpPr>
            <p:spPr>
              <a:xfrm flipH="1">
                <a:off x="3197" y="458"/>
                <a:ext cx="932" cy="933"/>
              </a:xfrm>
              <a:custGeom>
                <a:avLst/>
                <a:gdLst>
                  <a:gd name="T0" fmla="*/ 0 w 34455"/>
                  <a:gd name="T1" fmla="*/ 4241 h 22305"/>
                  <a:gd name="T2" fmla="*/ 34444 w 34455"/>
                  <a:gd name="T3" fmla="*/ 22305 h 22305"/>
                  <a:gd name="T4" fmla="*/ 12855 w 34455"/>
                  <a:gd name="T5" fmla="*/ 21600 h 22305"/>
                </a:gdLst>
                <a:ahLst/>
                <a:cxnLst/>
                <a:rect l="0" t="0" r="r" b="b"/>
                <a:pathLst>
                  <a:path w="34455" h="22305" fill="none" extrusionOk="0"/>
                  <a:path w="34455" h="22305" stroke="0" extrusionOk="0"/>
                </a:pathLst>
              </a:custGeom>
              <a:noFill/>
              <a:ln>
                <a:solidFill>
                  <a:srgbClr val="FE1F08"/>
                </a:solidFill>
              </a:ln>
            </p:spPr>
            <p:txBody>
              <a:bodyPr wrap="none" rtlCol="0" anchor="ctr"/>
              <a:lstStyle/>
              <a:p>
                <a:pPr algn="ctr"/>
                <a:endParaRPr lang="zh-CN" altLang="en-US"/>
              </a:p>
            </p:txBody>
          </p:sp>
          <p:sp>
            <p:nvSpPr>
              <p:cNvPr id="26745" name="任意多边形 26744"/>
              <p:cNvSpPr>
                <a:spLocks/>
              </p:cNvSpPr>
              <p:nvPr/>
            </p:nvSpPr>
            <p:spPr>
              <a:xfrm>
                <a:off x="4229" y="589"/>
                <a:ext cx="149"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F8B17"/>
                </a:solidFill>
              </a:ln>
            </p:spPr>
            <p:txBody>
              <a:bodyPr wrap="none" rtlCol="0" anchor="ctr"/>
              <a:lstStyle/>
              <a:p>
                <a:pPr algn="ctr"/>
                <a:endParaRPr lang="zh-CN" altLang="en-US"/>
              </a:p>
            </p:txBody>
          </p:sp>
          <p:sp>
            <p:nvSpPr>
              <p:cNvPr id="26746" name="任意多边形 26745"/>
              <p:cNvSpPr>
                <a:spLocks/>
              </p:cNvSpPr>
              <p:nvPr/>
            </p:nvSpPr>
            <p:spPr>
              <a:xfrm>
                <a:off x="4268" y="585"/>
                <a:ext cx="394"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E1F08"/>
                </a:solidFill>
              </a:ln>
            </p:spPr>
            <p:txBody>
              <a:bodyPr wrap="none" rtlCol="0" anchor="ctr"/>
              <a:lstStyle/>
              <a:p>
                <a:pPr algn="ctr"/>
                <a:endParaRPr lang="zh-CN" altLang="en-US"/>
              </a:p>
            </p:txBody>
          </p:sp>
          <p:sp>
            <p:nvSpPr>
              <p:cNvPr id="26747" name="任意多边形 26746"/>
              <p:cNvSpPr>
                <a:spLocks/>
              </p:cNvSpPr>
              <p:nvPr/>
            </p:nvSpPr>
            <p:spPr>
              <a:xfrm>
                <a:off x="4303" y="463"/>
                <a:ext cx="559"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F8B17"/>
                </a:solidFill>
              </a:ln>
            </p:spPr>
            <p:txBody>
              <a:bodyPr wrap="none" rtlCol="0" anchor="ctr"/>
              <a:lstStyle/>
              <a:p>
                <a:pPr algn="ctr"/>
                <a:endParaRPr lang="zh-CN" altLang="en-US"/>
              </a:p>
            </p:txBody>
          </p:sp>
          <p:sp>
            <p:nvSpPr>
              <p:cNvPr id="26748" name="任意多边形 26747"/>
              <p:cNvSpPr>
                <a:spLocks/>
              </p:cNvSpPr>
              <p:nvPr/>
            </p:nvSpPr>
            <p:spPr>
              <a:xfrm>
                <a:off x="4410" y="1033"/>
                <a:ext cx="190" cy="580"/>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49" name="任意多边形 26748"/>
              <p:cNvSpPr>
                <a:spLocks/>
              </p:cNvSpPr>
              <p:nvPr/>
            </p:nvSpPr>
            <p:spPr>
              <a:xfrm rot="19680000" flipV="1">
                <a:off x="4114" y="843"/>
                <a:ext cx="173" cy="32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sp>
            <p:nvSpPr>
              <p:cNvPr id="26750" name="任意多边形 26749"/>
              <p:cNvSpPr>
                <a:spLocks/>
              </p:cNvSpPr>
              <p:nvPr/>
            </p:nvSpPr>
            <p:spPr>
              <a:xfrm flipH="1">
                <a:off x="3144" y="319"/>
                <a:ext cx="996" cy="933"/>
              </a:xfrm>
              <a:custGeom>
                <a:avLst/>
                <a:gdLst>
                  <a:gd name="T0" fmla="*/ 0 w 36830"/>
                  <a:gd name="T1" fmla="*/ 6283 h 22305"/>
                  <a:gd name="T2" fmla="*/ 36819 w 36830"/>
                  <a:gd name="T3" fmla="*/ 22305 h 22305"/>
                  <a:gd name="T4" fmla="*/ 15230 w 36830"/>
                  <a:gd name="T5" fmla="*/ 21600 h 22305"/>
                </a:gdLst>
                <a:ahLst/>
                <a:cxnLst/>
                <a:rect l="0" t="0" r="r" b="b"/>
                <a:pathLst>
                  <a:path w="36830" h="22305" fill="none" extrusionOk="0"/>
                  <a:path w="36830" h="22305" stroke="0" extrusionOk="0"/>
                </a:pathLst>
              </a:custGeom>
              <a:noFill/>
              <a:ln>
                <a:solidFill>
                  <a:srgbClr val="FE1F08"/>
                </a:solidFill>
              </a:ln>
            </p:spPr>
            <p:txBody>
              <a:bodyPr wrap="none" rtlCol="0" anchor="ctr"/>
              <a:lstStyle/>
              <a:p>
                <a:pPr algn="ctr"/>
                <a:endParaRPr lang="zh-CN" altLang="en-US"/>
              </a:p>
            </p:txBody>
          </p:sp>
          <p:sp>
            <p:nvSpPr>
              <p:cNvPr id="26751" name="任意多边形 26750"/>
              <p:cNvSpPr>
                <a:spLocks/>
              </p:cNvSpPr>
              <p:nvPr/>
            </p:nvSpPr>
            <p:spPr>
              <a:xfrm flipH="1">
                <a:off x="3425" y="123"/>
                <a:ext cx="725" cy="903"/>
              </a:xfrm>
              <a:custGeom>
                <a:avLst/>
                <a:gdLst>
                  <a:gd name="T0" fmla="*/ 0 w 31881"/>
                  <a:gd name="T1" fmla="*/ 10016 h 21600"/>
                  <a:gd name="T2" fmla="*/ 31881 w 31881"/>
                  <a:gd name="T3" fmla="*/ 4860 h 21600"/>
                  <a:gd name="T4" fmla="*/ 18231 w 31881"/>
                  <a:gd name="T5" fmla="*/ 21600 h 21600"/>
                </a:gdLst>
                <a:ahLst/>
                <a:cxnLst/>
                <a:rect l="0" t="0" r="r" b="b"/>
                <a:pathLst>
                  <a:path w="31881" h="21600" fill="none" extrusionOk="0"/>
                  <a:path w="31881" h="21600" stroke="0" extrusionOk="0"/>
                </a:pathLst>
              </a:custGeom>
              <a:noFill/>
              <a:ln>
                <a:solidFill>
                  <a:srgbClr val="FF8B17"/>
                </a:solidFill>
              </a:ln>
            </p:spPr>
            <p:txBody>
              <a:bodyPr wrap="none" rtlCol="0" anchor="ctr"/>
              <a:lstStyle/>
              <a:p>
                <a:pPr algn="ctr"/>
                <a:endParaRPr lang="zh-CN" altLang="en-US"/>
              </a:p>
            </p:txBody>
          </p:sp>
          <p:sp>
            <p:nvSpPr>
              <p:cNvPr id="26752" name="任意多边形 26751"/>
              <p:cNvSpPr>
                <a:spLocks/>
              </p:cNvSpPr>
              <p:nvPr/>
            </p:nvSpPr>
            <p:spPr>
              <a:xfrm>
                <a:off x="4199" y="502"/>
                <a:ext cx="299" cy="904"/>
              </a:xfrm>
              <a:custGeom>
                <a:avLst/>
                <a:gdLst>
                  <a:gd name="T0" fmla="*/ 0 w 31146"/>
                  <a:gd name="T1" fmla="*/ 4512 h 21600"/>
                  <a:gd name="T2" fmla="*/ 31146 w 31146"/>
                  <a:gd name="T3" fmla="*/ 9561 h 21600"/>
                  <a:gd name="T4" fmla="*/ 13212 w 31146"/>
                  <a:gd name="T5" fmla="*/ 21600 h 21600"/>
                </a:gdLst>
                <a:ahLst/>
                <a:cxnLst/>
                <a:rect l="0" t="0" r="r" b="b"/>
                <a:pathLst>
                  <a:path w="31146" h="21600" fill="none" extrusionOk="0"/>
                  <a:path w="31146" h="21600" stroke="0" extrusionOk="0"/>
                </a:pathLst>
              </a:custGeom>
              <a:noFill/>
              <a:ln>
                <a:solidFill>
                  <a:srgbClr val="FFE103"/>
                </a:solidFill>
              </a:ln>
            </p:spPr>
            <p:txBody>
              <a:bodyPr wrap="none" rtlCol="0" anchor="ctr"/>
              <a:lstStyle/>
              <a:p>
                <a:pPr algn="ctr"/>
                <a:endParaRPr lang="zh-CN" altLang="en-US"/>
              </a:p>
            </p:txBody>
          </p:sp>
          <p:sp>
            <p:nvSpPr>
              <p:cNvPr id="26753" name="任意多边形 26752"/>
              <p:cNvSpPr>
                <a:spLocks/>
              </p:cNvSpPr>
              <p:nvPr/>
            </p:nvSpPr>
            <p:spPr>
              <a:xfrm flipH="1">
                <a:off x="3307" y="982"/>
                <a:ext cx="425" cy="597"/>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4" name="任意多边形 26753"/>
              <p:cNvSpPr>
                <a:spLocks/>
              </p:cNvSpPr>
              <p:nvPr/>
            </p:nvSpPr>
            <p:spPr>
              <a:xfrm flipH="1">
                <a:off x="3507" y="350"/>
                <a:ext cx="273" cy="59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5" name="任意多边形 26754"/>
              <p:cNvSpPr>
                <a:spLocks/>
              </p:cNvSpPr>
              <p:nvPr/>
            </p:nvSpPr>
            <p:spPr>
              <a:xfrm flipH="1">
                <a:off x="3821" y="172"/>
                <a:ext cx="164" cy="597"/>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6" name="任意多边形 26755"/>
              <p:cNvSpPr>
                <a:spLocks/>
              </p:cNvSpPr>
              <p:nvPr/>
            </p:nvSpPr>
            <p:spPr>
              <a:xfrm>
                <a:off x="4841" y="894"/>
                <a:ext cx="395" cy="62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57" name="任意多边形 26756"/>
              <p:cNvSpPr>
                <a:spLocks/>
              </p:cNvSpPr>
              <p:nvPr/>
            </p:nvSpPr>
            <p:spPr>
              <a:xfrm>
                <a:off x="4636" y="576"/>
                <a:ext cx="595" cy="41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8" name="任意多边形 26757"/>
              <p:cNvSpPr>
                <a:spLocks/>
              </p:cNvSpPr>
              <p:nvPr/>
            </p:nvSpPr>
            <p:spPr>
              <a:xfrm>
                <a:off x="4658" y="132"/>
                <a:ext cx="260" cy="562"/>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9" name="任意多边形 26758"/>
              <p:cNvSpPr>
                <a:spLocks/>
              </p:cNvSpPr>
              <p:nvPr/>
            </p:nvSpPr>
            <p:spPr>
              <a:xfrm rot="20220000">
                <a:off x="4401" y="599"/>
                <a:ext cx="174" cy="32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sp>
            <p:nvSpPr>
              <p:cNvPr id="26760" name="任意多边形 26759"/>
              <p:cNvSpPr>
                <a:spLocks/>
              </p:cNvSpPr>
              <p:nvPr/>
            </p:nvSpPr>
            <p:spPr>
              <a:xfrm rot="1380000" flipH="1">
                <a:off x="3783" y="590"/>
                <a:ext cx="173" cy="32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grpSp>
      </p:grpSp>
      <p:sp>
        <p:nvSpPr>
          <p:cNvPr id="26761" name="标题 26760"/>
          <p:cNvSpPr>
            <a:spLocks noGrp="1"/>
          </p:cNvSpPr>
          <p:nvPr>
            <p:ph type="title" idx="4294967295"/>
          </p:nvPr>
        </p:nvSpPr>
        <p:spPr>
          <a:xfrm>
            <a:off x="685800" y="301625"/>
            <a:ext cx="7772400" cy="1462088"/>
          </a:xfrm>
          <a:prstGeom prst="rect">
            <a:avLst/>
          </a:prstGeom>
          <a:noFill/>
          <a:ln>
            <a:noFill/>
          </a:ln>
        </p:spPr>
        <p:txBody>
          <a:bodyPr anchor="ctr"/>
          <a:lstStyle/>
          <a:p>
            <a:pPr lvl="0"/>
            <a:r>
              <a:rPr lang="zh-CN" altLang="en-US" dirty="0"/>
              <a:t>单击此处编辑母版标题样式</a:t>
            </a:r>
          </a:p>
        </p:txBody>
      </p:sp>
      <p:sp>
        <p:nvSpPr>
          <p:cNvPr id="26762" name="文本占位符 26761"/>
          <p:cNvSpPr>
            <a:spLocks noGrp="1"/>
          </p:cNvSpPr>
          <p:nvPr>
            <p:ph type="body" idx="1"/>
          </p:nvPr>
        </p:nvSpPr>
        <p:spPr>
          <a:xfrm>
            <a:off x="685800" y="1981200"/>
            <a:ext cx="7772400" cy="4114800"/>
          </a:xfrm>
          <a:prstGeom prst="rect">
            <a:avLst/>
          </a:prstGeom>
          <a:noFill/>
          <a:ln>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6763" name="日期占位符 26762"/>
          <p:cNvSpPr>
            <a:spLocks noGrp="1"/>
          </p:cNvSpPr>
          <p:nvPr>
            <p:ph type="dt" sz="half" idx="2"/>
          </p:nvPr>
        </p:nvSpPr>
        <p:spPr>
          <a:xfrm>
            <a:off x="685800" y="6248400"/>
            <a:ext cx="1905000" cy="457200"/>
          </a:xfrm>
          <a:prstGeom prst="rect">
            <a:avLst/>
          </a:prstGeom>
          <a:noFill/>
          <a:ln>
            <a:noFill/>
          </a:ln>
        </p:spPr>
        <p:txBody>
          <a:bodyPr/>
          <a:lstStyle/>
          <a:p>
            <a:pPr>
              <a:buClr>
                <a:srgbClr val="000000"/>
              </a:buClr>
              <a:buFont typeface="Times New Roman" charset="0"/>
            </a:pPr>
            <a:fld id="{12FF1C42-D199-3187-1015-587298610EC3}" type="datetime15">
              <a:rPr lang="zh-CN" altLang="en-US" sz="1400" dirty="0">
                <a:latin typeface="Arial Black" charset="0"/>
              </a:rPr>
              <a:pPr>
                <a:buClr>
                  <a:srgbClr val="000000"/>
                </a:buClr>
                <a:buFont typeface="Times New Roman" charset="0"/>
              </a:pPr>
              <a:t>15</a:t>
            </a:fld>
            <a:endParaRPr lang="zh-CN" altLang="en-US" sz="1400" dirty="0">
              <a:latin typeface="Arial Black" charset="0"/>
            </a:endParaRPr>
          </a:p>
        </p:txBody>
      </p:sp>
      <p:sp>
        <p:nvSpPr>
          <p:cNvPr id="26764" name="页脚占位符 26763"/>
          <p:cNvSpPr>
            <a:spLocks noGrp="1"/>
          </p:cNvSpPr>
          <p:nvPr>
            <p:ph type="ftr" sz="quarter" idx="3"/>
          </p:nvPr>
        </p:nvSpPr>
        <p:spPr>
          <a:xfrm>
            <a:off x="3124200" y="6248400"/>
            <a:ext cx="2895600" cy="457200"/>
          </a:xfrm>
          <a:prstGeom prst="rect">
            <a:avLst/>
          </a:prstGeom>
          <a:noFill/>
          <a:ln>
            <a:noFill/>
          </a:ln>
        </p:spPr>
        <p:txBody>
          <a:bodyPr/>
          <a:lstStyle/>
          <a:p>
            <a:pPr algn="ctr">
              <a:buClr>
                <a:srgbClr val="000000"/>
              </a:buClr>
              <a:buFont typeface="Times New Roman" charset="0"/>
            </a:pPr>
            <a:r>
              <a:rPr lang="zh-CN" altLang="en-US" sz="1400" dirty="0">
                <a:latin typeface="Arial Black" charset="0"/>
              </a:rPr>
              <a:t>*</a:t>
            </a:r>
          </a:p>
        </p:txBody>
      </p:sp>
      <p:sp>
        <p:nvSpPr>
          <p:cNvPr id="26765" name="灯片编号占位符 26764"/>
          <p:cNvSpPr>
            <a:spLocks noGrp="1"/>
          </p:cNvSpPr>
          <p:nvPr>
            <p:ph type="sldNum" sz="quarter" idx="4"/>
          </p:nvPr>
        </p:nvSpPr>
        <p:spPr>
          <a:xfrm>
            <a:off x="6553200" y="6248400"/>
            <a:ext cx="1905000" cy="457200"/>
          </a:xfrm>
          <a:prstGeom prst="rect">
            <a:avLst/>
          </a:prstGeom>
          <a:noFill/>
          <a:ln>
            <a:noFill/>
          </a:ln>
        </p:spPr>
        <p:txBody>
          <a:bodyPr/>
          <a:lstStyle/>
          <a:p>
            <a:pPr algn="r">
              <a:buClr>
                <a:srgbClr val="000000"/>
              </a:buClr>
              <a:buFont typeface="Times New Roman" charset="0"/>
            </a:pPr>
            <a:fld id="{12FF1C42-D199-3189-1015-587298610EC3}" type="slidenum">
              <a:rPr lang="zh-CN" altLang="en-US" sz="1400" dirty="0">
                <a:latin typeface="Arial Black" charset="0"/>
              </a:rPr>
              <a:pPr algn="r">
                <a:buClr>
                  <a:srgbClr val="000000"/>
                </a:buClr>
                <a:buFont typeface="Times New Roman" charset="0"/>
              </a:pPr>
              <a:t>‹#›</a:t>
            </a:fld>
            <a:endParaRPr lang="zh-CN" altLang="en-US" sz="1400" dirty="0">
              <a:latin typeface="Arial Black"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buClr>
                <a:srgbClr val="000000"/>
              </a:buClr>
              <a:buFont typeface="Times New Roman" charset="0"/>
            </a:pPr>
            <a:fld id="{12FF1C42-D199-3187-1015-587298610EC3}" type="datetime15">
              <a:rPr lang="zh-CN" altLang="en-US" sz="1400" smtClean="0">
                <a:latin typeface="Arial Black" charset="0"/>
              </a:rPr>
              <a:pPr>
                <a:buClr>
                  <a:srgbClr val="000000"/>
                </a:buClr>
                <a:buFont typeface="Times New Roman" charset="0"/>
              </a:pPr>
              <a:t>15</a:t>
            </a:fld>
            <a:endParaRPr lang="zh-CN" altLang="en-US" sz="1400" dirty="0">
              <a:latin typeface="Arial Black" charset="0"/>
            </a:endParaRPr>
          </a:p>
        </p:txBody>
      </p:sp>
      <p:sp>
        <p:nvSpPr>
          <p:cNvPr id="5" name="页脚占位符 4"/>
          <p:cNvSpPr>
            <a:spLocks noGrp="1"/>
          </p:cNvSpPr>
          <p:nvPr>
            <p:ph type="ftr" sz="quarter" idx="11"/>
          </p:nvPr>
        </p:nvSpPr>
        <p:spPr/>
        <p:txBody>
          <a:bodyPr/>
          <a:lstStyle/>
          <a:p>
            <a:pPr algn="ctr">
              <a:buClr>
                <a:srgbClr val="000000"/>
              </a:buClr>
              <a:buFont typeface="Times New Roman" charset="0"/>
            </a:pPr>
            <a:r>
              <a:rPr lang="zh-CN" altLang="en-US" sz="1400" smtClean="0">
                <a:latin typeface="Arial Black" charset="0"/>
              </a:rPr>
              <a:t>*</a:t>
            </a:r>
            <a:endParaRPr lang="zh-CN" altLang="en-US" sz="1400" dirty="0">
              <a:latin typeface="Arial Black" charset="0"/>
            </a:endParaRPr>
          </a:p>
        </p:txBody>
      </p:sp>
      <p:sp>
        <p:nvSpPr>
          <p:cNvPr id="6" name="灯片编号占位符 5"/>
          <p:cNvSpPr>
            <a:spLocks noGrp="1"/>
          </p:cNvSpPr>
          <p:nvPr>
            <p:ph type="sldNum" sz="quarter" idx="12"/>
          </p:nvPr>
        </p:nvSpPr>
        <p:spPr/>
        <p:txBody>
          <a:bodyPr/>
          <a:lstStyle/>
          <a:p>
            <a:pPr algn="r">
              <a:buClr>
                <a:srgbClr val="000000"/>
              </a:buClr>
              <a:buFont typeface="Times New Roman" charset="0"/>
            </a:pPr>
            <a:fld id="{12FF1C42-D199-3189-1015-587298610EC3}" type="slidenum">
              <a:rPr lang="zh-CN" altLang="en-US" sz="1400" smtClean="0">
                <a:latin typeface="Arial Black" charset="0"/>
              </a:rPr>
              <a:pPr algn="r">
                <a:buClr>
                  <a:srgbClr val="000000"/>
                </a:buClr>
                <a:buFont typeface="Times New Roman" charset="0"/>
              </a:pPr>
              <a:t>‹#›</a:t>
            </a:fld>
            <a:endParaRPr lang="zh-CN" altLang="en-US" sz="1400" dirty="0">
              <a:latin typeface="Arial Black"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6626" name="组合 26625"/>
          <p:cNvGrpSpPr>
            <a:grpSpLocks/>
          </p:cNvGrpSpPr>
          <p:nvPr/>
        </p:nvGrpSpPr>
        <p:grpSpPr>
          <a:xfrm>
            <a:off x="6303963" y="0"/>
            <a:ext cx="2840037" cy="3254375"/>
            <a:chOff x="3115" y="0"/>
            <a:chExt cx="2170" cy="2486"/>
          </a:xfrm>
        </p:grpSpPr>
        <p:grpSp>
          <p:nvGrpSpPr>
            <p:cNvPr id="26627" name="组合 26626"/>
            <p:cNvGrpSpPr>
              <a:grpSpLocks/>
            </p:cNvGrpSpPr>
            <p:nvPr/>
          </p:nvGrpSpPr>
          <p:grpSpPr>
            <a:xfrm>
              <a:off x="4080" y="1910"/>
              <a:ext cx="768" cy="576"/>
              <a:chOff x="0" y="0"/>
              <a:chExt cx="768" cy="576"/>
            </a:xfrm>
          </p:grpSpPr>
          <p:sp>
            <p:nvSpPr>
              <p:cNvPr id="26628" name="椭圆 26627"/>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29" name="椭圆 26628"/>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0" name="组合 26629"/>
            <p:cNvGrpSpPr>
              <a:grpSpLocks/>
            </p:cNvGrpSpPr>
            <p:nvPr/>
          </p:nvGrpSpPr>
          <p:grpSpPr>
            <a:xfrm>
              <a:off x="4257" y="1103"/>
              <a:ext cx="768" cy="576"/>
              <a:chOff x="0" y="0"/>
              <a:chExt cx="768" cy="576"/>
            </a:xfrm>
          </p:grpSpPr>
          <p:sp>
            <p:nvSpPr>
              <p:cNvPr id="26631" name="椭圆 26630"/>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2" name="椭圆 26631"/>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3" name="组合 26632"/>
            <p:cNvGrpSpPr>
              <a:grpSpLocks/>
            </p:cNvGrpSpPr>
            <p:nvPr/>
          </p:nvGrpSpPr>
          <p:grpSpPr>
            <a:xfrm>
              <a:off x="3134" y="0"/>
              <a:ext cx="768" cy="576"/>
              <a:chOff x="0" y="0"/>
              <a:chExt cx="768" cy="576"/>
            </a:xfrm>
          </p:grpSpPr>
          <p:sp>
            <p:nvSpPr>
              <p:cNvPr id="26634" name="椭圆 26633"/>
              <p:cNvSpPr>
                <a:spLocks/>
              </p:cNvSpPr>
              <p:nvPr/>
            </p:nvSpPr>
            <p:spPr>
              <a:xfrm>
                <a:off x="0" y="0"/>
                <a:ext cx="768" cy="576"/>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5" name="椭圆 26634"/>
              <p:cNvSpPr>
                <a:spLocks/>
              </p:cNvSpPr>
              <p:nvPr/>
            </p:nvSpPr>
            <p:spPr>
              <a:xfrm>
                <a:off x="276" y="252"/>
                <a:ext cx="185" cy="108"/>
              </a:xfrm>
              <a:prstGeom prst="ellipse">
                <a:avLst/>
              </a:prstGeom>
              <a:gradFill>
                <a:gsLst>
                  <a:gs pos="0">
                    <a:srgbClr val="FF8B17"/>
                  </a:gs>
                  <a:gs pos="100000">
                    <a:srgbClr val="AF273E"/>
                  </a:gs>
                </a:gsLst>
                <a:lin ang="5400000" scaled="1"/>
              </a:gradFill>
              <a:ln>
                <a:noFill/>
              </a:ln>
            </p:spPr>
            <p:txBody>
              <a:bodyPr wrap="none" rtlCol="0" anchor="ctr"/>
              <a:lstStyle/>
              <a:p>
                <a:pPr algn="ctr"/>
                <a:endParaRPr lang="zh-CN" altLang="en-US"/>
              </a:p>
            </p:txBody>
          </p:sp>
        </p:grpSp>
        <p:grpSp>
          <p:nvGrpSpPr>
            <p:cNvPr id="26636" name="组合 26635"/>
            <p:cNvGrpSpPr>
              <a:grpSpLocks/>
            </p:cNvGrpSpPr>
            <p:nvPr/>
          </p:nvGrpSpPr>
          <p:grpSpPr>
            <a:xfrm>
              <a:off x="3115" y="0"/>
              <a:ext cx="2170" cy="1702"/>
              <a:chOff x="3115" y="0"/>
              <a:chExt cx="2170" cy="1702"/>
            </a:xfrm>
          </p:grpSpPr>
          <p:grpSp>
            <p:nvGrpSpPr>
              <p:cNvPr id="26637" name="组合 26636"/>
              <p:cNvGrpSpPr>
                <a:grpSpLocks/>
              </p:cNvGrpSpPr>
              <p:nvPr/>
            </p:nvGrpSpPr>
            <p:grpSpPr>
              <a:xfrm>
                <a:off x="3640" y="308"/>
                <a:ext cx="1145" cy="844"/>
                <a:chOff x="1265" y="814"/>
                <a:chExt cx="2919" cy="2151"/>
              </a:xfrm>
            </p:grpSpPr>
            <p:sp>
              <p:nvSpPr>
                <p:cNvPr id="26638" name="椭圆 26637"/>
                <p:cNvSpPr>
                  <a:spLocks/>
                </p:cNvSpPr>
                <p:nvPr/>
              </p:nvSpPr>
              <p:spPr>
                <a:xfrm>
                  <a:off x="1265" y="814"/>
                  <a:ext cx="2919" cy="2151"/>
                </a:xfrm>
                <a:prstGeom prst="ellipse">
                  <a:avLst/>
                </a:prstGeom>
                <a:gradFill>
                  <a:gsLst>
                    <a:gs pos="0">
                      <a:srgbClr val="AF273E"/>
                    </a:gs>
                    <a:gs pos="100000">
                      <a:srgbClr val="000000"/>
                    </a:gs>
                  </a:gsLst>
                  <a:lin ang="5400000" scaled="1"/>
                </a:gradFill>
                <a:ln>
                  <a:noFill/>
                </a:ln>
              </p:spPr>
              <p:txBody>
                <a:bodyPr wrap="none" rtlCol="0" anchor="ctr"/>
                <a:lstStyle/>
                <a:p>
                  <a:pPr algn="ctr"/>
                  <a:endParaRPr lang="zh-CN" altLang="en-US"/>
                </a:p>
              </p:txBody>
            </p:sp>
            <p:sp>
              <p:nvSpPr>
                <p:cNvPr id="26639" name="椭圆 26638"/>
                <p:cNvSpPr>
                  <a:spLocks/>
                </p:cNvSpPr>
                <p:nvPr/>
              </p:nvSpPr>
              <p:spPr>
                <a:xfrm>
                  <a:off x="2380" y="1601"/>
                  <a:ext cx="579" cy="406"/>
                </a:xfrm>
                <a:prstGeom prst="ellipse">
                  <a:avLst/>
                </a:prstGeom>
                <a:gradFill>
                  <a:gsLst>
                    <a:gs pos="0">
                      <a:srgbClr val="FFE103"/>
                    </a:gs>
                    <a:gs pos="100000">
                      <a:srgbClr val="AF273E"/>
                    </a:gs>
                  </a:gsLst>
                  <a:lin ang="5400000" scaled="1"/>
                </a:gradFill>
                <a:ln>
                  <a:noFill/>
                </a:ln>
              </p:spPr>
              <p:txBody>
                <a:bodyPr wrap="none" rtlCol="0" anchor="ctr"/>
                <a:lstStyle/>
                <a:p>
                  <a:pPr algn="ctr"/>
                  <a:endParaRPr lang="zh-CN" altLang="en-US"/>
                </a:p>
              </p:txBody>
            </p:sp>
          </p:grpSp>
          <p:grpSp>
            <p:nvGrpSpPr>
              <p:cNvPr id="26640" name="组合 26639"/>
              <p:cNvGrpSpPr>
                <a:grpSpLocks/>
              </p:cNvGrpSpPr>
              <p:nvPr/>
            </p:nvGrpSpPr>
            <p:grpSpPr>
              <a:xfrm>
                <a:off x="3115" y="0"/>
                <a:ext cx="2145" cy="1702"/>
                <a:chOff x="3115" y="0"/>
                <a:chExt cx="2145" cy="1702"/>
              </a:xfrm>
            </p:grpSpPr>
            <p:grpSp>
              <p:nvGrpSpPr>
                <p:cNvPr id="26641" name="组合 26640"/>
                <p:cNvGrpSpPr>
                  <a:grpSpLocks/>
                </p:cNvGrpSpPr>
                <p:nvPr/>
              </p:nvGrpSpPr>
              <p:grpSpPr>
                <a:xfrm>
                  <a:off x="4505" y="589"/>
                  <a:ext cx="493" cy="912"/>
                  <a:chOff x="3471" y="1530"/>
                  <a:chExt cx="1258" cy="2327"/>
                </a:xfrm>
              </p:grpSpPr>
              <p:sp>
                <p:nvSpPr>
                  <p:cNvPr id="26642" name="任意多边形 26641"/>
                  <p:cNvSpPr>
                    <a:spLocks/>
                  </p:cNvSpPr>
                  <p:nvPr/>
                </p:nvSpPr>
                <p:spPr>
                  <a:xfrm rot="2700000">
                    <a:off x="2765" y="2236"/>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643" name="任意多边形 26642"/>
                  <p:cNvSpPr>
                    <a:spLocks/>
                  </p:cNvSpPr>
                  <p:nvPr/>
                </p:nvSpPr>
                <p:spPr>
                  <a:xfrm rot="2700000">
                    <a:off x="4022" y="3149"/>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44" name="组合 26643"/>
                <p:cNvGrpSpPr>
                  <a:grpSpLocks/>
                </p:cNvGrpSpPr>
                <p:nvPr/>
              </p:nvGrpSpPr>
              <p:grpSpPr>
                <a:xfrm>
                  <a:off x="4267" y="781"/>
                  <a:ext cx="966" cy="522"/>
                  <a:chOff x="2864" y="2019"/>
                  <a:chExt cx="2463" cy="1332"/>
                </a:xfrm>
              </p:grpSpPr>
              <p:sp>
                <p:nvSpPr>
                  <p:cNvPr id="26645" name="任意多边形 26644"/>
                  <p:cNvSpPr>
                    <a:spLocks/>
                  </p:cNvSpPr>
                  <p:nvPr/>
                </p:nvSpPr>
                <p:spPr>
                  <a:xfrm rot="2100000">
                    <a:off x="2864" y="2019"/>
                    <a:ext cx="1814" cy="34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46" name="任意多边形 26645"/>
                  <p:cNvSpPr>
                    <a:spLocks/>
                  </p:cNvSpPr>
                  <p:nvPr/>
                </p:nvSpPr>
                <p:spPr>
                  <a:xfrm rot="2100000">
                    <a:off x="4353" y="2806"/>
                    <a:ext cx="974" cy="54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47" name="组合 26646"/>
                <p:cNvGrpSpPr>
                  <a:grpSpLocks/>
                </p:cNvGrpSpPr>
                <p:nvPr/>
              </p:nvGrpSpPr>
              <p:grpSpPr>
                <a:xfrm>
                  <a:off x="4280" y="707"/>
                  <a:ext cx="971" cy="417"/>
                  <a:chOff x="2897" y="1832"/>
                  <a:chExt cx="2477" cy="1064"/>
                </a:xfrm>
              </p:grpSpPr>
              <p:sp>
                <p:nvSpPr>
                  <p:cNvPr id="26648" name="任意多边形 26647"/>
                  <p:cNvSpPr>
                    <a:spLocks/>
                  </p:cNvSpPr>
                  <p:nvPr/>
                </p:nvSpPr>
                <p:spPr>
                  <a:xfrm rot="1560000">
                    <a:off x="2897" y="1832"/>
                    <a:ext cx="1736" cy="30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49" name="任意多边形 26648"/>
                  <p:cNvSpPr>
                    <a:spLocks/>
                  </p:cNvSpPr>
                  <p:nvPr/>
                </p:nvSpPr>
                <p:spPr>
                  <a:xfrm rot="1560000">
                    <a:off x="4442" y="2420"/>
                    <a:ext cx="932" cy="47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0" name="组合 26649"/>
                <p:cNvGrpSpPr>
                  <a:grpSpLocks/>
                </p:cNvGrpSpPr>
                <p:nvPr/>
              </p:nvGrpSpPr>
              <p:grpSpPr>
                <a:xfrm>
                  <a:off x="4291" y="630"/>
                  <a:ext cx="969" cy="364"/>
                  <a:chOff x="2924" y="1636"/>
                  <a:chExt cx="2472" cy="927"/>
                </a:xfrm>
              </p:grpSpPr>
              <p:sp>
                <p:nvSpPr>
                  <p:cNvPr id="26651" name="任意多边形 26650"/>
                  <p:cNvSpPr>
                    <a:spLocks/>
                  </p:cNvSpPr>
                  <p:nvPr/>
                </p:nvSpPr>
                <p:spPr>
                  <a:xfrm rot="1080000">
                    <a:off x="2924" y="1636"/>
                    <a:ext cx="1677" cy="33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2" name="任意多边形 26651"/>
                  <p:cNvSpPr>
                    <a:spLocks/>
                  </p:cNvSpPr>
                  <p:nvPr/>
                </p:nvSpPr>
                <p:spPr>
                  <a:xfrm rot="1080000">
                    <a:off x="4495" y="2037"/>
                    <a:ext cx="901" cy="52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3" name="组合 26652"/>
                <p:cNvGrpSpPr>
                  <a:grpSpLocks/>
                </p:cNvGrpSpPr>
                <p:nvPr/>
              </p:nvGrpSpPr>
              <p:grpSpPr>
                <a:xfrm>
                  <a:off x="4304" y="543"/>
                  <a:ext cx="918" cy="258"/>
                  <a:chOff x="2958" y="1414"/>
                  <a:chExt cx="2342" cy="657"/>
                </a:xfrm>
              </p:grpSpPr>
              <p:sp>
                <p:nvSpPr>
                  <p:cNvPr id="26654" name="任意多边形 26653"/>
                  <p:cNvSpPr>
                    <a:spLocks/>
                  </p:cNvSpPr>
                  <p:nvPr/>
                </p:nvSpPr>
                <p:spPr>
                  <a:xfrm rot="420000">
                    <a:off x="2958" y="1414"/>
                    <a:ext cx="154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5" name="任意多边形 26654"/>
                  <p:cNvSpPr>
                    <a:spLocks/>
                  </p:cNvSpPr>
                  <p:nvPr/>
                </p:nvSpPr>
                <p:spPr>
                  <a:xfrm rot="420000">
                    <a:off x="4470" y="1582"/>
                    <a:ext cx="830" cy="4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6" name="组合 26655"/>
                <p:cNvGrpSpPr>
                  <a:grpSpLocks/>
                </p:cNvGrpSpPr>
                <p:nvPr/>
              </p:nvGrpSpPr>
              <p:grpSpPr>
                <a:xfrm>
                  <a:off x="4314" y="487"/>
                  <a:ext cx="843" cy="134"/>
                  <a:chOff x="2983" y="1269"/>
                  <a:chExt cx="2150" cy="343"/>
                </a:xfrm>
              </p:grpSpPr>
              <p:sp>
                <p:nvSpPr>
                  <p:cNvPr id="26657" name="任意多边形 26656"/>
                  <p:cNvSpPr>
                    <a:spLocks/>
                  </p:cNvSpPr>
                  <p:nvPr/>
                </p:nvSpPr>
                <p:spPr>
                  <a:xfrm>
                    <a:off x="2983" y="1289"/>
                    <a:ext cx="1404" cy="21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58" name="任意多边形 26657"/>
                  <p:cNvSpPr>
                    <a:spLocks/>
                  </p:cNvSpPr>
                  <p:nvPr/>
                </p:nvSpPr>
                <p:spPr>
                  <a:xfrm>
                    <a:off x="4379" y="1269"/>
                    <a:ext cx="754" cy="34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59" name="组合 26658"/>
                <p:cNvGrpSpPr>
                  <a:grpSpLocks/>
                </p:cNvGrpSpPr>
                <p:nvPr/>
              </p:nvGrpSpPr>
              <p:grpSpPr>
                <a:xfrm>
                  <a:off x="4296" y="349"/>
                  <a:ext cx="737" cy="167"/>
                  <a:chOff x="2938" y="917"/>
                  <a:chExt cx="1879" cy="427"/>
                </a:xfrm>
              </p:grpSpPr>
              <p:sp>
                <p:nvSpPr>
                  <p:cNvPr id="26660" name="任意多边形 26659"/>
                  <p:cNvSpPr>
                    <a:spLocks/>
                  </p:cNvSpPr>
                  <p:nvPr/>
                </p:nvSpPr>
                <p:spPr>
                  <a:xfrm rot="-780000">
                    <a:off x="2938" y="1129"/>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661" name="任意多边形 26660"/>
                  <p:cNvSpPr>
                    <a:spLocks/>
                  </p:cNvSpPr>
                  <p:nvPr/>
                </p:nvSpPr>
                <p:spPr>
                  <a:xfrm rot="-780000">
                    <a:off x="4155" y="917"/>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662" name="组合 26661"/>
                <p:cNvGrpSpPr>
                  <a:grpSpLocks/>
                </p:cNvGrpSpPr>
                <p:nvPr/>
              </p:nvGrpSpPr>
              <p:grpSpPr>
                <a:xfrm>
                  <a:off x="3394" y="637"/>
                  <a:ext cx="493" cy="912"/>
                  <a:chOff x="637" y="1653"/>
                  <a:chExt cx="1257" cy="2326"/>
                </a:xfrm>
              </p:grpSpPr>
              <p:sp>
                <p:nvSpPr>
                  <p:cNvPr id="26663" name="任意多边形 26662"/>
                  <p:cNvSpPr>
                    <a:spLocks/>
                  </p:cNvSpPr>
                  <p:nvPr/>
                </p:nvSpPr>
                <p:spPr>
                  <a:xfrm rot="18900000" flipH="1">
                    <a:off x="1582" y="1653"/>
                    <a:ext cx="312" cy="172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64" name="任意多边形 26663"/>
                  <p:cNvSpPr>
                    <a:spLocks/>
                  </p:cNvSpPr>
                  <p:nvPr/>
                </p:nvSpPr>
                <p:spPr>
                  <a:xfrm rot="18900000" flipH="1">
                    <a:off x="637" y="3054"/>
                    <a:ext cx="490" cy="92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65" name="组合 26664"/>
                <p:cNvGrpSpPr>
                  <a:grpSpLocks/>
                </p:cNvGrpSpPr>
                <p:nvPr/>
              </p:nvGrpSpPr>
              <p:grpSpPr>
                <a:xfrm>
                  <a:off x="3142" y="850"/>
                  <a:ext cx="966" cy="522"/>
                  <a:chOff x="-5" y="2196"/>
                  <a:chExt cx="2463" cy="1332"/>
                </a:xfrm>
              </p:grpSpPr>
              <p:sp>
                <p:nvSpPr>
                  <p:cNvPr id="26666" name="任意多边形 26665"/>
                  <p:cNvSpPr>
                    <a:spLocks/>
                  </p:cNvSpPr>
                  <p:nvPr/>
                </p:nvSpPr>
                <p:spPr>
                  <a:xfrm rot="19500000" flipH="1">
                    <a:off x="644" y="2196"/>
                    <a:ext cx="1814" cy="34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67" name="任意多边形 26666"/>
                  <p:cNvSpPr>
                    <a:spLocks/>
                  </p:cNvSpPr>
                  <p:nvPr/>
                </p:nvSpPr>
                <p:spPr>
                  <a:xfrm rot="19500000" flipH="1">
                    <a:off x="-5" y="2983"/>
                    <a:ext cx="974" cy="54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668" name="组合 26667"/>
                <p:cNvGrpSpPr>
                  <a:grpSpLocks/>
                </p:cNvGrpSpPr>
                <p:nvPr/>
              </p:nvGrpSpPr>
              <p:grpSpPr>
                <a:xfrm>
                  <a:off x="3124" y="777"/>
                  <a:ext cx="971" cy="417"/>
                  <a:chOff x="-52" y="2009"/>
                  <a:chExt cx="2477" cy="1064"/>
                </a:xfrm>
              </p:grpSpPr>
              <p:sp>
                <p:nvSpPr>
                  <p:cNvPr id="26669" name="任意多边形 26668"/>
                  <p:cNvSpPr>
                    <a:spLocks/>
                  </p:cNvSpPr>
                  <p:nvPr/>
                </p:nvSpPr>
                <p:spPr>
                  <a:xfrm rot="20040000" flipH="1">
                    <a:off x="689" y="2009"/>
                    <a:ext cx="1736" cy="30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0" name="任意多边形 26669"/>
                  <p:cNvSpPr>
                    <a:spLocks/>
                  </p:cNvSpPr>
                  <p:nvPr/>
                </p:nvSpPr>
                <p:spPr>
                  <a:xfrm rot="20040000" flipH="1">
                    <a:off x="-52" y="2597"/>
                    <a:ext cx="932" cy="47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1" name="组合 26670"/>
                <p:cNvGrpSpPr>
                  <a:grpSpLocks/>
                </p:cNvGrpSpPr>
                <p:nvPr/>
              </p:nvGrpSpPr>
              <p:grpSpPr>
                <a:xfrm>
                  <a:off x="3115" y="700"/>
                  <a:ext cx="969" cy="363"/>
                  <a:chOff x="-74" y="1813"/>
                  <a:chExt cx="2472" cy="927"/>
                </a:xfrm>
              </p:grpSpPr>
              <p:sp>
                <p:nvSpPr>
                  <p:cNvPr id="26672" name="任意多边形 26671"/>
                  <p:cNvSpPr>
                    <a:spLocks/>
                  </p:cNvSpPr>
                  <p:nvPr/>
                </p:nvSpPr>
                <p:spPr>
                  <a:xfrm rot="20520000" flipH="1">
                    <a:off x="721" y="1813"/>
                    <a:ext cx="1677" cy="33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3" name="任意多边形 26672"/>
                  <p:cNvSpPr>
                    <a:spLocks/>
                  </p:cNvSpPr>
                  <p:nvPr/>
                </p:nvSpPr>
                <p:spPr>
                  <a:xfrm rot="20520000" flipH="1">
                    <a:off x="-74" y="2214"/>
                    <a:ext cx="901" cy="52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4" name="组合 26673"/>
                <p:cNvGrpSpPr>
                  <a:grpSpLocks/>
                </p:cNvGrpSpPr>
                <p:nvPr/>
              </p:nvGrpSpPr>
              <p:grpSpPr>
                <a:xfrm>
                  <a:off x="3153" y="613"/>
                  <a:ext cx="918" cy="257"/>
                  <a:chOff x="22" y="1591"/>
                  <a:chExt cx="2342" cy="657"/>
                </a:xfrm>
              </p:grpSpPr>
              <p:sp>
                <p:nvSpPr>
                  <p:cNvPr id="26675" name="任意多边形 26674"/>
                  <p:cNvSpPr>
                    <a:spLocks/>
                  </p:cNvSpPr>
                  <p:nvPr/>
                </p:nvSpPr>
                <p:spPr>
                  <a:xfrm rot="21180000" flipH="1">
                    <a:off x="819" y="1591"/>
                    <a:ext cx="154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6" name="任意多边形 26675"/>
                  <p:cNvSpPr>
                    <a:spLocks/>
                  </p:cNvSpPr>
                  <p:nvPr/>
                </p:nvSpPr>
                <p:spPr>
                  <a:xfrm rot="21180000" flipH="1">
                    <a:off x="22" y="1759"/>
                    <a:ext cx="830" cy="4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77" name="组合 26676"/>
                <p:cNvGrpSpPr>
                  <a:grpSpLocks/>
                </p:cNvGrpSpPr>
                <p:nvPr/>
              </p:nvGrpSpPr>
              <p:grpSpPr>
                <a:xfrm>
                  <a:off x="3218" y="556"/>
                  <a:ext cx="843" cy="134"/>
                  <a:chOff x="189" y="1446"/>
                  <a:chExt cx="2150" cy="343"/>
                </a:xfrm>
              </p:grpSpPr>
              <p:sp>
                <p:nvSpPr>
                  <p:cNvPr id="26678" name="任意多边形 26677"/>
                  <p:cNvSpPr>
                    <a:spLocks/>
                  </p:cNvSpPr>
                  <p:nvPr/>
                </p:nvSpPr>
                <p:spPr>
                  <a:xfrm flipH="1">
                    <a:off x="935" y="1466"/>
                    <a:ext cx="1404" cy="21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79" name="任意多边形 26678"/>
                  <p:cNvSpPr>
                    <a:spLocks/>
                  </p:cNvSpPr>
                  <p:nvPr/>
                </p:nvSpPr>
                <p:spPr>
                  <a:xfrm flipH="1">
                    <a:off x="189" y="1446"/>
                    <a:ext cx="754" cy="34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10800000" scaled="1"/>
                  </a:gradFill>
                  <a:ln>
                    <a:noFill/>
                  </a:ln>
                  <a:effectLst/>
                </p:spPr>
                <p:txBody>
                  <a:bodyPr wrap="none" rtlCol="0" anchor="ctr"/>
                  <a:lstStyle/>
                  <a:p>
                    <a:pPr algn="ctr"/>
                    <a:endParaRPr lang="zh-CN" altLang="en-US"/>
                  </a:p>
                </p:txBody>
              </p:sp>
            </p:grpSp>
            <p:grpSp>
              <p:nvGrpSpPr>
                <p:cNvPr id="26680" name="组合 26679"/>
                <p:cNvGrpSpPr>
                  <a:grpSpLocks/>
                </p:cNvGrpSpPr>
                <p:nvPr/>
              </p:nvGrpSpPr>
              <p:grpSpPr>
                <a:xfrm>
                  <a:off x="3342" y="418"/>
                  <a:ext cx="737" cy="167"/>
                  <a:chOff x="505" y="1094"/>
                  <a:chExt cx="1879" cy="427"/>
                </a:xfrm>
              </p:grpSpPr>
              <p:sp>
                <p:nvSpPr>
                  <p:cNvPr id="26681" name="任意多边形 26680"/>
                  <p:cNvSpPr>
                    <a:spLocks/>
                  </p:cNvSpPr>
                  <p:nvPr/>
                </p:nvSpPr>
                <p:spPr>
                  <a:xfrm rot="780000" flipH="1">
                    <a:off x="1151" y="1306"/>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2" name="任意多边形 26681"/>
                  <p:cNvSpPr>
                    <a:spLocks/>
                  </p:cNvSpPr>
                  <p:nvPr/>
                </p:nvSpPr>
                <p:spPr>
                  <a:xfrm rot="780000" flipH="1">
                    <a:off x="505" y="1094"/>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3" name="组合 26682"/>
                <p:cNvGrpSpPr>
                  <a:grpSpLocks/>
                </p:cNvGrpSpPr>
                <p:nvPr/>
              </p:nvGrpSpPr>
              <p:grpSpPr>
                <a:xfrm>
                  <a:off x="3386" y="341"/>
                  <a:ext cx="725" cy="218"/>
                  <a:chOff x="616" y="899"/>
                  <a:chExt cx="1850" cy="554"/>
                </a:xfrm>
              </p:grpSpPr>
              <p:sp>
                <p:nvSpPr>
                  <p:cNvPr id="26684" name="任意多边形 26683"/>
                  <p:cNvSpPr>
                    <a:spLocks/>
                  </p:cNvSpPr>
                  <p:nvPr/>
                </p:nvSpPr>
                <p:spPr>
                  <a:xfrm rot="1260000" flipH="1">
                    <a:off x="1233" y="1238"/>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5" name="任意多边形 26684"/>
                  <p:cNvSpPr>
                    <a:spLocks/>
                  </p:cNvSpPr>
                  <p:nvPr/>
                </p:nvSpPr>
                <p:spPr>
                  <a:xfrm rot="1260000" flipH="1">
                    <a:off x="616" y="899"/>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6" name="组合 26685"/>
                <p:cNvGrpSpPr>
                  <a:grpSpLocks/>
                </p:cNvGrpSpPr>
                <p:nvPr/>
              </p:nvGrpSpPr>
              <p:grpSpPr>
                <a:xfrm>
                  <a:off x="3472" y="231"/>
                  <a:ext cx="693" cy="291"/>
                  <a:chOff x="3472" y="231"/>
                  <a:chExt cx="693" cy="291"/>
                </a:xfrm>
              </p:grpSpPr>
              <p:sp>
                <p:nvSpPr>
                  <p:cNvPr id="26687" name="任意多边形 26686"/>
                  <p:cNvSpPr>
                    <a:spLocks/>
                  </p:cNvSpPr>
                  <p:nvPr/>
                </p:nvSpPr>
                <p:spPr>
                  <a:xfrm rot="1980000" flipH="1">
                    <a:off x="3681" y="438"/>
                    <a:ext cx="484" cy="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88" name="任意多边形 26687"/>
                  <p:cNvSpPr>
                    <a:spLocks/>
                  </p:cNvSpPr>
                  <p:nvPr/>
                </p:nvSpPr>
                <p:spPr>
                  <a:xfrm rot="1980000" flipH="1">
                    <a:off x="3472" y="231"/>
                    <a:ext cx="260" cy="132"/>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89" name="组合 26688"/>
                <p:cNvGrpSpPr>
                  <a:grpSpLocks/>
                </p:cNvGrpSpPr>
                <p:nvPr/>
              </p:nvGrpSpPr>
              <p:grpSpPr>
                <a:xfrm>
                  <a:off x="3554" y="118"/>
                  <a:ext cx="664" cy="349"/>
                  <a:chOff x="3554" y="118"/>
                  <a:chExt cx="664" cy="349"/>
                </a:xfrm>
              </p:grpSpPr>
              <p:sp>
                <p:nvSpPr>
                  <p:cNvPr id="26690" name="任意多边形 26689"/>
                  <p:cNvSpPr>
                    <a:spLocks/>
                  </p:cNvSpPr>
                  <p:nvPr/>
                </p:nvSpPr>
                <p:spPr>
                  <a:xfrm rot="2640000" flipH="1">
                    <a:off x="3727" y="383"/>
                    <a:ext cx="491" cy="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1" name="任意多边形 26690"/>
                  <p:cNvSpPr>
                    <a:spLocks/>
                  </p:cNvSpPr>
                  <p:nvPr/>
                </p:nvSpPr>
                <p:spPr>
                  <a:xfrm rot="2640000" flipH="1">
                    <a:off x="3554" y="118"/>
                    <a:ext cx="264" cy="132"/>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2" name="组合 26691"/>
                <p:cNvGrpSpPr>
                  <a:grpSpLocks/>
                </p:cNvGrpSpPr>
                <p:nvPr/>
              </p:nvGrpSpPr>
              <p:grpSpPr>
                <a:xfrm>
                  <a:off x="3784" y="30"/>
                  <a:ext cx="305" cy="593"/>
                  <a:chOff x="1633" y="104"/>
                  <a:chExt cx="778" cy="1512"/>
                </a:xfrm>
              </p:grpSpPr>
              <p:sp>
                <p:nvSpPr>
                  <p:cNvPr id="26693" name="任意多边形 26692"/>
                  <p:cNvSpPr>
                    <a:spLocks/>
                  </p:cNvSpPr>
                  <p:nvPr/>
                </p:nvSpPr>
                <p:spPr>
                  <a:xfrm rot="3420000" flipH="1">
                    <a:off x="1754" y="958"/>
                    <a:ext cx="1100"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4" name="任意多边形 26693"/>
                  <p:cNvSpPr>
                    <a:spLocks/>
                  </p:cNvSpPr>
                  <p:nvPr/>
                </p:nvSpPr>
                <p:spPr>
                  <a:xfrm rot="3420000" flipH="1">
                    <a:off x="1507" y="230"/>
                    <a:ext cx="591"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5" name="组合 26694"/>
                <p:cNvGrpSpPr>
                  <a:grpSpLocks/>
                </p:cNvGrpSpPr>
                <p:nvPr/>
              </p:nvGrpSpPr>
              <p:grpSpPr>
                <a:xfrm>
                  <a:off x="3903" y="0"/>
                  <a:ext cx="248" cy="601"/>
                  <a:chOff x="1935" y="28"/>
                  <a:chExt cx="634" cy="1534"/>
                </a:xfrm>
              </p:grpSpPr>
              <p:sp>
                <p:nvSpPr>
                  <p:cNvPr id="26696" name="任意多边形 26695"/>
                  <p:cNvSpPr>
                    <a:spLocks/>
                  </p:cNvSpPr>
                  <p:nvPr/>
                </p:nvSpPr>
                <p:spPr>
                  <a:xfrm rot="4080000" flipH="1">
                    <a:off x="1931" y="924"/>
                    <a:ext cx="1061"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697" name="任意多边形 26696"/>
                  <p:cNvSpPr>
                    <a:spLocks/>
                  </p:cNvSpPr>
                  <p:nvPr/>
                </p:nvSpPr>
                <p:spPr>
                  <a:xfrm rot="4080000" flipH="1">
                    <a:off x="1819" y="144"/>
                    <a:ext cx="570"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grpSp>
              <p:nvGrpSpPr>
                <p:cNvPr id="26698" name="组合 26697"/>
                <p:cNvGrpSpPr>
                  <a:grpSpLocks/>
                </p:cNvGrpSpPr>
                <p:nvPr/>
              </p:nvGrpSpPr>
              <p:grpSpPr>
                <a:xfrm>
                  <a:off x="4251" y="252"/>
                  <a:ext cx="723" cy="222"/>
                  <a:chOff x="2822" y="672"/>
                  <a:chExt cx="1845" cy="566"/>
                </a:xfrm>
              </p:grpSpPr>
              <p:sp>
                <p:nvSpPr>
                  <p:cNvPr id="26699" name="任意多边形 26698"/>
                  <p:cNvSpPr>
                    <a:spLocks/>
                  </p:cNvSpPr>
                  <p:nvPr/>
                </p:nvSpPr>
                <p:spPr>
                  <a:xfrm rot="-1320000">
                    <a:off x="2822" y="1023"/>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0" name="任意多边形 26699"/>
                  <p:cNvSpPr>
                    <a:spLocks/>
                  </p:cNvSpPr>
                  <p:nvPr/>
                </p:nvSpPr>
                <p:spPr>
                  <a:xfrm rot="-1320000">
                    <a:off x="4005" y="672"/>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01" name="组合 26700"/>
                <p:cNvGrpSpPr>
                  <a:grpSpLocks/>
                </p:cNvGrpSpPr>
                <p:nvPr/>
              </p:nvGrpSpPr>
              <p:grpSpPr>
                <a:xfrm>
                  <a:off x="4196" y="163"/>
                  <a:ext cx="699" cy="282"/>
                  <a:chOff x="2683" y="445"/>
                  <a:chExt cx="1781" cy="717"/>
                </a:xfrm>
              </p:grpSpPr>
              <p:sp>
                <p:nvSpPr>
                  <p:cNvPr id="26702" name="任意多边形 26701"/>
                  <p:cNvSpPr>
                    <a:spLocks/>
                  </p:cNvSpPr>
                  <p:nvPr/>
                </p:nvSpPr>
                <p:spPr>
                  <a:xfrm rot="-1920000">
                    <a:off x="2683" y="947"/>
                    <a:ext cx="1233" cy="215"/>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3" name="任意多边形 26702"/>
                  <p:cNvSpPr>
                    <a:spLocks/>
                  </p:cNvSpPr>
                  <p:nvPr/>
                </p:nvSpPr>
                <p:spPr>
                  <a:xfrm rot="-1920000">
                    <a:off x="3802" y="445"/>
                    <a:ext cx="662" cy="338"/>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sp>
              <p:nvSpPr>
                <p:cNvPr id="26704" name="任意多边形 26703"/>
                <p:cNvSpPr>
                  <a:spLocks/>
                </p:cNvSpPr>
                <p:nvPr/>
              </p:nvSpPr>
              <p:spPr>
                <a:xfrm rot="4560000" flipH="1">
                  <a:off x="3968" y="372"/>
                  <a:ext cx="403" cy="57"/>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gs>
                  </a:gsLst>
                  <a:lin ang="10800000" scaled="1"/>
                </a:gradFill>
                <a:ln>
                  <a:noFill/>
                </a:ln>
              </p:spPr>
              <p:txBody>
                <a:bodyPr wrap="none" rtlCol="0" anchor="ctr"/>
                <a:lstStyle/>
                <a:p>
                  <a:pPr algn="ctr"/>
                  <a:endParaRPr lang="zh-CN" altLang="en-US"/>
                </a:p>
              </p:txBody>
            </p:sp>
            <p:sp>
              <p:nvSpPr>
                <p:cNvPr id="26705" name="任意多边形 26704"/>
                <p:cNvSpPr>
                  <a:spLocks/>
                </p:cNvSpPr>
                <p:nvPr/>
              </p:nvSpPr>
              <p:spPr>
                <a:xfrm rot="4560000" flipH="1">
                  <a:off x="3977" y="77"/>
                  <a:ext cx="216" cy="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10800000" scaled="1"/>
                </a:gradFill>
                <a:ln>
                  <a:noFill/>
                </a:ln>
              </p:spPr>
              <p:txBody>
                <a:bodyPr wrap="none" rtlCol="0" anchor="ctr"/>
                <a:lstStyle/>
                <a:p>
                  <a:pPr algn="ctr"/>
                  <a:endParaRPr lang="zh-CN" altLang="en-US"/>
                </a:p>
              </p:txBody>
            </p:sp>
            <p:grpSp>
              <p:nvGrpSpPr>
                <p:cNvPr id="26706" name="组合 26705"/>
                <p:cNvGrpSpPr>
                  <a:grpSpLocks/>
                </p:cNvGrpSpPr>
                <p:nvPr/>
              </p:nvGrpSpPr>
              <p:grpSpPr>
                <a:xfrm>
                  <a:off x="4242" y="5"/>
                  <a:ext cx="251" cy="596"/>
                  <a:chOff x="2800" y="41"/>
                  <a:chExt cx="640" cy="1520"/>
                </a:xfrm>
              </p:grpSpPr>
              <p:sp>
                <p:nvSpPr>
                  <p:cNvPr id="26707" name="任意多边形 26706"/>
                  <p:cNvSpPr>
                    <a:spLocks/>
                  </p:cNvSpPr>
                  <p:nvPr/>
                </p:nvSpPr>
                <p:spPr>
                  <a:xfrm rot="-3840000">
                    <a:off x="2361" y="938"/>
                    <a:ext cx="1062" cy="184"/>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08" name="任意多边形 26707"/>
                  <p:cNvSpPr>
                    <a:spLocks/>
                  </p:cNvSpPr>
                  <p:nvPr/>
                </p:nvSpPr>
                <p:spPr>
                  <a:xfrm rot="-3840000">
                    <a:off x="3011" y="181"/>
                    <a:ext cx="570" cy="28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09" name="组合 26708"/>
                <p:cNvGrpSpPr>
                  <a:grpSpLocks/>
                </p:cNvGrpSpPr>
                <p:nvPr/>
              </p:nvGrpSpPr>
              <p:grpSpPr>
                <a:xfrm>
                  <a:off x="4295" y="53"/>
                  <a:ext cx="398" cy="574"/>
                  <a:chOff x="2934" y="163"/>
                  <a:chExt cx="1017" cy="1464"/>
                </a:xfrm>
              </p:grpSpPr>
              <p:sp>
                <p:nvSpPr>
                  <p:cNvPr id="26710" name="任意多边形 26709"/>
                  <p:cNvSpPr>
                    <a:spLocks/>
                  </p:cNvSpPr>
                  <p:nvPr/>
                </p:nvSpPr>
                <p:spPr>
                  <a:xfrm rot="-2760000">
                    <a:off x="2492" y="914"/>
                    <a:ext cx="1155" cy="270"/>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11" name="任意多边形 26710"/>
                  <p:cNvSpPr>
                    <a:spLocks/>
                  </p:cNvSpPr>
                  <p:nvPr/>
                </p:nvSpPr>
                <p:spPr>
                  <a:xfrm rot="-2760000">
                    <a:off x="3430" y="261"/>
                    <a:ext cx="620" cy="42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12" name="组合 26711"/>
                <p:cNvGrpSpPr>
                  <a:grpSpLocks/>
                </p:cNvGrpSpPr>
                <p:nvPr/>
              </p:nvGrpSpPr>
              <p:grpSpPr>
                <a:xfrm>
                  <a:off x="4215" y="2"/>
                  <a:ext cx="95" cy="567"/>
                  <a:chOff x="2730" y="32"/>
                  <a:chExt cx="243" cy="1448"/>
                </a:xfrm>
              </p:grpSpPr>
              <p:sp>
                <p:nvSpPr>
                  <p:cNvPr id="26713" name="任意多边形 26712"/>
                  <p:cNvSpPr>
                    <a:spLocks/>
                  </p:cNvSpPr>
                  <p:nvPr/>
                </p:nvSpPr>
                <p:spPr>
                  <a:xfrm rot="-4860000">
                    <a:off x="2296" y="960"/>
                    <a:ext cx="954" cy="8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alpha val="100000"/>
                        </a:srgbClr>
                      </a:gs>
                      <a:gs pos="100000">
                        <a:srgbClr val="FFE103"/>
                      </a:gs>
                    </a:gsLst>
                    <a:lin ang="10800000" scaled="1"/>
                  </a:gradFill>
                  <a:ln>
                    <a:noFill/>
                  </a:ln>
                  <a:effectLst/>
                </p:spPr>
                <p:txBody>
                  <a:bodyPr wrap="none" rtlCol="0" anchor="ctr"/>
                  <a:lstStyle/>
                  <a:p>
                    <a:pPr algn="ctr"/>
                    <a:endParaRPr lang="zh-CN" altLang="en-US"/>
                  </a:p>
                </p:txBody>
              </p:sp>
              <p:sp>
                <p:nvSpPr>
                  <p:cNvPr id="26714" name="任意多边形 26713"/>
                  <p:cNvSpPr>
                    <a:spLocks/>
                  </p:cNvSpPr>
                  <p:nvPr/>
                </p:nvSpPr>
                <p:spPr>
                  <a:xfrm rot="-4860000">
                    <a:off x="2650" y="220"/>
                    <a:ext cx="512" cy="13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000000"/>
                      </a:gs>
                      <a:gs pos="100000">
                        <a:srgbClr val="FE1F08"/>
                      </a:gs>
                    </a:gsLst>
                    <a:lin ang="10800000" scaled="1"/>
                  </a:gradFill>
                  <a:ln>
                    <a:noFill/>
                  </a:ln>
                </p:spPr>
                <p:txBody>
                  <a:bodyPr wrap="none" rtlCol="0" anchor="ctr"/>
                  <a:lstStyle/>
                  <a:p>
                    <a:pPr algn="ctr"/>
                    <a:endParaRPr lang="zh-CN" altLang="en-US"/>
                  </a:p>
                </p:txBody>
              </p:sp>
            </p:grpSp>
            <p:grpSp>
              <p:nvGrpSpPr>
                <p:cNvPr id="26715" name="组合 26714"/>
                <p:cNvGrpSpPr>
                  <a:grpSpLocks/>
                </p:cNvGrpSpPr>
                <p:nvPr/>
              </p:nvGrpSpPr>
              <p:grpSpPr>
                <a:xfrm>
                  <a:off x="3514" y="683"/>
                  <a:ext cx="425" cy="960"/>
                  <a:chOff x="943" y="1769"/>
                  <a:chExt cx="1085" cy="2450"/>
                </a:xfrm>
              </p:grpSpPr>
              <p:sp>
                <p:nvSpPr>
                  <p:cNvPr id="26716" name="任意多边形 26715"/>
                  <p:cNvSpPr>
                    <a:spLocks/>
                  </p:cNvSpPr>
                  <p:nvPr/>
                </p:nvSpPr>
                <p:spPr>
                  <a:xfrm rot="18360000" flipH="1">
                    <a:off x="1010" y="2475"/>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17" name="任意多边形 26716"/>
                  <p:cNvSpPr>
                    <a:spLocks/>
                  </p:cNvSpPr>
                  <p:nvPr/>
                </p:nvSpPr>
                <p:spPr>
                  <a:xfrm rot="18360000" flipH="1">
                    <a:off x="726" y="3511"/>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18" name="组合 26717"/>
                <p:cNvGrpSpPr>
                  <a:grpSpLocks/>
                </p:cNvGrpSpPr>
                <p:nvPr/>
              </p:nvGrpSpPr>
              <p:grpSpPr>
                <a:xfrm>
                  <a:off x="3715" y="748"/>
                  <a:ext cx="300" cy="930"/>
                  <a:chOff x="1455" y="1936"/>
                  <a:chExt cx="766" cy="2373"/>
                </a:xfrm>
              </p:grpSpPr>
              <p:sp>
                <p:nvSpPr>
                  <p:cNvPr id="26719" name="任意多边形 26718"/>
                  <p:cNvSpPr>
                    <a:spLocks/>
                  </p:cNvSpPr>
                  <p:nvPr/>
                </p:nvSpPr>
                <p:spPr>
                  <a:xfrm rot="17580000" flipH="1">
                    <a:off x="1268" y="2577"/>
                    <a:ext cx="1595"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20" name="任意多边形 26719"/>
                  <p:cNvSpPr>
                    <a:spLocks/>
                  </p:cNvSpPr>
                  <p:nvPr/>
                </p:nvSpPr>
                <p:spPr>
                  <a:xfrm rot="17580000" flipH="1">
                    <a:off x="1272" y="3636"/>
                    <a:ext cx="856"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1" name="组合 26720"/>
                <p:cNvGrpSpPr>
                  <a:grpSpLocks/>
                </p:cNvGrpSpPr>
                <p:nvPr/>
              </p:nvGrpSpPr>
              <p:grpSpPr>
                <a:xfrm>
                  <a:off x="3923" y="769"/>
                  <a:ext cx="180" cy="913"/>
                  <a:chOff x="1956" y="1990"/>
                  <a:chExt cx="492" cy="2604"/>
                </a:xfrm>
              </p:grpSpPr>
              <p:sp>
                <p:nvSpPr>
                  <p:cNvPr id="26722" name="任意多边形 26721"/>
                  <p:cNvSpPr>
                    <a:spLocks/>
                  </p:cNvSpPr>
                  <p:nvPr/>
                </p:nvSpPr>
                <p:spPr>
                  <a:xfrm rot="16800000" flipH="1">
                    <a:off x="1442" y="2695"/>
                    <a:ext cx="1711" cy="301"/>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alpha val="100000"/>
                        </a:srgbClr>
                      </a:gs>
                    </a:gsLst>
                    <a:lin ang="10800000" scaled="1"/>
                  </a:gradFill>
                  <a:ln>
                    <a:noFill/>
                  </a:ln>
                  <a:effectLst/>
                </p:spPr>
                <p:txBody>
                  <a:bodyPr wrap="none" rtlCol="0" anchor="ctr"/>
                  <a:lstStyle/>
                  <a:p>
                    <a:pPr algn="ctr"/>
                    <a:endParaRPr lang="zh-CN" altLang="en-US"/>
                  </a:p>
                </p:txBody>
              </p:sp>
              <p:sp>
                <p:nvSpPr>
                  <p:cNvPr id="26723" name="任意多边形 26722"/>
                  <p:cNvSpPr>
                    <a:spLocks/>
                  </p:cNvSpPr>
                  <p:nvPr/>
                </p:nvSpPr>
                <p:spPr>
                  <a:xfrm rot="16800000" flipH="1">
                    <a:off x="1734" y="3898"/>
                    <a:ext cx="918" cy="473"/>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4" name="组合 26723"/>
                <p:cNvGrpSpPr>
                  <a:grpSpLocks/>
                </p:cNvGrpSpPr>
                <p:nvPr/>
              </p:nvGrpSpPr>
              <p:grpSpPr>
                <a:xfrm>
                  <a:off x="4451" y="662"/>
                  <a:ext cx="442" cy="951"/>
                  <a:chOff x="3334" y="1717"/>
                  <a:chExt cx="1125" cy="2426"/>
                </a:xfrm>
              </p:grpSpPr>
              <p:sp>
                <p:nvSpPr>
                  <p:cNvPr id="26725" name="任意多边形 26724"/>
                  <p:cNvSpPr>
                    <a:spLocks/>
                  </p:cNvSpPr>
                  <p:nvPr/>
                </p:nvSpPr>
                <p:spPr>
                  <a:xfrm rot="3120000">
                    <a:off x="2628" y="2423"/>
                    <a:ext cx="1724" cy="312"/>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26" name="任意多边形 26725"/>
                  <p:cNvSpPr>
                    <a:spLocks/>
                  </p:cNvSpPr>
                  <p:nvPr/>
                </p:nvSpPr>
                <p:spPr>
                  <a:xfrm rot="3120000">
                    <a:off x="3752" y="3435"/>
                    <a:ext cx="925" cy="490"/>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27" name="组合 26726"/>
                <p:cNvGrpSpPr>
                  <a:grpSpLocks/>
                </p:cNvGrpSpPr>
                <p:nvPr/>
              </p:nvGrpSpPr>
              <p:grpSpPr>
                <a:xfrm>
                  <a:off x="4391" y="721"/>
                  <a:ext cx="347" cy="951"/>
                  <a:chOff x="3181" y="1866"/>
                  <a:chExt cx="883" cy="2426"/>
                </a:xfrm>
              </p:grpSpPr>
              <p:sp>
                <p:nvSpPr>
                  <p:cNvPr id="26728" name="任意多边形 26727"/>
                  <p:cNvSpPr>
                    <a:spLocks/>
                  </p:cNvSpPr>
                  <p:nvPr/>
                </p:nvSpPr>
                <p:spPr>
                  <a:xfrm rot="3720000">
                    <a:off x="2506" y="2541"/>
                    <a:ext cx="1650" cy="299"/>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29" name="任意多边形 26728"/>
                  <p:cNvSpPr>
                    <a:spLocks/>
                  </p:cNvSpPr>
                  <p:nvPr/>
                </p:nvSpPr>
                <p:spPr>
                  <a:xfrm rot="3720000">
                    <a:off x="3387" y="3615"/>
                    <a:ext cx="885" cy="469"/>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alpha val="100000"/>
                        </a:srgbClr>
                      </a:gs>
                    </a:gsLst>
                    <a:lin ang="5400000" scaled="1"/>
                  </a:gradFill>
                  <a:ln>
                    <a:noFill/>
                  </a:ln>
                  <a:effectLst/>
                </p:spPr>
                <p:txBody>
                  <a:bodyPr wrap="none" rtlCol="0" anchor="ctr"/>
                  <a:lstStyle/>
                  <a:p>
                    <a:pPr algn="ctr"/>
                    <a:endParaRPr lang="zh-CN" altLang="en-US"/>
                  </a:p>
                </p:txBody>
              </p:sp>
            </p:grpSp>
            <p:grpSp>
              <p:nvGrpSpPr>
                <p:cNvPr id="26730" name="组合 26729"/>
                <p:cNvGrpSpPr>
                  <a:grpSpLocks/>
                </p:cNvGrpSpPr>
                <p:nvPr/>
              </p:nvGrpSpPr>
              <p:grpSpPr>
                <a:xfrm>
                  <a:off x="4323" y="767"/>
                  <a:ext cx="243" cy="935"/>
                  <a:chOff x="3006" y="1983"/>
                  <a:chExt cx="619" cy="2386"/>
                </a:xfrm>
              </p:grpSpPr>
              <p:sp>
                <p:nvSpPr>
                  <p:cNvPr id="26731" name="任意多边形 26730"/>
                  <p:cNvSpPr>
                    <a:spLocks/>
                  </p:cNvSpPr>
                  <p:nvPr/>
                </p:nvSpPr>
                <p:spPr>
                  <a:xfrm rot="4260000">
                    <a:off x="2329" y="2660"/>
                    <a:ext cx="1601" cy="24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32" name="任意多边形 26731"/>
                  <p:cNvSpPr>
                    <a:spLocks/>
                  </p:cNvSpPr>
                  <p:nvPr/>
                </p:nvSpPr>
                <p:spPr>
                  <a:xfrm rot="4260000">
                    <a:off x="3003" y="3746"/>
                    <a:ext cx="859" cy="38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nvGrpSpPr>
                <p:cNvPr id="26733" name="组合 26732"/>
                <p:cNvGrpSpPr>
                  <a:grpSpLocks/>
                </p:cNvGrpSpPr>
                <p:nvPr/>
              </p:nvGrpSpPr>
              <p:grpSpPr>
                <a:xfrm>
                  <a:off x="4249" y="813"/>
                  <a:ext cx="159" cy="870"/>
                  <a:chOff x="2819" y="2101"/>
                  <a:chExt cx="405" cy="2219"/>
                </a:xfrm>
              </p:grpSpPr>
              <p:sp>
                <p:nvSpPr>
                  <p:cNvPr id="26734" name="任意多边形 26733"/>
                  <p:cNvSpPr>
                    <a:spLocks/>
                  </p:cNvSpPr>
                  <p:nvPr/>
                </p:nvSpPr>
                <p:spPr>
                  <a:xfrm rot="4860000">
                    <a:off x="2207" y="2713"/>
                    <a:ext cx="1471" cy="246"/>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E1F08"/>
                      </a:gs>
                      <a:gs pos="100000">
                        <a:srgbClr val="FFE103"/>
                      </a:gs>
                    </a:gsLst>
                    <a:lin ang="10800000" scaled="1"/>
                  </a:gradFill>
                  <a:ln>
                    <a:noFill/>
                  </a:ln>
                </p:spPr>
                <p:txBody>
                  <a:bodyPr wrap="none" rtlCol="0" anchor="ctr"/>
                  <a:lstStyle/>
                  <a:p>
                    <a:pPr algn="ctr"/>
                    <a:endParaRPr lang="zh-CN" altLang="en-US"/>
                  </a:p>
                </p:txBody>
              </p:sp>
              <p:sp>
                <p:nvSpPr>
                  <p:cNvPr id="26735" name="任意多边形 26734"/>
                  <p:cNvSpPr>
                    <a:spLocks/>
                  </p:cNvSpPr>
                  <p:nvPr/>
                </p:nvSpPr>
                <p:spPr>
                  <a:xfrm rot="4860000">
                    <a:off x="2636" y="3732"/>
                    <a:ext cx="790" cy="386"/>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nvGrpSpPr>
                <p:cNvPr id="26736" name="组合 26735"/>
                <p:cNvGrpSpPr>
                  <a:grpSpLocks/>
                </p:cNvGrpSpPr>
                <p:nvPr/>
              </p:nvGrpSpPr>
              <p:grpSpPr>
                <a:xfrm>
                  <a:off x="4045" y="826"/>
                  <a:ext cx="167" cy="857"/>
                  <a:chOff x="2287" y="2135"/>
                  <a:chExt cx="426" cy="2185"/>
                </a:xfrm>
              </p:grpSpPr>
              <p:sp>
                <p:nvSpPr>
                  <p:cNvPr id="26737" name="任意多边形 26736"/>
                  <p:cNvSpPr>
                    <a:spLocks/>
                  </p:cNvSpPr>
                  <p:nvPr/>
                </p:nvSpPr>
                <p:spPr>
                  <a:xfrm rot="5700000">
                    <a:off x="1901" y="2759"/>
                    <a:ext cx="1437" cy="188"/>
                  </a:xfrm>
                  <a:custGeom>
                    <a:avLst/>
                    <a:gdLst/>
                    <a:ahLst/>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path>
                    </a:pathLst>
                  </a:custGeom>
                  <a:gradFill>
                    <a:gsLst>
                      <a:gs pos="0">
                        <a:srgbClr val="FFE103"/>
                      </a:gs>
                      <a:gs pos="100000">
                        <a:srgbClr val="FE1F08"/>
                      </a:gs>
                    </a:gsLst>
                    <a:lin ang="5400000" scaled="1"/>
                  </a:gradFill>
                  <a:ln>
                    <a:noFill/>
                  </a:ln>
                </p:spPr>
                <p:txBody>
                  <a:bodyPr wrap="none" rtlCol="0" anchor="ctr"/>
                  <a:lstStyle/>
                  <a:p>
                    <a:pPr algn="ctr"/>
                    <a:endParaRPr lang="zh-CN" altLang="en-US"/>
                  </a:p>
                </p:txBody>
              </p:sp>
              <p:sp>
                <p:nvSpPr>
                  <p:cNvPr id="26738" name="任意多边形 26737"/>
                  <p:cNvSpPr>
                    <a:spLocks/>
                  </p:cNvSpPr>
                  <p:nvPr/>
                </p:nvSpPr>
                <p:spPr>
                  <a:xfrm rot="5700000">
                    <a:off x="2049" y="3787"/>
                    <a:ext cx="771" cy="295"/>
                  </a:xfrm>
                  <a:custGeom>
                    <a:avLst/>
                    <a:gdLst/>
                    <a:ahLst/>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path>
                    </a:pathLst>
                  </a:custGeom>
                  <a:gradFill>
                    <a:gsLst>
                      <a:gs pos="0">
                        <a:srgbClr val="FE1F08"/>
                      </a:gs>
                      <a:gs pos="100000">
                        <a:srgbClr val="000000"/>
                      </a:gs>
                    </a:gsLst>
                    <a:lin ang="5400000" scaled="1"/>
                  </a:gradFill>
                  <a:ln>
                    <a:noFill/>
                  </a:ln>
                </p:spPr>
                <p:txBody>
                  <a:bodyPr wrap="none" rtlCol="0" anchor="ctr"/>
                  <a:lstStyle/>
                  <a:p>
                    <a:pPr algn="ctr"/>
                    <a:endParaRPr lang="zh-CN" altLang="en-US"/>
                  </a:p>
                </p:txBody>
              </p:sp>
            </p:grpSp>
          </p:grpSp>
          <p:sp>
            <p:nvSpPr>
              <p:cNvPr id="26739" name="任意多边形 26738"/>
              <p:cNvSpPr>
                <a:spLocks/>
              </p:cNvSpPr>
              <p:nvPr/>
            </p:nvSpPr>
            <p:spPr>
              <a:xfrm flipH="1">
                <a:off x="3873" y="934"/>
                <a:ext cx="191" cy="580"/>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40" name="任意多边形 26739"/>
              <p:cNvSpPr>
                <a:spLocks/>
              </p:cNvSpPr>
              <p:nvPr/>
            </p:nvSpPr>
            <p:spPr>
              <a:xfrm flipH="1">
                <a:off x="3528" y="726"/>
                <a:ext cx="833" cy="903"/>
              </a:xfrm>
              <a:custGeom>
                <a:avLst/>
                <a:gdLst>
                  <a:gd name="T0" fmla="*/ 5467 w 21600"/>
                  <a:gd name="T1" fmla="*/ 0 h 21602"/>
                  <a:gd name="T2" fmla="*/ 21589 w 21600"/>
                  <a:gd name="T3" fmla="*/ 21602 h 21602"/>
                  <a:gd name="T4" fmla="*/ 0 w 21600"/>
                  <a:gd name="T5" fmla="*/ 20897 h 21602"/>
                </a:gdLst>
                <a:ahLst/>
                <a:cxnLst/>
                <a:rect l="0" t="0" r="r" b="b"/>
                <a:pathLst>
                  <a:path w="21600" h="21602" fill="none" extrusionOk="0"/>
                  <a:path w="21600" h="21602" stroke="0" extrusionOk="0"/>
                </a:pathLst>
              </a:custGeom>
              <a:noFill/>
              <a:ln>
                <a:solidFill>
                  <a:srgbClr val="FE1F08"/>
                </a:solidFill>
              </a:ln>
            </p:spPr>
            <p:txBody>
              <a:bodyPr wrap="none" rtlCol="0" anchor="ctr"/>
              <a:lstStyle/>
              <a:p>
                <a:pPr algn="ctr"/>
                <a:endParaRPr lang="zh-CN" altLang="en-US"/>
              </a:p>
            </p:txBody>
          </p:sp>
          <p:sp>
            <p:nvSpPr>
              <p:cNvPr id="26741" name="任意多边形 26740"/>
              <p:cNvSpPr>
                <a:spLocks/>
              </p:cNvSpPr>
              <p:nvPr/>
            </p:nvSpPr>
            <p:spPr>
              <a:xfrm flipV="1">
                <a:off x="4278" y="179"/>
                <a:ext cx="1007" cy="802"/>
              </a:xfrm>
              <a:custGeom>
                <a:avLst/>
                <a:gdLst>
                  <a:gd name="T0" fmla="*/ 36729 w 36729"/>
                  <a:gd name="T1" fmla="*/ 10451 h 21600"/>
                  <a:gd name="T2" fmla="*/ 0 w 36729"/>
                  <a:gd name="T3" fmla="*/ 12197 h 21600"/>
                  <a:gd name="T4" fmla="*/ 17826 w 36729"/>
                  <a:gd name="T5" fmla="*/ 0 h 21600"/>
                </a:gdLst>
                <a:ahLst/>
                <a:cxnLst/>
                <a:rect l="0" t="0" r="r" b="b"/>
                <a:pathLst>
                  <a:path w="36729" h="21600" fill="none" extrusionOk="0"/>
                  <a:path w="36729" h="21600" stroke="0" extrusionOk="0"/>
                </a:pathLst>
              </a:custGeom>
              <a:noFill/>
              <a:ln>
                <a:solidFill>
                  <a:srgbClr val="FF8B17"/>
                </a:solidFill>
              </a:ln>
            </p:spPr>
            <p:txBody>
              <a:bodyPr wrap="none" rtlCol="0" anchor="ctr"/>
              <a:lstStyle/>
              <a:p>
                <a:pPr algn="ctr"/>
                <a:endParaRPr lang="zh-CN" altLang="en-US"/>
              </a:p>
            </p:txBody>
          </p:sp>
          <p:sp>
            <p:nvSpPr>
              <p:cNvPr id="26742" name="任意多边形 26741"/>
              <p:cNvSpPr>
                <a:spLocks/>
              </p:cNvSpPr>
              <p:nvPr/>
            </p:nvSpPr>
            <p:spPr>
              <a:xfrm flipH="1">
                <a:off x="3612" y="580"/>
                <a:ext cx="487" cy="933"/>
              </a:xfrm>
              <a:custGeom>
                <a:avLst/>
                <a:gdLst>
                  <a:gd name="T0" fmla="*/ 0 w 28940"/>
                  <a:gd name="T1" fmla="*/ 1285 h 22305"/>
                  <a:gd name="T2" fmla="*/ 28929 w 28940"/>
                  <a:gd name="T3" fmla="*/ 22305 h 22305"/>
                  <a:gd name="T4" fmla="*/ 7340 w 28940"/>
                  <a:gd name="T5" fmla="*/ 21600 h 22305"/>
                </a:gdLst>
                <a:ahLst/>
                <a:cxnLst/>
                <a:rect l="0" t="0" r="r" b="b"/>
                <a:pathLst>
                  <a:path w="28940" h="22305" fill="none" extrusionOk="0"/>
                  <a:path w="28940" h="22305" stroke="0" extrusionOk="0"/>
                </a:pathLst>
              </a:custGeom>
              <a:noFill/>
              <a:ln>
                <a:solidFill>
                  <a:srgbClr val="FF8B17"/>
                </a:solidFill>
              </a:ln>
            </p:spPr>
            <p:txBody>
              <a:bodyPr wrap="none" rtlCol="0" anchor="ctr"/>
              <a:lstStyle/>
              <a:p>
                <a:pPr algn="ctr"/>
                <a:endParaRPr lang="zh-CN" altLang="en-US"/>
              </a:p>
            </p:txBody>
          </p:sp>
          <p:sp>
            <p:nvSpPr>
              <p:cNvPr id="26743" name="任意多边形 26742"/>
              <p:cNvSpPr>
                <a:spLocks/>
              </p:cNvSpPr>
              <p:nvPr/>
            </p:nvSpPr>
            <p:spPr>
              <a:xfrm flipH="1">
                <a:off x="3267" y="628"/>
                <a:ext cx="791" cy="932"/>
              </a:xfrm>
              <a:custGeom>
                <a:avLst/>
                <a:gdLst>
                  <a:gd name="T0" fmla="*/ 0 w 30473"/>
                  <a:gd name="T1" fmla="*/ 1907 h 22305"/>
                  <a:gd name="T2" fmla="*/ 30462 w 30473"/>
                  <a:gd name="T3" fmla="*/ 22305 h 22305"/>
                  <a:gd name="T4" fmla="*/ 8873 w 30473"/>
                  <a:gd name="T5" fmla="*/ 21600 h 22305"/>
                </a:gdLst>
                <a:ahLst/>
                <a:cxnLst/>
                <a:rect l="0" t="0" r="r" b="b"/>
                <a:pathLst>
                  <a:path w="30473" h="22305" fill="none" extrusionOk="0"/>
                  <a:path w="30473" h="22305" stroke="0" extrusionOk="0"/>
                </a:pathLst>
              </a:custGeom>
              <a:noFill/>
              <a:ln>
                <a:solidFill>
                  <a:srgbClr val="FE1F08"/>
                </a:solidFill>
              </a:ln>
            </p:spPr>
            <p:txBody>
              <a:bodyPr wrap="none" rtlCol="0" anchor="ctr"/>
              <a:lstStyle/>
              <a:p>
                <a:pPr algn="ctr"/>
                <a:endParaRPr lang="zh-CN" altLang="en-US"/>
              </a:p>
            </p:txBody>
          </p:sp>
          <p:sp>
            <p:nvSpPr>
              <p:cNvPr id="26744" name="任意多边形 26743"/>
              <p:cNvSpPr>
                <a:spLocks/>
              </p:cNvSpPr>
              <p:nvPr/>
            </p:nvSpPr>
            <p:spPr>
              <a:xfrm flipH="1">
                <a:off x="3197" y="458"/>
                <a:ext cx="932" cy="933"/>
              </a:xfrm>
              <a:custGeom>
                <a:avLst/>
                <a:gdLst>
                  <a:gd name="T0" fmla="*/ 0 w 34455"/>
                  <a:gd name="T1" fmla="*/ 4241 h 22305"/>
                  <a:gd name="T2" fmla="*/ 34444 w 34455"/>
                  <a:gd name="T3" fmla="*/ 22305 h 22305"/>
                  <a:gd name="T4" fmla="*/ 12855 w 34455"/>
                  <a:gd name="T5" fmla="*/ 21600 h 22305"/>
                </a:gdLst>
                <a:ahLst/>
                <a:cxnLst/>
                <a:rect l="0" t="0" r="r" b="b"/>
                <a:pathLst>
                  <a:path w="34455" h="22305" fill="none" extrusionOk="0"/>
                  <a:path w="34455" h="22305" stroke="0" extrusionOk="0"/>
                </a:pathLst>
              </a:custGeom>
              <a:noFill/>
              <a:ln>
                <a:solidFill>
                  <a:srgbClr val="FE1F08"/>
                </a:solidFill>
              </a:ln>
            </p:spPr>
            <p:txBody>
              <a:bodyPr wrap="none" rtlCol="0" anchor="ctr"/>
              <a:lstStyle/>
              <a:p>
                <a:pPr algn="ctr"/>
                <a:endParaRPr lang="zh-CN" altLang="en-US"/>
              </a:p>
            </p:txBody>
          </p:sp>
          <p:sp>
            <p:nvSpPr>
              <p:cNvPr id="26745" name="任意多边形 26744"/>
              <p:cNvSpPr>
                <a:spLocks/>
              </p:cNvSpPr>
              <p:nvPr/>
            </p:nvSpPr>
            <p:spPr>
              <a:xfrm>
                <a:off x="4229" y="589"/>
                <a:ext cx="149"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F8B17"/>
                </a:solidFill>
              </a:ln>
            </p:spPr>
            <p:txBody>
              <a:bodyPr wrap="none" rtlCol="0" anchor="ctr"/>
              <a:lstStyle/>
              <a:p>
                <a:pPr algn="ctr"/>
                <a:endParaRPr lang="zh-CN" altLang="en-US"/>
              </a:p>
            </p:txBody>
          </p:sp>
          <p:sp>
            <p:nvSpPr>
              <p:cNvPr id="26746" name="任意多边形 26745"/>
              <p:cNvSpPr>
                <a:spLocks/>
              </p:cNvSpPr>
              <p:nvPr/>
            </p:nvSpPr>
            <p:spPr>
              <a:xfrm>
                <a:off x="4268" y="585"/>
                <a:ext cx="394"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E1F08"/>
                </a:solidFill>
              </a:ln>
            </p:spPr>
            <p:txBody>
              <a:bodyPr wrap="none" rtlCol="0" anchor="ctr"/>
              <a:lstStyle/>
              <a:p>
                <a:pPr algn="ctr"/>
                <a:endParaRPr lang="zh-CN" altLang="en-US"/>
              </a:p>
            </p:txBody>
          </p:sp>
          <p:sp>
            <p:nvSpPr>
              <p:cNvPr id="26747" name="任意多边形 26746"/>
              <p:cNvSpPr>
                <a:spLocks/>
              </p:cNvSpPr>
              <p:nvPr/>
            </p:nvSpPr>
            <p:spPr>
              <a:xfrm>
                <a:off x="4303" y="463"/>
                <a:ext cx="559" cy="933"/>
              </a:xfrm>
              <a:custGeom>
                <a:avLst/>
                <a:gdLst>
                  <a:gd name="T0" fmla="*/ 0 w 34812"/>
                  <a:gd name="T1" fmla="*/ 4512 h 22305"/>
                  <a:gd name="T2" fmla="*/ 34801 w 34812"/>
                  <a:gd name="T3" fmla="*/ 22305 h 22305"/>
                  <a:gd name="T4" fmla="*/ 13212 w 34812"/>
                  <a:gd name="T5" fmla="*/ 21600 h 22305"/>
                </a:gdLst>
                <a:ahLst/>
                <a:cxnLst/>
                <a:rect l="0" t="0" r="r" b="b"/>
                <a:pathLst>
                  <a:path w="34812" h="22305" fill="none" extrusionOk="0"/>
                  <a:path w="34812" h="22305" stroke="0" extrusionOk="0"/>
                </a:pathLst>
              </a:custGeom>
              <a:noFill/>
              <a:ln>
                <a:solidFill>
                  <a:srgbClr val="FF8B17"/>
                </a:solidFill>
              </a:ln>
            </p:spPr>
            <p:txBody>
              <a:bodyPr wrap="none" rtlCol="0" anchor="ctr"/>
              <a:lstStyle/>
              <a:p>
                <a:pPr algn="ctr"/>
                <a:endParaRPr lang="zh-CN" altLang="en-US"/>
              </a:p>
            </p:txBody>
          </p:sp>
          <p:sp>
            <p:nvSpPr>
              <p:cNvPr id="26748" name="任意多边形 26747"/>
              <p:cNvSpPr>
                <a:spLocks/>
              </p:cNvSpPr>
              <p:nvPr/>
            </p:nvSpPr>
            <p:spPr>
              <a:xfrm>
                <a:off x="4410" y="1033"/>
                <a:ext cx="190" cy="580"/>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49" name="任意多边形 26748"/>
              <p:cNvSpPr>
                <a:spLocks/>
              </p:cNvSpPr>
              <p:nvPr/>
            </p:nvSpPr>
            <p:spPr>
              <a:xfrm rot="19680000" flipV="1">
                <a:off x="4114" y="843"/>
                <a:ext cx="173" cy="32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sp>
            <p:nvSpPr>
              <p:cNvPr id="26750" name="任意多边形 26749"/>
              <p:cNvSpPr>
                <a:spLocks/>
              </p:cNvSpPr>
              <p:nvPr/>
            </p:nvSpPr>
            <p:spPr>
              <a:xfrm flipH="1">
                <a:off x="3144" y="319"/>
                <a:ext cx="996" cy="933"/>
              </a:xfrm>
              <a:custGeom>
                <a:avLst/>
                <a:gdLst>
                  <a:gd name="T0" fmla="*/ 0 w 36830"/>
                  <a:gd name="T1" fmla="*/ 6283 h 22305"/>
                  <a:gd name="T2" fmla="*/ 36819 w 36830"/>
                  <a:gd name="T3" fmla="*/ 22305 h 22305"/>
                  <a:gd name="T4" fmla="*/ 15230 w 36830"/>
                  <a:gd name="T5" fmla="*/ 21600 h 22305"/>
                </a:gdLst>
                <a:ahLst/>
                <a:cxnLst/>
                <a:rect l="0" t="0" r="r" b="b"/>
                <a:pathLst>
                  <a:path w="36830" h="22305" fill="none" extrusionOk="0"/>
                  <a:path w="36830" h="22305" stroke="0" extrusionOk="0"/>
                </a:pathLst>
              </a:custGeom>
              <a:noFill/>
              <a:ln>
                <a:solidFill>
                  <a:srgbClr val="FE1F08"/>
                </a:solidFill>
              </a:ln>
            </p:spPr>
            <p:txBody>
              <a:bodyPr wrap="none" rtlCol="0" anchor="ctr"/>
              <a:lstStyle/>
              <a:p>
                <a:pPr algn="ctr"/>
                <a:endParaRPr lang="zh-CN" altLang="en-US"/>
              </a:p>
            </p:txBody>
          </p:sp>
          <p:sp>
            <p:nvSpPr>
              <p:cNvPr id="26751" name="任意多边形 26750"/>
              <p:cNvSpPr>
                <a:spLocks/>
              </p:cNvSpPr>
              <p:nvPr/>
            </p:nvSpPr>
            <p:spPr>
              <a:xfrm flipH="1">
                <a:off x="3425" y="123"/>
                <a:ext cx="725" cy="903"/>
              </a:xfrm>
              <a:custGeom>
                <a:avLst/>
                <a:gdLst>
                  <a:gd name="T0" fmla="*/ 0 w 31881"/>
                  <a:gd name="T1" fmla="*/ 10016 h 21600"/>
                  <a:gd name="T2" fmla="*/ 31881 w 31881"/>
                  <a:gd name="T3" fmla="*/ 4860 h 21600"/>
                  <a:gd name="T4" fmla="*/ 18231 w 31881"/>
                  <a:gd name="T5" fmla="*/ 21600 h 21600"/>
                </a:gdLst>
                <a:ahLst/>
                <a:cxnLst/>
                <a:rect l="0" t="0" r="r" b="b"/>
                <a:pathLst>
                  <a:path w="31881" h="21600" fill="none" extrusionOk="0"/>
                  <a:path w="31881" h="21600" stroke="0" extrusionOk="0"/>
                </a:pathLst>
              </a:custGeom>
              <a:noFill/>
              <a:ln>
                <a:solidFill>
                  <a:srgbClr val="FF8B17"/>
                </a:solidFill>
              </a:ln>
            </p:spPr>
            <p:txBody>
              <a:bodyPr wrap="none" rtlCol="0" anchor="ctr"/>
              <a:lstStyle/>
              <a:p>
                <a:pPr algn="ctr"/>
                <a:endParaRPr lang="zh-CN" altLang="en-US"/>
              </a:p>
            </p:txBody>
          </p:sp>
          <p:sp>
            <p:nvSpPr>
              <p:cNvPr id="26752" name="任意多边形 26751"/>
              <p:cNvSpPr>
                <a:spLocks/>
              </p:cNvSpPr>
              <p:nvPr/>
            </p:nvSpPr>
            <p:spPr>
              <a:xfrm>
                <a:off x="4199" y="502"/>
                <a:ext cx="299" cy="904"/>
              </a:xfrm>
              <a:custGeom>
                <a:avLst/>
                <a:gdLst>
                  <a:gd name="T0" fmla="*/ 0 w 31146"/>
                  <a:gd name="T1" fmla="*/ 4512 h 21600"/>
                  <a:gd name="T2" fmla="*/ 31146 w 31146"/>
                  <a:gd name="T3" fmla="*/ 9561 h 21600"/>
                  <a:gd name="T4" fmla="*/ 13212 w 31146"/>
                  <a:gd name="T5" fmla="*/ 21600 h 21600"/>
                </a:gdLst>
                <a:ahLst/>
                <a:cxnLst/>
                <a:rect l="0" t="0" r="r" b="b"/>
                <a:pathLst>
                  <a:path w="31146" h="21600" fill="none" extrusionOk="0"/>
                  <a:path w="31146" h="21600" stroke="0" extrusionOk="0"/>
                </a:pathLst>
              </a:custGeom>
              <a:noFill/>
              <a:ln>
                <a:solidFill>
                  <a:srgbClr val="FFE103"/>
                </a:solidFill>
              </a:ln>
            </p:spPr>
            <p:txBody>
              <a:bodyPr wrap="none" rtlCol="0" anchor="ctr"/>
              <a:lstStyle/>
              <a:p>
                <a:pPr algn="ctr"/>
                <a:endParaRPr lang="zh-CN" altLang="en-US"/>
              </a:p>
            </p:txBody>
          </p:sp>
          <p:sp>
            <p:nvSpPr>
              <p:cNvPr id="26753" name="任意多边形 26752"/>
              <p:cNvSpPr>
                <a:spLocks/>
              </p:cNvSpPr>
              <p:nvPr/>
            </p:nvSpPr>
            <p:spPr>
              <a:xfrm flipH="1">
                <a:off x="3307" y="982"/>
                <a:ext cx="425" cy="597"/>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4" name="任意多边形 26753"/>
              <p:cNvSpPr>
                <a:spLocks/>
              </p:cNvSpPr>
              <p:nvPr/>
            </p:nvSpPr>
            <p:spPr>
              <a:xfrm flipH="1">
                <a:off x="3507" y="350"/>
                <a:ext cx="273" cy="59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5" name="任意多边形 26754"/>
              <p:cNvSpPr>
                <a:spLocks/>
              </p:cNvSpPr>
              <p:nvPr/>
            </p:nvSpPr>
            <p:spPr>
              <a:xfrm flipH="1">
                <a:off x="3821" y="172"/>
                <a:ext cx="164" cy="597"/>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6" name="任意多边形 26755"/>
              <p:cNvSpPr>
                <a:spLocks/>
              </p:cNvSpPr>
              <p:nvPr/>
            </p:nvSpPr>
            <p:spPr>
              <a:xfrm>
                <a:off x="4841" y="894"/>
                <a:ext cx="395" cy="628"/>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8B17"/>
                </a:solidFill>
              </a:ln>
            </p:spPr>
            <p:txBody>
              <a:bodyPr wrap="none" rtlCol="0" anchor="ctr"/>
              <a:lstStyle/>
              <a:p>
                <a:pPr algn="ctr"/>
                <a:endParaRPr lang="zh-CN" altLang="en-US"/>
              </a:p>
            </p:txBody>
          </p:sp>
          <p:sp>
            <p:nvSpPr>
              <p:cNvPr id="26757" name="任意多边形 26756"/>
              <p:cNvSpPr>
                <a:spLocks/>
              </p:cNvSpPr>
              <p:nvPr/>
            </p:nvSpPr>
            <p:spPr>
              <a:xfrm>
                <a:off x="4636" y="576"/>
                <a:ext cx="595" cy="41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8" name="任意多边形 26757"/>
              <p:cNvSpPr>
                <a:spLocks/>
              </p:cNvSpPr>
              <p:nvPr/>
            </p:nvSpPr>
            <p:spPr>
              <a:xfrm>
                <a:off x="4658" y="132"/>
                <a:ext cx="260" cy="562"/>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E1F08"/>
                </a:solidFill>
              </a:ln>
            </p:spPr>
            <p:txBody>
              <a:bodyPr wrap="none" rtlCol="0" anchor="ctr"/>
              <a:lstStyle/>
              <a:p>
                <a:pPr algn="ctr"/>
                <a:endParaRPr lang="zh-CN" altLang="en-US"/>
              </a:p>
            </p:txBody>
          </p:sp>
          <p:sp>
            <p:nvSpPr>
              <p:cNvPr id="26759" name="任意多边形 26758"/>
              <p:cNvSpPr>
                <a:spLocks/>
              </p:cNvSpPr>
              <p:nvPr/>
            </p:nvSpPr>
            <p:spPr>
              <a:xfrm rot="20220000">
                <a:off x="4401" y="599"/>
                <a:ext cx="174" cy="32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sp>
            <p:nvSpPr>
              <p:cNvPr id="26760" name="任意多边形 26759"/>
              <p:cNvSpPr>
                <a:spLocks/>
              </p:cNvSpPr>
              <p:nvPr/>
            </p:nvSpPr>
            <p:spPr>
              <a:xfrm rot="1380000" flipH="1">
                <a:off x="3783" y="590"/>
                <a:ext cx="173" cy="329"/>
              </a:xfrm>
              <a:custGeom>
                <a:avLst/>
                <a:gdLst/>
                <a:ahLst/>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a:solidFill>
                  <a:srgbClr val="FFE103"/>
                </a:solidFill>
              </a:ln>
            </p:spPr>
            <p:txBody>
              <a:bodyPr wrap="none" rtlCol="0" anchor="ctr"/>
              <a:lstStyle/>
              <a:p>
                <a:pPr algn="ctr"/>
                <a:endParaRPr lang="zh-CN" altLang="en-US"/>
              </a:p>
            </p:txBody>
          </p:sp>
        </p:grpSp>
      </p:grpSp>
      <p:sp>
        <p:nvSpPr>
          <p:cNvPr id="26761" name="标题占位符 26760"/>
          <p:cNvSpPr>
            <a:spLocks noGrp="1"/>
          </p:cNvSpPr>
          <p:nvPr>
            <p:ph type="title" idx="4294967295"/>
          </p:nvPr>
        </p:nvSpPr>
        <p:spPr>
          <a:xfrm>
            <a:off x="685800" y="301625"/>
            <a:ext cx="7772400" cy="1462088"/>
          </a:xfrm>
          <a:prstGeom prst="rect">
            <a:avLst/>
          </a:prstGeom>
          <a:noFill/>
          <a:ln>
            <a:noFill/>
          </a:ln>
        </p:spPr>
        <p:txBody>
          <a:bodyPr anchor="ctr"/>
          <a:lstStyle/>
          <a:p>
            <a:pPr lvl="0"/>
            <a:r>
              <a:rPr lang="zh-CN" altLang="en-US" dirty="0"/>
              <a:t>单击此处编辑母版标题样式</a:t>
            </a:r>
          </a:p>
        </p:txBody>
      </p:sp>
      <p:sp>
        <p:nvSpPr>
          <p:cNvPr id="26762" name="文本占位符 26761"/>
          <p:cNvSpPr>
            <a:spLocks noGrp="1"/>
          </p:cNvSpPr>
          <p:nvPr>
            <p:ph type="body" idx="1"/>
          </p:nvPr>
        </p:nvSpPr>
        <p:spPr>
          <a:xfrm>
            <a:off x="685800" y="1981200"/>
            <a:ext cx="7772400" cy="4114800"/>
          </a:xfrm>
          <a:prstGeom prst="rect">
            <a:avLst/>
          </a:prstGeom>
          <a:noFill/>
          <a:ln>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6763" name="日期占位符 26762"/>
          <p:cNvSpPr>
            <a:spLocks noGrp="1"/>
          </p:cNvSpPr>
          <p:nvPr>
            <p:ph type="dt" sz="half" idx="2"/>
          </p:nvPr>
        </p:nvSpPr>
        <p:spPr>
          <a:xfrm>
            <a:off x="685800" y="6248400"/>
            <a:ext cx="1905000" cy="457200"/>
          </a:xfrm>
          <a:prstGeom prst="rect">
            <a:avLst/>
          </a:prstGeom>
          <a:noFill/>
          <a:ln>
            <a:noFill/>
          </a:ln>
        </p:spPr>
        <p:txBody>
          <a:bodyPr/>
          <a:lstStyle/>
          <a:p>
            <a:pPr>
              <a:buClr>
                <a:srgbClr val="000000"/>
              </a:buClr>
              <a:buFont typeface="Times New Roman" charset="0"/>
            </a:pPr>
            <a:fld id="{12FF1C42-D199-3187-1015-587298610EC3}" type="datetime15">
              <a:rPr lang="zh-CN" altLang="en-US" sz="1400" dirty="0">
                <a:latin typeface="Arial Black" charset="0"/>
              </a:rPr>
              <a:pPr>
                <a:buClr>
                  <a:srgbClr val="000000"/>
                </a:buClr>
                <a:buFont typeface="Times New Roman" charset="0"/>
              </a:pPr>
              <a:t>15</a:t>
            </a:fld>
            <a:endParaRPr lang="zh-CN" altLang="en-US" sz="1400" dirty="0">
              <a:latin typeface="Arial Black" charset="0"/>
            </a:endParaRPr>
          </a:p>
        </p:txBody>
      </p:sp>
      <p:sp>
        <p:nvSpPr>
          <p:cNvPr id="26764" name="页脚占位符 26763"/>
          <p:cNvSpPr>
            <a:spLocks noGrp="1"/>
          </p:cNvSpPr>
          <p:nvPr>
            <p:ph type="ftr" sz="quarter" idx="3"/>
          </p:nvPr>
        </p:nvSpPr>
        <p:spPr>
          <a:xfrm>
            <a:off x="3124200" y="6248400"/>
            <a:ext cx="2895600" cy="457200"/>
          </a:xfrm>
          <a:prstGeom prst="rect">
            <a:avLst/>
          </a:prstGeom>
          <a:noFill/>
          <a:ln>
            <a:noFill/>
          </a:ln>
        </p:spPr>
        <p:txBody>
          <a:bodyPr/>
          <a:lstStyle/>
          <a:p>
            <a:pPr algn="ctr">
              <a:buClr>
                <a:srgbClr val="000000"/>
              </a:buClr>
              <a:buFont typeface="Times New Roman" charset="0"/>
            </a:pPr>
            <a:r>
              <a:rPr lang="zh-CN" altLang="en-US" sz="1400" dirty="0">
                <a:latin typeface="Arial Black" charset="0"/>
              </a:rPr>
              <a:t>*</a:t>
            </a:r>
          </a:p>
        </p:txBody>
      </p:sp>
      <p:sp>
        <p:nvSpPr>
          <p:cNvPr id="26765" name="灯片编号占位符 26764"/>
          <p:cNvSpPr>
            <a:spLocks noGrp="1"/>
          </p:cNvSpPr>
          <p:nvPr>
            <p:ph type="sldNum" sz="quarter" idx="4"/>
          </p:nvPr>
        </p:nvSpPr>
        <p:spPr>
          <a:xfrm>
            <a:off x="6553200" y="6248400"/>
            <a:ext cx="1905000" cy="457200"/>
          </a:xfrm>
          <a:prstGeom prst="rect">
            <a:avLst/>
          </a:prstGeom>
          <a:noFill/>
          <a:ln>
            <a:noFill/>
          </a:ln>
        </p:spPr>
        <p:txBody>
          <a:bodyPr/>
          <a:lstStyle/>
          <a:p>
            <a:pPr algn="r">
              <a:buClr>
                <a:srgbClr val="000000"/>
              </a:buClr>
              <a:buFont typeface="Times New Roman" charset="0"/>
            </a:pPr>
            <a:fld id="{12FF1C42-D199-3189-1015-587298610EC3}" type="slidenum">
              <a:rPr lang="zh-CN" altLang="en-US" sz="1400" dirty="0">
                <a:latin typeface="Arial Black" charset="0"/>
              </a:rPr>
              <a:pPr algn="r">
                <a:buClr>
                  <a:srgbClr val="000000"/>
                </a:buClr>
                <a:buFont typeface="Times New Roman" charset="0"/>
              </a:pPr>
              <a:t>‹#›</a:t>
            </a:fld>
            <a:endParaRPr lang="zh-CN" altLang="en-US" sz="1400" dirty="0">
              <a:latin typeface="Arial Black" charset="0"/>
            </a:endParaRPr>
          </a:p>
        </p:txBody>
      </p:sp>
    </p:spTree>
  </p:cSld>
  <p:clrMap bg1="dk1" tx1="lt1" bg2="dk2" tx2="lt2" accent1="accent1" accent2="accent2" accent3="accent3" accent4="accent4" accent5="accent5" accent6="accent6" hlink="hlink" folHlink="folHlink"/>
  <p:sldLayoutIdLst>
    <p:sldLayoutId id="2147489100" r:id="rId1"/>
    <p:sldLayoutId id="2147489101" r:id="rId2"/>
    <p:sldLayoutId id="2147489102" r:id="rId3"/>
    <p:sldLayoutId id="2147489103" r:id="rId4"/>
    <p:sldLayoutId id="2147489104" r:id="rId5"/>
    <p:sldLayoutId id="2147489105" r:id="rId6"/>
    <p:sldLayoutId id="2147489106" r:id="rId7"/>
    <p:sldLayoutId id="2147489107" r:id="rId8"/>
    <p:sldLayoutId id="2147489108" r:id="rId9"/>
    <p:sldLayoutId id="2147489109" r:id="rId10"/>
    <p:sldLayoutId id="2147489110" r:id="rId11"/>
    <p:sldLayoutId id="2147489111" r:id="rId12"/>
    <p:sldLayoutId id="2147489112" r:id="rId13"/>
  </p:sldLayoutIdLst>
  <p:txStyles>
    <p:titleStyle>
      <a:lvl1pPr marL="0" indent="0" algn="l" rtl="0" eaLnBrk="1" fontAlgn="base" hangingPunct="1">
        <a:lnSpc>
          <a:spcPct val="100000"/>
        </a:lnSpc>
        <a:spcBef>
          <a:spcPct val="0"/>
        </a:spcBef>
        <a:spcAft>
          <a:spcPct val="0"/>
        </a:spcAft>
        <a:buNone/>
        <a:defRPr sz="4400">
          <a:solidFill>
            <a:srgbClr val="FFFFFF"/>
          </a:solidFill>
          <a:latin typeface="Arial Black" charset="0"/>
          <a:ea typeface="宋体" charset="-122"/>
        </a:defRPr>
      </a:lvl1pPr>
    </p:titleStyle>
    <p:bodyStyle>
      <a:lvl1pPr marL="342900" indent="-342900" algn="l" rtl="0" eaLnBrk="1" fontAlgn="base" hangingPunct="1">
        <a:lnSpc>
          <a:spcPct val="100000"/>
        </a:lnSpc>
        <a:spcBef>
          <a:spcPct val="20000"/>
        </a:spcBef>
        <a:spcAft>
          <a:spcPct val="0"/>
        </a:spcAft>
        <a:buClr>
          <a:srgbClr val="FF3399"/>
        </a:buClr>
        <a:buChar char="•"/>
        <a:defRPr sz="3200">
          <a:solidFill>
            <a:srgbClr val="FFCC00"/>
          </a:solidFill>
          <a:latin typeface="Arial Black" charset="0"/>
          <a:ea typeface="宋体" charset="-122"/>
        </a:defRPr>
      </a:lvl1pPr>
      <a:lvl2pPr marL="742950" indent="-285750" algn="l" rtl="0" eaLnBrk="1" fontAlgn="base" hangingPunct="1">
        <a:lnSpc>
          <a:spcPct val="100000"/>
        </a:lnSpc>
        <a:spcBef>
          <a:spcPct val="20000"/>
        </a:spcBef>
        <a:spcAft>
          <a:spcPct val="0"/>
        </a:spcAft>
        <a:buClr>
          <a:srgbClr val="FE1F08"/>
        </a:buClr>
        <a:buChar char="•"/>
        <a:defRPr sz="2800">
          <a:solidFill>
            <a:srgbClr val="FFCC00"/>
          </a:solidFill>
          <a:latin typeface="Arial Black" charset="0"/>
          <a:ea typeface="宋体" charset="-122"/>
        </a:defRPr>
      </a:lvl2pPr>
      <a:lvl3pPr marL="1143000" indent="-228600" algn="l" rtl="0" eaLnBrk="1" fontAlgn="base" hangingPunct="1">
        <a:lnSpc>
          <a:spcPct val="100000"/>
        </a:lnSpc>
        <a:spcBef>
          <a:spcPct val="20000"/>
        </a:spcBef>
        <a:spcAft>
          <a:spcPct val="0"/>
        </a:spcAft>
        <a:buChar char="•"/>
        <a:defRPr sz="2400">
          <a:solidFill>
            <a:srgbClr val="FFCC00"/>
          </a:solidFill>
          <a:latin typeface="Arial Black" charset="0"/>
          <a:ea typeface="宋体" charset="-122"/>
        </a:defRPr>
      </a:lvl3pPr>
      <a:lvl4pPr marL="1600200" indent="-228600" algn="l" rtl="0" eaLnBrk="1" fontAlgn="base" hangingPunct="1">
        <a:lnSpc>
          <a:spcPct val="100000"/>
        </a:lnSpc>
        <a:spcBef>
          <a:spcPct val="20000"/>
        </a:spcBef>
        <a:spcAft>
          <a:spcPct val="0"/>
        </a:spcAft>
        <a:buFont typeface="Times New Roman" charset="0"/>
        <a:buChar char="−"/>
        <a:defRPr sz="2000">
          <a:solidFill>
            <a:srgbClr val="FFCC00"/>
          </a:solidFill>
          <a:latin typeface="Arial Black" charset="0"/>
          <a:ea typeface="宋体" charset="-122"/>
        </a:defRPr>
      </a:lvl4pPr>
      <a:lvl5pPr marL="2057400" indent="-228600" algn="l" rtl="0" eaLnBrk="1" fontAlgn="base" hangingPunct="1">
        <a:lnSpc>
          <a:spcPct val="100000"/>
        </a:lnSpc>
        <a:spcBef>
          <a:spcPct val="20000"/>
        </a:spcBef>
        <a:spcAft>
          <a:spcPct val="0"/>
        </a:spcAft>
        <a:buFont typeface="Times New Roman" charset="0"/>
        <a:buChar char="–"/>
        <a:defRPr sz="2000">
          <a:solidFill>
            <a:srgbClr val="FFCC00"/>
          </a:solidFill>
          <a:latin typeface="Arial Black" charset="0"/>
          <a:ea typeface="宋体" charset="-122"/>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2049"/>
          <p:cNvSpPr>
            <a:spLocks noGrp="1"/>
          </p:cNvSpPr>
          <p:nvPr>
            <p:ph type="ctrTitle" idx="4294967295"/>
          </p:nvPr>
        </p:nvSpPr>
        <p:spPr>
          <a:xfrm>
            <a:off x="971550" y="3068638"/>
            <a:ext cx="7772400" cy="1143000"/>
          </a:xfrm>
          <a:ln/>
        </p:spPr>
        <p:txBody>
          <a:bodyPr/>
          <a:lstStyle/>
          <a:p>
            <a:pPr algn="ctr"/>
            <a:r>
              <a:rPr lang="zh-CN" altLang="en-US" sz="6000" b="1" dirty="0">
                <a:ea typeface="楷体" charset="-122"/>
              </a:rPr>
              <a:t>高价也能畅销</a:t>
            </a:r>
          </a:p>
        </p:txBody>
      </p:sp>
      <p:sp>
        <p:nvSpPr>
          <p:cNvPr id="2051" name="副标题 2050"/>
          <p:cNvSpPr>
            <a:spLocks noGrp="1"/>
          </p:cNvSpPr>
          <p:nvPr>
            <p:ph type="subTitle" idx="1"/>
          </p:nvPr>
        </p:nvSpPr>
        <p:spPr>
          <a:xfrm>
            <a:off x="1979613" y="4365625"/>
            <a:ext cx="6400800" cy="1752600"/>
          </a:xfrm>
          <a:ln/>
        </p:spPr>
        <p:txBody>
          <a:bodyPr/>
          <a:lstStyle/>
          <a:p>
            <a:r>
              <a:rPr lang="zh-CN" altLang="en-US" sz="4000" b="1" dirty="0">
                <a:solidFill>
                  <a:srgbClr val="0000FF"/>
                </a:solidFill>
                <a:ea typeface="楷体" charset="-122"/>
              </a:rPr>
              <a:t>——奢侈品营销的七项法则</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文本占位符 24578"/>
          <p:cNvSpPr>
            <a:spLocks noGrp="1"/>
          </p:cNvSpPr>
          <p:nvPr>
            <p:ph type="body" idx="1"/>
          </p:nvPr>
        </p:nvSpPr>
        <p:spPr>
          <a:xfrm>
            <a:off x="1116013" y="1268413"/>
            <a:ext cx="7632699" cy="4194175"/>
          </a:xfrm>
          <a:ln/>
        </p:spPr>
        <p:txBody>
          <a:bodyPr/>
          <a:lstStyle/>
          <a:p>
            <a:r>
              <a:rPr lang="zh-CN" altLang="en-US" dirty="0">
                <a:ea typeface="楷体" charset="-122"/>
              </a:rPr>
              <a:t>高档车</a:t>
            </a:r>
          </a:p>
          <a:p>
            <a:r>
              <a:rPr lang="zh-CN" altLang="en-US" dirty="0">
                <a:ea typeface="楷体" charset="-122"/>
              </a:rPr>
              <a:t>超豪华公寓</a:t>
            </a:r>
          </a:p>
          <a:p>
            <a:r>
              <a:rPr lang="zh-CN" altLang="en-US" dirty="0">
                <a:ea typeface="楷体" charset="-122"/>
              </a:rPr>
              <a:t>度假型短期疗养</a:t>
            </a:r>
          </a:p>
          <a:p>
            <a:r>
              <a:rPr lang="zh-CN" altLang="en-US" dirty="0">
                <a:ea typeface="楷体" charset="-122"/>
              </a:rPr>
              <a:t>……</a:t>
            </a:r>
          </a:p>
          <a:p>
            <a:r>
              <a:rPr lang="zh-CN" altLang="en-US" dirty="0">
                <a:ea typeface="楷体" charset="-122"/>
              </a:rPr>
              <a:t>高价商品，确确实实地存在大量需求。</a:t>
            </a:r>
          </a:p>
          <a:p>
            <a:r>
              <a:rPr lang="zh-CN" altLang="en-US" dirty="0">
                <a:ea typeface="楷体" charset="-122"/>
              </a:rPr>
              <a:t>“新富裕阶层”的人数猛增。</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ctrTitle" idx="4294967295"/>
          </p:nvPr>
        </p:nvSpPr>
        <p:spPr>
          <a:xfrm>
            <a:off x="611188" y="2852738"/>
            <a:ext cx="7772400" cy="1627187"/>
          </a:xfrm>
          <a:ln/>
        </p:spPr>
        <p:txBody>
          <a:bodyPr/>
          <a:lstStyle/>
          <a:p>
            <a:pPr algn="ctr"/>
            <a:r>
              <a:rPr lang="zh-CN" altLang="en-US" sz="5400" b="1" dirty="0">
                <a:ea typeface="华文新魏" charset="-122"/>
              </a:rPr>
              <a:t>新富人猛增</a:t>
            </a:r>
            <a:r>
              <a:rPr lang="zh-CN" altLang="en-US" dirty="0"/>
              <a:t> </a:t>
            </a:r>
          </a:p>
        </p:txBody>
      </p:sp>
      <p:sp>
        <p:nvSpPr>
          <p:cNvPr id="28676" name="副标题 28675"/>
          <p:cNvSpPr>
            <a:spLocks noGrp="1"/>
          </p:cNvSpPr>
          <p:nvPr>
            <p:ph type="subTitle" idx="1"/>
          </p:nvPr>
        </p:nvSpPr>
        <p:spPr>
          <a:xfrm>
            <a:off x="1371600" y="3886200"/>
            <a:ext cx="6400800" cy="1752600"/>
          </a:xfrm>
          <a:ln/>
        </p:spPr>
        <p:txBody>
          <a:bodyPr/>
          <a:lstStyle/>
          <a:p>
            <a:endParaRPr lang="zh-C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11617"/>
          <p:cNvSpPr>
            <a:spLocks noGrp="1"/>
          </p:cNvSpPr>
          <p:nvPr>
            <p:ph type="title" idx="4294967295"/>
          </p:nvPr>
        </p:nvSpPr>
        <p:spPr>
          <a:xfrm>
            <a:off x="685800" y="301625"/>
            <a:ext cx="7772400" cy="1462088"/>
          </a:xfrm>
          <a:ln/>
        </p:spPr>
        <p:txBody>
          <a:bodyPr/>
          <a:lstStyle/>
          <a:p>
            <a:r>
              <a:rPr lang="zh-CN" altLang="en-US" dirty="0">
                <a:latin typeface="楷体" charset="-122"/>
                <a:ea typeface="楷体" charset="-122"/>
              </a:rPr>
              <a:t>一、新兴富裕阶层的兴起</a:t>
            </a:r>
          </a:p>
        </p:txBody>
      </p:sp>
      <p:sp>
        <p:nvSpPr>
          <p:cNvPr id="111619" name="文本占位符 111618"/>
          <p:cNvSpPr>
            <a:spLocks noGrp="1"/>
          </p:cNvSpPr>
          <p:nvPr>
            <p:ph type="body" idx="1"/>
          </p:nvPr>
        </p:nvSpPr>
        <p:spPr>
          <a:xfrm>
            <a:off x="685800" y="1981200"/>
            <a:ext cx="7772400" cy="4114800"/>
          </a:xfrm>
          <a:ln/>
        </p:spPr>
        <p:txBody>
          <a:bodyPr/>
          <a:lstStyle/>
          <a:p>
            <a:pPr lvl="1"/>
            <a:r>
              <a:rPr lang="zh-CN" altLang="en-US" dirty="0">
                <a:latin typeface="楷体" charset="-122"/>
                <a:ea typeface="楷体" charset="-122"/>
              </a:rPr>
              <a:t>家住高档别墅区;</a:t>
            </a:r>
          </a:p>
          <a:p>
            <a:pPr lvl="1"/>
            <a:r>
              <a:rPr lang="zh-CN" altLang="en-US" dirty="0">
                <a:latin typeface="楷体" charset="-122"/>
                <a:ea typeface="楷体" charset="-122"/>
              </a:rPr>
              <a:t>从事企业经营、医生、律师之类的高薪职业;</a:t>
            </a:r>
          </a:p>
          <a:p>
            <a:pPr lvl="1"/>
            <a:r>
              <a:rPr lang="zh-CN" altLang="en-US" dirty="0">
                <a:latin typeface="楷体" charset="-122"/>
                <a:ea typeface="楷体" charset="-122"/>
              </a:rPr>
              <a:t>驾驶奔驰、宝马;</a:t>
            </a:r>
          </a:p>
          <a:p>
            <a:pPr lvl="1"/>
            <a:r>
              <a:rPr lang="zh-CN" altLang="en-US" dirty="0">
                <a:latin typeface="楷体" charset="-122"/>
                <a:ea typeface="楷体" charset="-122"/>
              </a:rPr>
              <a:t>业余爱好是打高尔夫球、帆船运动;</a:t>
            </a:r>
          </a:p>
          <a:p>
            <a:pPr lvl="1"/>
            <a:r>
              <a:rPr lang="zh-CN" altLang="en-US" dirty="0">
                <a:latin typeface="楷体" charset="-122"/>
                <a:ea typeface="楷体" charset="-122"/>
              </a:rPr>
              <a:t>通过百货商店的店外销售部门购物……</a:t>
            </a:r>
          </a:p>
          <a:p>
            <a:pPr lvl="1"/>
            <a:r>
              <a:rPr lang="zh-CN" altLang="en-US" dirty="0">
                <a:latin typeface="楷体" charset="-122"/>
                <a:ea typeface="楷体" charset="-122"/>
              </a:rPr>
              <a:t>这就是大多数人心目中典型的富人形象。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9697"/>
          <p:cNvSpPr>
            <a:spLocks noGrp="1"/>
          </p:cNvSpPr>
          <p:nvPr>
            <p:ph type="title" idx="4294967295"/>
          </p:nvPr>
        </p:nvSpPr>
        <p:spPr>
          <a:xfrm>
            <a:off x="685800" y="301625"/>
            <a:ext cx="7772400" cy="1462088"/>
          </a:xfrm>
          <a:ln/>
        </p:spPr>
        <p:txBody>
          <a:bodyPr/>
          <a:lstStyle/>
          <a:p>
            <a:r>
              <a:rPr lang="zh-CN" altLang="en-US" sz="3800" b="1" dirty="0">
                <a:ea typeface="楷体" charset="-122"/>
              </a:rPr>
              <a:t>（一）拒绝普通消费者</a:t>
            </a:r>
          </a:p>
        </p:txBody>
      </p:sp>
      <p:sp>
        <p:nvSpPr>
          <p:cNvPr id="29699" name="文本占位符 29698"/>
          <p:cNvSpPr>
            <a:spLocks noGrp="1"/>
          </p:cNvSpPr>
          <p:nvPr>
            <p:ph type="body" idx="1"/>
          </p:nvPr>
        </p:nvSpPr>
        <p:spPr>
          <a:xfrm>
            <a:off x="323850" y="1341438"/>
            <a:ext cx="8424862" cy="5373687"/>
          </a:xfrm>
          <a:ln/>
        </p:spPr>
        <p:txBody>
          <a:bodyPr/>
          <a:lstStyle/>
          <a:p>
            <a:pPr>
              <a:lnSpc>
                <a:spcPct val="80000"/>
              </a:lnSpc>
              <a:buNone/>
            </a:pPr>
            <a:endParaRPr/>
          </a:p>
          <a:p>
            <a:pPr>
              <a:lnSpc>
                <a:spcPct val="80000"/>
              </a:lnSpc>
            </a:pPr>
            <a:r>
              <a:rPr lang="zh-CN" altLang="en-US" sz="2800" dirty="0">
                <a:latin typeface="楷体" charset="-122"/>
                <a:ea typeface="楷体" charset="-122"/>
              </a:rPr>
              <a:t>“上流社会”、“有钱人”——虽然这个圈子里的面孔常换新，但总的来说，不论在哪个时代，总有一定数量的人属于这具阶层。</a:t>
            </a:r>
          </a:p>
          <a:p>
            <a:pPr>
              <a:lnSpc>
                <a:spcPct val="80000"/>
              </a:lnSpc>
            </a:pPr>
            <a:r>
              <a:rPr lang="zh-CN" altLang="en-US" sz="2800" dirty="0">
                <a:latin typeface="楷体" charset="-122"/>
                <a:ea typeface="楷体" charset="-122"/>
              </a:rPr>
              <a:t>自古就有只面向富人阶层的商品（服务）。</a:t>
            </a:r>
          </a:p>
          <a:p>
            <a:pPr>
              <a:lnSpc>
                <a:spcPct val="80000"/>
              </a:lnSpc>
            </a:pPr>
            <a:r>
              <a:rPr lang="zh-CN" altLang="en-US" sz="2800" dirty="0">
                <a:latin typeface="楷体" charset="-122"/>
                <a:ea typeface="楷体" charset="-122"/>
              </a:rPr>
              <a:t>百货商店的店外销售部门、名车经销商、金融机构的私人银行服务、不接待新客的老字号酒家等，这些商品（服务）的特征是，商品（服务）的提供方与接受方（富人阶层）之间存在一种“面对面”的信赖关系。</a:t>
            </a:r>
          </a:p>
          <a:p>
            <a:pPr>
              <a:lnSpc>
                <a:spcPct val="80000"/>
              </a:lnSpc>
            </a:pPr>
            <a:r>
              <a:rPr lang="zh-CN" altLang="en-US" sz="2800" dirty="0">
                <a:latin typeface="楷体" charset="-122"/>
                <a:ea typeface="楷体" charset="-122"/>
              </a:rPr>
              <a:t>一个“拒绝普通消费者”的封闭世界就在这种信赖关系的基础上形成了。</a:t>
            </a:r>
          </a:p>
          <a:p>
            <a:pPr>
              <a:lnSpc>
                <a:spcPct val="80000"/>
              </a:lnSpc>
            </a:pPr>
            <a:r>
              <a:rPr lang="zh-CN" altLang="en-US" sz="2800" dirty="0">
                <a:latin typeface="楷体" charset="-122"/>
                <a:ea typeface="楷体" charset="-122"/>
              </a:rPr>
              <a:t>有限的顾客、有限的商品（服务）和有限的供应商，这便是奢侈品行业的现实状况。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30721"/>
          <p:cNvSpPr>
            <a:spLocks noGrp="1"/>
          </p:cNvSpPr>
          <p:nvPr>
            <p:ph type="title" idx="4294967295"/>
          </p:nvPr>
        </p:nvSpPr>
        <p:spPr>
          <a:xfrm>
            <a:off x="1371600" y="333375"/>
            <a:ext cx="7772400" cy="1462088"/>
          </a:xfrm>
          <a:ln/>
        </p:spPr>
        <p:txBody>
          <a:bodyPr/>
          <a:lstStyle/>
          <a:p>
            <a:r>
              <a:rPr lang="zh-CN" altLang="en-US" sz="4000" b="1" dirty="0">
                <a:ea typeface="楷体" charset="-122"/>
              </a:rPr>
              <a:t>（二）两种新富人</a:t>
            </a:r>
            <a:r>
              <a:t/>
            </a:r>
            <a:br/>
            <a:endParaRPr/>
          </a:p>
        </p:txBody>
      </p:sp>
      <p:sp>
        <p:nvSpPr>
          <p:cNvPr id="30723" name="文本占位符 30722"/>
          <p:cNvSpPr>
            <a:spLocks noGrp="1"/>
          </p:cNvSpPr>
          <p:nvPr>
            <p:ph type="body" idx="1"/>
          </p:nvPr>
        </p:nvSpPr>
        <p:spPr>
          <a:xfrm>
            <a:off x="468313" y="1700213"/>
            <a:ext cx="8424863" cy="4752975"/>
          </a:xfrm>
          <a:ln/>
        </p:spPr>
        <p:txBody>
          <a:bodyPr/>
          <a:lstStyle/>
          <a:p>
            <a:pPr>
              <a:lnSpc>
                <a:spcPct val="80000"/>
              </a:lnSpc>
            </a:pPr>
            <a:r>
              <a:rPr lang="zh-CN" altLang="en-US" sz="2800" dirty="0">
                <a:latin typeface="楷体" charset="-122"/>
                <a:ea typeface="楷体" charset="-122"/>
              </a:rPr>
              <a:t>新富人在高级商品（服务）的消费中扮演了主要角色。</a:t>
            </a:r>
          </a:p>
          <a:p>
            <a:pPr>
              <a:lnSpc>
                <a:spcPct val="80000"/>
              </a:lnSpc>
            </a:pPr>
            <a:r>
              <a:rPr lang="zh-CN" altLang="en-US" sz="2800" dirty="0">
                <a:latin typeface="楷体" charset="-122"/>
                <a:ea typeface="楷体" charset="-122"/>
              </a:rPr>
              <a:t>新富人大体上可以分为两类：</a:t>
            </a:r>
          </a:p>
          <a:p>
            <a:pPr lvl="1">
              <a:lnSpc>
                <a:spcPct val="80000"/>
              </a:lnSpc>
            </a:pPr>
            <a:r>
              <a:rPr lang="zh-CN" altLang="en-US" sz="2600" dirty="0">
                <a:latin typeface="楷体" charset="-122"/>
                <a:ea typeface="楷体" charset="-122"/>
              </a:rPr>
              <a:t>一类是在国民经济状况好转及社会转型过程中闪亮登场的新兴富裕阶层。</a:t>
            </a:r>
          </a:p>
          <a:p>
            <a:pPr lvl="1">
              <a:lnSpc>
                <a:spcPct val="80000"/>
              </a:lnSpc>
            </a:pPr>
            <a:r>
              <a:rPr lang="zh-CN" altLang="en-US" sz="2600" dirty="0">
                <a:latin typeface="楷体" charset="-122"/>
                <a:ea typeface="楷体" charset="-122"/>
              </a:rPr>
              <a:t>另一类新富人收入和资产没有前者高，他们拥有新的价值观和生活方式，忠实于某一个领域，仅在这个领域享受高消费。</a:t>
            </a:r>
          </a:p>
          <a:p>
            <a:pPr lvl="2">
              <a:lnSpc>
                <a:spcPct val="80000"/>
              </a:lnSpc>
            </a:pPr>
            <a:r>
              <a:rPr lang="zh-CN" altLang="en-US" dirty="0">
                <a:latin typeface="楷体" charset="-122"/>
                <a:ea typeface="楷体" charset="-122"/>
              </a:rPr>
              <a:t>比如有的人住在狭小的一居室里，却驾驶着保时捷</a:t>
            </a:r>
          </a:p>
          <a:p>
            <a:pPr lvl="2">
              <a:lnSpc>
                <a:spcPct val="80000"/>
              </a:lnSpc>
            </a:pPr>
            <a:r>
              <a:rPr lang="zh-CN" altLang="en-US" dirty="0">
                <a:latin typeface="楷体" charset="-122"/>
                <a:ea typeface="楷体" charset="-122"/>
              </a:rPr>
              <a:t>有的人完全不买名牌，却在高级超市购买食品。</a:t>
            </a:r>
          </a:p>
          <a:p>
            <a:pPr>
              <a:lnSpc>
                <a:spcPct val="80000"/>
              </a:lnSpc>
            </a:pPr>
            <a:r>
              <a:rPr lang="zh-CN" altLang="en-US" sz="2800" dirty="0">
                <a:latin typeface="楷体" charset="-122"/>
                <a:ea typeface="楷体" charset="-122"/>
              </a:rPr>
              <a:t>从绝对数来看，第二类新富人的数量很多。</a:t>
            </a:r>
            <a:r>
              <a:rPr lang="zh-CN" altLang="en-US" sz="2400" dirty="0">
                <a:latin typeface="楷体" charset="-122"/>
                <a:ea typeface="楷体" charset="-122"/>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31745"/>
          <p:cNvSpPr>
            <a:spLocks noGrp="1"/>
          </p:cNvSpPr>
          <p:nvPr>
            <p:ph type="ctrTitle" idx="4294967295"/>
          </p:nvPr>
        </p:nvSpPr>
        <p:spPr>
          <a:xfrm>
            <a:off x="685800" y="1827213"/>
            <a:ext cx="7772400" cy="1627187"/>
          </a:xfrm>
          <a:ln/>
        </p:spPr>
        <p:txBody>
          <a:bodyPr/>
          <a:lstStyle/>
          <a:p>
            <a:r>
              <a:rPr lang="zh-CN" altLang="en-US" sz="4000" dirty="0">
                <a:ea typeface="楷体" charset="-122"/>
              </a:rPr>
              <a:t>二、新富人的具体形象</a:t>
            </a:r>
          </a:p>
        </p:txBody>
      </p:sp>
      <p:sp>
        <p:nvSpPr>
          <p:cNvPr id="31748" name="副标题 31747"/>
          <p:cNvSpPr>
            <a:spLocks noGrp="1"/>
          </p:cNvSpPr>
          <p:nvPr>
            <p:ph type="subTitle" idx="1"/>
          </p:nvPr>
        </p:nvSpPr>
        <p:spPr>
          <a:xfrm>
            <a:off x="1371600" y="3886200"/>
            <a:ext cx="6400800" cy="1752600"/>
          </a:xfrm>
          <a:ln/>
        </p:spPr>
        <p:txBody>
          <a:bodyPr/>
          <a:lstStyle/>
          <a:p>
            <a:endParaRPr lang="zh-C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标题 103425"/>
          <p:cNvSpPr>
            <a:spLocks noGrp="1"/>
          </p:cNvSpPr>
          <p:nvPr>
            <p:ph type="title" idx="4294967295"/>
          </p:nvPr>
        </p:nvSpPr>
        <p:spPr>
          <a:xfrm>
            <a:off x="685800" y="301625"/>
            <a:ext cx="7772400" cy="1462088"/>
          </a:xfrm>
          <a:ln/>
        </p:spPr>
        <p:txBody>
          <a:bodyPr/>
          <a:lstStyle/>
          <a:p>
            <a:r>
              <a:rPr lang="zh-CN" altLang="en-US" sz="3800" b="1" dirty="0">
                <a:ea typeface="楷体" charset="-122"/>
              </a:rPr>
              <a:t>（一）富人的代表——IT巨子（IT企业经营者）</a:t>
            </a:r>
          </a:p>
        </p:txBody>
      </p:sp>
      <p:sp>
        <p:nvSpPr>
          <p:cNvPr id="103427" name="文本占位符 103426"/>
          <p:cNvSpPr>
            <a:spLocks noGrp="1"/>
          </p:cNvSpPr>
          <p:nvPr>
            <p:ph type="body" idx="1"/>
          </p:nvPr>
        </p:nvSpPr>
        <p:spPr>
          <a:xfrm>
            <a:off x="685800" y="1981200"/>
            <a:ext cx="7772400" cy="4114800"/>
          </a:xfrm>
          <a:ln/>
        </p:spPr>
        <p:txBody>
          <a:bodyPr/>
          <a:lstStyle/>
          <a:p>
            <a:pPr>
              <a:lnSpc>
                <a:spcPct val="90000"/>
              </a:lnSpc>
            </a:pPr>
            <a:endParaRPr/>
          </a:p>
          <a:p>
            <a:pPr>
              <a:lnSpc>
                <a:spcPct val="90000"/>
              </a:lnSpc>
            </a:pPr>
            <a:r>
              <a:rPr lang="zh-CN" altLang="en-US" sz="2400" dirty="0">
                <a:latin typeface="楷体" charset="-122"/>
                <a:ea typeface="楷体" charset="-122"/>
              </a:rPr>
              <a:t>IT巨子通常并非出自名门望族、大富之家；</a:t>
            </a:r>
          </a:p>
          <a:p>
            <a:pPr>
              <a:lnSpc>
                <a:spcPct val="90000"/>
              </a:lnSpc>
            </a:pPr>
            <a:r>
              <a:rPr lang="zh-CN" altLang="en-US" sz="2400" dirty="0">
                <a:latin typeface="楷体" charset="-122"/>
                <a:ea typeface="楷体" charset="-122"/>
              </a:rPr>
              <a:t>他们靠后天的才能（如优秀的经营能力）实现他们的Dream。</a:t>
            </a:r>
          </a:p>
          <a:p>
            <a:pPr lvl="1">
              <a:lnSpc>
                <a:spcPct val="90000"/>
              </a:lnSpc>
            </a:pPr>
            <a:r>
              <a:rPr lang="zh-CN" altLang="en-US" sz="2100" dirty="0">
                <a:latin typeface="楷体" charset="-122"/>
                <a:ea typeface="楷体" charset="-122"/>
              </a:rPr>
              <a:t>花钱时相当公开、透明、大手大脚。</a:t>
            </a:r>
          </a:p>
          <a:p>
            <a:pPr lvl="1">
              <a:lnSpc>
                <a:spcPct val="90000"/>
              </a:lnSpc>
            </a:pPr>
            <a:r>
              <a:rPr lang="zh-CN" altLang="en-US" sz="2100" dirty="0">
                <a:latin typeface="楷体" charset="-122"/>
                <a:ea typeface="楷体" charset="-122"/>
              </a:rPr>
              <a:t>不要命地工作赚来大把钞票，想怎么花就怎么花，别人管不着——这就是IT巨子的坚定立场。</a:t>
            </a:r>
          </a:p>
          <a:p>
            <a:pPr>
              <a:lnSpc>
                <a:spcPct val="90000"/>
              </a:lnSpc>
            </a:pPr>
            <a:r>
              <a:rPr lang="zh-CN" altLang="en-US" sz="2400" dirty="0">
                <a:latin typeface="楷体" charset="-122"/>
                <a:ea typeface="楷体" charset="-122"/>
              </a:rPr>
              <a:t>IT巨子们给了老百姓成为富翁的动力：</a:t>
            </a:r>
          </a:p>
          <a:p>
            <a:pPr lvl="1">
              <a:lnSpc>
                <a:spcPct val="90000"/>
              </a:lnSpc>
            </a:pPr>
            <a:r>
              <a:rPr lang="zh-CN" altLang="en-US" sz="2000" dirty="0">
                <a:latin typeface="楷体" charset="-122"/>
                <a:ea typeface="楷体" charset="-122"/>
              </a:rPr>
              <a:t>通过自己的正当劳动赚取相应的报酬，然后想怎么花就怎么花。</a:t>
            </a:r>
          </a:p>
          <a:p>
            <a:pPr>
              <a:lnSpc>
                <a:spcPct val="90000"/>
              </a:lnSpc>
            </a:pPr>
            <a:r>
              <a:rPr lang="zh-CN" altLang="en-US" sz="2400" dirty="0">
                <a:latin typeface="楷体" charset="-122"/>
                <a:ea typeface="楷体" charset="-122"/>
              </a:rPr>
              <a:t>大把挣，大把花，这才是新富人。</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32769"/>
          <p:cNvSpPr>
            <a:spLocks noGrp="1"/>
          </p:cNvSpPr>
          <p:nvPr>
            <p:ph type="title" idx="4294967295"/>
          </p:nvPr>
        </p:nvSpPr>
        <p:spPr>
          <a:xfrm>
            <a:off x="395288" y="549275"/>
            <a:ext cx="7772400" cy="1462088"/>
          </a:xfrm>
          <a:ln/>
        </p:spPr>
        <p:txBody>
          <a:bodyPr/>
          <a:lstStyle/>
          <a:p>
            <a:r>
              <a:rPr lang="zh-CN" altLang="en-US" sz="3800" b="1" dirty="0">
                <a:ea typeface="楷体" charset="-122"/>
              </a:rPr>
              <a:t>（二）奉行业绩至上主义的上班族</a:t>
            </a:r>
            <a:r>
              <a:t/>
            </a:r>
            <a:br/>
            <a:endParaRPr/>
          </a:p>
        </p:txBody>
      </p:sp>
      <p:sp>
        <p:nvSpPr>
          <p:cNvPr id="32771" name="文本占位符 32770"/>
          <p:cNvSpPr>
            <a:spLocks noGrp="1"/>
          </p:cNvSpPr>
          <p:nvPr>
            <p:ph type="body" idx="1"/>
          </p:nvPr>
        </p:nvSpPr>
        <p:spPr>
          <a:xfrm>
            <a:off x="539750" y="1700213"/>
            <a:ext cx="8064500" cy="4608512"/>
          </a:xfrm>
          <a:ln/>
        </p:spPr>
        <p:txBody>
          <a:bodyPr/>
          <a:lstStyle/>
          <a:p>
            <a:pPr>
              <a:lnSpc>
                <a:spcPct val="90000"/>
              </a:lnSpc>
            </a:pPr>
            <a:r>
              <a:rPr lang="zh-CN" altLang="en-US" sz="2800" dirty="0">
                <a:ea typeface="楷体" charset="-122"/>
              </a:rPr>
              <a:t>进行奢侈消费的富裕上班族分为：</a:t>
            </a:r>
          </a:p>
          <a:p>
            <a:pPr lvl="1">
              <a:lnSpc>
                <a:spcPct val="90000"/>
              </a:lnSpc>
            </a:pPr>
            <a:r>
              <a:rPr lang="zh-CN" altLang="en-US" sz="2600" dirty="0">
                <a:ea typeface="楷体" charset="-122"/>
              </a:rPr>
              <a:t>新富裕上班族；</a:t>
            </a:r>
          </a:p>
          <a:p>
            <a:pPr lvl="1">
              <a:lnSpc>
                <a:spcPct val="90000"/>
              </a:lnSpc>
            </a:pPr>
            <a:r>
              <a:rPr lang="zh-CN" altLang="en-US" sz="2600" dirty="0">
                <a:ea typeface="楷体" charset="-122"/>
              </a:rPr>
              <a:t>老牌富裕上班族。</a:t>
            </a:r>
          </a:p>
          <a:p>
            <a:pPr>
              <a:lnSpc>
                <a:spcPct val="90000"/>
              </a:lnSpc>
            </a:pPr>
            <a:r>
              <a:rPr lang="zh-CN" altLang="en-US" sz="2800" dirty="0">
                <a:ea typeface="楷体" charset="-122"/>
              </a:rPr>
              <a:t>所谓的老牌富裕上班族，指符合传统富裕上班族标准的上班族；</a:t>
            </a:r>
          </a:p>
          <a:p>
            <a:pPr>
              <a:lnSpc>
                <a:spcPct val="90000"/>
              </a:lnSpc>
            </a:pPr>
            <a:r>
              <a:rPr lang="zh-CN" altLang="en-US" sz="2800" dirty="0">
                <a:ea typeface="楷体" charset="-122"/>
              </a:rPr>
              <a:t>他们学习成绩优异，拥有高学历，进入准放门槛很高的行业或者企业工作。</a:t>
            </a:r>
          </a:p>
          <a:p>
            <a:pPr>
              <a:lnSpc>
                <a:spcPct val="90000"/>
              </a:lnSpc>
            </a:pPr>
            <a:r>
              <a:rPr lang="zh-CN" altLang="en-US" sz="2800" dirty="0">
                <a:ea typeface="楷体" charset="-122"/>
              </a:rPr>
              <a:t>新富裕上班族：</a:t>
            </a:r>
          </a:p>
          <a:p>
            <a:pPr lvl="1">
              <a:lnSpc>
                <a:spcPct val="90000"/>
              </a:lnSpc>
            </a:pPr>
            <a:r>
              <a:rPr lang="zh-CN" altLang="en-US" sz="2600" dirty="0">
                <a:ea typeface="楷体" charset="-122"/>
              </a:rPr>
              <a:t>享受着近些年来业绩至上主义的恩惠，以高超的技能提高了自己的市场价值。</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3793"/>
          <p:cNvSpPr>
            <a:spLocks noGrp="1"/>
          </p:cNvSpPr>
          <p:nvPr>
            <p:ph type="title" idx="4294967295"/>
          </p:nvPr>
        </p:nvSpPr>
        <p:spPr>
          <a:xfrm>
            <a:off x="468313" y="476250"/>
            <a:ext cx="7772400" cy="1462088"/>
          </a:xfrm>
          <a:ln/>
        </p:spPr>
        <p:txBody>
          <a:bodyPr/>
          <a:lstStyle/>
          <a:p>
            <a:r>
              <a:rPr lang="zh-CN" altLang="en-US" sz="3600" b="1" dirty="0">
                <a:ea typeface="楷体" charset="-122"/>
              </a:rPr>
              <a:t>（三）高职位和高收入兼得的女性</a:t>
            </a:r>
            <a:r>
              <a:t/>
            </a:r>
            <a:br/>
            <a:endParaRPr/>
          </a:p>
        </p:txBody>
      </p:sp>
      <p:sp>
        <p:nvSpPr>
          <p:cNvPr id="33795" name="文本占位符 33794"/>
          <p:cNvSpPr>
            <a:spLocks noGrp="1"/>
          </p:cNvSpPr>
          <p:nvPr>
            <p:ph type="body" idx="1"/>
          </p:nvPr>
        </p:nvSpPr>
        <p:spPr>
          <a:xfrm>
            <a:off x="179388" y="1978025"/>
            <a:ext cx="8748712" cy="4114800"/>
          </a:xfrm>
          <a:ln/>
        </p:spPr>
        <p:txBody>
          <a:bodyPr/>
          <a:lstStyle/>
          <a:p>
            <a:pPr>
              <a:lnSpc>
                <a:spcPct val="90000"/>
              </a:lnSpc>
            </a:pPr>
            <a:r>
              <a:rPr lang="zh-CN" altLang="en-US" sz="2800" dirty="0">
                <a:latin typeface="楷体" charset="-122"/>
                <a:ea typeface="楷体" charset="-122"/>
              </a:rPr>
              <a:t>有句话说得好：“经济不景气的时候，消费是女人拉动的。”</a:t>
            </a:r>
          </a:p>
          <a:p>
            <a:pPr lvl="1">
              <a:lnSpc>
                <a:spcPct val="90000"/>
              </a:lnSpc>
            </a:pPr>
            <a:r>
              <a:rPr lang="zh-CN" altLang="en-US" sz="2600" dirty="0">
                <a:latin typeface="楷体" charset="-122"/>
                <a:ea typeface="楷体" charset="-122"/>
              </a:rPr>
              <a:t>上班族女性为了疗冶平日身心的疲惫，十分注重家里的装修，买来价格昂贵的按摩椅；</a:t>
            </a:r>
          </a:p>
          <a:p>
            <a:pPr lvl="1">
              <a:lnSpc>
                <a:spcPct val="90000"/>
              </a:lnSpc>
            </a:pPr>
            <a:r>
              <a:rPr lang="zh-CN" altLang="en-US" sz="2600" dirty="0">
                <a:latin typeface="楷体" charset="-122"/>
                <a:ea typeface="楷体" charset="-122"/>
              </a:rPr>
              <a:t>某些单身女性为了给自己更多的工作和娱乐时间，雇人做家务，生活方式与以往的办公室女性迥异。</a:t>
            </a:r>
          </a:p>
          <a:p>
            <a:pPr lvl="1">
              <a:lnSpc>
                <a:spcPct val="90000"/>
              </a:lnSpc>
            </a:pPr>
            <a:r>
              <a:rPr lang="zh-CN" altLang="en-US" sz="2600" dirty="0">
                <a:latin typeface="楷体" charset="-122"/>
                <a:ea typeface="楷体" charset="-122"/>
              </a:rPr>
              <a:t>26－35岁的女性是“收入、职位随龄涨”的生力军；</a:t>
            </a:r>
          </a:p>
          <a:p>
            <a:pPr lvl="1">
              <a:lnSpc>
                <a:spcPct val="90000"/>
              </a:lnSpc>
            </a:pPr>
            <a:r>
              <a:rPr lang="zh-CN" altLang="en-US" sz="2600" dirty="0">
                <a:latin typeface="楷体" charset="-122"/>
                <a:ea typeface="楷体" charset="-122"/>
              </a:rPr>
              <a:t>手头上有闲钱的女性作为一个群体必定会逐步发展壮大。</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34817"/>
          <p:cNvSpPr>
            <a:spLocks noGrp="1"/>
          </p:cNvSpPr>
          <p:nvPr>
            <p:ph type="title" idx="4294967295"/>
          </p:nvPr>
        </p:nvSpPr>
        <p:spPr>
          <a:xfrm>
            <a:off x="539750" y="549275"/>
            <a:ext cx="7772400" cy="1462088"/>
          </a:xfrm>
          <a:ln/>
        </p:spPr>
        <p:txBody>
          <a:bodyPr/>
          <a:lstStyle/>
          <a:p>
            <a:r>
              <a:rPr lang="zh-CN" altLang="en-US" sz="3800" b="1" dirty="0">
                <a:latin typeface="楷体" charset="-122"/>
                <a:ea typeface="楷体" charset="-122"/>
              </a:rPr>
              <a:t>（四）讴歌奢侈消费的“ 乐活族”</a:t>
            </a:r>
            <a:r>
              <a:t/>
            </a:r>
            <a:br/>
            <a:endParaRPr/>
          </a:p>
        </p:txBody>
      </p:sp>
      <p:sp>
        <p:nvSpPr>
          <p:cNvPr id="34819" name="文本占位符 34818"/>
          <p:cNvSpPr>
            <a:spLocks noGrp="1"/>
          </p:cNvSpPr>
          <p:nvPr>
            <p:ph type="body" idx="1"/>
          </p:nvPr>
        </p:nvSpPr>
        <p:spPr>
          <a:xfrm>
            <a:off x="395288" y="1700213"/>
            <a:ext cx="8351838" cy="4752975"/>
          </a:xfrm>
          <a:ln/>
        </p:spPr>
        <p:txBody>
          <a:bodyPr/>
          <a:lstStyle/>
          <a:p>
            <a:pPr>
              <a:lnSpc>
                <a:spcPct val="80000"/>
              </a:lnSpc>
            </a:pPr>
            <a:r>
              <a:rPr lang="zh-CN" altLang="en-US" sz="2800" dirty="0">
                <a:latin typeface="楷体" charset="-122"/>
                <a:ea typeface="楷体" charset="-122"/>
              </a:rPr>
              <a:t>乐活是出现在美国的市场营销用语：</a:t>
            </a:r>
          </a:p>
          <a:p>
            <a:pPr lvl="1">
              <a:lnSpc>
                <a:spcPct val="80000"/>
              </a:lnSpc>
            </a:pPr>
            <a:r>
              <a:rPr lang="zh-CN" altLang="en-US" sz="2600" dirty="0">
                <a:latin typeface="楷体" charset="-122"/>
                <a:ea typeface="楷体" charset="-122"/>
              </a:rPr>
              <a:t>“Lifestyle of Health And Sustainability”五个单词首字母组合而成。</a:t>
            </a:r>
          </a:p>
          <a:p>
            <a:pPr>
              <a:lnSpc>
                <a:spcPct val="80000"/>
              </a:lnSpc>
            </a:pPr>
            <a:r>
              <a:rPr lang="zh-CN" altLang="en-US" sz="2800" dirty="0">
                <a:latin typeface="楷体" charset="-122"/>
                <a:ea typeface="楷体" charset="-122"/>
              </a:rPr>
              <a:t>乐活是一群人的价值观，这群人关注健康和环保的生活方式且笃行不懈。</a:t>
            </a:r>
          </a:p>
          <a:p>
            <a:pPr>
              <a:lnSpc>
                <a:spcPct val="80000"/>
              </a:lnSpc>
            </a:pPr>
            <a:r>
              <a:rPr lang="zh-CN" altLang="en-US" sz="2800" dirty="0">
                <a:latin typeface="楷体" charset="-122"/>
                <a:ea typeface="楷体" charset="-122"/>
              </a:rPr>
              <a:t>在这种价值观的指导下：</a:t>
            </a:r>
          </a:p>
          <a:p>
            <a:pPr lvl="1">
              <a:lnSpc>
                <a:spcPct val="80000"/>
              </a:lnSpc>
            </a:pPr>
            <a:r>
              <a:rPr lang="zh-CN" altLang="en-US" sz="2600" dirty="0">
                <a:latin typeface="楷体" charset="-122"/>
                <a:ea typeface="楷体" charset="-122"/>
              </a:rPr>
              <a:t>他们早餐吃有机面包，喝有机咖啡；</a:t>
            </a:r>
          </a:p>
          <a:p>
            <a:pPr lvl="1">
              <a:lnSpc>
                <a:spcPct val="80000"/>
              </a:lnSpc>
            </a:pPr>
            <a:r>
              <a:rPr lang="zh-CN" altLang="en-US" sz="2600" dirty="0">
                <a:latin typeface="楷体" charset="-122"/>
                <a:ea typeface="楷体" charset="-122"/>
              </a:rPr>
              <a:t>沐浴后使用纯棉毛巾擦身；</a:t>
            </a:r>
          </a:p>
          <a:p>
            <a:pPr lvl="1">
              <a:lnSpc>
                <a:spcPct val="80000"/>
              </a:lnSpc>
            </a:pPr>
            <a:r>
              <a:rPr lang="zh-CN" altLang="en-US" sz="2600" dirty="0">
                <a:latin typeface="楷体" charset="-122"/>
                <a:ea typeface="楷体" charset="-122"/>
              </a:rPr>
              <a:t>午餐吃的是使用有机食材精心烹制的自制便当；</a:t>
            </a:r>
          </a:p>
          <a:p>
            <a:pPr lvl="1">
              <a:lnSpc>
                <a:spcPct val="80000"/>
              </a:lnSpc>
            </a:pPr>
            <a:r>
              <a:rPr lang="zh-CN" altLang="en-US" sz="2600" dirty="0">
                <a:latin typeface="楷体" charset="-122"/>
                <a:ea typeface="楷体" charset="-122"/>
              </a:rPr>
              <a:t>工作后回家，练习瑜伽放松身心……</a:t>
            </a:r>
          </a:p>
          <a:p>
            <a:pPr lvl="1">
              <a:lnSpc>
                <a:spcPct val="80000"/>
              </a:lnSpc>
            </a:pPr>
            <a:r>
              <a:rPr lang="zh-CN" altLang="en-US" sz="2600" dirty="0">
                <a:latin typeface="楷体" charset="-122"/>
                <a:ea typeface="楷体" charset="-122"/>
              </a:rPr>
              <a:t>跟健康、环保生活相关的任何事物都属于乐活式的生活方式或者乐活市场。</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文本占位符 35842"/>
          <p:cNvSpPr>
            <a:spLocks noGrp="1"/>
          </p:cNvSpPr>
          <p:nvPr>
            <p:ph type="body" idx="1"/>
          </p:nvPr>
        </p:nvSpPr>
        <p:spPr>
          <a:xfrm>
            <a:off x="468313" y="1628775"/>
            <a:ext cx="8135937" cy="4537075"/>
          </a:xfrm>
          <a:ln/>
        </p:spPr>
        <p:txBody>
          <a:bodyPr/>
          <a:lstStyle/>
          <a:p>
            <a:r>
              <a:rPr lang="zh-CN" altLang="en-US" sz="2800" dirty="0">
                <a:latin typeface="楷体" charset="-122"/>
                <a:ea typeface="楷体" charset="-122"/>
              </a:rPr>
              <a:t>“乐活族”在进行任何消费时，会购买比一般商品稍贵的东西。</a:t>
            </a:r>
          </a:p>
          <a:p>
            <a:r>
              <a:rPr lang="zh-CN" altLang="en-US" sz="2800" dirty="0">
                <a:latin typeface="楷体" charset="-122"/>
                <a:ea typeface="楷体" charset="-122"/>
              </a:rPr>
              <a:t>越讲究乐活式生活方式，越倾向于购买价格较高的商品（服务）。</a:t>
            </a:r>
          </a:p>
          <a:p>
            <a:r>
              <a:rPr lang="zh-CN" altLang="en-US" sz="2800" dirty="0">
                <a:latin typeface="楷体" charset="-122"/>
                <a:ea typeface="楷体" charset="-122"/>
              </a:rPr>
              <a:t>与早年的健康环保生活方式等于节约，乐活走的路线刚好相反。</a:t>
            </a:r>
          </a:p>
          <a:p>
            <a:r>
              <a:rPr lang="zh-CN" altLang="en-US" sz="2800" dirty="0">
                <a:latin typeface="楷体" charset="-122"/>
                <a:ea typeface="楷体" charset="-122"/>
              </a:rPr>
              <a:t>不妨这么下结论：</a:t>
            </a:r>
          </a:p>
          <a:p>
            <a:pPr lvl="1"/>
            <a:r>
              <a:rPr lang="zh-CN" altLang="en-US" sz="2600" dirty="0">
                <a:latin typeface="楷体" charset="-122"/>
                <a:ea typeface="楷体" charset="-122"/>
              </a:rPr>
              <a:t>乐活就是小奢侈。</a:t>
            </a:r>
            <a:r>
              <a:rPr lang="zh-CN" altLang="en-US" dirty="0">
                <a:latin typeface="楷体" charset="-122"/>
                <a:ea typeface="楷体" charset="-122"/>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36865"/>
          <p:cNvSpPr>
            <a:spLocks noGrp="1"/>
          </p:cNvSpPr>
          <p:nvPr>
            <p:ph type="title" idx="4294967295"/>
          </p:nvPr>
        </p:nvSpPr>
        <p:spPr>
          <a:xfrm>
            <a:off x="1042988" y="1773238"/>
            <a:ext cx="7772400" cy="1462087"/>
          </a:xfrm>
          <a:ln/>
        </p:spPr>
        <p:txBody>
          <a:bodyPr/>
          <a:lstStyle/>
          <a:p>
            <a:r>
              <a:rPr lang="zh-CN" altLang="en-US" sz="5400" b="1" dirty="0">
                <a:ea typeface="华文新魏" charset="-122"/>
              </a:rPr>
              <a:t>奢侈品市场营销最新实例</a:t>
            </a:r>
            <a:r>
              <a:rPr lang="zh-CN" altLang="en-US"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97281"/>
          <p:cNvSpPr>
            <a:spLocks noGrp="1"/>
          </p:cNvSpPr>
          <p:nvPr>
            <p:ph type="title" idx="4294967295"/>
          </p:nvPr>
        </p:nvSpPr>
        <p:spPr>
          <a:xfrm>
            <a:off x="468313" y="0"/>
            <a:ext cx="7772400" cy="1462088"/>
          </a:xfrm>
          <a:ln/>
        </p:spPr>
        <p:txBody>
          <a:bodyPr/>
          <a:lstStyle/>
          <a:p>
            <a:r>
              <a:rPr lang="zh-CN" altLang="en-US" sz="3600" b="1" dirty="0">
                <a:ea typeface="楷体" charset="-122"/>
              </a:rPr>
              <a:t>一、远在天边近在眼前的奢侈品世界</a:t>
            </a:r>
          </a:p>
        </p:txBody>
      </p:sp>
      <p:sp>
        <p:nvSpPr>
          <p:cNvPr id="97284" name="文本占位符 97283"/>
          <p:cNvSpPr>
            <a:spLocks noGrp="1"/>
          </p:cNvSpPr>
          <p:nvPr>
            <p:ph type="body" idx="1"/>
          </p:nvPr>
        </p:nvSpPr>
        <p:spPr>
          <a:xfrm>
            <a:off x="468313" y="1268413"/>
            <a:ext cx="8208963" cy="5013325"/>
          </a:xfrm>
          <a:noFill/>
          <a:ln>
            <a:noFill/>
          </a:ln>
        </p:spPr>
        <p:txBody>
          <a:bodyPr wrap="square" lIns="91440" tIns="45720" rIns="91440" bIns="45720" anchor="t" anchorCtr="0"/>
          <a:lstStyle/>
          <a:p>
            <a:pPr>
              <a:lnSpc>
                <a:spcPct val="80000"/>
              </a:lnSpc>
            </a:pPr>
            <a:endParaRPr/>
          </a:p>
          <a:p>
            <a:pPr>
              <a:lnSpc>
                <a:spcPct val="80000"/>
              </a:lnSpc>
            </a:pPr>
            <a:r>
              <a:rPr lang="zh-CN" altLang="en-US" sz="2800" dirty="0">
                <a:ea typeface="楷体" charset="-122"/>
              </a:rPr>
              <a:t>准入条件是付得起很多钱</a:t>
            </a:r>
          </a:p>
          <a:p>
            <a:pPr>
              <a:lnSpc>
                <a:spcPct val="80000"/>
              </a:lnSpc>
            </a:pPr>
            <a:r>
              <a:rPr lang="zh-CN" altLang="en-US" sz="2600" dirty="0">
                <a:ea typeface="楷体" charset="-122"/>
              </a:rPr>
              <a:t>奢侈品世界仅仅为一部分人存在，它很奢华，也很低调。</a:t>
            </a:r>
          </a:p>
          <a:p>
            <a:pPr>
              <a:lnSpc>
                <a:spcPct val="80000"/>
              </a:lnSpc>
            </a:pPr>
            <a:r>
              <a:rPr lang="zh-CN" altLang="en-US" sz="2600" dirty="0">
                <a:ea typeface="楷体" charset="-122"/>
              </a:rPr>
              <a:t>消费者进入奢侈品世界只需满足一个条件：</a:t>
            </a:r>
          </a:p>
          <a:p>
            <a:pPr lvl="1">
              <a:lnSpc>
                <a:spcPct val="80000"/>
              </a:lnSpc>
            </a:pPr>
            <a:r>
              <a:rPr lang="zh-CN" altLang="en-US" sz="2400" dirty="0">
                <a:ea typeface="楷体" charset="-122"/>
              </a:rPr>
              <a:t>感受到奢侈品的“价值”，愿意为之付出高昂的代价（即金钱）。</a:t>
            </a:r>
          </a:p>
          <a:p>
            <a:pPr>
              <a:lnSpc>
                <a:spcPct val="80000"/>
              </a:lnSpc>
            </a:pPr>
            <a:r>
              <a:rPr lang="zh-CN" altLang="en-US" sz="2600" dirty="0">
                <a:ea typeface="楷体" charset="-122"/>
              </a:rPr>
              <a:t>新富人特征：</a:t>
            </a:r>
          </a:p>
          <a:p>
            <a:pPr lvl="1">
              <a:lnSpc>
                <a:spcPct val="80000"/>
              </a:lnSpc>
            </a:pPr>
            <a:r>
              <a:rPr lang="zh-CN" altLang="en-US" sz="2000" dirty="0">
                <a:ea typeface="楷体" charset="-122"/>
              </a:rPr>
              <a:t>他们也是低价商品和服务的消费者。</a:t>
            </a:r>
          </a:p>
          <a:p>
            <a:pPr lvl="1">
              <a:lnSpc>
                <a:spcPct val="80000"/>
              </a:lnSpc>
            </a:pPr>
            <a:r>
              <a:rPr lang="zh-CN" altLang="en-US" sz="2000" dirty="0">
                <a:ea typeface="楷体" charset="-122"/>
              </a:rPr>
              <a:t>新富人不是一出生就是富家公子（小姐）。</a:t>
            </a:r>
          </a:p>
          <a:p>
            <a:pPr>
              <a:lnSpc>
                <a:spcPct val="80000"/>
              </a:lnSpc>
            </a:pPr>
            <a:r>
              <a:rPr lang="zh-CN" altLang="en-US" sz="2600" dirty="0">
                <a:ea typeface="楷体" charset="-122"/>
              </a:rPr>
              <a:t>新富人出现后，奢侈品世界从“可望而不即”变得“可望亦可即”；</a:t>
            </a:r>
          </a:p>
          <a:p>
            <a:pPr>
              <a:lnSpc>
                <a:spcPct val="80000"/>
              </a:lnSpc>
            </a:pPr>
            <a:r>
              <a:rPr lang="zh-CN" altLang="en-US" sz="2600" dirty="0">
                <a:ea typeface="楷体" charset="-122"/>
              </a:rPr>
              <a:t>新富人没有从父辈那儿继承消费观念，他们有自己的消费观。</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37889"/>
          <p:cNvSpPr>
            <a:spLocks noGrp="1"/>
          </p:cNvSpPr>
          <p:nvPr>
            <p:ph type="title" idx="4294967295"/>
          </p:nvPr>
        </p:nvSpPr>
        <p:spPr>
          <a:xfrm>
            <a:off x="611188" y="0"/>
            <a:ext cx="7772400" cy="1462088"/>
          </a:xfrm>
          <a:ln/>
        </p:spPr>
        <p:txBody>
          <a:bodyPr/>
          <a:lstStyle/>
          <a:p>
            <a:r>
              <a:rPr lang="zh-CN" altLang="en-US" sz="3800" b="1" dirty="0">
                <a:ea typeface="楷体" charset="-122"/>
              </a:rPr>
              <a:t>二、高端品牌雷克萨斯登场</a:t>
            </a:r>
            <a:r>
              <a:rPr lang="zh-CN" altLang="en-US" dirty="0"/>
              <a:t> </a:t>
            </a:r>
          </a:p>
        </p:txBody>
      </p:sp>
      <p:sp>
        <p:nvSpPr>
          <p:cNvPr id="37891" name="文本占位符 37890"/>
          <p:cNvSpPr>
            <a:spLocks noGrp="1"/>
          </p:cNvSpPr>
          <p:nvPr>
            <p:ph type="body" idx="1"/>
          </p:nvPr>
        </p:nvSpPr>
        <p:spPr>
          <a:xfrm>
            <a:off x="468313" y="1341438"/>
            <a:ext cx="8208963" cy="5084762"/>
          </a:xfrm>
          <a:ln/>
        </p:spPr>
        <p:txBody>
          <a:bodyPr/>
          <a:lstStyle/>
          <a:p>
            <a:pPr>
              <a:lnSpc>
                <a:spcPct val="90000"/>
              </a:lnSpc>
            </a:pPr>
            <a:r>
              <a:rPr lang="zh-CN" altLang="en-US" sz="2600" dirty="0">
                <a:latin typeface="楷体" charset="-122"/>
                <a:ea typeface="楷体" charset="-122"/>
              </a:rPr>
              <a:t>雷克萨斯是丰田汽车的高端品牌；</a:t>
            </a:r>
          </a:p>
          <a:p>
            <a:pPr>
              <a:lnSpc>
                <a:spcPct val="90000"/>
              </a:lnSpc>
            </a:pPr>
            <a:r>
              <a:rPr lang="zh-CN" altLang="en-US" sz="2600" dirty="0">
                <a:latin typeface="楷体" charset="-122"/>
                <a:ea typeface="楷体" charset="-122"/>
              </a:rPr>
              <a:t>品牌名称雷克萨斯（LEXUS）源于表示“豪华、奢侈”之意的德语词“LUXUS”。</a:t>
            </a:r>
          </a:p>
          <a:p>
            <a:pPr>
              <a:lnSpc>
                <a:spcPct val="90000"/>
              </a:lnSpc>
            </a:pPr>
            <a:r>
              <a:rPr lang="zh-CN" altLang="en-US" sz="2600" dirty="0">
                <a:latin typeface="楷体" charset="-122"/>
                <a:ea typeface="楷体" charset="-122"/>
              </a:rPr>
              <a:t>在美国，雷克萨斯压倒奔驰、宝马，雄踞高级轿车销量榜榜首。</a:t>
            </a:r>
          </a:p>
          <a:p>
            <a:pPr>
              <a:lnSpc>
                <a:spcPct val="90000"/>
              </a:lnSpc>
            </a:pPr>
            <a:r>
              <a:rPr lang="zh-CN" altLang="en-US" sz="2600" dirty="0">
                <a:latin typeface="楷体" charset="-122"/>
                <a:ea typeface="楷体" charset="-122"/>
              </a:rPr>
              <a:t>雷克萨斯的市场营销针对富裕人群展开，即向富人出售高档车。</a:t>
            </a:r>
          </a:p>
          <a:p>
            <a:pPr>
              <a:lnSpc>
                <a:spcPct val="90000"/>
              </a:lnSpc>
            </a:pPr>
            <a:r>
              <a:rPr lang="zh-CN" altLang="en-US" sz="2600" dirty="0">
                <a:latin typeface="楷体" charset="-122"/>
                <a:ea typeface="楷体" charset="-122"/>
              </a:rPr>
              <a:t>雷克萨斯的销售方法是“奢侈”的：</a:t>
            </a:r>
          </a:p>
          <a:p>
            <a:pPr lvl="1">
              <a:lnSpc>
                <a:spcPct val="90000"/>
              </a:lnSpc>
            </a:pPr>
            <a:r>
              <a:rPr lang="zh-CN" altLang="en-US" sz="2400" dirty="0">
                <a:latin typeface="楷体" charset="-122"/>
                <a:ea typeface="楷体" charset="-122"/>
              </a:rPr>
              <a:t>其展销厅为雷克萨斯专用，面积大，空间开阔，有单独的洽谈室，内外装修给人宝贵高雅的感觉。</a:t>
            </a:r>
          </a:p>
          <a:p>
            <a:pPr lvl="1">
              <a:lnSpc>
                <a:spcPct val="90000"/>
              </a:lnSpc>
            </a:pPr>
            <a:r>
              <a:rPr lang="zh-CN" altLang="en-US" sz="2400" dirty="0">
                <a:latin typeface="楷体" charset="-122"/>
                <a:ea typeface="楷体" charset="-122"/>
              </a:rPr>
              <a:t>服务人员对雷克萨斯的选购者贯彻“最高级礼遇”。</a:t>
            </a:r>
          </a:p>
          <a:p>
            <a:pPr lvl="1">
              <a:lnSpc>
                <a:spcPct val="90000"/>
              </a:lnSpc>
            </a:pPr>
            <a:r>
              <a:rPr lang="zh-CN" altLang="en-US" sz="2400" dirty="0">
                <a:latin typeface="楷体" charset="-122"/>
                <a:ea typeface="楷体" charset="-122"/>
              </a:rPr>
              <a:t>雷克萨斯专卖店不进行店外促销活动。</a:t>
            </a:r>
            <a:r>
              <a:rPr lang="zh-CN" altLang="en-US" sz="2000" dirty="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文本占位符 38914"/>
          <p:cNvSpPr>
            <a:spLocks noGrp="1"/>
          </p:cNvSpPr>
          <p:nvPr>
            <p:ph type="body" idx="1"/>
          </p:nvPr>
        </p:nvSpPr>
        <p:spPr>
          <a:xfrm>
            <a:off x="179388" y="1557338"/>
            <a:ext cx="8748712" cy="4608512"/>
          </a:xfrm>
          <a:ln/>
        </p:spPr>
        <p:txBody>
          <a:bodyPr/>
          <a:lstStyle/>
          <a:p>
            <a:r>
              <a:rPr lang="zh-CN" altLang="en-US" sz="2800" dirty="0">
                <a:latin typeface="楷体" charset="-122"/>
                <a:ea typeface="楷体" charset="-122"/>
              </a:rPr>
              <a:t>雷克萨斯为了提供让富人们满意的服务，在新车发布前特地组织服务人员进行十分严格的待客训练。</a:t>
            </a:r>
          </a:p>
          <a:p>
            <a:r>
              <a:rPr lang="zh-CN" altLang="en-US" sz="2800" dirty="0">
                <a:latin typeface="楷体" charset="-122"/>
                <a:ea typeface="楷体" charset="-122"/>
              </a:rPr>
              <a:t>丰田培养的不是一般丰田车的销售员，而是雷克萨斯的专业销售人员。</a:t>
            </a:r>
          </a:p>
          <a:p>
            <a:r>
              <a:rPr lang="zh-CN" altLang="en-US" sz="2800" dirty="0">
                <a:latin typeface="楷体" charset="-122"/>
                <a:ea typeface="楷体" charset="-122"/>
              </a:rPr>
              <a:t>有许多有钱人想从“有钱人开的不是奔驰就是宝马”的老观念中摆脱出来，力求不落窠臼。</a:t>
            </a:r>
          </a:p>
          <a:p>
            <a:r>
              <a:rPr lang="zh-CN" altLang="en-US" sz="2800" dirty="0">
                <a:latin typeface="楷体" charset="-122"/>
                <a:ea typeface="楷体" charset="-122"/>
              </a:rPr>
              <a:t>雷克萨斯是他们的新选择，它抓住了有钱不“不从众”的消费心理，勾起了他们的购买欲。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title" idx="4294967295"/>
          </p:nvPr>
        </p:nvSpPr>
        <p:spPr>
          <a:xfrm>
            <a:off x="1042988" y="692150"/>
            <a:ext cx="6442075" cy="1462088"/>
          </a:xfrm>
          <a:ln/>
        </p:spPr>
        <p:txBody>
          <a:bodyPr/>
          <a:lstStyle/>
          <a:p>
            <a:r>
              <a:rPr lang="zh-CN" altLang="en-US" sz="3600" b="1" dirty="0">
                <a:ea typeface="楷体" charset="-122"/>
              </a:rPr>
              <a:t>提示：奢侈品市场营销要诀</a:t>
            </a:r>
            <a:r>
              <a:t/>
            </a:r>
            <a:br/>
            <a:endParaRPr/>
          </a:p>
        </p:txBody>
      </p:sp>
      <p:sp>
        <p:nvSpPr>
          <p:cNvPr id="39939" name="文本占位符 39938"/>
          <p:cNvSpPr>
            <a:spLocks noGrp="1"/>
          </p:cNvSpPr>
          <p:nvPr>
            <p:ph type="body" idx="1"/>
          </p:nvPr>
        </p:nvSpPr>
        <p:spPr>
          <a:xfrm>
            <a:off x="900113" y="2060575"/>
            <a:ext cx="7488237" cy="4114800"/>
          </a:xfrm>
          <a:ln/>
        </p:spPr>
        <p:txBody>
          <a:bodyPr/>
          <a:lstStyle/>
          <a:p>
            <a:pPr>
              <a:buNone/>
            </a:pPr>
            <a:r>
              <a:rPr lang="zh-CN" altLang="en-US" sz="2800" dirty="0">
                <a:latin typeface="楷体" charset="-122"/>
                <a:ea typeface="楷体" charset="-122"/>
              </a:rPr>
              <a:t>★ 集中精力完善某种商品和渠道，追求彻底的专业化</a:t>
            </a:r>
          </a:p>
          <a:p>
            <a:pPr>
              <a:buNone/>
            </a:pPr>
            <a:r>
              <a:rPr lang="zh-CN" altLang="en-US" sz="2800" dirty="0">
                <a:latin typeface="楷体" charset="-122"/>
                <a:ea typeface="楷体" charset="-122"/>
              </a:rPr>
              <a:t>★ 牢记奢侈品营销不是卖实物，是卖服务</a:t>
            </a:r>
          </a:p>
          <a:p>
            <a:pPr>
              <a:buNone/>
            </a:pPr>
            <a:r>
              <a:rPr lang="zh-CN" altLang="en-US" sz="2800" dirty="0">
                <a:latin typeface="楷体" charset="-122"/>
                <a:ea typeface="楷体" charset="-122"/>
              </a:rPr>
              <a:t>★ 抓住新富人“不从众”的消费心理</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40961"/>
          <p:cNvSpPr>
            <a:spLocks noGrp="1"/>
          </p:cNvSpPr>
          <p:nvPr>
            <p:ph type="title" idx="4294967295"/>
          </p:nvPr>
        </p:nvSpPr>
        <p:spPr>
          <a:xfrm>
            <a:off x="179388" y="333375"/>
            <a:ext cx="8964612" cy="1462088"/>
          </a:xfrm>
          <a:ln/>
        </p:spPr>
        <p:txBody>
          <a:bodyPr/>
          <a:lstStyle/>
          <a:p>
            <a:r>
              <a:rPr lang="zh-CN" altLang="en-US" sz="3600" b="1" dirty="0">
                <a:ea typeface="楷体" charset="-122"/>
              </a:rPr>
              <a:t>三、外包家务＝从不想做的事情中解放出来</a:t>
            </a:r>
          </a:p>
        </p:txBody>
      </p:sp>
      <p:sp>
        <p:nvSpPr>
          <p:cNvPr id="40963" name="文本占位符 40962"/>
          <p:cNvSpPr>
            <a:spLocks noGrp="1"/>
          </p:cNvSpPr>
          <p:nvPr>
            <p:ph type="body" idx="1"/>
          </p:nvPr>
        </p:nvSpPr>
        <p:spPr>
          <a:xfrm>
            <a:off x="395288" y="1700213"/>
            <a:ext cx="8423274" cy="4114800"/>
          </a:xfrm>
          <a:ln/>
        </p:spPr>
        <p:txBody>
          <a:bodyPr/>
          <a:lstStyle/>
          <a:p>
            <a:pPr>
              <a:lnSpc>
                <a:spcPct val="90000"/>
              </a:lnSpc>
            </a:pPr>
            <a:r>
              <a:rPr lang="zh-CN" altLang="en-US" sz="2800" dirty="0">
                <a:latin typeface="楷体" charset="-122"/>
                <a:ea typeface="楷体" charset="-122"/>
              </a:rPr>
              <a:t>判断一户人家是否富裕，还有一个标准：</a:t>
            </a:r>
          </a:p>
          <a:p>
            <a:pPr lvl="1">
              <a:lnSpc>
                <a:spcPct val="90000"/>
              </a:lnSpc>
            </a:pPr>
            <a:r>
              <a:rPr lang="zh-CN" altLang="en-US" sz="2600" dirty="0">
                <a:latin typeface="楷体" charset="-122"/>
                <a:ea typeface="楷体" charset="-122"/>
              </a:rPr>
              <a:t>家里有没有保姆（尽管女主人可能是全职太太）。</a:t>
            </a:r>
          </a:p>
          <a:p>
            <a:pPr>
              <a:lnSpc>
                <a:spcPct val="90000"/>
              </a:lnSpc>
            </a:pPr>
            <a:r>
              <a:rPr lang="zh-CN" altLang="en-US" sz="2800" dirty="0">
                <a:latin typeface="楷体" charset="-122"/>
                <a:ea typeface="楷体" charset="-122"/>
              </a:rPr>
              <a:t>家政服务在新富人中普及开来，这是社会发生大变化的契机。</a:t>
            </a:r>
          </a:p>
          <a:p>
            <a:pPr lvl="1">
              <a:lnSpc>
                <a:spcPct val="90000"/>
              </a:lnSpc>
            </a:pPr>
            <a:r>
              <a:rPr lang="zh-CN" altLang="en-US" sz="2400" dirty="0">
                <a:latin typeface="楷体" charset="-122"/>
                <a:ea typeface="楷体" charset="-122"/>
              </a:rPr>
              <a:t>“在想做的事、想要的东西上大把花钱，毫不吝惜”是奢侈。</a:t>
            </a:r>
          </a:p>
          <a:p>
            <a:pPr lvl="1">
              <a:lnSpc>
                <a:spcPct val="90000"/>
              </a:lnSpc>
            </a:pPr>
            <a:r>
              <a:rPr lang="zh-CN" altLang="en-US" sz="2400" dirty="0">
                <a:latin typeface="楷体" charset="-122"/>
                <a:ea typeface="楷体" charset="-122"/>
              </a:rPr>
              <a:t>“为了从不想做的事情中解放出来而毫不吝惜地大把花钱”同样是一种新的奢侈。</a:t>
            </a:r>
          </a:p>
          <a:p>
            <a:pPr>
              <a:lnSpc>
                <a:spcPct val="90000"/>
              </a:lnSpc>
            </a:pPr>
            <a:r>
              <a:rPr lang="zh-CN" altLang="en-US" sz="2800" dirty="0">
                <a:latin typeface="楷体" charset="-122"/>
                <a:ea typeface="楷体" charset="-122"/>
              </a:rPr>
              <a:t>新富人享受这种奢侈必须具备两个条件：</a:t>
            </a:r>
          </a:p>
          <a:p>
            <a:pPr lvl="1">
              <a:lnSpc>
                <a:spcPct val="90000"/>
              </a:lnSpc>
            </a:pPr>
            <a:r>
              <a:rPr lang="zh-CN" altLang="en-US" sz="2600" dirty="0">
                <a:latin typeface="楷体" charset="-122"/>
                <a:ea typeface="楷体" charset="-122"/>
              </a:rPr>
              <a:t>认可这种奢侈的价值观；</a:t>
            </a:r>
          </a:p>
          <a:p>
            <a:pPr lvl="1">
              <a:lnSpc>
                <a:spcPct val="90000"/>
              </a:lnSpc>
            </a:pPr>
            <a:r>
              <a:rPr lang="zh-CN" altLang="en-US" sz="2600" dirty="0">
                <a:latin typeface="楷体" charset="-122"/>
                <a:ea typeface="楷体" charset="-122"/>
              </a:rPr>
              <a:t>有用来奢侈的钞票。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41985"/>
          <p:cNvSpPr>
            <a:spLocks noGrp="1"/>
          </p:cNvSpPr>
          <p:nvPr>
            <p:ph type="title" idx="4294967295"/>
          </p:nvPr>
        </p:nvSpPr>
        <p:spPr>
          <a:xfrm>
            <a:off x="1116013" y="260350"/>
            <a:ext cx="5830887" cy="1462088"/>
          </a:xfrm>
          <a:ln/>
        </p:spPr>
        <p:txBody>
          <a:bodyPr/>
          <a:lstStyle/>
          <a:p>
            <a:r>
              <a:rPr lang="zh-CN" altLang="en-US" sz="3600" b="1" dirty="0">
                <a:ea typeface="楷体" charset="-122"/>
              </a:rPr>
              <a:t>提示：奢侈品市场营销要诀</a:t>
            </a:r>
          </a:p>
        </p:txBody>
      </p:sp>
      <p:sp>
        <p:nvSpPr>
          <p:cNvPr id="41987" name="文本占位符 41986"/>
          <p:cNvSpPr>
            <a:spLocks noGrp="1"/>
          </p:cNvSpPr>
          <p:nvPr>
            <p:ph type="body" idx="1"/>
          </p:nvPr>
        </p:nvSpPr>
        <p:spPr>
          <a:xfrm>
            <a:off x="971550" y="1989138"/>
            <a:ext cx="7772400" cy="4114800"/>
          </a:xfrm>
          <a:ln/>
        </p:spPr>
        <p:txBody>
          <a:bodyPr/>
          <a:lstStyle/>
          <a:p>
            <a:pPr>
              <a:buNone/>
            </a:pPr>
            <a:r>
              <a:rPr lang="zh-CN" altLang="en-US" sz="2800" dirty="0">
                <a:ea typeface="楷体" charset="-122"/>
              </a:rPr>
              <a:t>★ 提供为顾客忙里忙外的按需家政服务</a:t>
            </a:r>
          </a:p>
          <a:p>
            <a:pPr>
              <a:buNone/>
            </a:pPr>
            <a:r>
              <a:rPr lang="zh-CN" altLang="en-US" sz="2800" dirty="0">
                <a:ea typeface="楷体" charset="-122"/>
              </a:rPr>
              <a:t>★ 商品由顾客决定</a:t>
            </a:r>
          </a:p>
          <a:p>
            <a:pPr>
              <a:buNone/>
            </a:pPr>
            <a:r>
              <a:rPr lang="zh-CN" altLang="en-US" sz="2800" dirty="0">
                <a:ea typeface="楷体" charset="-122"/>
              </a:rPr>
              <a:t>★ 和一般服务的不同之处在于“专业”</a:t>
            </a:r>
          </a:p>
          <a:p>
            <a:pPr>
              <a:buNone/>
            </a:pPr>
            <a:r>
              <a:rPr lang="zh-CN" altLang="en-US" sz="2800" dirty="0">
                <a:ea typeface="楷体" charset="-122"/>
              </a:rPr>
              <a:t>★ “从不想做的事情中解放出来”是新的奢侈，更是商机</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43009"/>
          <p:cNvSpPr>
            <a:spLocks noGrp="1"/>
          </p:cNvSpPr>
          <p:nvPr>
            <p:ph type="title" idx="4294967295"/>
          </p:nvPr>
        </p:nvSpPr>
        <p:spPr>
          <a:xfrm>
            <a:off x="685800" y="301625"/>
            <a:ext cx="7772400" cy="1462088"/>
          </a:xfrm>
          <a:ln/>
        </p:spPr>
        <p:txBody>
          <a:bodyPr/>
          <a:lstStyle/>
          <a:p>
            <a:r>
              <a:rPr lang="zh-CN" altLang="en-US" sz="3800" dirty="0">
                <a:ea typeface="楷体" charset="-122"/>
              </a:rPr>
              <a:t>四、住在酒店式公寓</a:t>
            </a:r>
          </a:p>
        </p:txBody>
      </p:sp>
      <p:sp>
        <p:nvSpPr>
          <p:cNvPr id="43011" name="文本占位符 43010"/>
          <p:cNvSpPr>
            <a:spLocks noGrp="1"/>
          </p:cNvSpPr>
          <p:nvPr>
            <p:ph type="body" idx="1"/>
          </p:nvPr>
        </p:nvSpPr>
        <p:spPr>
          <a:xfrm>
            <a:off x="395288" y="1916113"/>
            <a:ext cx="8353424" cy="4392612"/>
          </a:xfrm>
          <a:ln/>
        </p:spPr>
        <p:txBody>
          <a:bodyPr/>
          <a:lstStyle/>
          <a:p>
            <a:r>
              <a:rPr lang="zh-CN" altLang="en-US" sz="2800" dirty="0">
                <a:latin typeface="楷体" charset="-122"/>
                <a:ea typeface="楷体" charset="-122"/>
              </a:rPr>
              <a:t>词典里“酒店式公寓”的解释是：</a:t>
            </a:r>
          </a:p>
          <a:p>
            <a:pPr lvl="1"/>
            <a:r>
              <a:rPr lang="zh-CN" altLang="en-US" sz="2600" dirty="0">
                <a:latin typeface="楷体" charset="-122"/>
                <a:ea typeface="楷体" charset="-122"/>
              </a:rPr>
              <a:t>“配备家具、炊具等日常生活必需品的高级租赁式公寓，大多配备家政服务和前台服务”。</a:t>
            </a:r>
          </a:p>
          <a:p>
            <a:r>
              <a:rPr lang="zh-CN" altLang="en-US" sz="2800" dirty="0">
                <a:latin typeface="楷体" charset="-122"/>
                <a:ea typeface="楷体" charset="-122"/>
              </a:rPr>
              <a:t>住户在酒店式公寓能够享受酒店的服务。</a:t>
            </a:r>
          </a:p>
          <a:p>
            <a:r>
              <a:rPr lang="zh-CN" altLang="en-US" sz="2800" dirty="0">
                <a:latin typeface="楷体" charset="-122"/>
                <a:ea typeface="楷体" charset="-122"/>
              </a:rPr>
              <a:t>前台常驻人员，为客人收取便条、取快件、安排租车、预约餐厅，跟酒店的金钥匙服务没什么区别。</a:t>
            </a:r>
          </a:p>
          <a:p>
            <a:r>
              <a:rPr lang="zh-CN" altLang="en-US" sz="2800" dirty="0">
                <a:latin typeface="楷体" charset="-122"/>
                <a:ea typeface="楷体" charset="-122"/>
              </a:rPr>
              <a:t>此外，酒店式公寓提供定期的家政服务，给客人打扫房间、替换毛巾被褥。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文本占位符 44034"/>
          <p:cNvSpPr>
            <a:spLocks noGrp="1"/>
          </p:cNvSpPr>
          <p:nvPr>
            <p:ph type="body" idx="1"/>
          </p:nvPr>
        </p:nvSpPr>
        <p:spPr>
          <a:xfrm>
            <a:off x="395288" y="1700213"/>
            <a:ext cx="8064500" cy="4114800"/>
          </a:xfrm>
          <a:ln/>
        </p:spPr>
        <p:txBody>
          <a:bodyPr/>
          <a:lstStyle/>
          <a:p>
            <a:r>
              <a:rPr lang="zh-CN" altLang="en-US" sz="2800" dirty="0">
                <a:ea typeface="楷体" charset="-122"/>
              </a:rPr>
              <a:t>对于新富人而言：</a:t>
            </a:r>
          </a:p>
          <a:p>
            <a:pPr lvl="1"/>
            <a:r>
              <a:rPr lang="zh-CN" altLang="en-US" sz="2600" dirty="0">
                <a:ea typeface="楷体" charset="-122"/>
              </a:rPr>
              <a:t>上班时间高效工作，表现得尽善尽美；</a:t>
            </a:r>
          </a:p>
          <a:p>
            <a:pPr lvl="1"/>
            <a:r>
              <a:rPr lang="zh-CN" altLang="en-US" sz="2600" dirty="0">
                <a:ea typeface="楷体" charset="-122"/>
              </a:rPr>
              <a:t>下班后拥有完全属于自己的私人房间，不用做杂务，尽量放松自己——商机就在这里：</a:t>
            </a:r>
          </a:p>
          <a:p>
            <a:pPr lvl="2"/>
            <a:r>
              <a:rPr lang="zh-CN" altLang="en-US" dirty="0">
                <a:ea typeface="楷体" charset="-122"/>
              </a:rPr>
              <a:t>帮助新富人从折磨人的上下班交通、不必要的行动、无谓的信息收集以及取行李、买日用品等日常琐事中解脱出来。</a:t>
            </a:r>
          </a:p>
          <a:p>
            <a:r>
              <a:rPr lang="zh-CN" altLang="en-US" sz="2600" dirty="0">
                <a:ea typeface="楷体" charset="-122"/>
              </a:rPr>
              <a:t>在这类公寓中，方便超级忙碌的新富人的设施将会越来越多。</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45057"/>
          <p:cNvSpPr>
            <a:spLocks noGrp="1"/>
          </p:cNvSpPr>
          <p:nvPr>
            <p:ph type="title" idx="4294967295"/>
          </p:nvPr>
        </p:nvSpPr>
        <p:spPr>
          <a:xfrm>
            <a:off x="755650" y="765175"/>
            <a:ext cx="6408738" cy="1462088"/>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45059" name="文本占位符 45058"/>
          <p:cNvSpPr>
            <a:spLocks noGrp="1"/>
          </p:cNvSpPr>
          <p:nvPr>
            <p:ph type="body" idx="1"/>
          </p:nvPr>
        </p:nvSpPr>
        <p:spPr>
          <a:xfrm>
            <a:off x="1009650" y="2492375"/>
            <a:ext cx="8134350" cy="4114800"/>
          </a:xfrm>
          <a:ln/>
        </p:spPr>
        <p:txBody>
          <a:bodyPr/>
          <a:lstStyle/>
          <a:p>
            <a:pPr>
              <a:buNone/>
            </a:pPr>
            <a:r>
              <a:rPr lang="zh-CN" altLang="en-US" sz="2800" dirty="0">
                <a:latin typeface="楷体" charset="-122"/>
                <a:ea typeface="楷体" charset="-122"/>
              </a:rPr>
              <a:t>★ 不是“住宿”，是“生活”</a:t>
            </a:r>
          </a:p>
          <a:p>
            <a:pPr>
              <a:buNone/>
            </a:pPr>
            <a:r>
              <a:rPr lang="zh-CN" altLang="en-US" sz="2800" dirty="0">
                <a:latin typeface="楷体" charset="-122"/>
                <a:ea typeface="楷体" charset="-122"/>
              </a:rPr>
              <a:t>★ 把新富人从无谓的损耗、琐事中解放出来</a:t>
            </a:r>
          </a:p>
          <a:p>
            <a:pPr>
              <a:buNone/>
            </a:pPr>
            <a:r>
              <a:rPr lang="zh-CN" altLang="en-US" sz="2800" dirty="0">
                <a:latin typeface="楷体" charset="-122"/>
                <a:ea typeface="楷体" charset="-122"/>
              </a:rPr>
              <a:t>★ 吸取以往多种服务的长处，招徕新富人</a:t>
            </a:r>
            <a:r>
              <a:rPr lang="zh-CN" altLang="en-US" dirty="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46081"/>
          <p:cNvSpPr>
            <a:spLocks noGrp="1"/>
          </p:cNvSpPr>
          <p:nvPr>
            <p:ph type="title" idx="4294967295"/>
          </p:nvPr>
        </p:nvSpPr>
        <p:spPr>
          <a:xfrm>
            <a:off x="684213" y="476250"/>
            <a:ext cx="7772399" cy="1462088"/>
          </a:xfrm>
          <a:ln/>
        </p:spPr>
        <p:txBody>
          <a:bodyPr/>
          <a:lstStyle/>
          <a:p>
            <a:r>
              <a:rPr lang="zh-CN" altLang="en-US" sz="3800" b="1" dirty="0">
                <a:ea typeface="楷体" charset="-122"/>
              </a:rPr>
              <a:t>五、男性的奢侈品消费火了</a:t>
            </a:r>
          </a:p>
        </p:txBody>
      </p:sp>
      <p:sp>
        <p:nvSpPr>
          <p:cNvPr id="46083" name="文本占位符 46082"/>
          <p:cNvSpPr>
            <a:spLocks noGrp="1"/>
          </p:cNvSpPr>
          <p:nvPr>
            <p:ph type="body" idx="1"/>
          </p:nvPr>
        </p:nvSpPr>
        <p:spPr>
          <a:xfrm>
            <a:off x="539750" y="1989138"/>
            <a:ext cx="8064500" cy="4114800"/>
          </a:xfrm>
          <a:ln/>
        </p:spPr>
        <p:txBody>
          <a:bodyPr/>
          <a:lstStyle/>
          <a:p>
            <a:pPr>
              <a:lnSpc>
                <a:spcPct val="90000"/>
              </a:lnSpc>
            </a:pPr>
            <a:r>
              <a:rPr lang="zh-CN" altLang="en-US" sz="2600" dirty="0">
                <a:latin typeface="楷体" charset="-122"/>
                <a:ea typeface="楷体" charset="-122"/>
              </a:rPr>
              <a:t>不管在哪个时代，女性都是消费的主角；</a:t>
            </a:r>
          </a:p>
          <a:p>
            <a:pPr>
              <a:lnSpc>
                <a:spcPct val="90000"/>
              </a:lnSpc>
            </a:pPr>
            <a:r>
              <a:rPr lang="zh-CN" altLang="en-US" sz="2600" dirty="0">
                <a:latin typeface="楷体" charset="-122"/>
                <a:ea typeface="楷体" charset="-122"/>
              </a:rPr>
              <a:t>企业只要勾起太太们的购买欲就行了。</a:t>
            </a:r>
          </a:p>
          <a:p>
            <a:pPr>
              <a:lnSpc>
                <a:spcPct val="90000"/>
              </a:lnSpc>
            </a:pPr>
            <a:r>
              <a:rPr lang="zh-CN" altLang="en-US" sz="2600" dirty="0">
                <a:latin typeface="楷体" charset="-122"/>
                <a:ea typeface="楷体" charset="-122"/>
              </a:rPr>
              <a:t>如今世道变了，从2004年开始，一直跟在女性消费后面亦步亦趋的男性消费一下子红火了起来。</a:t>
            </a:r>
          </a:p>
          <a:p>
            <a:pPr>
              <a:lnSpc>
                <a:spcPct val="90000"/>
              </a:lnSpc>
            </a:pPr>
            <a:r>
              <a:rPr lang="zh-CN" altLang="en-US" sz="2600" dirty="0">
                <a:latin typeface="楷体" charset="-122"/>
                <a:ea typeface="楷体" charset="-122"/>
              </a:rPr>
              <a:t>人们的老观念是“男人不看外表看内在”；</a:t>
            </a:r>
          </a:p>
          <a:p>
            <a:pPr>
              <a:lnSpc>
                <a:spcPct val="90000"/>
              </a:lnSpc>
            </a:pPr>
            <a:r>
              <a:rPr lang="zh-CN" altLang="en-US" sz="2600" dirty="0">
                <a:latin typeface="楷体" charset="-122"/>
                <a:ea typeface="楷体" charset="-122"/>
              </a:rPr>
              <a:t>如今冒出的“花样美男”一词反映了一种当下渐为人们接受的价值观——男人的外表同样重要。</a:t>
            </a:r>
          </a:p>
          <a:p>
            <a:pPr>
              <a:lnSpc>
                <a:spcPct val="90000"/>
              </a:lnSpc>
            </a:pPr>
            <a:r>
              <a:rPr lang="zh-CN" altLang="en-US" sz="2600" dirty="0">
                <a:latin typeface="楷体" charset="-122"/>
                <a:ea typeface="楷体" charset="-122"/>
              </a:rPr>
              <a:t>越来越多的男性意识到，不管在职场中奋斗还是接受面试时，服装得体、仪容整洁、体形干练都能为自己加分。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文本占位符 47106"/>
          <p:cNvSpPr>
            <a:spLocks noGrp="1"/>
          </p:cNvSpPr>
          <p:nvPr>
            <p:ph type="body" idx="1"/>
          </p:nvPr>
        </p:nvSpPr>
        <p:spPr>
          <a:xfrm>
            <a:off x="250825" y="1916113"/>
            <a:ext cx="8640763" cy="4114800"/>
          </a:xfrm>
          <a:ln/>
        </p:spPr>
        <p:txBody>
          <a:bodyPr/>
          <a:lstStyle/>
          <a:p>
            <a:pPr>
              <a:lnSpc>
                <a:spcPct val="90000"/>
              </a:lnSpc>
            </a:pPr>
            <a:r>
              <a:rPr lang="zh-CN" altLang="en-US" sz="2600" dirty="0">
                <a:latin typeface="楷体" charset="-122"/>
                <a:ea typeface="楷体" charset="-122"/>
              </a:rPr>
              <a:t>随着男性消费的复苏，百货商店纷纷增设男士用品专柜。</a:t>
            </a:r>
          </a:p>
          <a:p>
            <a:pPr>
              <a:lnSpc>
                <a:spcPct val="90000"/>
              </a:lnSpc>
            </a:pPr>
            <a:r>
              <a:rPr lang="zh-CN" altLang="en-US" sz="2600" dirty="0">
                <a:latin typeface="楷体" charset="-122"/>
                <a:ea typeface="楷体" charset="-122"/>
              </a:rPr>
              <a:t>男性的消费除了时尚之外还有很多，比如健身和美容。</a:t>
            </a:r>
          </a:p>
          <a:p>
            <a:pPr>
              <a:lnSpc>
                <a:spcPct val="90000"/>
              </a:lnSpc>
            </a:pPr>
            <a:r>
              <a:rPr lang="zh-CN" altLang="en-US" sz="2600" dirty="0">
                <a:latin typeface="楷体" charset="-122"/>
                <a:ea typeface="楷体" charset="-122"/>
              </a:rPr>
              <a:t>休闲是男性的下一个热点。</a:t>
            </a:r>
          </a:p>
          <a:p>
            <a:pPr>
              <a:lnSpc>
                <a:spcPct val="90000"/>
              </a:lnSpc>
            </a:pPr>
            <a:r>
              <a:rPr lang="zh-CN" altLang="en-US" sz="2600" dirty="0">
                <a:latin typeface="楷体" charset="-122"/>
                <a:ea typeface="楷体" charset="-122"/>
              </a:rPr>
              <a:t>职场男性要么选择当天来回的一日游，要么去打高尔夫球或者钓鱼，在休闲地住一晚。</a:t>
            </a:r>
          </a:p>
          <a:p>
            <a:pPr>
              <a:lnSpc>
                <a:spcPct val="90000"/>
              </a:lnSpc>
            </a:pPr>
            <a:r>
              <a:rPr lang="zh-CN" altLang="en-US" sz="2600" dirty="0">
                <a:latin typeface="楷体" charset="-122"/>
                <a:ea typeface="楷体" charset="-122"/>
              </a:rPr>
              <a:t>回过头看，男性奢侈品常常体现出这样一种倾向——紧随女性奢侈品消费，即女性消费的“男性版。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48129"/>
          <p:cNvSpPr>
            <a:spLocks noGrp="1"/>
          </p:cNvSpPr>
          <p:nvPr>
            <p:ph type="title" idx="4294967295"/>
          </p:nvPr>
        </p:nvSpPr>
        <p:spPr>
          <a:xfrm>
            <a:off x="1692275" y="476250"/>
            <a:ext cx="6765925" cy="1462088"/>
          </a:xfrm>
          <a:ln/>
        </p:spPr>
        <p:txBody>
          <a:bodyPr/>
          <a:lstStyle/>
          <a:p>
            <a:r>
              <a:rPr lang="zh-CN" altLang="en-US" sz="3600" b="1" dirty="0">
                <a:ea typeface="楷体" charset="-122"/>
              </a:rPr>
              <a:t>提示：</a:t>
            </a:r>
            <a:r>
              <a:rPr lang="zh-CN" altLang="en-US" sz="3800" b="1" dirty="0">
                <a:ea typeface="楷体" charset="-122"/>
              </a:rPr>
              <a:t>奢侈品市场营销要诀</a:t>
            </a:r>
            <a:r>
              <a:rPr lang="zh-CN" altLang="en-US" sz="4400" dirty="0"/>
              <a:t> </a:t>
            </a:r>
          </a:p>
        </p:txBody>
      </p:sp>
      <p:sp>
        <p:nvSpPr>
          <p:cNvPr id="48131" name="文本占位符 48130"/>
          <p:cNvSpPr>
            <a:spLocks noGrp="1"/>
          </p:cNvSpPr>
          <p:nvPr>
            <p:ph type="body" idx="1"/>
          </p:nvPr>
        </p:nvSpPr>
        <p:spPr>
          <a:xfrm>
            <a:off x="684213" y="2133600"/>
            <a:ext cx="7772399" cy="4114800"/>
          </a:xfrm>
          <a:ln/>
        </p:spPr>
        <p:txBody>
          <a:bodyPr/>
          <a:lstStyle/>
          <a:p>
            <a:pPr>
              <a:buNone/>
            </a:pPr>
            <a:r>
              <a:rPr lang="zh-CN" altLang="en-US" sz="2800" dirty="0">
                <a:latin typeface="楷体" charset="-122"/>
                <a:ea typeface="楷体" charset="-122"/>
              </a:rPr>
              <a:t>★ </a:t>
            </a:r>
            <a:r>
              <a:rPr lang="zh-CN" altLang="en-US" sz="2600" dirty="0">
                <a:latin typeface="楷体" charset="-122"/>
                <a:ea typeface="楷体" charset="-122"/>
              </a:rPr>
              <a:t>“横向”发布信息，全面把握男性消费市场</a:t>
            </a:r>
          </a:p>
          <a:p>
            <a:pPr>
              <a:buNone/>
            </a:pPr>
            <a:r>
              <a:rPr lang="zh-CN" altLang="en-US" sz="2600" dirty="0">
                <a:latin typeface="楷体" charset="-122"/>
                <a:ea typeface="楷体" charset="-122"/>
              </a:rPr>
              <a:t>★ 从女性的最新消费倾向和热点中发现男性消费的     </a:t>
            </a:r>
          </a:p>
          <a:p>
            <a:pPr>
              <a:buNone/>
            </a:pPr>
            <a:r>
              <a:rPr lang="zh-CN" altLang="en-US" sz="2600" dirty="0">
                <a:latin typeface="楷体" charset="-122"/>
                <a:ea typeface="楷体" charset="-122"/>
              </a:rPr>
              <a:t>   倾向和热点</a:t>
            </a:r>
          </a:p>
          <a:p>
            <a:pPr>
              <a:buNone/>
            </a:pPr>
            <a:r>
              <a:rPr lang="zh-CN" altLang="en-US" sz="2600" dirty="0">
                <a:latin typeface="楷体" charset="-122"/>
                <a:ea typeface="楷体" charset="-122"/>
              </a:rPr>
              <a:t>★ 用“造就光彩照人的工作形象”的商品（服务）  </a:t>
            </a:r>
          </a:p>
          <a:p>
            <a:pPr>
              <a:buNone/>
            </a:pPr>
            <a:r>
              <a:rPr lang="zh-CN" altLang="en-US" sz="2600" dirty="0">
                <a:latin typeface="楷体" charset="-122"/>
                <a:ea typeface="楷体" charset="-122"/>
              </a:rPr>
              <a:t>   抓住男人的心</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49153"/>
          <p:cNvSpPr>
            <a:spLocks noGrp="1"/>
          </p:cNvSpPr>
          <p:nvPr>
            <p:ph type="title" idx="4294967295"/>
          </p:nvPr>
        </p:nvSpPr>
        <p:spPr>
          <a:xfrm>
            <a:off x="684213" y="333375"/>
            <a:ext cx="7772399" cy="1462088"/>
          </a:xfrm>
          <a:ln/>
        </p:spPr>
        <p:txBody>
          <a:bodyPr/>
          <a:lstStyle/>
          <a:p>
            <a:r>
              <a:rPr lang="zh-CN" altLang="en-US" sz="3800" b="1" dirty="0">
                <a:ea typeface="楷体" charset="-122"/>
              </a:rPr>
              <a:t>六、奢侈的健康管理服务</a:t>
            </a:r>
          </a:p>
        </p:txBody>
      </p:sp>
      <p:sp>
        <p:nvSpPr>
          <p:cNvPr id="49155" name="文本占位符 49154"/>
          <p:cNvSpPr>
            <a:spLocks noGrp="1"/>
          </p:cNvSpPr>
          <p:nvPr>
            <p:ph type="body" idx="1"/>
          </p:nvPr>
        </p:nvSpPr>
        <p:spPr>
          <a:xfrm>
            <a:off x="323850" y="2105025"/>
            <a:ext cx="8569326" cy="4752975"/>
          </a:xfrm>
          <a:ln/>
        </p:spPr>
        <p:txBody>
          <a:bodyPr/>
          <a:lstStyle/>
          <a:p>
            <a:pPr>
              <a:lnSpc>
                <a:spcPct val="90000"/>
              </a:lnSpc>
            </a:pPr>
            <a:r>
              <a:rPr lang="zh-CN" altLang="en-US" sz="2800" dirty="0">
                <a:latin typeface="楷体" charset="-122"/>
                <a:ea typeface="楷体" charset="-122"/>
              </a:rPr>
              <a:t>公务缠身的公司骨干们宁愿多花些钱，希望医生“多花些时间做彻底的检查”，“优先给自己检查身体”，“提供更多的治疗方法”。</a:t>
            </a:r>
          </a:p>
          <a:p>
            <a:pPr>
              <a:lnSpc>
                <a:spcPct val="90000"/>
              </a:lnSpc>
            </a:pPr>
            <a:r>
              <a:rPr lang="zh-CN" altLang="en-US" sz="2800" dirty="0">
                <a:latin typeface="楷体" charset="-122"/>
                <a:ea typeface="楷体" charset="-122"/>
              </a:rPr>
              <a:t>医疗服务机构“会员制健康俱乐部”的目标客户锁定为繁忙的公司骨干。</a:t>
            </a:r>
          </a:p>
          <a:p>
            <a:pPr>
              <a:lnSpc>
                <a:spcPct val="90000"/>
              </a:lnSpc>
            </a:pPr>
            <a:r>
              <a:rPr lang="zh-CN" altLang="en-US" sz="2800" dirty="0">
                <a:latin typeface="楷体" charset="-122"/>
                <a:ea typeface="楷体" charset="-122"/>
              </a:rPr>
              <a:t>那里的医生会给会员提供24小时健康咨询服务和优先预约治疗服务，是个“不下班的医院”。</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文本占位符 98306"/>
          <p:cNvSpPr>
            <a:spLocks noGrp="1"/>
          </p:cNvSpPr>
          <p:nvPr>
            <p:ph type="body" idx="1"/>
          </p:nvPr>
        </p:nvSpPr>
        <p:spPr>
          <a:xfrm>
            <a:off x="395288" y="1916113"/>
            <a:ext cx="8424862" cy="4114800"/>
          </a:xfrm>
          <a:ln/>
        </p:spPr>
        <p:txBody>
          <a:bodyPr/>
          <a:lstStyle/>
          <a:p>
            <a:r>
              <a:rPr lang="zh-CN" altLang="en-US" sz="2800" dirty="0">
                <a:latin typeface="楷体" charset="-122"/>
                <a:ea typeface="楷体" charset="-122"/>
              </a:rPr>
              <a:t>“高级会员制健康俱乐部”的商业模式与综合医院里的疗养设施相同，但实行严格的“会员制”。</a:t>
            </a:r>
          </a:p>
          <a:p>
            <a:r>
              <a:rPr lang="zh-CN" altLang="en-US" sz="2800" dirty="0">
                <a:latin typeface="楷体" charset="-122"/>
                <a:ea typeface="楷体" charset="-122"/>
              </a:rPr>
              <a:t>它有3个关键词：</a:t>
            </a:r>
          </a:p>
          <a:p>
            <a:pPr lvl="1"/>
            <a:r>
              <a:rPr lang="zh-CN" altLang="en-US" sz="2600" dirty="0">
                <a:latin typeface="楷体" charset="-122"/>
                <a:ea typeface="楷体" charset="-122"/>
              </a:rPr>
              <a:t>限制会员数</a:t>
            </a:r>
          </a:p>
          <a:p>
            <a:pPr lvl="1"/>
            <a:r>
              <a:rPr lang="zh-CN" altLang="en-US" sz="2600" dirty="0">
                <a:latin typeface="楷体" charset="-122"/>
                <a:ea typeface="楷体" charset="-122"/>
              </a:rPr>
              <a:t>最先进</a:t>
            </a:r>
          </a:p>
          <a:p>
            <a:pPr lvl="1"/>
            <a:r>
              <a:rPr lang="zh-CN" altLang="en-US" sz="2600" dirty="0">
                <a:latin typeface="楷体" charset="-122"/>
                <a:ea typeface="楷体" charset="-122"/>
              </a:rPr>
              <a:t>最高级</a:t>
            </a:r>
            <a:r>
              <a:rPr lang="zh-CN" altLang="en-US" dirty="0">
                <a:latin typeface="楷体" charset="-122"/>
                <a:ea typeface="楷体" charset="-122"/>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文本占位符 50178"/>
          <p:cNvSpPr>
            <a:spLocks noGrp="1"/>
          </p:cNvSpPr>
          <p:nvPr>
            <p:ph type="body" idx="1"/>
          </p:nvPr>
        </p:nvSpPr>
        <p:spPr>
          <a:xfrm>
            <a:off x="250825" y="1844675"/>
            <a:ext cx="8893175" cy="4114800"/>
          </a:xfrm>
          <a:ln/>
        </p:spPr>
        <p:txBody>
          <a:bodyPr/>
          <a:lstStyle/>
          <a:p>
            <a:r>
              <a:rPr lang="zh-CN" altLang="en-US" sz="2800" dirty="0">
                <a:ea typeface="楷体" charset="-122"/>
              </a:rPr>
              <a:t>健康俱乐部提供的健康管理服务消除了富人们对现有医疗服务的不平、不满和不安。</a:t>
            </a:r>
          </a:p>
          <a:p>
            <a:r>
              <a:rPr lang="zh-CN" altLang="en-US" sz="2800" dirty="0">
                <a:ea typeface="楷体" charset="-122"/>
              </a:rPr>
              <a:t>在高级会员制健康俱乐部，诊疗时间是预约的，顾客无需花上几个小时就诊，医生提供送药上门服务。</a:t>
            </a:r>
          </a:p>
          <a:p>
            <a:r>
              <a:rPr lang="zh-CN" altLang="en-US" sz="2800" dirty="0">
                <a:ea typeface="楷体" charset="-122"/>
              </a:rPr>
              <a:t>健康俱乐部考虑了顾客的时间安排，满足了顾客的种种期待，服务水平可谓登峰造极。</a:t>
            </a:r>
          </a:p>
          <a:p>
            <a:r>
              <a:rPr lang="zh-CN" altLang="en-US" sz="2800" dirty="0">
                <a:ea typeface="楷体" charset="-122"/>
              </a:rPr>
              <a:t>如此高水准的服务必须用真金白银来换，交纳昂贵的入会费和年费是享受优质服务的前提条件。</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51201"/>
          <p:cNvSpPr>
            <a:spLocks noGrp="1"/>
          </p:cNvSpPr>
          <p:nvPr>
            <p:ph type="title" idx="4294967295"/>
          </p:nvPr>
        </p:nvSpPr>
        <p:spPr>
          <a:xfrm>
            <a:off x="684213" y="333375"/>
            <a:ext cx="5935662" cy="1462088"/>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51203" name="文本占位符 51202"/>
          <p:cNvSpPr>
            <a:spLocks noGrp="1"/>
          </p:cNvSpPr>
          <p:nvPr>
            <p:ph type="body" idx="1"/>
          </p:nvPr>
        </p:nvSpPr>
        <p:spPr>
          <a:xfrm>
            <a:off x="827088" y="2205038"/>
            <a:ext cx="7772400" cy="4114800"/>
          </a:xfrm>
          <a:ln/>
        </p:spPr>
        <p:txBody>
          <a:bodyPr/>
          <a:lstStyle/>
          <a:p>
            <a:pPr>
              <a:buNone/>
            </a:pPr>
            <a:r>
              <a:rPr lang="zh-CN" altLang="en-US" dirty="0"/>
              <a:t>★ </a:t>
            </a:r>
            <a:r>
              <a:rPr lang="zh-CN" altLang="en-US" sz="2800" dirty="0">
                <a:latin typeface="楷体" charset="-122"/>
                <a:ea typeface="楷体" charset="-122"/>
              </a:rPr>
              <a:t>关键词是：“限制会员数”、“最先进”、“最高级”</a:t>
            </a:r>
          </a:p>
          <a:p>
            <a:pPr>
              <a:buNone/>
            </a:pPr>
            <a:r>
              <a:rPr lang="zh-CN" altLang="en-US" sz="2800" dirty="0">
                <a:latin typeface="楷体" charset="-122"/>
                <a:ea typeface="楷体" charset="-122"/>
              </a:rPr>
              <a:t>★ 向富人们提供他们不惜重金想要取得的疗效</a:t>
            </a:r>
          </a:p>
          <a:p>
            <a:pPr>
              <a:buNone/>
            </a:pPr>
            <a:r>
              <a:rPr lang="zh-CN" altLang="en-US" sz="2800" dirty="0">
                <a:latin typeface="楷体" charset="-122"/>
                <a:ea typeface="楷体" charset="-122"/>
              </a:rPr>
              <a:t>★ “平等”的服务中往往存在奢侈品的市场</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52225"/>
          <p:cNvSpPr>
            <a:spLocks noGrp="1"/>
          </p:cNvSpPr>
          <p:nvPr>
            <p:ph type="title" idx="4294967295"/>
          </p:nvPr>
        </p:nvSpPr>
        <p:spPr>
          <a:xfrm>
            <a:off x="684213" y="333375"/>
            <a:ext cx="7772399" cy="1462088"/>
          </a:xfrm>
          <a:ln/>
        </p:spPr>
        <p:txBody>
          <a:bodyPr/>
          <a:lstStyle/>
          <a:p>
            <a:r>
              <a:rPr lang="zh-CN" altLang="en-US" sz="3800" b="1" dirty="0">
                <a:ea typeface="楷体" charset="-122"/>
              </a:rPr>
              <a:t>七、最好的教育即最大的奢侈</a:t>
            </a:r>
            <a:r>
              <a:rPr lang="zh-CN" altLang="en-US" dirty="0"/>
              <a:t> </a:t>
            </a:r>
          </a:p>
        </p:txBody>
      </p:sp>
      <p:sp>
        <p:nvSpPr>
          <p:cNvPr id="52227" name="文本占位符 52226"/>
          <p:cNvSpPr>
            <a:spLocks noGrp="1"/>
          </p:cNvSpPr>
          <p:nvPr>
            <p:ph type="body" idx="1"/>
          </p:nvPr>
        </p:nvSpPr>
        <p:spPr>
          <a:xfrm>
            <a:off x="323850" y="1773238"/>
            <a:ext cx="8208962" cy="4824412"/>
          </a:xfrm>
          <a:ln/>
        </p:spPr>
        <p:txBody>
          <a:bodyPr/>
          <a:lstStyle/>
          <a:p>
            <a:pPr>
              <a:lnSpc>
                <a:spcPct val="90000"/>
              </a:lnSpc>
            </a:pPr>
            <a:r>
              <a:rPr lang="zh-CN" altLang="en-US" sz="2600" dirty="0">
                <a:ea typeface="楷体" charset="-122"/>
              </a:rPr>
              <a:t>父母是否富有、是否在名牌大学学习、是否在一流公司工作都不是一个孩子成功的必要条件，新富人深深懂得这个道理。</a:t>
            </a:r>
          </a:p>
          <a:p>
            <a:pPr>
              <a:lnSpc>
                <a:spcPct val="90000"/>
              </a:lnSpc>
            </a:pPr>
            <a:r>
              <a:rPr lang="zh-CN" altLang="en-US" sz="2600" dirty="0">
                <a:ea typeface="楷体" charset="-122"/>
              </a:rPr>
              <a:t>尽早把孩子放在一个良好的教育环境中去，让孩子发展自身的能力，为自己的将来创造无限可能，花点钱无疑是必要的。</a:t>
            </a:r>
          </a:p>
          <a:p>
            <a:pPr>
              <a:lnSpc>
                <a:spcPct val="90000"/>
              </a:lnSpc>
            </a:pPr>
            <a:r>
              <a:rPr lang="zh-CN" altLang="en-US" sz="2600" dirty="0">
                <a:ea typeface="楷体" charset="-122"/>
              </a:rPr>
              <a:t>新富人在孩子的教育问题上追求的不单纯是提升孩子的学历，他们希望自己的孩子具备英语会话等国际交流能力，接触一流的音乐和美术培养感性，学习礼仪道德，体验商业以培养经商头脑，通过学习和体育运动学会与他人相处，建立起优质的人脉……</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53249"/>
          <p:cNvSpPr>
            <a:spLocks noGrp="1"/>
          </p:cNvSpPr>
          <p:nvPr>
            <p:ph type="title" idx="4294967295"/>
          </p:nvPr>
        </p:nvSpPr>
        <p:spPr>
          <a:xfrm>
            <a:off x="1042988" y="476250"/>
            <a:ext cx="6048375" cy="1462088"/>
          </a:xfrm>
          <a:ln/>
        </p:spPr>
        <p:txBody>
          <a:bodyPr/>
          <a:lstStyle/>
          <a:p>
            <a:r>
              <a:rPr lang="zh-CN" altLang="en-US" sz="3600" b="1" dirty="0">
                <a:ea typeface="楷体" charset="-122"/>
              </a:rPr>
              <a:t>提示：</a:t>
            </a:r>
            <a:r>
              <a:rPr lang="zh-CN" altLang="en-US" sz="3800" b="1" dirty="0">
                <a:ea typeface="楷体" charset="-122"/>
              </a:rPr>
              <a:t>奢侈品市场营销要诀</a:t>
            </a:r>
            <a:r>
              <a:rPr lang="zh-CN" altLang="en-US" sz="4400" dirty="0"/>
              <a:t> </a:t>
            </a:r>
          </a:p>
        </p:txBody>
      </p:sp>
      <p:sp>
        <p:nvSpPr>
          <p:cNvPr id="53251" name="文本占位符 53250"/>
          <p:cNvSpPr>
            <a:spLocks noGrp="1"/>
          </p:cNvSpPr>
          <p:nvPr>
            <p:ph type="body" idx="1"/>
          </p:nvPr>
        </p:nvSpPr>
        <p:spPr>
          <a:xfrm>
            <a:off x="827088" y="2205038"/>
            <a:ext cx="7993062" cy="4114800"/>
          </a:xfrm>
          <a:ln/>
        </p:spPr>
        <p:txBody>
          <a:bodyPr/>
          <a:lstStyle/>
          <a:p>
            <a:pPr>
              <a:buNone/>
            </a:pPr>
            <a:r>
              <a:rPr lang="zh-CN" altLang="en-US" sz="2800" dirty="0">
                <a:latin typeface="楷体" charset="-122"/>
                <a:ea typeface="楷体" charset="-122"/>
              </a:rPr>
              <a:t>★</a:t>
            </a:r>
            <a:r>
              <a:rPr lang="zh-CN" altLang="en-US" dirty="0"/>
              <a:t> </a:t>
            </a:r>
            <a:r>
              <a:rPr lang="zh-CN" altLang="en-US" sz="2800" dirty="0">
                <a:latin typeface="楷体" charset="-122"/>
                <a:ea typeface="楷体" charset="-122"/>
              </a:rPr>
              <a:t>新富人的需求＝最基本的要求+更高的</a:t>
            </a:r>
          </a:p>
          <a:p>
            <a:pPr>
              <a:buNone/>
            </a:pPr>
            <a:r>
              <a:rPr lang="zh-CN" altLang="en-US" sz="2800" dirty="0">
                <a:latin typeface="楷体" charset="-122"/>
                <a:ea typeface="楷体" charset="-122"/>
              </a:rPr>
              <a:t>   要求</a:t>
            </a:r>
          </a:p>
          <a:p>
            <a:pPr>
              <a:buNone/>
            </a:pPr>
            <a:r>
              <a:rPr lang="zh-CN" altLang="en-US" sz="2800" dirty="0">
                <a:latin typeface="楷体" charset="-122"/>
                <a:ea typeface="楷体" charset="-122"/>
              </a:rPr>
              <a:t>★ “独一无二”是最大的竞争优势</a:t>
            </a:r>
          </a:p>
          <a:p>
            <a:pPr>
              <a:buNone/>
            </a:pPr>
            <a:r>
              <a:rPr lang="zh-CN" altLang="en-US" sz="2800" dirty="0">
                <a:latin typeface="楷体" charset="-122"/>
                <a:ea typeface="楷体" charset="-122"/>
              </a:rPr>
              <a:t>★ “后天”形成的新富人，往往在孩子的</a:t>
            </a:r>
          </a:p>
          <a:p>
            <a:pPr>
              <a:buNone/>
            </a:pPr>
            <a:r>
              <a:rPr lang="zh-CN" altLang="en-US" sz="2800" dirty="0">
                <a:latin typeface="楷体" charset="-122"/>
                <a:ea typeface="楷体" charset="-122"/>
              </a:rPr>
              <a:t>   教育上更舍得投入</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54273"/>
          <p:cNvSpPr>
            <a:spLocks noGrp="1"/>
          </p:cNvSpPr>
          <p:nvPr>
            <p:ph type="title" idx="4294967295"/>
          </p:nvPr>
        </p:nvSpPr>
        <p:spPr>
          <a:xfrm>
            <a:off x="755650" y="333375"/>
            <a:ext cx="7772400" cy="1462088"/>
          </a:xfrm>
          <a:ln/>
        </p:spPr>
        <p:txBody>
          <a:bodyPr/>
          <a:lstStyle/>
          <a:p>
            <a:r>
              <a:rPr lang="zh-CN" altLang="en-US" sz="3800" b="1" dirty="0">
                <a:ea typeface="楷体" charset="-122"/>
              </a:rPr>
              <a:t>八、欢迎使用私人银行服务</a:t>
            </a:r>
          </a:p>
        </p:txBody>
      </p:sp>
      <p:sp>
        <p:nvSpPr>
          <p:cNvPr id="54275" name="文本占位符 54274"/>
          <p:cNvSpPr>
            <a:spLocks noGrp="1"/>
          </p:cNvSpPr>
          <p:nvPr>
            <p:ph type="body" idx="1"/>
          </p:nvPr>
        </p:nvSpPr>
        <p:spPr>
          <a:xfrm>
            <a:off x="250825" y="1844675"/>
            <a:ext cx="8748713" cy="4608513"/>
          </a:xfrm>
          <a:ln/>
        </p:spPr>
        <p:txBody>
          <a:bodyPr/>
          <a:lstStyle/>
          <a:p>
            <a:pPr>
              <a:lnSpc>
                <a:spcPct val="80000"/>
              </a:lnSpc>
            </a:pPr>
            <a:r>
              <a:rPr lang="zh-CN" altLang="en-US" sz="2000" dirty="0"/>
              <a:t> </a:t>
            </a:r>
            <a:r>
              <a:rPr lang="zh-CN" altLang="en-US" sz="2600" dirty="0">
                <a:latin typeface="楷体" charset="-122"/>
                <a:ea typeface="楷体" charset="-122"/>
              </a:rPr>
              <a:t>私人银行发祥于18世纪下半叶的瑞士，专门为欧洲的皇室、贵族等超级富人理财。</a:t>
            </a:r>
          </a:p>
          <a:p>
            <a:pPr>
              <a:lnSpc>
                <a:spcPct val="80000"/>
              </a:lnSpc>
            </a:pPr>
            <a:r>
              <a:rPr lang="zh-CN" altLang="en-US" sz="2600" dirty="0">
                <a:latin typeface="楷体" charset="-122"/>
                <a:ea typeface="楷体" charset="-122"/>
              </a:rPr>
              <a:t>私人银行服务之所以神秘，原因之一就是它的“彻底守密性”，即对外不公开客户姓名、服务内容等信息。</a:t>
            </a:r>
          </a:p>
          <a:p>
            <a:pPr lvl="1">
              <a:lnSpc>
                <a:spcPct val="80000"/>
              </a:lnSpc>
            </a:pPr>
            <a:r>
              <a:rPr lang="zh-CN" altLang="en-US" sz="2200" dirty="0">
                <a:latin typeface="楷体" charset="-122"/>
                <a:ea typeface="楷体" charset="-122"/>
              </a:rPr>
              <a:t>私人银行服务的客户经理不会见人就递名片；</a:t>
            </a:r>
          </a:p>
          <a:p>
            <a:pPr lvl="1">
              <a:lnSpc>
                <a:spcPct val="80000"/>
              </a:lnSpc>
            </a:pPr>
            <a:r>
              <a:rPr lang="zh-CN" altLang="en-US" sz="2200" dirty="0">
                <a:latin typeface="楷体" charset="-122"/>
                <a:ea typeface="楷体" charset="-122"/>
              </a:rPr>
              <a:t>不会公开自己的客户；</a:t>
            </a:r>
          </a:p>
          <a:p>
            <a:pPr lvl="1">
              <a:lnSpc>
                <a:spcPct val="80000"/>
              </a:lnSpc>
            </a:pPr>
            <a:r>
              <a:rPr lang="zh-CN" altLang="en-US" sz="2200" dirty="0">
                <a:latin typeface="楷体" charset="-122"/>
                <a:ea typeface="楷体" charset="-122"/>
              </a:rPr>
              <a:t>也不会在咖啡厅和餐馆等公开场合与客户亲密交谈。</a:t>
            </a:r>
          </a:p>
          <a:p>
            <a:pPr>
              <a:lnSpc>
                <a:spcPct val="80000"/>
              </a:lnSpc>
            </a:pPr>
            <a:r>
              <a:rPr lang="zh-CN" altLang="en-US" sz="2600" dirty="0">
                <a:latin typeface="楷体" charset="-122"/>
                <a:ea typeface="楷体" charset="-122"/>
              </a:rPr>
              <a:t>他们要么上门拜访客户，要么请客户上自家做客。</a:t>
            </a:r>
          </a:p>
          <a:p>
            <a:pPr>
              <a:lnSpc>
                <a:spcPct val="80000"/>
              </a:lnSpc>
            </a:pPr>
            <a:r>
              <a:rPr lang="zh-CN" altLang="en-US" sz="2600" dirty="0">
                <a:latin typeface="楷体" charset="-122"/>
                <a:ea typeface="楷体" charset="-122"/>
              </a:rPr>
              <a:t>总之，他们和客户之间是一种不公开的关系。</a:t>
            </a:r>
          </a:p>
          <a:p>
            <a:pPr>
              <a:lnSpc>
                <a:spcPct val="80000"/>
              </a:lnSpc>
            </a:pPr>
            <a:r>
              <a:rPr lang="zh-CN" altLang="en-US" sz="2600" dirty="0">
                <a:latin typeface="楷体" charset="-122"/>
                <a:ea typeface="楷体" charset="-122"/>
              </a:rPr>
              <a:t>私人银行服务提供从全球范围内精挑细选出来的、最适合客户的理财产品。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文本占位符 55298"/>
          <p:cNvSpPr>
            <a:spLocks noGrp="1"/>
          </p:cNvSpPr>
          <p:nvPr>
            <p:ph type="body" idx="1"/>
          </p:nvPr>
        </p:nvSpPr>
        <p:spPr>
          <a:xfrm>
            <a:off x="395288" y="1989138"/>
            <a:ext cx="8424862" cy="4114800"/>
          </a:xfrm>
          <a:ln/>
        </p:spPr>
        <p:txBody>
          <a:bodyPr/>
          <a:lstStyle/>
          <a:p>
            <a:pPr>
              <a:lnSpc>
                <a:spcPct val="90000"/>
              </a:lnSpc>
            </a:pPr>
            <a:r>
              <a:rPr lang="zh-CN" altLang="en-US" sz="2800" dirty="0">
                <a:ea typeface="楷体" charset="-122"/>
              </a:rPr>
              <a:t>私人银行服务不是单纯的理财服务，还提供诸如遗产继承解决方案、不动产交易解决方案、高端医疗解决方案、子女海外留学解决方案等服务，项目之多让人惊叹。</a:t>
            </a:r>
          </a:p>
          <a:p>
            <a:pPr>
              <a:lnSpc>
                <a:spcPct val="90000"/>
              </a:lnSpc>
            </a:pPr>
            <a:r>
              <a:rPr lang="zh-CN" altLang="en-US" sz="2800" dirty="0">
                <a:ea typeface="楷体" charset="-122"/>
              </a:rPr>
              <a:t>提供私人银行服务的客户经理扮演的角色相当于早年的管家，替雇主和雇主的家庭打理日常杂务，忠诚可靠。</a:t>
            </a:r>
          </a:p>
          <a:p>
            <a:pPr>
              <a:lnSpc>
                <a:spcPct val="90000"/>
              </a:lnSpc>
            </a:pPr>
            <a:r>
              <a:rPr lang="zh-CN" altLang="en-US" sz="2800" dirty="0">
                <a:ea typeface="楷体" charset="-122"/>
              </a:rPr>
              <a:t>私人银行的客户不会轻易更换客户经理。</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56321"/>
          <p:cNvSpPr>
            <a:spLocks noGrp="1"/>
          </p:cNvSpPr>
          <p:nvPr>
            <p:ph type="title" idx="4294967295"/>
          </p:nvPr>
        </p:nvSpPr>
        <p:spPr>
          <a:xfrm>
            <a:off x="900113" y="620713"/>
            <a:ext cx="6583362" cy="1462087"/>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56323" name="文本占位符 56322"/>
          <p:cNvSpPr>
            <a:spLocks noGrp="1"/>
          </p:cNvSpPr>
          <p:nvPr>
            <p:ph type="body" idx="1"/>
          </p:nvPr>
        </p:nvSpPr>
        <p:spPr>
          <a:xfrm>
            <a:off x="1547813" y="2349500"/>
            <a:ext cx="7772399" cy="4114800"/>
          </a:xfrm>
          <a:ln/>
        </p:spPr>
        <p:txBody>
          <a:bodyPr/>
          <a:lstStyle/>
          <a:p>
            <a:pPr>
              <a:buNone/>
            </a:pPr>
            <a:r>
              <a:rPr lang="zh-CN" altLang="en-US" sz="2800" dirty="0">
                <a:latin typeface="楷体" charset="-122"/>
                <a:ea typeface="楷体" charset="-122"/>
              </a:rPr>
              <a:t>★  提供全方位服务的管家形象</a:t>
            </a:r>
          </a:p>
          <a:p>
            <a:pPr>
              <a:buNone/>
            </a:pPr>
            <a:r>
              <a:rPr lang="zh-CN" altLang="en-US" sz="2800" dirty="0">
                <a:latin typeface="楷体" charset="-122"/>
                <a:ea typeface="楷体" charset="-122"/>
              </a:rPr>
              <a:t>★  着眼于与客户建立长远的关系</a:t>
            </a:r>
          </a:p>
          <a:p>
            <a:pPr>
              <a:buNone/>
            </a:pPr>
            <a:r>
              <a:rPr lang="zh-CN" altLang="en-US" sz="2800" dirty="0">
                <a:latin typeface="楷体" charset="-122"/>
                <a:ea typeface="楷体" charset="-122"/>
              </a:rPr>
              <a:t>★  创造“体验”场所，发展潜在客户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标题 57345"/>
          <p:cNvSpPr>
            <a:spLocks noGrp="1"/>
          </p:cNvSpPr>
          <p:nvPr>
            <p:ph type="title" idx="4294967295"/>
          </p:nvPr>
        </p:nvSpPr>
        <p:spPr>
          <a:xfrm>
            <a:off x="1042988" y="260350"/>
            <a:ext cx="7772400" cy="1462088"/>
          </a:xfrm>
          <a:ln/>
        </p:spPr>
        <p:txBody>
          <a:bodyPr/>
          <a:lstStyle/>
          <a:p>
            <a:r>
              <a:rPr lang="zh-CN" altLang="en-US" sz="3800" b="1" dirty="0">
                <a:ea typeface="楷体" charset="-122"/>
              </a:rPr>
              <a:t>九、用杂志网罗新富人</a:t>
            </a:r>
          </a:p>
        </p:txBody>
      </p:sp>
      <p:sp>
        <p:nvSpPr>
          <p:cNvPr id="57347" name="文本占位符 57346"/>
          <p:cNvSpPr>
            <a:spLocks noGrp="1"/>
          </p:cNvSpPr>
          <p:nvPr>
            <p:ph type="body" idx="1"/>
          </p:nvPr>
        </p:nvSpPr>
        <p:spPr>
          <a:xfrm>
            <a:off x="250825" y="1700213"/>
            <a:ext cx="8496301" cy="4679950"/>
          </a:xfrm>
          <a:ln/>
        </p:spPr>
        <p:txBody>
          <a:bodyPr/>
          <a:lstStyle/>
          <a:p>
            <a:pPr>
              <a:lnSpc>
                <a:spcPct val="80000"/>
              </a:lnSpc>
            </a:pPr>
            <a:r>
              <a:rPr lang="zh-CN" altLang="en-US" sz="2600" dirty="0">
                <a:latin typeface="楷体" charset="-122"/>
                <a:ea typeface="楷体" charset="-122"/>
              </a:rPr>
              <a:t>很多新富人并非出身名门望族，不聚居在富人区，名字也没有载入百货商店的“送货上门贵宾名册”。</a:t>
            </a:r>
          </a:p>
          <a:p>
            <a:pPr>
              <a:lnSpc>
                <a:spcPct val="80000"/>
              </a:lnSpc>
            </a:pPr>
            <a:r>
              <a:rPr lang="zh-CN" altLang="en-US" sz="2600" dirty="0">
                <a:latin typeface="楷体" charset="-122"/>
                <a:ea typeface="楷体" charset="-122"/>
              </a:rPr>
              <a:t>有的新富人对不动产不感兴趣，他们的兴趣就是工作，一身休闲装，跟时尚完全不沾边，旁人根本看不出他是个有钱人。</a:t>
            </a:r>
          </a:p>
          <a:p>
            <a:pPr>
              <a:lnSpc>
                <a:spcPct val="80000"/>
              </a:lnSpc>
            </a:pPr>
            <a:r>
              <a:rPr lang="zh-CN" altLang="en-US" sz="2600" dirty="0">
                <a:latin typeface="楷体" charset="-122"/>
                <a:ea typeface="楷体" charset="-122"/>
              </a:rPr>
              <a:t>要找新富人，需要吸引他们上钩的“诱饵”，即创造新富人喜欢的奢侈品，并向他们积极宣传奢侈品的存在。</a:t>
            </a:r>
          </a:p>
          <a:p>
            <a:pPr>
              <a:lnSpc>
                <a:spcPct val="80000"/>
              </a:lnSpc>
            </a:pPr>
            <a:r>
              <a:rPr lang="zh-CN" altLang="en-US" sz="2600" dirty="0">
                <a:latin typeface="楷体" charset="-122"/>
                <a:ea typeface="楷体" charset="-122"/>
              </a:rPr>
              <a:t>富人杂志：</a:t>
            </a:r>
          </a:p>
          <a:p>
            <a:pPr lvl="1">
              <a:lnSpc>
                <a:spcPct val="80000"/>
              </a:lnSpc>
            </a:pPr>
            <a:r>
              <a:rPr lang="zh-CN" altLang="en-US" sz="2400" dirty="0">
                <a:latin typeface="楷体" charset="-122"/>
                <a:ea typeface="楷体" charset="-122"/>
              </a:rPr>
              <a:t>锁定富人的杂志；</a:t>
            </a:r>
          </a:p>
          <a:p>
            <a:pPr lvl="1">
              <a:lnSpc>
                <a:spcPct val="80000"/>
              </a:lnSpc>
            </a:pPr>
            <a:r>
              <a:rPr lang="zh-CN" altLang="en-US" sz="2400" dirty="0">
                <a:latin typeface="楷体" charset="-122"/>
                <a:ea typeface="楷体" charset="-122"/>
              </a:rPr>
              <a:t>全彩，向富人们隆重推介精挑细选的奢侈品，乍一看仿佛是奢侈品目录。</a:t>
            </a:r>
          </a:p>
          <a:p>
            <a:pPr>
              <a:lnSpc>
                <a:spcPct val="80000"/>
              </a:lnSpc>
            </a:pPr>
            <a:r>
              <a:rPr lang="zh-CN" altLang="en-US" sz="2600" dirty="0">
                <a:latin typeface="楷体" charset="-122"/>
                <a:ea typeface="楷体" charset="-122"/>
              </a:rPr>
              <a:t>醉翁之意不在酒，富人杂志图的不是收取订阅费、赚取广告收入，而是“包围”富人。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文本占位符 58370"/>
          <p:cNvSpPr>
            <a:spLocks noGrp="1"/>
          </p:cNvSpPr>
          <p:nvPr>
            <p:ph type="body" idx="1"/>
          </p:nvPr>
        </p:nvSpPr>
        <p:spPr>
          <a:xfrm>
            <a:off x="395288" y="1484313"/>
            <a:ext cx="8208962" cy="4608512"/>
          </a:xfrm>
          <a:ln/>
        </p:spPr>
        <p:txBody>
          <a:bodyPr/>
          <a:lstStyle/>
          <a:p>
            <a:pPr>
              <a:lnSpc>
                <a:spcPct val="90000"/>
              </a:lnSpc>
            </a:pPr>
            <a:r>
              <a:rPr lang="zh-CN" altLang="en-US" sz="2400" dirty="0">
                <a:ea typeface="楷体" charset="-122"/>
              </a:rPr>
              <a:t>富人杂志最大的资本：</a:t>
            </a:r>
          </a:p>
          <a:p>
            <a:pPr lvl="1">
              <a:lnSpc>
                <a:spcPct val="90000"/>
              </a:lnSpc>
            </a:pPr>
            <a:r>
              <a:rPr lang="zh-CN" altLang="en-US" sz="2400" dirty="0">
                <a:ea typeface="楷体" charset="-122"/>
              </a:rPr>
              <a:t>网络社区中的会员信息；</a:t>
            </a:r>
          </a:p>
          <a:p>
            <a:pPr lvl="1">
              <a:lnSpc>
                <a:spcPct val="90000"/>
              </a:lnSpc>
            </a:pPr>
            <a:r>
              <a:rPr lang="zh-CN" altLang="en-US" sz="2400" dirty="0">
                <a:ea typeface="楷体" charset="-122"/>
              </a:rPr>
              <a:t>发现目标后，商家便服可轻易地用杂志媒体诉诸分布在全国各地的富人；</a:t>
            </a:r>
          </a:p>
          <a:p>
            <a:pPr lvl="1">
              <a:lnSpc>
                <a:spcPct val="90000"/>
              </a:lnSpc>
            </a:pPr>
            <a:r>
              <a:rPr lang="zh-CN" altLang="en-US" sz="2400" dirty="0">
                <a:ea typeface="楷体" charset="-122"/>
              </a:rPr>
              <a:t>向他们提供奢侈品的信息；</a:t>
            </a:r>
          </a:p>
          <a:p>
            <a:pPr lvl="1">
              <a:lnSpc>
                <a:spcPct val="90000"/>
              </a:lnSpc>
            </a:pPr>
            <a:r>
              <a:rPr lang="zh-CN" altLang="en-US" sz="2400" dirty="0">
                <a:ea typeface="楷体" charset="-122"/>
              </a:rPr>
              <a:t>让他们参加“只限少数人参加的活动”，在过程中锁定富人；</a:t>
            </a:r>
          </a:p>
          <a:p>
            <a:pPr lvl="1">
              <a:lnSpc>
                <a:spcPct val="90000"/>
              </a:lnSpc>
            </a:pPr>
            <a:r>
              <a:rPr lang="zh-CN" altLang="en-US" sz="2400" dirty="0">
                <a:ea typeface="楷体" charset="-122"/>
              </a:rPr>
              <a:t>接下来就是向他们推介、提供合乎其生活方式、兴趣爱好的奢侈品。</a:t>
            </a:r>
          </a:p>
          <a:p>
            <a:pPr>
              <a:lnSpc>
                <a:spcPct val="90000"/>
              </a:lnSpc>
            </a:pPr>
            <a:r>
              <a:rPr lang="zh-CN" altLang="en-US" sz="2400" dirty="0">
                <a:ea typeface="楷体" charset="-122"/>
              </a:rPr>
              <a:t>认知度不高且发行册数很少的富人杂志，凭借着“掌握着富人的信息”这一有力武器，继续扩大着商品（服务）的覆盖面。</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59393"/>
          <p:cNvSpPr>
            <a:spLocks noGrp="1"/>
          </p:cNvSpPr>
          <p:nvPr>
            <p:ph type="title" idx="4294967295"/>
          </p:nvPr>
        </p:nvSpPr>
        <p:spPr>
          <a:xfrm>
            <a:off x="971550" y="333375"/>
            <a:ext cx="6080125" cy="1462088"/>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59395" name="文本占位符 59394"/>
          <p:cNvSpPr>
            <a:spLocks noGrp="1"/>
          </p:cNvSpPr>
          <p:nvPr>
            <p:ph type="body" idx="1"/>
          </p:nvPr>
        </p:nvSpPr>
        <p:spPr>
          <a:xfrm>
            <a:off x="1187450" y="2133600"/>
            <a:ext cx="7772400" cy="4114800"/>
          </a:xfrm>
          <a:ln/>
        </p:spPr>
        <p:txBody>
          <a:bodyPr/>
          <a:lstStyle/>
          <a:p>
            <a:pPr>
              <a:buNone/>
            </a:pPr>
            <a:r>
              <a:rPr lang="zh-CN" altLang="en-US" dirty="0"/>
              <a:t>★ </a:t>
            </a:r>
            <a:r>
              <a:rPr lang="zh-CN" altLang="en-US" sz="2800" dirty="0">
                <a:latin typeface="楷体" charset="-122"/>
                <a:ea typeface="楷体" charset="-122"/>
              </a:rPr>
              <a:t>创造出锁定富人的媒体</a:t>
            </a:r>
          </a:p>
          <a:p>
            <a:pPr>
              <a:buNone/>
            </a:pPr>
            <a:r>
              <a:rPr lang="zh-CN" altLang="en-US" sz="2800" dirty="0">
                <a:latin typeface="楷体" charset="-122"/>
                <a:ea typeface="楷体" charset="-122"/>
              </a:rPr>
              <a:t>★ 向富人提供信息，举办“只限少数参加的</a:t>
            </a:r>
          </a:p>
          <a:p>
            <a:pPr>
              <a:buNone/>
            </a:pPr>
            <a:r>
              <a:rPr lang="zh-CN" altLang="en-US" sz="2800" dirty="0">
                <a:latin typeface="楷体" charset="-122"/>
                <a:ea typeface="楷体" charset="-122"/>
              </a:rPr>
              <a:t>    活动”，吸引富人出现</a:t>
            </a:r>
          </a:p>
          <a:p>
            <a:pPr>
              <a:buNone/>
            </a:pPr>
            <a:r>
              <a:rPr lang="zh-CN" altLang="en-US" sz="2800" dirty="0">
                <a:latin typeface="楷体" charset="-122"/>
                <a:ea typeface="楷体" charset="-122"/>
              </a:rPr>
              <a:t>★ 用交叉营销扩大富人的奢侈品消费</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60417"/>
          <p:cNvSpPr>
            <a:spLocks noGrp="1"/>
          </p:cNvSpPr>
          <p:nvPr>
            <p:ph type="title" idx="4294967295"/>
          </p:nvPr>
        </p:nvSpPr>
        <p:spPr>
          <a:xfrm>
            <a:off x="971550" y="260350"/>
            <a:ext cx="7772400" cy="1462088"/>
          </a:xfrm>
          <a:ln/>
        </p:spPr>
        <p:txBody>
          <a:bodyPr/>
          <a:lstStyle/>
          <a:p>
            <a:r>
              <a:rPr lang="zh-CN" altLang="en-US" sz="3800" b="1" dirty="0">
                <a:ea typeface="楷体" charset="-122"/>
              </a:rPr>
              <a:t>十、发展中的抗衰老服务</a:t>
            </a:r>
          </a:p>
        </p:txBody>
      </p:sp>
      <p:sp>
        <p:nvSpPr>
          <p:cNvPr id="60419" name="文本占位符 60418"/>
          <p:cNvSpPr>
            <a:spLocks noGrp="1"/>
          </p:cNvSpPr>
          <p:nvPr>
            <p:ph type="body" idx="1"/>
          </p:nvPr>
        </p:nvSpPr>
        <p:spPr>
          <a:xfrm>
            <a:off x="395288" y="1916113"/>
            <a:ext cx="8458200" cy="4471987"/>
          </a:xfrm>
          <a:ln/>
        </p:spPr>
        <p:txBody>
          <a:bodyPr/>
          <a:lstStyle/>
          <a:p>
            <a:pPr>
              <a:lnSpc>
                <a:spcPct val="80000"/>
              </a:lnSpc>
            </a:pPr>
            <a:r>
              <a:rPr lang="zh-CN" altLang="en-US" sz="2800" dirty="0">
                <a:ea typeface="楷体" charset="-122"/>
              </a:rPr>
              <a:t>人不管有钱没钱、是政治家还是老板还是上班族，都会“人人平等”地衰老。</a:t>
            </a:r>
          </a:p>
          <a:p>
            <a:pPr>
              <a:lnSpc>
                <a:spcPct val="80000"/>
              </a:lnSpc>
            </a:pPr>
            <a:r>
              <a:rPr lang="zh-CN" altLang="en-US" sz="2800" dirty="0">
                <a:ea typeface="楷体" charset="-122"/>
              </a:rPr>
              <a:t>年纪大了，生病了，卧床不起了，就算拥有现金的财产也没有意义。</a:t>
            </a:r>
          </a:p>
          <a:p>
            <a:pPr>
              <a:lnSpc>
                <a:spcPct val="80000"/>
              </a:lnSpc>
            </a:pPr>
            <a:r>
              <a:rPr lang="zh-CN" altLang="en-US" sz="2800" dirty="0">
                <a:ea typeface="楷体" charset="-122"/>
              </a:rPr>
              <a:t>“比金钱更重要的是健康”——这句话耳熟能详。</a:t>
            </a:r>
          </a:p>
          <a:p>
            <a:pPr>
              <a:lnSpc>
                <a:spcPct val="80000"/>
              </a:lnSpc>
            </a:pPr>
            <a:r>
              <a:rPr lang="zh-CN" altLang="en-US" sz="2800" dirty="0">
                <a:ea typeface="楷体" charset="-122"/>
              </a:rPr>
              <a:t>“如果能用钱买回年轻就好了。”这个愿望能够实现的话，返老还童就是有钱人的特权了，衰老也不再是人人平等的了。</a:t>
            </a:r>
          </a:p>
          <a:p>
            <a:pPr>
              <a:lnSpc>
                <a:spcPct val="80000"/>
              </a:lnSpc>
            </a:pPr>
            <a:r>
              <a:rPr lang="zh-CN" altLang="en-US" sz="2800" dirty="0">
                <a:ea typeface="楷体" charset="-122"/>
              </a:rPr>
              <a:t>回顾世界历史，有权势者害怕衰老，便使用权力寻找各种长生不老的药物和疗法。</a:t>
            </a:r>
          </a:p>
          <a:p>
            <a:pPr>
              <a:lnSpc>
                <a:spcPct val="80000"/>
              </a:lnSpc>
            </a:pPr>
            <a:r>
              <a:rPr lang="zh-CN" altLang="en-US" sz="2800" dirty="0">
                <a:ea typeface="楷体" charset="-122"/>
              </a:rPr>
              <a:t>现代的新富人同样永不厌倦地追求着年轻。</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文本占位符 61442"/>
          <p:cNvSpPr>
            <a:spLocks noGrp="1"/>
          </p:cNvSpPr>
          <p:nvPr>
            <p:ph type="body" idx="1"/>
          </p:nvPr>
        </p:nvSpPr>
        <p:spPr>
          <a:xfrm>
            <a:off x="323850" y="1484313"/>
            <a:ext cx="8532812" cy="5373687"/>
          </a:xfrm>
          <a:ln/>
        </p:spPr>
        <p:txBody>
          <a:bodyPr/>
          <a:lstStyle/>
          <a:p>
            <a:pPr>
              <a:lnSpc>
                <a:spcPct val="80000"/>
              </a:lnSpc>
            </a:pPr>
            <a:r>
              <a:rPr lang="zh-CN" altLang="en-US" sz="2800" dirty="0">
                <a:ea typeface="楷体" charset="-122"/>
              </a:rPr>
              <a:t>抗衰老：</a:t>
            </a:r>
          </a:p>
          <a:p>
            <a:pPr lvl="1">
              <a:lnSpc>
                <a:spcPct val="80000"/>
              </a:lnSpc>
            </a:pPr>
            <a:r>
              <a:rPr lang="zh-CN" altLang="en-US" sz="2600" dirty="0">
                <a:ea typeface="楷体" charset="-122"/>
              </a:rPr>
              <a:t>指通过改良生活习惯预防衰老，或者通过精密检查分析衰老的原因，采取适当的方法保养身体，</a:t>
            </a:r>
          </a:p>
          <a:p>
            <a:pPr lvl="1">
              <a:lnSpc>
                <a:spcPct val="80000"/>
              </a:lnSpc>
            </a:pPr>
            <a:r>
              <a:rPr lang="zh-CN" altLang="en-US" sz="2600" dirty="0">
                <a:ea typeface="楷体" charset="-122"/>
              </a:rPr>
              <a:t>主旨在于“延缓衰老进程”、“减轻衰老程度”。</a:t>
            </a:r>
          </a:p>
          <a:p>
            <a:pPr>
              <a:lnSpc>
                <a:spcPct val="80000"/>
              </a:lnSpc>
            </a:pPr>
            <a:r>
              <a:rPr lang="zh-CN" altLang="en-US" sz="2800" dirty="0">
                <a:ea typeface="楷体" charset="-122"/>
              </a:rPr>
              <a:t>富人们的欲望不止于此，他们根本不想衰老，立志跟衰老斗争到底。</a:t>
            </a:r>
          </a:p>
          <a:p>
            <a:pPr>
              <a:lnSpc>
                <a:spcPct val="80000"/>
              </a:lnSpc>
            </a:pPr>
            <a:r>
              <a:rPr lang="zh-CN" altLang="en-US" sz="2800" dirty="0">
                <a:ea typeface="楷体" charset="-122"/>
              </a:rPr>
              <a:t>人们不止追求外表的年轻，还开始向往内在的年轻（保持体内器官年轻）。</a:t>
            </a:r>
          </a:p>
          <a:p>
            <a:pPr>
              <a:lnSpc>
                <a:spcPct val="80000"/>
              </a:lnSpc>
            </a:pPr>
            <a:r>
              <a:rPr lang="zh-CN" altLang="en-US" sz="2800" dirty="0">
                <a:ea typeface="楷体" charset="-122"/>
              </a:rPr>
              <a:t>试想一个筋骨衰老、无精打采的人纵使长着一张粉嫩的脸又有什么意义呢？</a:t>
            </a:r>
          </a:p>
          <a:p>
            <a:pPr>
              <a:lnSpc>
                <a:spcPct val="80000"/>
              </a:lnSpc>
            </a:pPr>
            <a:r>
              <a:rPr lang="zh-CN" altLang="en-US" sz="2800" dirty="0">
                <a:ea typeface="楷体" charset="-122"/>
              </a:rPr>
              <a:t>抗衰老服务花费不菲，家底薄者承受不起如此高昂的费用。</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62465"/>
          <p:cNvSpPr>
            <a:spLocks noGrp="1"/>
          </p:cNvSpPr>
          <p:nvPr>
            <p:ph type="title" idx="4294967295"/>
          </p:nvPr>
        </p:nvSpPr>
        <p:spPr>
          <a:xfrm>
            <a:off x="611188" y="765175"/>
            <a:ext cx="6008687" cy="1462088"/>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62467" name="文本占位符 62466"/>
          <p:cNvSpPr>
            <a:spLocks noGrp="1"/>
          </p:cNvSpPr>
          <p:nvPr>
            <p:ph type="body" idx="1"/>
          </p:nvPr>
        </p:nvSpPr>
        <p:spPr>
          <a:xfrm>
            <a:off x="1116013" y="2492375"/>
            <a:ext cx="7772399" cy="4114800"/>
          </a:xfrm>
          <a:ln/>
        </p:spPr>
        <p:txBody>
          <a:bodyPr/>
          <a:lstStyle/>
          <a:p>
            <a:pPr>
              <a:buNone/>
            </a:pPr>
            <a:r>
              <a:rPr lang="zh-CN" altLang="en-US" sz="2800" dirty="0">
                <a:latin typeface="楷体" charset="-122"/>
                <a:ea typeface="楷体" charset="-122"/>
              </a:rPr>
              <a:t>★ 实现人们返老还童的愿望</a:t>
            </a:r>
          </a:p>
          <a:p>
            <a:pPr>
              <a:buNone/>
            </a:pPr>
            <a:r>
              <a:rPr lang="zh-CN" altLang="en-US" sz="2800" dirty="0">
                <a:latin typeface="楷体" charset="-122"/>
                <a:ea typeface="楷体" charset="-122"/>
              </a:rPr>
              <a:t>★ 从外表抗衰老到全身抗衰老</a:t>
            </a:r>
          </a:p>
          <a:p>
            <a:pPr>
              <a:buNone/>
            </a:pPr>
            <a:r>
              <a:rPr lang="zh-CN" altLang="en-US" sz="2800" dirty="0">
                <a:latin typeface="楷体" charset="-122"/>
                <a:ea typeface="楷体" charset="-122"/>
              </a:rPr>
              <a:t>★ 尚不熟悉抗衰老市场的男性具有潜在购买力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63489"/>
          <p:cNvSpPr>
            <a:spLocks noGrp="1"/>
          </p:cNvSpPr>
          <p:nvPr>
            <p:ph type="title" idx="4294967295"/>
          </p:nvPr>
        </p:nvSpPr>
        <p:spPr>
          <a:xfrm>
            <a:off x="685800" y="301625"/>
            <a:ext cx="7772400" cy="1462088"/>
          </a:xfrm>
          <a:ln/>
        </p:spPr>
        <p:txBody>
          <a:bodyPr/>
          <a:lstStyle/>
          <a:p>
            <a:r>
              <a:rPr lang="zh-CN" altLang="en-US" sz="3800" b="1" dirty="0">
                <a:ea typeface="楷体" charset="-122"/>
              </a:rPr>
              <a:t>十一、身份的象征——白金卡</a:t>
            </a:r>
          </a:p>
        </p:txBody>
      </p:sp>
      <p:sp>
        <p:nvSpPr>
          <p:cNvPr id="63491" name="文本占位符 63490"/>
          <p:cNvSpPr>
            <a:spLocks noGrp="1"/>
          </p:cNvSpPr>
          <p:nvPr>
            <p:ph type="body" idx="1"/>
          </p:nvPr>
        </p:nvSpPr>
        <p:spPr>
          <a:xfrm>
            <a:off x="179388" y="1989138"/>
            <a:ext cx="8748712" cy="4114800"/>
          </a:xfrm>
          <a:ln/>
        </p:spPr>
        <p:txBody>
          <a:bodyPr/>
          <a:lstStyle/>
          <a:p>
            <a:r>
              <a:rPr lang="zh-CN" altLang="en-US" sz="2800" dirty="0">
                <a:ea typeface="楷体" charset="-122"/>
              </a:rPr>
              <a:t>绝大多数奢侈品只要有钱就能弄到手。</a:t>
            </a:r>
          </a:p>
          <a:p>
            <a:r>
              <a:rPr lang="zh-CN" altLang="en-US" sz="2800" dirty="0">
                <a:ea typeface="楷体" charset="-122"/>
              </a:rPr>
              <a:t>有的奢侈品却人钱也买不着，比方说高级信用卡。</a:t>
            </a:r>
          </a:p>
          <a:p>
            <a:r>
              <a:rPr lang="zh-CN" altLang="en-US" sz="2800" dirty="0">
                <a:ea typeface="楷体" charset="-122"/>
              </a:rPr>
              <a:t>“白金卡”是其代表，不妨称之为“豪华信用卡”。</a:t>
            </a:r>
          </a:p>
          <a:p>
            <a:r>
              <a:rPr lang="zh-CN" altLang="en-US" sz="2800" dirty="0">
                <a:ea typeface="楷体" charset="-122"/>
              </a:rPr>
              <a:t>以前的说法是：</a:t>
            </a:r>
          </a:p>
          <a:p>
            <a:pPr lvl="1"/>
            <a:r>
              <a:rPr lang="zh-CN" altLang="en-US" sz="2400" dirty="0">
                <a:ea typeface="楷体" charset="-122"/>
              </a:rPr>
              <a:t>不是老板、律师、医生之类的富人就别想拥有白金卡。</a:t>
            </a:r>
          </a:p>
          <a:p>
            <a:r>
              <a:rPr lang="zh-CN" altLang="en-US" sz="2800" dirty="0">
                <a:ea typeface="楷体" charset="-122"/>
              </a:rPr>
              <a:t>现在拥有白金卡的上班族屡见不鲜。</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文本占位符 99330"/>
          <p:cNvSpPr>
            <a:spLocks noGrp="1"/>
          </p:cNvSpPr>
          <p:nvPr>
            <p:ph type="body" idx="1"/>
          </p:nvPr>
        </p:nvSpPr>
        <p:spPr>
          <a:xfrm>
            <a:off x="468313" y="1844675"/>
            <a:ext cx="8353425" cy="4464050"/>
          </a:xfrm>
          <a:ln/>
        </p:spPr>
        <p:txBody>
          <a:bodyPr/>
          <a:lstStyle/>
          <a:p>
            <a:pPr>
              <a:lnSpc>
                <a:spcPct val="90000"/>
              </a:lnSpc>
            </a:pPr>
            <a:r>
              <a:rPr lang="zh-CN" altLang="en-US" sz="2600" dirty="0">
                <a:latin typeface="楷体" charset="-122"/>
                <a:ea typeface="楷体" charset="-122"/>
              </a:rPr>
              <a:t>比白金卡更高级的、最稀有的信用卡是美国运通百夫长卡（通称“黑金卡”）。</a:t>
            </a:r>
          </a:p>
          <a:p>
            <a:pPr lvl="1">
              <a:lnSpc>
                <a:spcPct val="90000"/>
              </a:lnSpc>
            </a:pPr>
            <a:r>
              <a:rPr lang="zh-CN" altLang="en-US" sz="2200" dirty="0">
                <a:latin typeface="楷体" charset="-122"/>
                <a:ea typeface="楷体" charset="-122"/>
              </a:rPr>
              <a:t>凭它可以享用机场的VIP酒廊；</a:t>
            </a:r>
          </a:p>
          <a:p>
            <a:pPr lvl="1">
              <a:lnSpc>
                <a:spcPct val="90000"/>
              </a:lnSpc>
            </a:pPr>
            <a:r>
              <a:rPr lang="zh-CN" altLang="en-US" sz="2200" dirty="0">
                <a:latin typeface="楷体" charset="-122"/>
                <a:ea typeface="楷体" charset="-122"/>
              </a:rPr>
              <a:t>在国内外的高级宾馆享受VIP待遇；</a:t>
            </a:r>
          </a:p>
          <a:p>
            <a:pPr lvl="1">
              <a:lnSpc>
                <a:spcPct val="90000"/>
              </a:lnSpc>
            </a:pPr>
            <a:r>
              <a:rPr lang="zh-CN" altLang="en-US" sz="2200" dirty="0">
                <a:latin typeface="楷体" charset="-122"/>
                <a:ea typeface="楷体" charset="-122"/>
              </a:rPr>
              <a:t>安排客机；</a:t>
            </a:r>
          </a:p>
          <a:p>
            <a:pPr lvl="1">
              <a:lnSpc>
                <a:spcPct val="90000"/>
              </a:lnSpc>
            </a:pPr>
            <a:r>
              <a:rPr lang="zh-CN" altLang="en-US" sz="2200" dirty="0">
                <a:latin typeface="楷体" charset="-122"/>
                <a:ea typeface="楷体" charset="-122"/>
              </a:rPr>
              <a:t>让名品店在歇业后专业为持有者一人开放；</a:t>
            </a:r>
          </a:p>
          <a:p>
            <a:pPr lvl="1">
              <a:lnSpc>
                <a:spcPct val="90000"/>
              </a:lnSpc>
            </a:pPr>
            <a:r>
              <a:rPr lang="zh-CN" altLang="en-US" sz="2200" dirty="0">
                <a:latin typeface="楷体" charset="-122"/>
                <a:ea typeface="楷体" charset="-122"/>
              </a:rPr>
              <a:t>升级高级宾馆的套房……</a:t>
            </a:r>
          </a:p>
          <a:p>
            <a:pPr>
              <a:lnSpc>
                <a:spcPct val="90000"/>
              </a:lnSpc>
            </a:pPr>
            <a:r>
              <a:rPr lang="zh-CN" altLang="en-US" sz="2600" dirty="0">
                <a:latin typeface="楷体" charset="-122"/>
                <a:ea typeface="楷体" charset="-122"/>
              </a:rPr>
              <a:t>持有者享受的礼遇绝非一般信用卡持有者可比。</a:t>
            </a:r>
          </a:p>
          <a:p>
            <a:pPr>
              <a:lnSpc>
                <a:spcPct val="90000"/>
              </a:lnSpc>
            </a:pPr>
            <a:r>
              <a:rPr lang="zh-CN" altLang="en-US" sz="2600" dirty="0">
                <a:latin typeface="楷体" charset="-122"/>
                <a:ea typeface="楷体" charset="-122"/>
              </a:rPr>
              <a:t>钱是小意思，关键是黑金卡能满足自己某时某地的特殊愿望。</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文本占位符 64514"/>
          <p:cNvSpPr>
            <a:spLocks noGrp="1"/>
          </p:cNvSpPr>
          <p:nvPr>
            <p:ph type="body" idx="1"/>
          </p:nvPr>
        </p:nvSpPr>
        <p:spPr>
          <a:xfrm>
            <a:off x="468313" y="1989138"/>
            <a:ext cx="8064499" cy="4114800"/>
          </a:xfrm>
          <a:ln/>
        </p:spPr>
        <p:txBody>
          <a:bodyPr/>
          <a:lstStyle/>
          <a:p>
            <a:r>
              <a:rPr lang="zh-CN" altLang="en-US" sz="2800" dirty="0">
                <a:latin typeface="楷体" charset="-122"/>
                <a:ea typeface="楷体" charset="-122"/>
              </a:rPr>
              <a:t>从普通卡到金卡，再到白金卡，最后到黑金卡，信用卡的一步步升级标志着持有者财富的一步步升级；</a:t>
            </a:r>
          </a:p>
          <a:p>
            <a:r>
              <a:rPr lang="zh-CN" altLang="en-US" sz="2800" dirty="0">
                <a:latin typeface="楷体" charset="-122"/>
                <a:ea typeface="楷体" charset="-122"/>
              </a:rPr>
              <a:t>高等信用卡彰显持有者的身份；</a:t>
            </a:r>
          </a:p>
          <a:p>
            <a:r>
              <a:rPr lang="zh-CN" altLang="en-US" sz="2800" dirty="0">
                <a:latin typeface="楷体" charset="-122"/>
                <a:ea typeface="楷体" charset="-122"/>
              </a:rPr>
              <a:t>私人秘书服务带来的“唯我独尊”的优越感最具魅力。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65537"/>
          <p:cNvSpPr>
            <a:spLocks noGrp="1"/>
          </p:cNvSpPr>
          <p:nvPr>
            <p:ph type="title" idx="4294967295"/>
          </p:nvPr>
        </p:nvSpPr>
        <p:spPr>
          <a:xfrm>
            <a:off x="395288" y="404813"/>
            <a:ext cx="5976937" cy="1462087"/>
          </a:xfrm>
          <a:ln/>
        </p:spPr>
        <p:txBody>
          <a:bodyPr/>
          <a:lstStyle/>
          <a:p>
            <a:r>
              <a:rPr lang="zh-CN" altLang="en-US" sz="3600" b="1" dirty="0">
                <a:ea typeface="楷体" charset="-122"/>
              </a:rPr>
              <a:t>提示：</a:t>
            </a:r>
            <a:r>
              <a:rPr lang="zh-CN" altLang="en-US" sz="3800" b="1" dirty="0">
                <a:ea typeface="楷体" charset="-122"/>
              </a:rPr>
              <a:t>奢侈品市场营销要诀</a:t>
            </a:r>
          </a:p>
        </p:txBody>
      </p:sp>
      <p:sp>
        <p:nvSpPr>
          <p:cNvPr id="65539" name="文本占位符 65538"/>
          <p:cNvSpPr>
            <a:spLocks noGrp="1"/>
          </p:cNvSpPr>
          <p:nvPr>
            <p:ph type="body" idx="1"/>
          </p:nvPr>
        </p:nvSpPr>
        <p:spPr>
          <a:xfrm>
            <a:off x="827088" y="2276475"/>
            <a:ext cx="7772400" cy="4114800"/>
          </a:xfrm>
          <a:ln/>
        </p:spPr>
        <p:txBody>
          <a:bodyPr/>
          <a:lstStyle/>
          <a:p>
            <a:pPr>
              <a:buNone/>
            </a:pPr>
            <a:r>
              <a:rPr lang="zh-CN" altLang="en-US" sz="2800" dirty="0">
                <a:latin typeface="楷体" charset="-122"/>
                <a:ea typeface="楷体" charset="-122"/>
              </a:rPr>
              <a:t>★ 让人体验“被选中”的成就感</a:t>
            </a:r>
          </a:p>
          <a:p>
            <a:pPr>
              <a:buNone/>
            </a:pPr>
            <a:r>
              <a:rPr lang="zh-CN" altLang="en-US" sz="2800" dirty="0">
                <a:latin typeface="楷体" charset="-122"/>
                <a:ea typeface="楷体" charset="-122"/>
              </a:rPr>
              <a:t>★ 满足客户任何需求的私人秘书服务</a:t>
            </a:r>
          </a:p>
          <a:p>
            <a:pPr>
              <a:buNone/>
            </a:pPr>
            <a:r>
              <a:rPr lang="zh-CN" altLang="en-US" sz="2800" dirty="0">
                <a:latin typeface="楷体" charset="-122"/>
                <a:ea typeface="楷体" charset="-122"/>
              </a:rPr>
              <a:t>★ 让持有者产生“唯我独尊”的优越感</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66561"/>
          <p:cNvSpPr>
            <a:spLocks noGrp="1"/>
          </p:cNvSpPr>
          <p:nvPr>
            <p:ph type="title" idx="4294967295"/>
          </p:nvPr>
        </p:nvSpPr>
        <p:spPr>
          <a:xfrm>
            <a:off x="685800" y="301625"/>
            <a:ext cx="8278812" cy="1462088"/>
          </a:xfrm>
          <a:ln/>
        </p:spPr>
        <p:txBody>
          <a:bodyPr/>
          <a:lstStyle/>
          <a:p>
            <a:r>
              <a:rPr lang="zh-CN" altLang="en-US" sz="3600" b="1" dirty="0">
                <a:ea typeface="楷体" charset="-122"/>
              </a:rPr>
              <a:t>十二、在超豪华宾馆享受“心的奢侈”</a:t>
            </a:r>
            <a:r>
              <a:t/>
            </a:r>
            <a:br/>
            <a:endParaRPr/>
          </a:p>
        </p:txBody>
      </p:sp>
      <p:sp>
        <p:nvSpPr>
          <p:cNvPr id="66563" name="文本占位符 66562"/>
          <p:cNvSpPr>
            <a:spLocks noGrp="1"/>
          </p:cNvSpPr>
          <p:nvPr>
            <p:ph type="body" idx="1"/>
          </p:nvPr>
        </p:nvSpPr>
        <p:spPr>
          <a:xfrm>
            <a:off x="539750" y="2205038"/>
            <a:ext cx="7772400" cy="4114800"/>
          </a:xfrm>
          <a:ln/>
        </p:spPr>
        <p:txBody>
          <a:bodyPr/>
          <a:lstStyle/>
          <a:p>
            <a:r>
              <a:rPr lang="zh-CN" altLang="en-US" sz="3000" dirty="0">
                <a:ea typeface="楷体" charset="-122"/>
              </a:rPr>
              <a:t>豪华宾馆设施、设备极致豪华，服务细致入微，精英们从内心深处感到满足。</a:t>
            </a:r>
          </a:p>
          <a:p>
            <a:r>
              <a:rPr lang="zh-CN" altLang="en-US" sz="3000" dirty="0">
                <a:ea typeface="楷体" charset="-122"/>
              </a:rPr>
              <a:t>住宿费也贵得出奇。</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67585"/>
          <p:cNvSpPr>
            <a:spLocks noGrp="1"/>
          </p:cNvSpPr>
          <p:nvPr>
            <p:ph type="title" idx="4294967295"/>
          </p:nvPr>
        </p:nvSpPr>
        <p:spPr>
          <a:xfrm>
            <a:off x="1547813" y="549275"/>
            <a:ext cx="7772399" cy="1462088"/>
          </a:xfrm>
          <a:ln/>
        </p:spPr>
        <p:txBody>
          <a:bodyPr/>
          <a:lstStyle/>
          <a:p>
            <a:r>
              <a:rPr lang="zh-CN" altLang="en-US" sz="3600" b="1" dirty="0">
                <a:ea typeface="楷体" charset="-122"/>
              </a:rPr>
              <a:t>提示：</a:t>
            </a:r>
            <a:r>
              <a:rPr lang="zh-CN" altLang="en-US" sz="3800" b="1" dirty="0">
                <a:ea typeface="楷体" charset="-122"/>
              </a:rPr>
              <a:t>奢侈品市场营销要诀</a:t>
            </a:r>
            <a:r>
              <a:rPr lang="zh-CN" altLang="en-US" sz="4400" dirty="0"/>
              <a:t> </a:t>
            </a:r>
          </a:p>
        </p:txBody>
      </p:sp>
      <p:sp>
        <p:nvSpPr>
          <p:cNvPr id="67587" name="文本占位符 67586"/>
          <p:cNvSpPr>
            <a:spLocks noGrp="1"/>
          </p:cNvSpPr>
          <p:nvPr>
            <p:ph type="body" idx="1"/>
          </p:nvPr>
        </p:nvSpPr>
        <p:spPr>
          <a:xfrm>
            <a:off x="685800" y="2276475"/>
            <a:ext cx="8458200" cy="4114800"/>
          </a:xfrm>
          <a:ln/>
        </p:spPr>
        <p:txBody>
          <a:bodyPr/>
          <a:lstStyle/>
          <a:p>
            <a:pPr>
              <a:buNone/>
            </a:pPr>
            <a:r>
              <a:rPr lang="zh-CN" altLang="en-US" sz="2800" dirty="0">
                <a:latin typeface="楷体" charset="-122"/>
                <a:ea typeface="楷体" charset="-122"/>
              </a:rPr>
              <a:t>★ 向顾客提供无微不至服务的小型豪华酒店</a:t>
            </a:r>
          </a:p>
          <a:p>
            <a:pPr>
              <a:buNone/>
            </a:pPr>
            <a:r>
              <a:rPr lang="zh-CN" altLang="en-US" sz="2800" dirty="0">
                <a:latin typeface="楷体" charset="-122"/>
                <a:ea typeface="楷体" charset="-122"/>
              </a:rPr>
              <a:t>★ 创造更高价位，做豪华领头人</a:t>
            </a:r>
          </a:p>
          <a:p>
            <a:pPr>
              <a:buNone/>
            </a:pPr>
            <a:r>
              <a:rPr lang="zh-CN" altLang="en-US" sz="2800" dirty="0">
                <a:latin typeface="楷体" charset="-122"/>
                <a:ea typeface="楷体" charset="-122"/>
              </a:rPr>
              <a:t>★ 帮助顾客从常规生活切换到非常规生活</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68609"/>
          <p:cNvSpPr>
            <a:spLocks noGrp="1"/>
          </p:cNvSpPr>
          <p:nvPr>
            <p:ph type="title" idx="4294967295"/>
          </p:nvPr>
        </p:nvSpPr>
        <p:spPr>
          <a:xfrm>
            <a:off x="685800" y="301625"/>
            <a:ext cx="7772400" cy="1462088"/>
          </a:xfrm>
          <a:ln/>
        </p:spPr>
        <p:txBody>
          <a:bodyPr/>
          <a:lstStyle/>
          <a:p>
            <a:r>
              <a:rPr lang="zh-CN" altLang="en-US" sz="4000" b="1" dirty="0">
                <a:ea typeface="楷体" charset="-122"/>
              </a:rPr>
              <a:t>十三、越来越高级的休假方式</a:t>
            </a:r>
          </a:p>
        </p:txBody>
      </p:sp>
      <p:sp>
        <p:nvSpPr>
          <p:cNvPr id="68611" name="文本占位符 68610"/>
          <p:cNvSpPr>
            <a:spLocks noGrp="1"/>
          </p:cNvSpPr>
          <p:nvPr>
            <p:ph type="body" idx="1"/>
          </p:nvPr>
        </p:nvSpPr>
        <p:spPr>
          <a:xfrm>
            <a:off x="539750" y="1700213"/>
            <a:ext cx="8207376" cy="4543425"/>
          </a:xfrm>
          <a:ln/>
        </p:spPr>
        <p:txBody>
          <a:bodyPr/>
          <a:lstStyle/>
          <a:p>
            <a:r>
              <a:rPr lang="zh-CN" altLang="en-US" sz="2800" dirty="0">
                <a:latin typeface="楷体" charset="-122"/>
                <a:ea typeface="楷体" charset="-122"/>
              </a:rPr>
              <a:t>新富人追求适合自己的商品和服务。</a:t>
            </a:r>
          </a:p>
          <a:p>
            <a:r>
              <a:rPr lang="zh-CN" altLang="en-US" sz="2800" dirty="0">
                <a:latin typeface="楷体" charset="-122"/>
                <a:ea typeface="楷体" charset="-122"/>
              </a:rPr>
              <a:t>对于新富人而言，“适合自己的特别休假项目”就是大众尚未参与其中的、高度稀有的休假项目。</a:t>
            </a:r>
          </a:p>
          <a:p>
            <a:r>
              <a:rPr lang="zh-CN" altLang="en-US" sz="2800" dirty="0">
                <a:latin typeface="楷体" charset="-122"/>
                <a:ea typeface="楷体" charset="-122"/>
              </a:rPr>
              <a:t>富人中能够腾出100天旅游的人非常少。</a:t>
            </a:r>
          </a:p>
          <a:p>
            <a:r>
              <a:rPr lang="zh-CN" altLang="en-US" sz="2800" dirty="0">
                <a:latin typeface="楷体" charset="-122"/>
                <a:ea typeface="楷体" charset="-122"/>
              </a:rPr>
              <a:t>要在有限的空闲时间内实现别人享受不了的特别旅行，手段之一就是“量身订制”：</a:t>
            </a:r>
          </a:p>
          <a:p>
            <a:pPr lvl="1"/>
            <a:r>
              <a:rPr lang="zh-CN" altLang="en-US" sz="2600" dirty="0">
                <a:latin typeface="楷体" charset="-122"/>
                <a:ea typeface="楷体" charset="-122"/>
              </a:rPr>
              <a:t>从既有的旅行计划中选择最接近自己期望的目的地组合，或者花点时间自己预约、安排。</a:t>
            </a:r>
          </a:p>
          <a:p>
            <a:r>
              <a:rPr lang="zh-CN" altLang="en-US" sz="2800" dirty="0">
                <a:latin typeface="楷体" charset="-122"/>
                <a:ea typeface="楷体" charset="-122"/>
              </a:rPr>
              <a:t>完美切合自身需求乃是量身定制的魅力所在。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文本占位符 69634"/>
          <p:cNvSpPr>
            <a:spLocks noGrp="1"/>
          </p:cNvSpPr>
          <p:nvPr>
            <p:ph type="body" idx="1"/>
          </p:nvPr>
        </p:nvSpPr>
        <p:spPr>
          <a:xfrm>
            <a:off x="468313" y="1989138"/>
            <a:ext cx="8062913" cy="4114800"/>
          </a:xfrm>
          <a:ln/>
        </p:spPr>
        <p:txBody>
          <a:bodyPr/>
          <a:lstStyle/>
          <a:p>
            <a:r>
              <a:rPr lang="zh-CN" altLang="en-US" sz="2800" dirty="0">
                <a:ea typeface="楷体" charset="-122"/>
              </a:rPr>
              <a:t>体验过量身订制旅游服务和船游的富人们不断追求他人没有涉足的奢侈休假方式，</a:t>
            </a:r>
          </a:p>
          <a:p>
            <a:pPr lvl="1"/>
            <a:r>
              <a:rPr lang="zh-CN" altLang="en-US" sz="2600" dirty="0">
                <a:ea typeface="楷体" charset="-122"/>
              </a:rPr>
              <a:t>比方驾驶一艘赛艇或者帆船享受航海的乐趣；</a:t>
            </a:r>
          </a:p>
          <a:p>
            <a:pPr lvl="1"/>
            <a:r>
              <a:rPr lang="zh-CN" altLang="en-US" sz="2600" dirty="0">
                <a:ea typeface="楷体" charset="-122"/>
              </a:rPr>
              <a:t>在国外取得西斯纳民用飞机的执照玩飞机；</a:t>
            </a:r>
          </a:p>
          <a:p>
            <a:pPr lvl="1"/>
            <a:r>
              <a:rPr lang="zh-CN" altLang="en-US" sz="2600" dirty="0">
                <a:ea typeface="楷体" charset="-122"/>
              </a:rPr>
              <a:t>买几辆赛车玩车赛等等。</a:t>
            </a:r>
          </a:p>
          <a:p>
            <a:r>
              <a:rPr lang="zh-CN" altLang="en-US" sz="2800" dirty="0">
                <a:ea typeface="楷体" charset="-122"/>
              </a:rPr>
              <a:t>他们追求“稀有”和“差异”，休假方式一步步地升级。</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70657"/>
          <p:cNvSpPr>
            <a:spLocks noGrp="1"/>
          </p:cNvSpPr>
          <p:nvPr>
            <p:ph type="title" idx="4294967295"/>
          </p:nvPr>
        </p:nvSpPr>
        <p:spPr>
          <a:xfrm>
            <a:off x="539750" y="333375"/>
            <a:ext cx="6408738" cy="1462088"/>
          </a:xfrm>
          <a:ln/>
        </p:spPr>
        <p:txBody>
          <a:bodyPr/>
          <a:lstStyle/>
          <a:p>
            <a:r>
              <a:rPr lang="zh-CN" altLang="en-US" sz="3600" b="1" dirty="0">
                <a:ea typeface="楷体" charset="-122"/>
              </a:rPr>
              <a:t>提示：</a:t>
            </a:r>
            <a:r>
              <a:rPr lang="zh-CN" altLang="en-US" sz="4000" b="1" dirty="0">
                <a:ea typeface="楷体" charset="-122"/>
              </a:rPr>
              <a:t>奢侈品市场营销要诀</a:t>
            </a:r>
          </a:p>
        </p:txBody>
      </p:sp>
      <p:sp>
        <p:nvSpPr>
          <p:cNvPr id="70659" name="文本占位符 70658"/>
          <p:cNvSpPr>
            <a:spLocks noGrp="1"/>
          </p:cNvSpPr>
          <p:nvPr>
            <p:ph type="body" idx="1"/>
          </p:nvPr>
        </p:nvSpPr>
        <p:spPr>
          <a:xfrm>
            <a:off x="1042988" y="2420938"/>
            <a:ext cx="7772400" cy="4114800"/>
          </a:xfrm>
          <a:ln/>
        </p:spPr>
        <p:txBody>
          <a:bodyPr/>
          <a:lstStyle/>
          <a:p>
            <a:pPr>
              <a:buNone/>
            </a:pPr>
            <a:r>
              <a:rPr lang="zh-CN" altLang="en-US" sz="3000" dirty="0">
                <a:latin typeface="楷体" charset="-122"/>
                <a:ea typeface="楷体" charset="-122"/>
              </a:rPr>
              <a:t>★ 用控制供给量的方式提高奢侈品的价值</a:t>
            </a:r>
          </a:p>
          <a:p>
            <a:pPr>
              <a:buNone/>
            </a:pPr>
            <a:r>
              <a:rPr lang="zh-CN" altLang="en-US" sz="3000" dirty="0">
                <a:latin typeface="楷体" charset="-122"/>
                <a:ea typeface="楷体" charset="-122"/>
              </a:rPr>
              <a:t>★ 通过量身定制创造独一无二</a:t>
            </a:r>
          </a:p>
          <a:p>
            <a:pPr>
              <a:buNone/>
            </a:pPr>
            <a:r>
              <a:rPr lang="zh-CN" altLang="en-US" sz="3000" dirty="0">
                <a:latin typeface="楷体" charset="-122"/>
                <a:ea typeface="楷体" charset="-122"/>
              </a:rPr>
              <a:t>★ 重视稀有性和差异性</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8" name="标题 100357"/>
          <p:cNvSpPr>
            <a:spLocks noGrp="1"/>
          </p:cNvSpPr>
          <p:nvPr>
            <p:ph type="ctrTitle" idx="4294967295"/>
          </p:nvPr>
        </p:nvSpPr>
        <p:spPr>
          <a:xfrm>
            <a:off x="1042988" y="2997200"/>
            <a:ext cx="7772400" cy="1627188"/>
          </a:xfrm>
          <a:ln/>
        </p:spPr>
        <p:txBody>
          <a:bodyPr/>
          <a:lstStyle/>
          <a:p>
            <a:r>
              <a:rPr lang="zh-CN" altLang="en-US" sz="5400" b="1" dirty="0">
                <a:ea typeface="华文新魏" charset="-122"/>
              </a:rPr>
              <a:t>奢侈品营销的七项法则</a:t>
            </a:r>
          </a:p>
        </p:txBody>
      </p:sp>
      <p:sp>
        <p:nvSpPr>
          <p:cNvPr id="100359" name="副标题 100358"/>
          <p:cNvSpPr>
            <a:spLocks noGrp="1"/>
          </p:cNvSpPr>
          <p:nvPr>
            <p:ph type="subTitle" idx="1"/>
          </p:nvPr>
        </p:nvSpPr>
        <p:spPr>
          <a:xfrm>
            <a:off x="1371600" y="3886200"/>
            <a:ext cx="6400800" cy="1752600"/>
          </a:xfrm>
          <a:ln/>
        </p:spPr>
        <p:txBody>
          <a:bodyPr/>
          <a:lstStyle/>
          <a:p>
            <a:endParaRPr lang="zh-CN"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标题 101377"/>
          <p:cNvSpPr>
            <a:spLocks noGrp="1"/>
          </p:cNvSpPr>
          <p:nvPr>
            <p:ph type="title" idx="4294967295"/>
          </p:nvPr>
        </p:nvSpPr>
        <p:spPr>
          <a:xfrm>
            <a:off x="1116013" y="549275"/>
            <a:ext cx="7772399" cy="1462088"/>
          </a:xfrm>
          <a:ln/>
        </p:spPr>
        <p:txBody>
          <a:bodyPr/>
          <a:lstStyle/>
          <a:p>
            <a:r>
              <a:rPr lang="zh-CN" altLang="en-US" sz="4000" b="1" dirty="0">
                <a:ea typeface="楷体" charset="-122"/>
              </a:rPr>
              <a:t>法则一——分级</a:t>
            </a:r>
            <a:r>
              <a:t/>
            </a:r>
            <a:br/>
            <a:endParaRPr/>
          </a:p>
        </p:txBody>
      </p:sp>
      <p:sp>
        <p:nvSpPr>
          <p:cNvPr id="101379" name="文本占位符 101378"/>
          <p:cNvSpPr>
            <a:spLocks noGrp="1"/>
          </p:cNvSpPr>
          <p:nvPr>
            <p:ph type="body" idx="1"/>
          </p:nvPr>
        </p:nvSpPr>
        <p:spPr>
          <a:xfrm>
            <a:off x="755650" y="2133600"/>
            <a:ext cx="7772400" cy="4114800"/>
          </a:xfrm>
          <a:ln/>
        </p:spPr>
        <p:txBody>
          <a:bodyPr/>
          <a:lstStyle/>
          <a:p>
            <a:r>
              <a:rPr lang="zh-CN" altLang="en-US" sz="3000" dirty="0">
                <a:latin typeface="楷体" charset="-122"/>
                <a:ea typeface="楷体" charset="-122"/>
              </a:rPr>
              <a:t>分级（classification）：</a:t>
            </a:r>
          </a:p>
          <a:p>
            <a:pPr lvl="1"/>
            <a:r>
              <a:rPr lang="zh-CN" altLang="en-US" sz="2600" dirty="0">
                <a:latin typeface="楷体" charset="-122"/>
                <a:ea typeface="楷体" charset="-122"/>
              </a:rPr>
              <a:t>即定等级的意思。</a:t>
            </a:r>
          </a:p>
          <a:p>
            <a:r>
              <a:rPr lang="zh-CN" altLang="en-US" sz="3000" dirty="0">
                <a:latin typeface="楷体" charset="-122"/>
                <a:ea typeface="楷体" charset="-122"/>
              </a:rPr>
              <a:t>奢侈品市场营销中的分级反映了新富人的等级意识。</a:t>
            </a:r>
          </a:p>
          <a:p>
            <a:r>
              <a:rPr lang="zh-CN" altLang="en-US" sz="3000" dirty="0">
                <a:latin typeface="楷体" charset="-122"/>
                <a:ea typeface="楷体" charset="-122"/>
              </a:rPr>
              <a:t>奢侈品市场营销的要义在于分级。</a:t>
            </a:r>
          </a:p>
          <a:p>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文本占位符 72706"/>
          <p:cNvSpPr>
            <a:spLocks noGrp="1"/>
          </p:cNvSpPr>
          <p:nvPr>
            <p:ph type="body" idx="1"/>
          </p:nvPr>
        </p:nvSpPr>
        <p:spPr>
          <a:xfrm>
            <a:off x="323850" y="1773238"/>
            <a:ext cx="8459788" cy="4535487"/>
          </a:xfrm>
          <a:ln/>
        </p:spPr>
        <p:txBody>
          <a:bodyPr/>
          <a:lstStyle/>
          <a:p>
            <a:pPr>
              <a:lnSpc>
                <a:spcPct val="90000"/>
              </a:lnSpc>
            </a:pPr>
            <a:r>
              <a:rPr lang="zh-CN" altLang="en-US" sz="2800" dirty="0">
                <a:latin typeface="楷体" charset="-122"/>
                <a:ea typeface="楷体" charset="-122"/>
              </a:rPr>
              <a:t>要捕获新富人，让他们成为你的顾客，就需要向他们传达以下两条信息：</a:t>
            </a:r>
          </a:p>
          <a:p>
            <a:pPr lvl="1">
              <a:lnSpc>
                <a:spcPct val="90000"/>
              </a:lnSpc>
            </a:pPr>
            <a:r>
              <a:rPr lang="zh-CN" altLang="en-US" sz="2600" dirty="0">
                <a:latin typeface="楷体" charset="-122"/>
                <a:ea typeface="楷体" charset="-122"/>
              </a:rPr>
              <a:t>第一点，你（指新富人）付出了很大的牺牲，是我们眼里的成功人士；</a:t>
            </a:r>
          </a:p>
          <a:p>
            <a:pPr lvl="1">
              <a:lnSpc>
                <a:spcPct val="90000"/>
              </a:lnSpc>
            </a:pPr>
            <a:r>
              <a:rPr lang="zh-CN" altLang="en-US" sz="2600" dirty="0">
                <a:latin typeface="楷体" charset="-122"/>
                <a:ea typeface="楷体" charset="-122"/>
              </a:rPr>
              <a:t>第二点，我们为才华横溢、勤奋有为的你准备了一份独特的商品（服务）。</a:t>
            </a:r>
          </a:p>
          <a:p>
            <a:pPr>
              <a:lnSpc>
                <a:spcPct val="90000"/>
              </a:lnSpc>
            </a:pPr>
            <a:r>
              <a:rPr lang="zh-CN" altLang="en-US" sz="2800" dirty="0">
                <a:latin typeface="楷体" charset="-122"/>
                <a:ea typeface="楷体" charset="-122"/>
              </a:rPr>
              <a:t>具体地说，先赞赏他们通过努力和才能取得的成功，并肯定他们为此做出的牺牲，向他们提供能够弥补牺牲的“特别商品（服务）”。</a:t>
            </a:r>
          </a:p>
          <a:p>
            <a:pPr>
              <a:lnSpc>
                <a:spcPct val="90000"/>
              </a:lnSpc>
            </a:pPr>
            <a:r>
              <a:rPr lang="zh-CN" altLang="en-US" sz="2800" dirty="0">
                <a:latin typeface="楷体" charset="-122"/>
                <a:ea typeface="楷体" charset="-122"/>
              </a:rPr>
              <a:t>全程必须贯彻“凸显等级”之理念，即商品（服务）必须明显地体现新富人追求的分级。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73729"/>
          <p:cNvSpPr>
            <a:spLocks noGrp="1"/>
          </p:cNvSpPr>
          <p:nvPr>
            <p:ph type="title" idx="4294967295"/>
          </p:nvPr>
        </p:nvSpPr>
        <p:spPr>
          <a:xfrm>
            <a:off x="1116013" y="476250"/>
            <a:ext cx="7772399" cy="1462088"/>
          </a:xfrm>
          <a:ln/>
        </p:spPr>
        <p:txBody>
          <a:bodyPr/>
          <a:lstStyle/>
          <a:p>
            <a:r>
              <a:rPr lang="zh-CN" altLang="en-US" sz="4000" b="1" dirty="0">
                <a:ea typeface="楷体" charset="-122"/>
              </a:rPr>
              <a:t>法则二——社区</a:t>
            </a:r>
            <a:r>
              <a:t/>
            </a:r>
            <a:br/>
            <a:endParaRPr/>
          </a:p>
        </p:txBody>
      </p:sp>
      <p:sp>
        <p:nvSpPr>
          <p:cNvPr id="73731" name="文本占位符 73730"/>
          <p:cNvSpPr>
            <a:spLocks noGrp="1"/>
          </p:cNvSpPr>
          <p:nvPr>
            <p:ph type="body" idx="1"/>
          </p:nvPr>
        </p:nvSpPr>
        <p:spPr>
          <a:xfrm>
            <a:off x="611188" y="1916113"/>
            <a:ext cx="7772400" cy="4535487"/>
          </a:xfrm>
          <a:ln/>
        </p:spPr>
        <p:txBody>
          <a:bodyPr/>
          <a:lstStyle/>
          <a:p>
            <a:r>
              <a:rPr lang="zh-CN" altLang="en-US" sz="2800" dirty="0">
                <a:ea typeface="楷体" charset="-122"/>
              </a:rPr>
              <a:t>奢侈品想要捕获新富人的心，方法之一就是组织一个“社区”。</a:t>
            </a:r>
          </a:p>
          <a:p>
            <a:pPr lvl="1"/>
            <a:r>
              <a:rPr lang="zh-CN" altLang="en-US" sz="2600" dirty="0">
                <a:ea typeface="楷体" charset="-122"/>
              </a:rPr>
              <a:t>老牌富人生下来就在有钱人的圈子里；</a:t>
            </a:r>
          </a:p>
          <a:p>
            <a:pPr lvl="1"/>
            <a:r>
              <a:rPr lang="zh-CN" altLang="en-US" sz="2600" dirty="0">
                <a:ea typeface="楷体" charset="-122"/>
              </a:rPr>
              <a:t>新富人不是先天的，没有渠道进入富人社区。</a:t>
            </a:r>
          </a:p>
          <a:p>
            <a:r>
              <a:rPr lang="zh-CN" altLang="en-US" sz="2800" dirty="0">
                <a:ea typeface="楷体" charset="-122"/>
              </a:rPr>
              <a:t>建设新富人的社区时，需要牢记四句话：</a:t>
            </a:r>
          </a:p>
          <a:p>
            <a:pPr lvl="1"/>
            <a:r>
              <a:rPr lang="zh-CN" altLang="en-US" sz="2600" dirty="0">
                <a:ea typeface="楷体" charset="-122"/>
              </a:rPr>
              <a:t>“非正式的信息交流场所”；</a:t>
            </a:r>
          </a:p>
          <a:p>
            <a:pPr lvl="1"/>
            <a:r>
              <a:rPr lang="zh-CN" altLang="en-US" sz="2600" dirty="0">
                <a:ea typeface="楷体" charset="-122"/>
              </a:rPr>
              <a:t>“获悉真实评价的场所”；</a:t>
            </a:r>
          </a:p>
          <a:p>
            <a:pPr lvl="1"/>
            <a:r>
              <a:rPr lang="zh-CN" altLang="en-US" sz="2600" dirty="0">
                <a:ea typeface="楷体" charset="-122"/>
              </a:rPr>
              <a:t>“提升奢侈品经验值的场所”；</a:t>
            </a:r>
          </a:p>
          <a:p>
            <a:pPr lvl="1"/>
            <a:r>
              <a:rPr lang="zh-CN" altLang="en-US" sz="2600" dirty="0">
                <a:ea typeface="楷体" charset="-122"/>
              </a:rPr>
              <a:t>“具有适度封闭性的场所”。</a:t>
            </a:r>
            <a:r>
              <a:rPr lang="zh-CN" altLang="en-US" sz="2400" dirty="0"/>
              <a:t>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文本占位符 74754"/>
          <p:cNvSpPr>
            <a:spLocks noGrp="1"/>
          </p:cNvSpPr>
          <p:nvPr>
            <p:ph type="body" idx="1"/>
          </p:nvPr>
        </p:nvSpPr>
        <p:spPr>
          <a:xfrm>
            <a:off x="250825" y="2133600"/>
            <a:ext cx="8893175" cy="5113338"/>
          </a:xfrm>
          <a:ln/>
        </p:spPr>
        <p:txBody>
          <a:bodyPr/>
          <a:lstStyle/>
          <a:p>
            <a:pPr>
              <a:lnSpc>
                <a:spcPct val="80000"/>
              </a:lnSpc>
            </a:pPr>
            <a:r>
              <a:rPr lang="zh-CN" altLang="en-US" sz="2800" dirty="0">
                <a:ea typeface="楷体" charset="-122"/>
              </a:rPr>
              <a:t>具有等级意识的新富人瞧不上“谁都知道”的信息，而看重“少数人掌握”的信息。</a:t>
            </a:r>
          </a:p>
          <a:p>
            <a:pPr>
              <a:lnSpc>
                <a:spcPct val="80000"/>
              </a:lnSpc>
            </a:pPr>
            <a:r>
              <a:rPr lang="zh-CN" altLang="en-US" sz="2800" dirty="0">
                <a:ea typeface="楷体" charset="-122"/>
              </a:rPr>
              <a:t>“真实的评价”，也就是来自奢侈品使用者的声音或者感想。</a:t>
            </a:r>
          </a:p>
          <a:p>
            <a:pPr>
              <a:lnSpc>
                <a:spcPct val="80000"/>
              </a:lnSpc>
            </a:pPr>
            <a:r>
              <a:rPr lang="zh-CN" altLang="en-US" sz="2800" dirty="0">
                <a:ea typeface="楷体" charset="-122"/>
              </a:rPr>
              <a:t>新富人希望省心省力地获取正确的信息。</a:t>
            </a:r>
          </a:p>
          <a:p>
            <a:pPr>
              <a:lnSpc>
                <a:spcPct val="80000"/>
              </a:lnSpc>
            </a:pPr>
            <a:r>
              <a:rPr lang="zh-CN" altLang="en-US" sz="2800" dirty="0">
                <a:ea typeface="楷体" charset="-122"/>
              </a:rPr>
              <a:t>新富人欠缺购买、消费奢侈品的经验，在他们看来，加入社区积累有关奢侈品的经验，是上上之策。</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文本占位符 102402"/>
          <p:cNvSpPr>
            <a:spLocks noGrp="1"/>
          </p:cNvSpPr>
          <p:nvPr>
            <p:ph type="body" idx="1"/>
          </p:nvPr>
        </p:nvSpPr>
        <p:spPr>
          <a:xfrm>
            <a:off x="395288" y="2205038"/>
            <a:ext cx="8423274" cy="4114800"/>
          </a:xfrm>
          <a:ln/>
        </p:spPr>
        <p:txBody>
          <a:bodyPr/>
          <a:lstStyle/>
          <a:p>
            <a:pPr>
              <a:lnSpc>
                <a:spcPct val="80000"/>
              </a:lnSpc>
            </a:pPr>
            <a:r>
              <a:rPr lang="zh-CN" altLang="en-US" sz="2800" dirty="0">
                <a:ea typeface="楷体" charset="-122"/>
              </a:rPr>
              <a:t>具有等级意识的新富人不希望社区是“公共洗车”，谁都可以进入；</a:t>
            </a:r>
          </a:p>
          <a:p>
            <a:pPr>
              <a:lnSpc>
                <a:spcPct val="80000"/>
              </a:lnSpc>
            </a:pPr>
            <a:r>
              <a:rPr lang="zh-CN" altLang="en-US" sz="2800" dirty="0">
                <a:ea typeface="楷体" charset="-122"/>
              </a:rPr>
              <a:t>也不希望社区是个等级森严的全封闭组织。</a:t>
            </a:r>
          </a:p>
          <a:p>
            <a:pPr>
              <a:lnSpc>
                <a:spcPct val="80000"/>
              </a:lnSpc>
            </a:pPr>
            <a:r>
              <a:rPr lang="zh-CN" altLang="en-US" sz="2800" dirty="0">
                <a:ea typeface="楷体" charset="-122"/>
              </a:rPr>
              <a:t>身在其中既能享受“自己是个特别的人”之优越感，又不为条条框框所束缚，这才是新富人心目中的理想社区。</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75777"/>
          <p:cNvSpPr>
            <a:spLocks noGrp="1"/>
          </p:cNvSpPr>
          <p:nvPr>
            <p:ph type="title" idx="4294967295"/>
          </p:nvPr>
        </p:nvSpPr>
        <p:spPr>
          <a:xfrm>
            <a:off x="900113" y="260350"/>
            <a:ext cx="7772399" cy="1462088"/>
          </a:xfrm>
          <a:ln/>
        </p:spPr>
        <p:txBody>
          <a:bodyPr/>
          <a:lstStyle/>
          <a:p>
            <a:r>
              <a:rPr lang="zh-CN" altLang="en-US" sz="4000" b="1" dirty="0">
                <a:ea typeface="楷体" charset="-122"/>
              </a:rPr>
              <a:t>法则三——分步</a:t>
            </a:r>
          </a:p>
        </p:txBody>
      </p:sp>
      <p:sp>
        <p:nvSpPr>
          <p:cNvPr id="75779" name="文本占位符 75778"/>
          <p:cNvSpPr>
            <a:spLocks noGrp="1"/>
          </p:cNvSpPr>
          <p:nvPr>
            <p:ph type="body" idx="1"/>
          </p:nvPr>
        </p:nvSpPr>
        <p:spPr>
          <a:xfrm>
            <a:off x="468313" y="1844675"/>
            <a:ext cx="8280399" cy="4687888"/>
          </a:xfrm>
          <a:ln/>
        </p:spPr>
        <p:txBody>
          <a:bodyPr/>
          <a:lstStyle/>
          <a:p>
            <a:pPr>
              <a:lnSpc>
                <a:spcPct val="80000"/>
              </a:lnSpc>
            </a:pPr>
            <a:endParaRPr/>
          </a:p>
          <a:p>
            <a:pPr>
              <a:lnSpc>
                <a:spcPct val="80000"/>
              </a:lnSpc>
            </a:pPr>
            <a:r>
              <a:rPr lang="zh-CN" altLang="en-US" sz="2400" dirty="0">
                <a:ea typeface="楷体" charset="-122"/>
              </a:rPr>
              <a:t>新富人虽然有钱，也不见得他们追求一切奢侈：</a:t>
            </a:r>
          </a:p>
          <a:p>
            <a:pPr lvl="1">
              <a:lnSpc>
                <a:spcPct val="80000"/>
              </a:lnSpc>
            </a:pPr>
            <a:r>
              <a:rPr lang="zh-CN" altLang="en-US" sz="2200" dirty="0">
                <a:ea typeface="楷体" charset="-122"/>
              </a:rPr>
              <a:t>有些东西他们觉得花钱买，那么他们挥金如土；</a:t>
            </a:r>
          </a:p>
          <a:p>
            <a:pPr lvl="1">
              <a:lnSpc>
                <a:spcPct val="80000"/>
              </a:lnSpc>
            </a:pPr>
            <a:r>
              <a:rPr lang="zh-CN" altLang="en-US" sz="2200" dirty="0">
                <a:ea typeface="楷体" charset="-122"/>
              </a:rPr>
              <a:t>如果觉得不值得掏钱，那么店家休想从他们的腰包掏走一个子儿；</a:t>
            </a:r>
          </a:p>
          <a:p>
            <a:pPr lvl="1">
              <a:lnSpc>
                <a:spcPct val="80000"/>
              </a:lnSpc>
            </a:pPr>
            <a:r>
              <a:rPr lang="zh-CN" altLang="en-US" sz="2200" dirty="0">
                <a:ea typeface="楷体" charset="-122"/>
              </a:rPr>
              <a:t>这就是新富人的消费观。</a:t>
            </a:r>
          </a:p>
          <a:p>
            <a:pPr>
              <a:lnSpc>
                <a:spcPct val="80000"/>
              </a:lnSpc>
            </a:pPr>
            <a:r>
              <a:rPr lang="zh-CN" altLang="en-US" sz="2400" dirty="0">
                <a:ea typeface="楷体" charset="-122"/>
              </a:rPr>
              <a:t>“分步”——一步一步地提升新富人的奢侈品经验值，使之习惯购买、消费奢侈品。</a:t>
            </a:r>
          </a:p>
          <a:p>
            <a:pPr>
              <a:lnSpc>
                <a:spcPct val="80000"/>
              </a:lnSpc>
            </a:pPr>
            <a:r>
              <a:rPr lang="zh-CN" altLang="en-US" sz="2400" dirty="0">
                <a:ea typeface="楷体" charset="-122"/>
              </a:rPr>
              <a:t>要让新富人成为自家的回头客，就必须充实“中端商品（服务）”。</a:t>
            </a:r>
          </a:p>
          <a:p>
            <a:pPr>
              <a:lnSpc>
                <a:spcPct val="80000"/>
              </a:lnSpc>
            </a:pPr>
            <a:r>
              <a:rPr lang="zh-CN" altLang="en-US" sz="2400" dirty="0">
                <a:ea typeface="楷体" charset="-122"/>
              </a:rPr>
              <a:t>中端商品（服务）充实了，奢侈品经验不足的新富人便可一步一步地体会到商品（服务）价格的阶段上升带来的新价值。</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76801"/>
          <p:cNvSpPr>
            <a:spLocks noGrp="1"/>
          </p:cNvSpPr>
          <p:nvPr>
            <p:ph type="title" idx="4294967295"/>
          </p:nvPr>
        </p:nvSpPr>
        <p:spPr>
          <a:xfrm>
            <a:off x="685800" y="301625"/>
            <a:ext cx="7772400" cy="1462088"/>
          </a:xfrm>
          <a:ln/>
        </p:spPr>
        <p:txBody>
          <a:bodyPr/>
          <a:lstStyle/>
          <a:p>
            <a:r>
              <a:rPr lang="zh-CN" altLang="en-US" sz="4000" b="1" dirty="0">
                <a:ea typeface="楷体" charset="-122"/>
              </a:rPr>
              <a:t>法则四——外包</a:t>
            </a:r>
          </a:p>
        </p:txBody>
      </p:sp>
      <p:sp>
        <p:nvSpPr>
          <p:cNvPr id="76803" name="文本占位符 76802"/>
          <p:cNvSpPr>
            <a:spLocks noGrp="1"/>
          </p:cNvSpPr>
          <p:nvPr>
            <p:ph type="body" idx="1"/>
          </p:nvPr>
        </p:nvSpPr>
        <p:spPr>
          <a:xfrm>
            <a:off x="468313" y="2060575"/>
            <a:ext cx="8062913" cy="4114800"/>
          </a:xfrm>
          <a:ln/>
        </p:spPr>
        <p:txBody>
          <a:bodyPr/>
          <a:lstStyle/>
          <a:p>
            <a:r>
              <a:rPr lang="zh-CN" altLang="en-US" sz="2800" dirty="0">
                <a:ea typeface="楷体" charset="-122"/>
              </a:rPr>
              <a:t>“外包”不只限于家务和日常杂事——现代人在收集和比较信息上浪费了许多时间。</a:t>
            </a:r>
          </a:p>
          <a:p>
            <a:r>
              <a:rPr lang="zh-CN" altLang="en-US" sz="2800" dirty="0">
                <a:ea typeface="楷体" charset="-122"/>
              </a:rPr>
              <a:t>随着互联网的普及，人们足不出户就能获取各种信息（包括法律和税务方面的专业信息），而且还不用付费。</a:t>
            </a:r>
          </a:p>
          <a:p>
            <a:r>
              <a:rPr lang="zh-CN" altLang="en-US" sz="2800" dirty="0">
                <a:ea typeface="楷体" charset="-122"/>
              </a:rPr>
              <a:t>另一方面，互联网上信息泛滥，人们不得不长时间网上冲浪才能找到需要的信息，浪费了宝贵的时间。</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文本占位符 77826"/>
          <p:cNvSpPr>
            <a:spLocks noGrp="1"/>
          </p:cNvSpPr>
          <p:nvPr>
            <p:ph type="body" idx="1"/>
          </p:nvPr>
        </p:nvSpPr>
        <p:spPr>
          <a:xfrm>
            <a:off x="611188" y="1916113"/>
            <a:ext cx="8207374" cy="4114800"/>
          </a:xfrm>
          <a:ln/>
        </p:spPr>
        <p:txBody>
          <a:bodyPr/>
          <a:lstStyle/>
          <a:p>
            <a:pPr>
              <a:lnSpc>
                <a:spcPct val="90000"/>
              </a:lnSpc>
            </a:pPr>
            <a:r>
              <a:rPr lang="zh-CN" altLang="en-US" sz="2800" dirty="0">
                <a:ea typeface="楷体" charset="-122"/>
              </a:rPr>
              <a:t>新富人工作繁忙没时间，钱倒多的是，自然想把收集信息的作业外包出去。</a:t>
            </a:r>
          </a:p>
          <a:p>
            <a:pPr>
              <a:lnSpc>
                <a:spcPct val="90000"/>
              </a:lnSpc>
            </a:pPr>
            <a:r>
              <a:rPr lang="zh-CN" altLang="en-US" sz="2800" dirty="0">
                <a:ea typeface="楷体" charset="-122"/>
              </a:rPr>
              <a:t>这些信息以前全自己翻看杂志、找遍网络才得来，现在花钱请人找信息就行了，用不着自己动手。</a:t>
            </a:r>
          </a:p>
          <a:p>
            <a:pPr lvl="1">
              <a:lnSpc>
                <a:spcPct val="90000"/>
              </a:lnSpc>
            </a:pPr>
            <a:r>
              <a:rPr lang="zh-CN" altLang="en-US" sz="2600" dirty="0">
                <a:ea typeface="楷体" charset="-122"/>
              </a:rPr>
              <a:t>外包家务、杂事是“花钱买时间”；</a:t>
            </a:r>
          </a:p>
          <a:p>
            <a:pPr lvl="1">
              <a:lnSpc>
                <a:spcPct val="90000"/>
              </a:lnSpc>
            </a:pPr>
            <a:r>
              <a:rPr lang="zh-CN" altLang="en-US" sz="2600" dirty="0">
                <a:ea typeface="楷体" charset="-122"/>
              </a:rPr>
              <a:t>外包收集、比较信息的作业是“花钱买信息”。</a:t>
            </a:r>
          </a:p>
          <a:p>
            <a:pPr>
              <a:lnSpc>
                <a:spcPct val="90000"/>
              </a:lnSpc>
            </a:pPr>
            <a:r>
              <a:rPr lang="zh-CN" altLang="en-US" sz="2800" dirty="0">
                <a:ea typeface="楷体" charset="-122"/>
              </a:rPr>
              <a:t>对于新富人而言，“外包”是继“花钱买奢侈品”之后的下一个奢侈方向。</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标题 78849"/>
          <p:cNvSpPr>
            <a:spLocks noGrp="1"/>
          </p:cNvSpPr>
          <p:nvPr>
            <p:ph type="title" idx="4294967295"/>
          </p:nvPr>
        </p:nvSpPr>
        <p:spPr>
          <a:xfrm>
            <a:off x="1371600" y="620713"/>
            <a:ext cx="7772400" cy="1462087"/>
          </a:xfrm>
          <a:ln/>
        </p:spPr>
        <p:txBody>
          <a:bodyPr/>
          <a:lstStyle/>
          <a:p>
            <a:r>
              <a:rPr lang="zh-CN" altLang="en-US" sz="4000" b="1" dirty="0">
                <a:ea typeface="楷体" charset="-122"/>
              </a:rPr>
              <a:t>法则五——优先</a:t>
            </a:r>
            <a:r>
              <a:t/>
            </a:r>
            <a:br/>
            <a:endParaRPr/>
          </a:p>
        </p:txBody>
      </p:sp>
      <p:sp>
        <p:nvSpPr>
          <p:cNvPr id="78851" name="文本占位符 78850"/>
          <p:cNvSpPr>
            <a:spLocks noGrp="1"/>
          </p:cNvSpPr>
          <p:nvPr>
            <p:ph type="body" idx="1"/>
          </p:nvPr>
        </p:nvSpPr>
        <p:spPr>
          <a:xfrm>
            <a:off x="468313" y="1844675"/>
            <a:ext cx="8280399" cy="4114800"/>
          </a:xfrm>
          <a:ln/>
        </p:spPr>
        <p:txBody>
          <a:bodyPr/>
          <a:lstStyle/>
          <a:p>
            <a:pPr>
              <a:lnSpc>
                <a:spcPct val="80000"/>
              </a:lnSpc>
            </a:pPr>
            <a:r>
              <a:rPr lang="zh-CN" altLang="en-US" sz="2600" dirty="0">
                <a:ea typeface="楷体" charset="-122"/>
              </a:rPr>
              <a:t>奢侈品市场营销的要义在于分级。</a:t>
            </a:r>
          </a:p>
          <a:p>
            <a:pPr>
              <a:lnSpc>
                <a:spcPct val="80000"/>
              </a:lnSpc>
            </a:pPr>
            <a:r>
              <a:rPr lang="zh-CN" altLang="en-US" sz="2600" dirty="0">
                <a:ea typeface="楷体" charset="-122"/>
              </a:rPr>
              <a:t>分级以满足新富人的等级意识——享受到配得上自己的独一无二的待遇、需要配得上自己的特别商品（服务）。</a:t>
            </a:r>
          </a:p>
          <a:p>
            <a:pPr>
              <a:lnSpc>
                <a:spcPct val="80000"/>
              </a:lnSpc>
            </a:pPr>
            <a:r>
              <a:rPr lang="zh-CN" altLang="en-US" sz="2600" dirty="0">
                <a:ea typeface="楷体" charset="-122"/>
              </a:rPr>
              <a:t>这其实是新富人高人一等的自我感觉：</a:t>
            </a:r>
          </a:p>
          <a:p>
            <a:pPr lvl="1">
              <a:lnSpc>
                <a:spcPct val="80000"/>
              </a:lnSpc>
            </a:pPr>
            <a:r>
              <a:rPr lang="zh-CN" altLang="en-US" sz="2400" dirty="0">
                <a:ea typeface="楷体" charset="-122"/>
              </a:rPr>
              <a:t>“自己比别人经济宽裕”；</a:t>
            </a:r>
          </a:p>
          <a:p>
            <a:pPr lvl="1">
              <a:lnSpc>
                <a:spcPct val="80000"/>
              </a:lnSpc>
            </a:pPr>
            <a:r>
              <a:rPr lang="zh-CN" altLang="en-US" sz="2400" dirty="0">
                <a:ea typeface="楷体" charset="-122"/>
              </a:rPr>
              <a:t>“自己有心情享受富足的生活”。</a:t>
            </a:r>
          </a:p>
          <a:p>
            <a:pPr>
              <a:lnSpc>
                <a:spcPct val="80000"/>
              </a:lnSpc>
            </a:pPr>
            <a:r>
              <a:rPr lang="zh-CN" altLang="en-US" sz="2600" dirty="0">
                <a:ea typeface="楷体" charset="-122"/>
              </a:rPr>
              <a:t>新富人希望通过购买奢侈品获得自己相配的特别待遇，其中首推优先权。</a:t>
            </a:r>
          </a:p>
          <a:p>
            <a:pPr>
              <a:lnSpc>
                <a:spcPct val="80000"/>
              </a:lnSpc>
            </a:pPr>
            <a:r>
              <a:rPr lang="zh-CN" altLang="en-US" sz="2600" dirty="0">
                <a:ea typeface="楷体" charset="-122"/>
              </a:rPr>
              <a:t>新富人想通过消费奢侈品享受的就是优先权：</a:t>
            </a:r>
          </a:p>
          <a:p>
            <a:pPr lvl="1">
              <a:lnSpc>
                <a:spcPct val="80000"/>
              </a:lnSpc>
            </a:pPr>
            <a:r>
              <a:rPr lang="zh-CN" altLang="en-US" sz="2400" dirty="0">
                <a:ea typeface="楷体" charset="-122"/>
              </a:rPr>
              <a:t>自己比谁都优先购买、消费商品（服务）；</a:t>
            </a:r>
          </a:p>
          <a:p>
            <a:pPr lvl="1">
              <a:lnSpc>
                <a:spcPct val="80000"/>
              </a:lnSpc>
            </a:pPr>
            <a:r>
              <a:rPr lang="zh-CN" altLang="en-US" sz="2400" dirty="0">
                <a:ea typeface="楷体" charset="-122"/>
              </a:rPr>
              <a:t>只有自己才能购买、消费特别的商品（服务）；</a:t>
            </a:r>
          </a:p>
          <a:p>
            <a:pPr lvl="1">
              <a:lnSpc>
                <a:spcPct val="80000"/>
              </a:lnSpc>
            </a:pPr>
            <a:r>
              <a:rPr lang="zh-CN" altLang="en-US" sz="2400" dirty="0">
                <a:ea typeface="楷体" charset="-122"/>
              </a:rPr>
              <a:t>只有自己才能享受特别的待遇。</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79873"/>
          <p:cNvSpPr>
            <a:spLocks noGrp="1"/>
          </p:cNvSpPr>
          <p:nvPr>
            <p:ph type="title" idx="4294967295"/>
          </p:nvPr>
        </p:nvSpPr>
        <p:spPr>
          <a:xfrm>
            <a:off x="755650" y="620713"/>
            <a:ext cx="7772400" cy="1462087"/>
          </a:xfrm>
          <a:ln/>
        </p:spPr>
        <p:txBody>
          <a:bodyPr/>
          <a:lstStyle/>
          <a:p>
            <a:r>
              <a:rPr lang="zh-CN" altLang="en-US" sz="4000" b="1" dirty="0">
                <a:ea typeface="楷体" charset="-122"/>
              </a:rPr>
              <a:t>法则六——量身订制</a:t>
            </a:r>
            <a:r>
              <a:t/>
            </a:r>
            <a:br/>
            <a:endParaRPr/>
          </a:p>
        </p:txBody>
      </p:sp>
      <p:sp>
        <p:nvSpPr>
          <p:cNvPr id="79875" name="文本占位符 79874"/>
          <p:cNvSpPr>
            <a:spLocks noGrp="1"/>
          </p:cNvSpPr>
          <p:nvPr>
            <p:ph type="body" idx="1"/>
          </p:nvPr>
        </p:nvSpPr>
        <p:spPr>
          <a:xfrm>
            <a:off x="250825" y="1916113"/>
            <a:ext cx="8532813" cy="4114800"/>
          </a:xfrm>
          <a:ln/>
        </p:spPr>
        <p:txBody>
          <a:bodyPr/>
          <a:lstStyle/>
          <a:p>
            <a:pPr>
              <a:lnSpc>
                <a:spcPct val="90000"/>
              </a:lnSpc>
            </a:pPr>
            <a:r>
              <a:rPr lang="zh-CN" altLang="en-US" sz="2800" dirty="0">
                <a:latin typeface="楷体" charset="-122"/>
                <a:ea typeface="楷体" charset="-122"/>
              </a:rPr>
              <a:t>要吸引新顾客进行奢侈品消费，豪华在某种程度上是必需的；</a:t>
            </a:r>
          </a:p>
          <a:p>
            <a:pPr>
              <a:lnSpc>
                <a:spcPct val="90000"/>
              </a:lnSpc>
            </a:pPr>
            <a:r>
              <a:rPr lang="zh-CN" altLang="en-US" sz="2800" dirty="0">
                <a:latin typeface="楷体" charset="-122"/>
                <a:ea typeface="楷体" charset="-122"/>
              </a:rPr>
              <a:t>但是仅凭面子上的功夫难以保证顾客光顾；</a:t>
            </a:r>
          </a:p>
          <a:p>
            <a:pPr lvl="1">
              <a:lnSpc>
                <a:spcPct val="90000"/>
              </a:lnSpc>
            </a:pPr>
            <a:r>
              <a:rPr lang="zh-CN" altLang="en-US" sz="2600" dirty="0">
                <a:latin typeface="楷体" charset="-122"/>
                <a:ea typeface="楷体" charset="-122"/>
              </a:rPr>
              <a:t>只要出现更豪华更奢侈的，顾客见风使舵，容易流失</a:t>
            </a:r>
          </a:p>
          <a:p>
            <a:pPr>
              <a:lnSpc>
                <a:spcPct val="90000"/>
              </a:lnSpc>
            </a:pPr>
            <a:r>
              <a:rPr lang="zh-CN" altLang="en-US" sz="2800" dirty="0">
                <a:latin typeface="楷体" charset="-122"/>
                <a:ea typeface="楷体" charset="-122"/>
              </a:rPr>
              <a:t>要让顾客成为回头客，即奢侈的固定客户，量身订制必不可少。</a:t>
            </a:r>
          </a:p>
          <a:p>
            <a:pPr lvl="1">
              <a:lnSpc>
                <a:spcPct val="90000"/>
              </a:lnSpc>
            </a:pPr>
            <a:r>
              <a:rPr lang="zh-CN" altLang="en-US" sz="2600" dirty="0">
                <a:latin typeface="楷体" charset="-122"/>
                <a:ea typeface="楷体" charset="-122"/>
              </a:rPr>
              <a:t>奢侈品市场营销中的量身订制跟定做服装的理念相同</a:t>
            </a:r>
          </a:p>
          <a:p>
            <a:pPr lvl="1">
              <a:lnSpc>
                <a:spcPct val="90000"/>
              </a:lnSpc>
            </a:pPr>
            <a:r>
              <a:rPr lang="zh-CN" altLang="en-US" sz="2400" dirty="0">
                <a:latin typeface="楷体" charset="-122"/>
                <a:ea typeface="楷体" charset="-122"/>
              </a:rPr>
              <a:t>根据每个顾客的不同情况和需求提供最适合他们的商品和服务。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文本占位符 80898"/>
          <p:cNvSpPr>
            <a:spLocks noGrp="1"/>
          </p:cNvSpPr>
          <p:nvPr>
            <p:ph type="body" idx="1"/>
          </p:nvPr>
        </p:nvSpPr>
        <p:spPr>
          <a:xfrm>
            <a:off x="250825" y="1773238"/>
            <a:ext cx="8569325" cy="4543425"/>
          </a:xfrm>
          <a:ln/>
        </p:spPr>
        <p:txBody>
          <a:bodyPr/>
          <a:lstStyle/>
          <a:p>
            <a:pPr>
              <a:lnSpc>
                <a:spcPct val="90000"/>
              </a:lnSpc>
            </a:pPr>
            <a:r>
              <a:rPr lang="zh-CN" altLang="en-US" sz="2800" dirty="0">
                <a:ea typeface="楷体" charset="-122"/>
              </a:rPr>
              <a:t>量身订制的反义词叫做标准化。</a:t>
            </a:r>
          </a:p>
          <a:p>
            <a:pPr lvl="1">
              <a:lnSpc>
                <a:spcPct val="90000"/>
              </a:lnSpc>
            </a:pPr>
            <a:r>
              <a:rPr lang="zh-CN" altLang="en-US" sz="2600" dirty="0">
                <a:ea typeface="楷体" charset="-122"/>
              </a:rPr>
              <a:t>标准化向所有的顾客提供相同内容、相同水平的服务，不特别照顾某个或某些顾客。</a:t>
            </a:r>
          </a:p>
          <a:p>
            <a:pPr>
              <a:lnSpc>
                <a:spcPct val="90000"/>
              </a:lnSpc>
            </a:pPr>
            <a:r>
              <a:rPr lang="zh-CN" altLang="en-US" sz="2800" dirty="0">
                <a:ea typeface="楷体" charset="-122"/>
              </a:rPr>
              <a:t>新富人在购买、消费奢侈品时，期待的不仅仅是物理层面的可见奢侈，还希望商家给予自己特别待遇，享受到量身订制的服务。</a:t>
            </a:r>
          </a:p>
          <a:p>
            <a:pPr lvl="1">
              <a:lnSpc>
                <a:spcPct val="90000"/>
              </a:lnSpc>
            </a:pPr>
            <a:r>
              <a:rPr lang="zh-CN" altLang="en-US" sz="2600" dirty="0">
                <a:ea typeface="楷体" charset="-122"/>
              </a:rPr>
              <a:t>量身订制模式的前提不是商品（服务），而是消费者的需求（“想要这件东西”、“想做这件事”）。</a:t>
            </a:r>
          </a:p>
          <a:p>
            <a:pPr lvl="1">
              <a:lnSpc>
                <a:spcPct val="90000"/>
              </a:lnSpc>
            </a:pPr>
            <a:r>
              <a:rPr lang="zh-CN" altLang="en-US" sz="2600" dirty="0">
                <a:ea typeface="楷体" charset="-122"/>
              </a:rPr>
              <a:t>这种需求跟商家的服务菜单、商品目录无关，是顾客的一厢情愿。</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81921"/>
          <p:cNvSpPr>
            <a:spLocks noGrp="1"/>
          </p:cNvSpPr>
          <p:nvPr>
            <p:ph type="title" idx="4294967295"/>
          </p:nvPr>
        </p:nvSpPr>
        <p:spPr>
          <a:xfrm>
            <a:off x="1116013" y="549275"/>
            <a:ext cx="7772399" cy="1462088"/>
          </a:xfrm>
          <a:ln/>
        </p:spPr>
        <p:txBody>
          <a:bodyPr/>
          <a:lstStyle/>
          <a:p>
            <a:r>
              <a:rPr lang="zh-CN" altLang="en-US" sz="4000" b="1" dirty="0">
                <a:ea typeface="楷体" charset="-122"/>
              </a:rPr>
              <a:t>法则七——改变</a:t>
            </a:r>
            <a:r>
              <a:t/>
            </a:r>
            <a:br/>
            <a:endParaRPr/>
          </a:p>
        </p:txBody>
      </p:sp>
      <p:sp>
        <p:nvSpPr>
          <p:cNvPr id="81923" name="文本占位符 81922"/>
          <p:cNvSpPr>
            <a:spLocks noGrp="1"/>
          </p:cNvSpPr>
          <p:nvPr>
            <p:ph type="body" idx="1"/>
          </p:nvPr>
        </p:nvSpPr>
        <p:spPr>
          <a:xfrm>
            <a:off x="323850" y="2060575"/>
            <a:ext cx="8532812" cy="4114800"/>
          </a:xfrm>
          <a:ln/>
        </p:spPr>
        <p:txBody>
          <a:bodyPr/>
          <a:lstStyle/>
          <a:p>
            <a:r>
              <a:rPr lang="zh-CN" altLang="en-US" sz="3000" dirty="0">
                <a:latin typeface="楷体" charset="-122"/>
                <a:ea typeface="楷体" charset="-122"/>
              </a:rPr>
              <a:t>新富人要从奢侈品中得到什么呢？</a:t>
            </a:r>
          </a:p>
          <a:p>
            <a:r>
              <a:rPr lang="zh-CN" altLang="en-US" sz="3000" dirty="0">
                <a:latin typeface="楷体" charset="-122"/>
                <a:ea typeface="楷体" charset="-122"/>
              </a:rPr>
              <a:t>他们为什么要住在大宅子里？</a:t>
            </a:r>
          </a:p>
          <a:p>
            <a:r>
              <a:rPr lang="zh-CN" altLang="en-US" sz="3000" dirty="0">
                <a:latin typeface="楷体" charset="-122"/>
                <a:ea typeface="楷体" charset="-122"/>
              </a:rPr>
              <a:t>为什么要开雷克萨斯或者奔驰？</a:t>
            </a:r>
          </a:p>
          <a:p>
            <a:r>
              <a:rPr lang="zh-CN" altLang="en-US" sz="3000" dirty="0">
                <a:latin typeface="楷体" charset="-122"/>
                <a:ea typeface="楷体" charset="-122"/>
              </a:rPr>
              <a:t>为什么要住在超级豪华宾馆里？</a:t>
            </a:r>
          </a:p>
          <a:p>
            <a:r>
              <a:rPr lang="zh-CN" altLang="en-US" sz="3000" dirty="0">
                <a:latin typeface="楷体" charset="-122"/>
                <a:ea typeface="楷体" charset="-122"/>
              </a:rPr>
              <a:t>从新富人的这些消费行为中，可以归纳出一个关键词——改变。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文本占位符 82946"/>
          <p:cNvSpPr>
            <a:spLocks noGrp="1"/>
          </p:cNvSpPr>
          <p:nvPr>
            <p:ph type="body" idx="1"/>
          </p:nvPr>
        </p:nvSpPr>
        <p:spPr>
          <a:xfrm>
            <a:off x="539750" y="1844675"/>
            <a:ext cx="8208962" cy="4114800"/>
          </a:xfrm>
          <a:ln/>
        </p:spPr>
        <p:txBody>
          <a:bodyPr/>
          <a:lstStyle/>
          <a:p>
            <a:pPr>
              <a:lnSpc>
                <a:spcPct val="80000"/>
              </a:lnSpc>
            </a:pPr>
            <a:r>
              <a:rPr lang="zh-CN" altLang="en-US" sz="2800" dirty="0">
                <a:latin typeface="楷体" charset="-122"/>
                <a:ea typeface="楷体" charset="-122"/>
              </a:rPr>
              <a:t>新富人：</a:t>
            </a:r>
          </a:p>
          <a:p>
            <a:pPr lvl="1">
              <a:lnSpc>
                <a:spcPct val="80000"/>
              </a:lnSpc>
            </a:pPr>
            <a:r>
              <a:rPr lang="zh-CN" altLang="en-US" sz="2600" dirty="0">
                <a:latin typeface="楷体" charset="-122"/>
                <a:ea typeface="楷体" charset="-122"/>
              </a:rPr>
              <a:t>出生时他们“没有衔着银调羹”；</a:t>
            </a:r>
          </a:p>
          <a:p>
            <a:pPr lvl="1">
              <a:lnSpc>
                <a:spcPct val="80000"/>
              </a:lnSpc>
            </a:pPr>
            <a:r>
              <a:rPr lang="zh-CN" altLang="en-US" sz="2600" dirty="0">
                <a:latin typeface="楷体" charset="-122"/>
                <a:ea typeface="楷体" charset="-122"/>
              </a:rPr>
              <a:t>不在豪宅中长大；</a:t>
            </a:r>
          </a:p>
          <a:p>
            <a:pPr lvl="1">
              <a:lnSpc>
                <a:spcPct val="80000"/>
              </a:lnSpc>
            </a:pPr>
            <a:r>
              <a:rPr lang="zh-CN" altLang="en-US" sz="2600" dirty="0">
                <a:latin typeface="楷体" charset="-122"/>
                <a:ea typeface="楷体" charset="-122"/>
              </a:rPr>
              <a:t>学生时代寄宿在小公寓里；</a:t>
            </a:r>
          </a:p>
          <a:p>
            <a:pPr lvl="1">
              <a:lnSpc>
                <a:spcPct val="80000"/>
              </a:lnSpc>
            </a:pPr>
            <a:r>
              <a:rPr lang="zh-CN" altLang="en-US" sz="2600" dirty="0">
                <a:latin typeface="楷体" charset="-122"/>
                <a:ea typeface="楷体" charset="-122"/>
              </a:rPr>
              <a:t>走上工作岗位后住在狭小的员工宿舍里；</a:t>
            </a:r>
          </a:p>
          <a:p>
            <a:pPr lvl="1">
              <a:lnSpc>
                <a:spcPct val="80000"/>
              </a:lnSpc>
            </a:pPr>
            <a:r>
              <a:rPr lang="zh-CN" altLang="en-US" sz="2600" dirty="0">
                <a:latin typeface="楷体" charset="-122"/>
                <a:ea typeface="楷体" charset="-122"/>
              </a:rPr>
              <a:t>开的是迷你小汽车或者老旧的二手车。</a:t>
            </a:r>
          </a:p>
          <a:p>
            <a:pPr>
              <a:lnSpc>
                <a:spcPct val="80000"/>
              </a:lnSpc>
            </a:pPr>
            <a:r>
              <a:rPr lang="zh-CN" altLang="en-US" sz="2800" dirty="0">
                <a:latin typeface="楷体" charset="-122"/>
                <a:ea typeface="楷体" charset="-122"/>
              </a:rPr>
              <a:t>他们拼命工作，经济上一天比一天宽裕：</a:t>
            </a:r>
          </a:p>
          <a:p>
            <a:pPr lvl="1">
              <a:lnSpc>
                <a:spcPct val="80000"/>
              </a:lnSpc>
            </a:pPr>
            <a:r>
              <a:rPr lang="zh-CN" altLang="en-US" sz="2600" dirty="0">
                <a:latin typeface="楷体" charset="-122"/>
                <a:ea typeface="楷体" charset="-122"/>
              </a:rPr>
              <a:t>房子越换越大，最后入住豪华公寓和独门独院式住宅，步步升级；</a:t>
            </a:r>
          </a:p>
          <a:p>
            <a:pPr lvl="1">
              <a:lnSpc>
                <a:spcPct val="80000"/>
              </a:lnSpc>
            </a:pPr>
            <a:r>
              <a:rPr lang="zh-CN" altLang="en-US" sz="2600" dirty="0">
                <a:latin typeface="楷体" charset="-122"/>
                <a:ea typeface="楷体" charset="-122"/>
              </a:rPr>
              <a:t>坐驾从迷你小洗车变成了普通国产车，最后升级为奔驰或者雷克萨斯。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文本占位符 83970"/>
          <p:cNvSpPr>
            <a:spLocks noGrp="1"/>
          </p:cNvSpPr>
          <p:nvPr>
            <p:ph type="body" idx="1"/>
          </p:nvPr>
        </p:nvSpPr>
        <p:spPr>
          <a:xfrm>
            <a:off x="323850" y="1989138"/>
            <a:ext cx="8569326" cy="4114800"/>
          </a:xfrm>
          <a:ln/>
        </p:spPr>
        <p:txBody>
          <a:bodyPr/>
          <a:lstStyle/>
          <a:p>
            <a:pPr>
              <a:lnSpc>
                <a:spcPct val="80000"/>
              </a:lnSpc>
            </a:pPr>
            <a:r>
              <a:rPr lang="zh-CN" altLang="en-US" sz="2600" dirty="0">
                <a:ea typeface="楷体" charset="-122"/>
              </a:rPr>
              <a:t>“改变”在奢侈品营销中的一层意思是“告别”：</a:t>
            </a:r>
          </a:p>
          <a:p>
            <a:pPr lvl="1">
              <a:lnSpc>
                <a:spcPct val="80000"/>
              </a:lnSpc>
            </a:pPr>
            <a:r>
              <a:rPr lang="zh-CN" altLang="en-US" sz="2600" dirty="0">
                <a:ea typeface="楷体" charset="-122"/>
              </a:rPr>
              <a:t>新富人的生活一步步升级，告别跟现在比起来相对贫穷的过去。</a:t>
            </a:r>
          </a:p>
          <a:p>
            <a:pPr>
              <a:lnSpc>
                <a:spcPct val="80000"/>
              </a:lnSpc>
            </a:pPr>
            <a:r>
              <a:rPr lang="zh-CN" altLang="en-US" sz="2600" dirty="0">
                <a:ea typeface="楷体" charset="-122"/>
              </a:rPr>
              <a:t>改变在奢侈品营销中还有一层意思：</a:t>
            </a:r>
          </a:p>
          <a:p>
            <a:pPr lvl="1">
              <a:lnSpc>
                <a:spcPct val="80000"/>
              </a:lnSpc>
            </a:pPr>
            <a:r>
              <a:rPr lang="zh-CN" altLang="en-US" sz="2600" dirty="0">
                <a:ea typeface="楷体" charset="-122"/>
              </a:rPr>
              <a:t>就是从常规生活切换到非常规生活。</a:t>
            </a:r>
          </a:p>
          <a:p>
            <a:pPr>
              <a:lnSpc>
                <a:spcPct val="80000"/>
              </a:lnSpc>
            </a:pPr>
            <a:r>
              <a:rPr lang="zh-CN" altLang="en-US" sz="2600" dirty="0">
                <a:ea typeface="楷体" charset="-122"/>
              </a:rPr>
              <a:t>新富人被周围的人羡慕，他们的成功有运气的成分存在，可是他们更愿意相信自己的财富来自后天的努力。</a:t>
            </a:r>
          </a:p>
          <a:p>
            <a:pPr>
              <a:lnSpc>
                <a:spcPct val="80000"/>
              </a:lnSpc>
            </a:pPr>
            <a:r>
              <a:rPr lang="zh-CN" altLang="en-US" sz="2600" dirty="0">
                <a:ea typeface="楷体" charset="-122"/>
              </a:rPr>
              <a:t>通过奢侈品消费，他们在一瞬间从常规生活切换到非常规生活，过程当中感受到辛勤工作付出的努力得到了回报，身心的疲劳得到了疗治。</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84993"/>
          <p:cNvSpPr>
            <a:spLocks noGrp="1"/>
          </p:cNvSpPr>
          <p:nvPr>
            <p:ph type="ctrTitle" idx="4294967295"/>
          </p:nvPr>
        </p:nvSpPr>
        <p:spPr>
          <a:xfrm>
            <a:off x="827088" y="2997200"/>
            <a:ext cx="7772400" cy="1627188"/>
          </a:xfrm>
          <a:ln/>
        </p:spPr>
        <p:txBody>
          <a:bodyPr/>
          <a:lstStyle/>
          <a:p>
            <a:pPr algn="ctr"/>
            <a:r>
              <a:rPr lang="zh-CN" altLang="en-US" sz="4000" b="1" dirty="0">
                <a:ea typeface="楷体" charset="-122"/>
              </a:rPr>
              <a:t>奢侈品市场营销的未来</a:t>
            </a:r>
          </a:p>
        </p:txBody>
      </p:sp>
      <p:sp>
        <p:nvSpPr>
          <p:cNvPr id="84996" name="副标题 84995"/>
          <p:cNvSpPr>
            <a:spLocks noGrp="1"/>
          </p:cNvSpPr>
          <p:nvPr>
            <p:ph type="subTitle" idx="1"/>
          </p:nvPr>
        </p:nvSpPr>
        <p:spPr>
          <a:xfrm>
            <a:off x="1371600" y="3886200"/>
            <a:ext cx="6400800" cy="1752600"/>
          </a:xfrm>
          <a:ln/>
        </p:spPr>
        <p:txBody>
          <a:bodyPr/>
          <a:lstStyle/>
          <a:p>
            <a:endParaRPr lang="zh-CN"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05473"/>
          <p:cNvSpPr>
            <a:spLocks noGrp="1"/>
          </p:cNvSpPr>
          <p:nvPr>
            <p:ph type="title" idx="4294967295"/>
          </p:nvPr>
        </p:nvSpPr>
        <p:spPr>
          <a:xfrm>
            <a:off x="685800" y="301625"/>
            <a:ext cx="7772400" cy="1462088"/>
          </a:xfrm>
          <a:ln/>
        </p:spPr>
        <p:txBody>
          <a:bodyPr/>
          <a:lstStyle/>
          <a:p>
            <a:endParaRPr lang="zh-CN" dirty="0"/>
          </a:p>
        </p:txBody>
      </p:sp>
      <p:sp>
        <p:nvSpPr>
          <p:cNvPr id="105475" name="文本占位符 105474"/>
          <p:cNvSpPr>
            <a:spLocks noGrp="1"/>
          </p:cNvSpPr>
          <p:nvPr>
            <p:ph type="body" idx="1"/>
          </p:nvPr>
        </p:nvSpPr>
        <p:spPr>
          <a:xfrm>
            <a:off x="685800" y="1981200"/>
            <a:ext cx="7772400" cy="4114800"/>
          </a:xfrm>
          <a:ln/>
        </p:spPr>
        <p:txBody>
          <a:bodyPr/>
          <a:lstStyle/>
          <a:p>
            <a:r>
              <a:rPr lang="zh-CN" altLang="en-US" sz="3500" dirty="0">
                <a:ea typeface="楷体" charset="-122"/>
              </a:rPr>
              <a:t>新富人兴起之后，奢侈品市场一下子火了起来。</a:t>
            </a:r>
          </a:p>
          <a:p>
            <a:r>
              <a:rPr lang="zh-CN" altLang="en-US" sz="3500" dirty="0">
                <a:ea typeface="楷体" charset="-122"/>
              </a:rPr>
              <a:t>许多商家陆续开发出高级商品、奢侈服务，把新富人当作他们的目标客户。</a:t>
            </a:r>
          </a:p>
          <a:p>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标题 108545"/>
          <p:cNvSpPr>
            <a:spLocks noGrp="1"/>
          </p:cNvSpPr>
          <p:nvPr>
            <p:ph type="title" idx="4294967295"/>
          </p:nvPr>
        </p:nvSpPr>
        <p:spPr>
          <a:xfrm>
            <a:off x="685800" y="301625"/>
            <a:ext cx="7772400" cy="1462088"/>
          </a:xfrm>
          <a:ln/>
        </p:spPr>
        <p:txBody>
          <a:bodyPr/>
          <a:lstStyle/>
          <a:p>
            <a:endParaRPr lang="zh-CN" dirty="0"/>
          </a:p>
        </p:txBody>
      </p:sp>
      <p:sp>
        <p:nvSpPr>
          <p:cNvPr id="108547" name="文本占位符 108546"/>
          <p:cNvSpPr>
            <a:spLocks noGrp="1"/>
          </p:cNvSpPr>
          <p:nvPr>
            <p:ph type="body" idx="1"/>
          </p:nvPr>
        </p:nvSpPr>
        <p:spPr>
          <a:xfrm>
            <a:off x="685800" y="1981200"/>
            <a:ext cx="7772400" cy="4114800"/>
          </a:xfrm>
          <a:ln/>
        </p:spPr>
        <p:txBody>
          <a:bodyPr/>
          <a:lstStyle/>
          <a:p>
            <a:pPr>
              <a:lnSpc>
                <a:spcPct val="90000"/>
              </a:lnSpc>
            </a:pPr>
            <a:r>
              <a:rPr lang="zh-CN" altLang="en-US" sz="3100" dirty="0">
                <a:ea typeface="楷体" charset="-122"/>
              </a:rPr>
              <a:t>分级、社区、分步、外包、优先权、量身订制、改变——奢侈品营销的七项法则。</a:t>
            </a:r>
          </a:p>
          <a:p>
            <a:pPr lvl="1">
              <a:lnSpc>
                <a:spcPct val="90000"/>
              </a:lnSpc>
            </a:pPr>
            <a:r>
              <a:rPr lang="zh-CN" altLang="en-US" sz="2700" dirty="0">
                <a:ea typeface="楷体" charset="-122"/>
              </a:rPr>
              <a:t>其中最关键的的关键词是：分级。</a:t>
            </a:r>
          </a:p>
          <a:p>
            <a:pPr lvl="1">
              <a:lnSpc>
                <a:spcPct val="90000"/>
              </a:lnSpc>
            </a:pPr>
            <a:r>
              <a:rPr lang="zh-CN" altLang="en-US" sz="2700" dirty="0">
                <a:ea typeface="楷体" charset="-122"/>
              </a:rPr>
              <a:t>分级就是定等级，反映了新富人的等级意识——源于他们的自豪感，认为“自己比别人有钱”、“自己有心情享受富裕优越的生活”。</a:t>
            </a:r>
          </a:p>
          <a:p>
            <a:pPr>
              <a:lnSpc>
                <a:spcPct val="90000"/>
              </a:lnSpc>
            </a:pPr>
            <a:r>
              <a:rPr lang="zh-CN" altLang="en-US" sz="3100" dirty="0">
                <a:ea typeface="楷体" charset="-122"/>
              </a:rPr>
              <a:t>如果那真是新富人的真心话，人们会争相成为新富人的，奢侈品消费将不断升级。</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标题 107523"/>
          <p:cNvSpPr>
            <a:spLocks noGrp="1"/>
          </p:cNvSpPr>
          <p:nvPr>
            <p:ph type="ctrTitle" idx="4294967295"/>
          </p:nvPr>
        </p:nvSpPr>
        <p:spPr>
          <a:xfrm>
            <a:off x="685800" y="1827213"/>
            <a:ext cx="7772400" cy="1627187"/>
          </a:xfrm>
          <a:ln/>
        </p:spPr>
        <p:txBody>
          <a:bodyPr/>
          <a:lstStyle/>
          <a:p>
            <a:endParaRPr lang="zh-CN" dirty="0"/>
          </a:p>
        </p:txBody>
      </p:sp>
      <p:sp>
        <p:nvSpPr>
          <p:cNvPr id="107523" name="副标题 107522"/>
          <p:cNvSpPr>
            <a:spLocks noGrp="1"/>
          </p:cNvSpPr>
          <p:nvPr>
            <p:ph type="subTitle" idx="1"/>
          </p:nvPr>
        </p:nvSpPr>
        <p:spPr>
          <a:xfrm>
            <a:off x="1357290" y="2285992"/>
            <a:ext cx="6400800" cy="1752600"/>
          </a:xfrm>
          <a:ln/>
        </p:spPr>
        <p:txBody>
          <a:bodyPr/>
          <a:lstStyle/>
          <a:p>
            <a:r>
              <a:rPr lang="zh-CN" altLang="en-US" sz="6000" dirty="0">
                <a:ea typeface="华文彩云" charset="-122"/>
              </a:rPr>
              <a:t>奢侈品势不可当。</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b="1" dirty="0" smtClean="0"/>
              <a:t>微信扫一扫，关注更多美业知识</a:t>
            </a:r>
            <a:endParaRPr lang="zh-CN" altLang="en-US" sz="4000" b="1" dirty="0"/>
          </a:p>
        </p:txBody>
      </p:sp>
      <p:sp>
        <p:nvSpPr>
          <p:cNvPr id="3" name="文本占位符 2"/>
          <p:cNvSpPr>
            <a:spLocks noGrp="1"/>
          </p:cNvSpPr>
          <p:nvPr>
            <p:ph type="body" idx="1"/>
          </p:nvPr>
        </p:nvSpPr>
        <p:spPr/>
        <p:txBody>
          <a:bodyPr/>
          <a:lstStyle/>
          <a:p>
            <a:endParaRPr lang="zh-CN" altLang="en-US" dirty="0"/>
          </a:p>
        </p:txBody>
      </p:sp>
      <p:pic>
        <p:nvPicPr>
          <p:cNvPr id="4" name="图片 3" descr="说明.jpg"/>
          <p:cNvPicPr>
            <a:picLocks noChangeAspect="1"/>
          </p:cNvPicPr>
          <p:nvPr/>
        </p:nvPicPr>
        <p:blipFill>
          <a:blip r:embed="rId2"/>
          <a:stretch>
            <a:fillRect/>
          </a:stretch>
        </p:blipFill>
        <p:spPr>
          <a:xfrm>
            <a:off x="2062163" y="1552091"/>
            <a:ext cx="4152912" cy="4743934"/>
          </a:xfrm>
          <a:prstGeom prst="rect">
            <a:avLst/>
          </a:prstGeom>
        </p:spPr>
      </p:pic>
    </p:spTree>
  </p:cSld>
  <p:clrMapOvr>
    <a:masterClrMapping/>
  </p:clrMapOvr>
</p:sld>
</file>

<file path=ppt/theme/theme1.xml><?xml version="1.0" encoding="utf-8"?>
<a:theme xmlns:a="http://schemas.openxmlformats.org/drawingml/2006/main">
  <a:themeElements>
    <a:clrScheme name="">
      <a:dk1>
        <a:srgbClr val="000000"/>
      </a:dk1>
      <a:lt1>
        <a:srgbClr val="FFCC00"/>
      </a:lt1>
      <a:dk2>
        <a:srgbClr val="AF273E"/>
      </a:dk2>
      <a:lt2>
        <a:srgbClr val="FFFFFF"/>
      </a:lt2>
      <a:accent1>
        <a:srgbClr val="FF8B17"/>
      </a:accent1>
      <a:accent2>
        <a:srgbClr val="FFE103"/>
      </a:accent2>
      <a:accent3>
        <a:srgbClr val="000000"/>
      </a:accent3>
      <a:accent4>
        <a:srgbClr val="000000"/>
      </a:accent4>
      <a:accent5>
        <a:srgbClr val="000000"/>
      </a:accent5>
      <a:accent6>
        <a:srgbClr val="000000"/>
      </a:accent6>
      <a:hlink>
        <a:srgbClr val="FF3399"/>
      </a:hlink>
      <a:folHlink>
        <a:srgbClr val="FE1F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gradFill rotWithShape="1">
          <a:gsLst>
            <a:gs pos="0">
              <a:schemeClr val="phClr">
                <a:tint val="50000"/>
                <a:satMod val="50000"/>
              </a:schemeClr>
            </a:gs>
            <a:gs pos="35000">
              <a:schemeClr val="phClr">
                <a:tint val="37000"/>
                <a:satMod val="37000"/>
              </a:schemeClr>
            </a:gs>
            <a:gs pos="100000">
              <a:schemeClr val="phClr">
                <a:tint val="15000"/>
                <a:satMod val="15000"/>
              </a:schemeClr>
            </a:gs>
          </a:gsLst>
          <a:lin ang="16200000" scaled="1"/>
        </a:gradFill>
      </a:fillStyleLst>
      <a:lnStyleLst>
        <a:ln w="9259"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3000" dir="5400000" rotWithShape="0">
              <a:schemeClr val="phClr">
                <a:alpha val="38000"/>
              </a:schemeClr>
            </a:outerShdw>
          </a:effectLst>
        </a:effectStyle>
        <a:effectStyle>
          <a:effectLst>
            <a:outerShdw blurRad="40000" dist="23000" dir="5400000" rotWithShape="0">
              <a:schemeClr val="phClr">
                <a:alpha val="35000"/>
              </a:schemeClr>
            </a:outerShdw>
          </a:effectLst>
        </a:effectStyle>
        <a:effectStyle>
          <a:effectLst>
            <a:outerShdw blurRad="40000" dist="23000" dir="5400000" rotWithShape="0">
              <a:schemeClr val="phClr">
                <a:alpha val="35000"/>
              </a:schemeClr>
            </a:outerShdw>
          </a:effectLst>
        </a:effectStyle>
      </a:effectStyleLst>
      <a:bgFillStyleLst>
        <a:solidFill>
          <a:schemeClr val="phClr"/>
        </a:solidFill>
        <a:gradFill rotWithShape="1">
          <a:gsLst>
            <a:gs pos="0">
              <a:schemeClr val="phClr"/>
            </a:gs>
            <a:gs pos="35000">
              <a:schemeClr val="phClr"/>
            </a:gs>
            <a:gs pos="100000">
              <a:schemeClr val="phClr"/>
            </a:gs>
          </a:gsLst>
        </a:gradFill>
        <a:gradFill rotWithShape="1">
          <a:gsLst>
            <a:gs pos="0">
              <a:schemeClr val="phClr"/>
            </a:gs>
            <a:gs pos="35000">
              <a:schemeClr val="phClr"/>
            </a:gs>
            <a:gs pos="100000">
              <a:schemeClr val="phClr"/>
            </a:gs>
          </a:gsLs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5144</Words>
  <Application>Microsoft Office PowerPoint</Application>
  <PresentationFormat>全屏显示(4:3)</PresentationFormat>
  <Paragraphs>370</Paragraphs>
  <Slides>69</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69</vt:i4>
      </vt:variant>
    </vt:vector>
  </HeadingPairs>
  <TitlesOfParts>
    <vt:vector size="77" baseType="lpstr">
      <vt:lpstr>Arial</vt:lpstr>
      <vt:lpstr>宋体</vt:lpstr>
      <vt:lpstr>Arial Black</vt:lpstr>
      <vt:lpstr>楷体</vt:lpstr>
      <vt:lpstr>华文新魏</vt:lpstr>
      <vt:lpstr>华文彩云</vt:lpstr>
      <vt:lpstr>Times New Roman</vt:lpstr>
      <vt:lpstr/>
      <vt:lpstr>高价也能畅销</vt:lpstr>
      <vt:lpstr>幻灯片 2</vt:lpstr>
      <vt:lpstr>新富人猛增 </vt:lpstr>
      <vt:lpstr>一、新兴富裕阶层的兴起</vt:lpstr>
      <vt:lpstr>（一）拒绝普通消费者</vt:lpstr>
      <vt:lpstr>（二）两种新富人 </vt:lpstr>
      <vt:lpstr>二、新富人的具体形象</vt:lpstr>
      <vt:lpstr>（一）富人的代表——IT巨子（IT企业经营者）</vt:lpstr>
      <vt:lpstr>（二）奉行业绩至上主义的上班族 </vt:lpstr>
      <vt:lpstr>（三）高职位和高收入兼得的女性 </vt:lpstr>
      <vt:lpstr>（四）讴歌奢侈消费的“ 乐活族” </vt:lpstr>
      <vt:lpstr>幻灯片 12</vt:lpstr>
      <vt:lpstr>奢侈品市场营销最新实例 </vt:lpstr>
      <vt:lpstr>一、远在天边近在眼前的奢侈品世界</vt:lpstr>
      <vt:lpstr>二、高端品牌雷克萨斯登场 </vt:lpstr>
      <vt:lpstr>幻灯片 16</vt:lpstr>
      <vt:lpstr>提示：奢侈品市场营销要诀 </vt:lpstr>
      <vt:lpstr>三、外包家务＝从不想做的事情中解放出来</vt:lpstr>
      <vt:lpstr>提示：奢侈品市场营销要诀</vt:lpstr>
      <vt:lpstr>四、住在酒店式公寓</vt:lpstr>
      <vt:lpstr>幻灯片 21</vt:lpstr>
      <vt:lpstr>提示：奢侈品市场营销要诀</vt:lpstr>
      <vt:lpstr>五、男性的奢侈品消费火了</vt:lpstr>
      <vt:lpstr>幻灯片 24</vt:lpstr>
      <vt:lpstr>提示：奢侈品市场营销要诀 </vt:lpstr>
      <vt:lpstr>六、奢侈的健康管理服务</vt:lpstr>
      <vt:lpstr>幻灯片 27</vt:lpstr>
      <vt:lpstr>幻灯片 28</vt:lpstr>
      <vt:lpstr>提示：奢侈品市场营销要诀</vt:lpstr>
      <vt:lpstr>七、最好的教育即最大的奢侈 </vt:lpstr>
      <vt:lpstr>提示：奢侈品市场营销要诀 </vt:lpstr>
      <vt:lpstr>八、欢迎使用私人银行服务</vt:lpstr>
      <vt:lpstr>幻灯片 33</vt:lpstr>
      <vt:lpstr>提示：奢侈品市场营销要诀</vt:lpstr>
      <vt:lpstr>九、用杂志网罗新富人</vt:lpstr>
      <vt:lpstr>幻灯片 36</vt:lpstr>
      <vt:lpstr>提示：奢侈品市场营销要诀</vt:lpstr>
      <vt:lpstr>十、发展中的抗衰老服务</vt:lpstr>
      <vt:lpstr>幻灯片 39</vt:lpstr>
      <vt:lpstr>提示：奢侈品市场营销要诀</vt:lpstr>
      <vt:lpstr>十一、身份的象征——白金卡</vt:lpstr>
      <vt:lpstr>幻灯片 42</vt:lpstr>
      <vt:lpstr>幻灯片 43</vt:lpstr>
      <vt:lpstr>提示：奢侈品市场营销要诀</vt:lpstr>
      <vt:lpstr>十二、在超豪华宾馆享受“心的奢侈” </vt:lpstr>
      <vt:lpstr>提示：奢侈品市场营销要诀 </vt:lpstr>
      <vt:lpstr>十三、越来越高级的休假方式</vt:lpstr>
      <vt:lpstr>幻灯片 48</vt:lpstr>
      <vt:lpstr>提示：奢侈品市场营销要诀</vt:lpstr>
      <vt:lpstr>奢侈品营销的七项法则</vt:lpstr>
      <vt:lpstr>法则一——分级 </vt:lpstr>
      <vt:lpstr>幻灯片 52</vt:lpstr>
      <vt:lpstr>法则二——社区 </vt:lpstr>
      <vt:lpstr>幻灯片 54</vt:lpstr>
      <vt:lpstr>幻灯片 55</vt:lpstr>
      <vt:lpstr>法则三——分步</vt:lpstr>
      <vt:lpstr>法则四——外包</vt:lpstr>
      <vt:lpstr>幻灯片 58</vt:lpstr>
      <vt:lpstr>法则五——优先 </vt:lpstr>
      <vt:lpstr>法则六——量身订制 </vt:lpstr>
      <vt:lpstr>幻灯片 61</vt:lpstr>
      <vt:lpstr>法则七——改变 </vt:lpstr>
      <vt:lpstr>幻灯片 63</vt:lpstr>
      <vt:lpstr>幻灯片 64</vt:lpstr>
      <vt:lpstr>奢侈品市场营销的未来</vt:lpstr>
      <vt:lpstr>幻灯片 66</vt:lpstr>
      <vt:lpstr>幻灯片 67</vt:lpstr>
      <vt:lpstr>幻灯片 68</vt:lpstr>
      <vt:lpstr>微信扫一扫，关注更多美业知识</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高价也能畅销</dc:title>
  <cp:lastModifiedBy>Sky123.Org</cp:lastModifiedBy>
  <cp:revision>2</cp:revision>
  <dcterms:modified xsi:type="dcterms:W3CDTF">2019-12-22T14:10:45Z</dcterms:modified>
</cp:coreProperties>
</file>