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8"/>
  </p:notesMasterIdLst>
  <p:handoutMasterIdLst>
    <p:handoutMasterId r:id="rId69"/>
  </p:handoutMasterIdLst>
  <p:sldIdLst>
    <p:sldId id="912" r:id="rId2"/>
    <p:sldId id="815" r:id="rId3"/>
    <p:sldId id="533" r:id="rId4"/>
    <p:sldId id="534" r:id="rId5"/>
    <p:sldId id="970" r:id="rId6"/>
    <p:sldId id="971" r:id="rId7"/>
    <p:sldId id="972" r:id="rId8"/>
    <p:sldId id="973" r:id="rId9"/>
    <p:sldId id="914" r:id="rId10"/>
    <p:sldId id="852" r:id="rId11"/>
    <p:sldId id="915" r:id="rId12"/>
    <p:sldId id="916" r:id="rId13"/>
    <p:sldId id="913" r:id="rId14"/>
    <p:sldId id="918" r:id="rId15"/>
    <p:sldId id="917" r:id="rId16"/>
    <p:sldId id="962" r:id="rId17"/>
    <p:sldId id="963" r:id="rId18"/>
    <p:sldId id="964" r:id="rId19"/>
    <p:sldId id="920" r:id="rId20"/>
    <p:sldId id="919" r:id="rId21"/>
    <p:sldId id="921" r:id="rId22"/>
    <p:sldId id="922" r:id="rId23"/>
    <p:sldId id="923" r:id="rId24"/>
    <p:sldId id="924" r:id="rId25"/>
    <p:sldId id="925" r:id="rId26"/>
    <p:sldId id="926" r:id="rId27"/>
    <p:sldId id="927" r:id="rId28"/>
    <p:sldId id="949" r:id="rId29"/>
    <p:sldId id="943" r:id="rId30"/>
    <p:sldId id="942" r:id="rId31"/>
    <p:sldId id="944" r:id="rId32"/>
    <p:sldId id="945" r:id="rId33"/>
    <p:sldId id="946" r:id="rId34"/>
    <p:sldId id="947" r:id="rId35"/>
    <p:sldId id="948" r:id="rId36"/>
    <p:sldId id="950" r:id="rId37"/>
    <p:sldId id="966" r:id="rId38"/>
    <p:sldId id="965" r:id="rId39"/>
    <p:sldId id="974" r:id="rId40"/>
    <p:sldId id="975" r:id="rId41"/>
    <p:sldId id="976" r:id="rId42"/>
    <p:sldId id="929" r:id="rId43"/>
    <p:sldId id="928" r:id="rId44"/>
    <p:sldId id="931" r:id="rId45"/>
    <p:sldId id="930" r:id="rId46"/>
    <p:sldId id="932" r:id="rId47"/>
    <p:sldId id="933" r:id="rId48"/>
    <p:sldId id="934" r:id="rId49"/>
    <p:sldId id="936" r:id="rId50"/>
    <p:sldId id="935" r:id="rId51"/>
    <p:sldId id="937" r:id="rId52"/>
    <p:sldId id="938" r:id="rId53"/>
    <p:sldId id="939" r:id="rId54"/>
    <p:sldId id="940" r:id="rId55"/>
    <p:sldId id="941" r:id="rId56"/>
    <p:sldId id="952" r:id="rId57"/>
    <p:sldId id="951" r:id="rId58"/>
    <p:sldId id="953" r:id="rId59"/>
    <p:sldId id="954" r:id="rId60"/>
    <p:sldId id="955" r:id="rId61"/>
    <p:sldId id="956" r:id="rId62"/>
    <p:sldId id="957" r:id="rId63"/>
    <p:sldId id="958" r:id="rId64"/>
    <p:sldId id="959" r:id="rId65"/>
    <p:sldId id="960" r:id="rId66"/>
    <p:sldId id="961" r:id="rId67"/>
  </p:sldIdLst>
  <p:sldSz cx="9144000" cy="6858000" type="screen4x3"/>
  <p:notesSz cx="6858000" cy="9945688"/>
  <p:defaultTex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FF"/>
    <a:srgbClr val="FFFFFF"/>
    <a:srgbClr val="000066"/>
    <a:srgbClr val="FFFF00"/>
    <a:srgbClr val="CC3300"/>
    <a:srgbClr val="800000"/>
    <a:srgbClr val="00FF00"/>
    <a:srgbClr val="93939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6096" autoAdjust="0"/>
    <p:restoredTop sz="94745" autoAdjust="0"/>
  </p:normalViewPr>
  <p:slideViewPr>
    <p:cSldViewPr>
      <p:cViewPr>
        <p:scale>
          <a:sx n="75" d="100"/>
          <a:sy n="75" d="100"/>
        </p:scale>
        <p:origin x="-1620" y="-7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864" y="-60"/>
      </p:cViewPr>
      <p:guideLst>
        <p:guide orient="horz" pos="3132"/>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1094" name="Rectangle 6"/>
          <p:cNvSpPr>
            <a:spLocks noGrp="1" noChangeArrowheads="1"/>
          </p:cNvSpPr>
          <p:nvPr>
            <p:ph type="dt" sz="quarter" idx="1"/>
          </p:nvPr>
        </p:nvSpPr>
        <p:spPr bwMode="auto">
          <a:xfrm>
            <a:off x="152400" y="304800"/>
            <a:ext cx="6659563" cy="322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4659" tIns="47329" rIns="94659" bIns="47329" numCol="1" anchor="t" anchorCtr="0" compatLnSpc="1">
            <a:prstTxWarp prst="textNoShape">
              <a:avLst/>
            </a:prstTxWarp>
          </a:bodyPr>
          <a:lstStyle>
            <a:lvl1pPr algn="ctr" defTabSz="946150">
              <a:defRPr sz="1600">
                <a:ea typeface="隶书" pitchFamily="49" charset="-122"/>
              </a:defRPr>
            </a:lvl1pPr>
          </a:lstStyle>
          <a:p>
            <a:r>
              <a:rPr lang="zh-CN" altLang="en-US"/>
              <a:t>岁末大型公益讲座</a:t>
            </a:r>
            <a:r>
              <a:rPr lang="en-US" altLang="zh-CN"/>
              <a:t>《</a:t>
            </a:r>
            <a:r>
              <a:rPr lang="zh-CN" altLang="en-US"/>
              <a:t>员工心态管理</a:t>
            </a:r>
            <a:r>
              <a:rPr lang="en-US" altLang="zh-CN"/>
              <a:t>》</a:t>
            </a:r>
            <a:r>
              <a:rPr lang="zh-CN" altLang="en-US"/>
              <a:t>课程教材</a:t>
            </a:r>
          </a:p>
        </p:txBody>
      </p:sp>
      <p:sp>
        <p:nvSpPr>
          <p:cNvPr id="601095" name="Rectangle 7"/>
          <p:cNvSpPr>
            <a:spLocks noGrp="1" noChangeArrowheads="1"/>
          </p:cNvSpPr>
          <p:nvPr>
            <p:ph type="sldNum" sz="quarter" idx="3"/>
          </p:nvPr>
        </p:nvSpPr>
        <p:spPr bwMode="auto">
          <a:xfrm>
            <a:off x="1981200" y="8991600"/>
            <a:ext cx="298608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4659" tIns="47329" rIns="94659" bIns="47329" numCol="1" anchor="b" anchorCtr="0" compatLnSpc="1">
            <a:prstTxWarp prst="textNoShape">
              <a:avLst/>
            </a:prstTxWarp>
          </a:bodyPr>
          <a:lstStyle>
            <a:lvl1pPr algn="ctr" defTabSz="946150">
              <a:defRPr sz="800"/>
            </a:lvl1pPr>
          </a:lstStyle>
          <a:p>
            <a:r>
              <a:rPr lang="zh-CN" altLang="en-US"/>
              <a:t>第</a:t>
            </a:r>
            <a:fld id="{77C12FBA-8D18-4CA2-B4B8-7F35D6D9B6AD}" type="slidenum">
              <a:rPr lang="zh-CN" altLang="en-US"/>
              <a:pPr/>
              <a:t>‹#›</a:t>
            </a:fld>
            <a:r>
              <a:rPr lang="zh-CN" altLang="en-US"/>
              <a:t>页 共</a:t>
            </a:r>
            <a:r>
              <a:rPr lang="en-US" altLang="zh-CN"/>
              <a:t>11</a:t>
            </a:r>
            <a:r>
              <a:rPr lang="zh-CN" altLang="en-US"/>
              <a:t>页</a:t>
            </a:r>
          </a:p>
        </p:txBody>
      </p:sp>
    </p:spTree>
    <p:extLst>
      <p:ext uri="{BB962C8B-B14F-4D97-AF65-F5344CB8AC3E}">
        <p14:creationId xmlns:p14="http://schemas.microsoft.com/office/powerpoint/2010/main" xmlns="" val="1465004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6210" name="Rectangle 2"/>
          <p:cNvSpPr>
            <a:spLocks noGrp="1" noChangeArrowheads="1"/>
          </p:cNvSpPr>
          <p:nvPr>
            <p:ph type="hdr" sz="quarter"/>
          </p:nvPr>
        </p:nvSpPr>
        <p:spPr bwMode="auto">
          <a:xfrm>
            <a:off x="0" y="0"/>
            <a:ext cx="29718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zh-CN"/>
          </a:p>
        </p:txBody>
      </p:sp>
      <p:sp>
        <p:nvSpPr>
          <p:cNvPr id="606211" name="Rectangle 3"/>
          <p:cNvSpPr>
            <a:spLocks noGrp="1" noChangeArrowheads="1"/>
          </p:cNvSpPr>
          <p:nvPr>
            <p:ph type="dt" idx="1"/>
          </p:nvPr>
        </p:nvSpPr>
        <p:spPr bwMode="auto">
          <a:xfrm>
            <a:off x="3886200" y="0"/>
            <a:ext cx="29718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zh-CN"/>
          </a:p>
        </p:txBody>
      </p:sp>
      <p:sp>
        <p:nvSpPr>
          <p:cNvPr id="606212" name="Rectangle 4"/>
          <p:cNvSpPr>
            <a:spLocks noGrp="1" noRot="1" noChangeAspect="1" noChangeArrowheads="1" noTextEdit="1"/>
          </p:cNvSpPr>
          <p:nvPr>
            <p:ph type="sldImg" idx="2"/>
          </p:nvPr>
        </p:nvSpPr>
        <p:spPr bwMode="auto">
          <a:xfrm>
            <a:off x="942975" y="746125"/>
            <a:ext cx="4972050" cy="3729038"/>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606213" name="Rectangle 5"/>
          <p:cNvSpPr>
            <a:spLocks noGrp="1" noChangeArrowheads="1"/>
          </p:cNvSpPr>
          <p:nvPr>
            <p:ph type="body" sz="quarter" idx="3"/>
          </p:nvPr>
        </p:nvSpPr>
        <p:spPr bwMode="auto">
          <a:xfrm>
            <a:off x="914400" y="4724400"/>
            <a:ext cx="5029200" cy="4475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606214" name="Rectangle 6"/>
          <p:cNvSpPr>
            <a:spLocks noGrp="1" noChangeArrowheads="1"/>
          </p:cNvSpPr>
          <p:nvPr>
            <p:ph type="ftr" sz="quarter" idx="4"/>
          </p:nvPr>
        </p:nvSpPr>
        <p:spPr bwMode="auto">
          <a:xfrm>
            <a:off x="0" y="9448800"/>
            <a:ext cx="29718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
        <p:nvSpPr>
          <p:cNvPr id="606215" name="Rectangle 7"/>
          <p:cNvSpPr>
            <a:spLocks noGrp="1" noChangeArrowheads="1"/>
          </p:cNvSpPr>
          <p:nvPr>
            <p:ph type="sldNum" sz="quarter" idx="5"/>
          </p:nvPr>
        </p:nvSpPr>
        <p:spPr bwMode="auto">
          <a:xfrm>
            <a:off x="3886200" y="9448800"/>
            <a:ext cx="2971800" cy="4968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82DB4DE0-B7FB-4B22-90CC-189F963F2B7D}" type="slidenum">
              <a:rPr lang="en-US" altLang="zh-CN"/>
              <a:pPr/>
              <a:t>‹#›</a:t>
            </a:fld>
            <a:endParaRPr lang="en-US" altLang="zh-CN"/>
          </a:p>
        </p:txBody>
      </p:sp>
    </p:spTree>
    <p:extLst>
      <p:ext uri="{BB962C8B-B14F-4D97-AF65-F5344CB8AC3E}">
        <p14:creationId xmlns:p14="http://schemas.microsoft.com/office/powerpoint/2010/main" xmlns="" val="249633442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宋体" pitchFamily="2" charset="-122"/>
        <a:cs typeface="+mn-cs"/>
      </a:defRPr>
    </a:lvl1pPr>
    <a:lvl2pPr marL="457200" algn="l" rtl="0" fontAlgn="base">
      <a:spcBef>
        <a:spcPct val="30000"/>
      </a:spcBef>
      <a:spcAft>
        <a:spcPct val="0"/>
      </a:spcAft>
      <a:defRPr sz="1200" kern="1200">
        <a:solidFill>
          <a:schemeClr val="tx1"/>
        </a:solidFill>
        <a:latin typeface="Times New Roman" pitchFamily="18" charset="0"/>
        <a:ea typeface="宋体" pitchFamily="2" charset="-122"/>
        <a:cs typeface="+mn-cs"/>
      </a:defRPr>
    </a:lvl2pPr>
    <a:lvl3pPr marL="914400" algn="l" rtl="0" fontAlgn="base">
      <a:spcBef>
        <a:spcPct val="30000"/>
      </a:spcBef>
      <a:spcAft>
        <a:spcPct val="0"/>
      </a:spcAft>
      <a:defRPr sz="1200" kern="1200">
        <a:solidFill>
          <a:schemeClr val="tx1"/>
        </a:solidFill>
        <a:latin typeface="Times New Roman" pitchFamily="18" charset="0"/>
        <a:ea typeface="宋体" pitchFamily="2" charset="-122"/>
        <a:cs typeface="+mn-cs"/>
      </a:defRPr>
    </a:lvl3pPr>
    <a:lvl4pPr marL="1371600" algn="l" rtl="0" fontAlgn="base">
      <a:spcBef>
        <a:spcPct val="30000"/>
      </a:spcBef>
      <a:spcAft>
        <a:spcPct val="0"/>
      </a:spcAft>
      <a:defRPr sz="1200" kern="1200">
        <a:solidFill>
          <a:schemeClr val="tx1"/>
        </a:solidFill>
        <a:latin typeface="Times New Roman" pitchFamily="18" charset="0"/>
        <a:ea typeface="宋体" pitchFamily="2" charset="-122"/>
        <a:cs typeface="+mn-cs"/>
      </a:defRPr>
    </a:lvl4pPr>
    <a:lvl5pPr marL="1828800" algn="l" rtl="0" fontAlgn="base">
      <a:spcBef>
        <a:spcPct val="30000"/>
      </a:spcBef>
      <a:spcAft>
        <a:spcPct val="0"/>
      </a:spcAft>
      <a:defRPr sz="1200" kern="1200">
        <a:solidFill>
          <a:schemeClr val="tx1"/>
        </a:solidFill>
        <a:latin typeface="Times New Roman" pitchFamily="18"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D328A8-F370-4235-9ECC-8E046D94C161}" type="slidenum">
              <a:rPr lang="en-US" altLang="zh-CN"/>
              <a:pPr/>
              <a:t>1</a:t>
            </a:fld>
            <a:endParaRPr lang="en-US" altLang="zh-CN"/>
          </a:p>
        </p:txBody>
      </p:sp>
      <p:sp>
        <p:nvSpPr>
          <p:cNvPr id="1402882" name="Rectangle 2"/>
          <p:cNvSpPr>
            <a:spLocks noGrp="1" noRot="1" noChangeAspect="1" noChangeArrowheads="1" noTextEdit="1"/>
          </p:cNvSpPr>
          <p:nvPr>
            <p:ph type="sldImg"/>
          </p:nvPr>
        </p:nvSpPr>
        <p:spPr>
          <a:ln/>
        </p:spPr>
      </p:sp>
      <p:sp>
        <p:nvSpPr>
          <p:cNvPr id="1402883" name="Rectangle 3"/>
          <p:cNvSpPr>
            <a:spLocks noGrp="1" noChangeArrowheads="1"/>
          </p:cNvSpPr>
          <p:nvPr>
            <p:ph type="body" idx="1"/>
          </p:nvPr>
        </p:nvSpPr>
        <p:spPr/>
        <p:txBody>
          <a:bodyPr/>
          <a:lstStyle/>
          <a:p>
            <a:r>
              <a:rPr lang="zh-CN" altLang="en-US"/>
              <a:t>在做管理当中发现离开家乡在外面打工，本是无奈，晋升到管理岗位压力就更大了，本身在企业缺乏关注，遇到问题只能靠机遇和悟性去解决，本次培训将与大家一起探讨我们班组长该怎样往前走。</a:t>
            </a:r>
          </a:p>
          <a:p>
            <a:r>
              <a:rPr lang="zh-CN" altLang="en-US"/>
              <a:t>社会在进步，企业对班组长的要求越来越高了，老黄牛过时、高高在上指手画脚的没有人追随，对现场一点不了解的也呆不下去，员工们是希望有魄力、调动大家积极性的领导</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567075-E08C-4717-AEE1-DF36B1576C64}" type="slidenum">
              <a:rPr lang="en-US" altLang="zh-CN"/>
              <a:pPr/>
              <a:t>2</a:t>
            </a:fld>
            <a:endParaRPr lang="en-US" altLang="zh-CN"/>
          </a:p>
        </p:txBody>
      </p:sp>
      <p:sp>
        <p:nvSpPr>
          <p:cNvPr id="1114114" name="Rectangle 2050"/>
          <p:cNvSpPr>
            <a:spLocks noGrp="1" noRot="1" noChangeAspect="1" noChangeArrowheads="1" noTextEdit="1"/>
          </p:cNvSpPr>
          <p:nvPr>
            <p:ph type="sldImg"/>
          </p:nvPr>
        </p:nvSpPr>
        <p:spPr bwMode="auto">
          <a:xfrm>
            <a:off x="942975" y="746125"/>
            <a:ext cx="4972050" cy="3729038"/>
          </a:xfrm>
          <a:prstGeom prst="rect">
            <a:avLst/>
          </a:prstGeom>
          <a:solidFill>
            <a:srgbClr val="FFFFFF"/>
          </a:solidFill>
          <a:ln>
            <a:solidFill>
              <a:srgbClr val="000000"/>
            </a:solidFill>
            <a:miter lim="800000"/>
            <a:headEnd/>
            <a:tailEnd/>
          </a:ln>
        </p:spPr>
      </p:sp>
      <p:sp>
        <p:nvSpPr>
          <p:cNvPr id="1114115" name="Rectangle 2051"/>
          <p:cNvSpPr>
            <a:spLocks noGrp="1" noChangeArrowheads="1"/>
          </p:cNvSpPr>
          <p:nvPr>
            <p:ph type="body" idx="1"/>
          </p:nvPr>
        </p:nvSpPr>
        <p:spPr bwMode="auto">
          <a:xfrm>
            <a:off x="914400" y="4724400"/>
            <a:ext cx="5029200" cy="4475163"/>
          </a:xfrm>
          <a:prstGeom prst="rect">
            <a:avLst/>
          </a:prstGeom>
          <a:solidFill>
            <a:srgbClr val="FFFFFF"/>
          </a:solidFill>
          <a:ln>
            <a:solidFill>
              <a:srgbClr val="000000"/>
            </a:solidFill>
            <a:miter lim="800000"/>
            <a:headEnd/>
            <a:tailEnd/>
          </a:ln>
        </p:spPr>
        <p:txBody>
          <a:bodyPr/>
          <a:lstStyle/>
          <a:p>
            <a:endParaRPr lang="zh-CN"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B11996-6E28-4918-8A07-1330F1334A73}" type="slidenum">
              <a:rPr lang="en-US" altLang="zh-CN"/>
              <a:pPr/>
              <a:t>3</a:t>
            </a:fld>
            <a:endParaRPr lang="en-US" altLang="zh-CN"/>
          </a:p>
        </p:txBody>
      </p:sp>
      <p:sp>
        <p:nvSpPr>
          <p:cNvPr id="607234" name="Rectangle 2"/>
          <p:cNvSpPr>
            <a:spLocks noGrp="1" noRot="1" noChangeAspect="1" noChangeArrowheads="1" noTextEdit="1"/>
          </p:cNvSpPr>
          <p:nvPr>
            <p:ph type="sldImg"/>
          </p:nvPr>
        </p:nvSpPr>
        <p:spPr bwMode="auto">
          <a:xfrm>
            <a:off x="942975" y="746125"/>
            <a:ext cx="4972050" cy="3729038"/>
          </a:xfrm>
          <a:prstGeom prst="rect">
            <a:avLst/>
          </a:prstGeom>
          <a:solidFill>
            <a:srgbClr val="FFFFFF"/>
          </a:solidFill>
          <a:ln>
            <a:solidFill>
              <a:srgbClr val="000000"/>
            </a:solidFill>
            <a:miter lim="800000"/>
            <a:headEnd/>
            <a:tailEnd/>
          </a:ln>
        </p:spPr>
      </p:sp>
      <p:sp>
        <p:nvSpPr>
          <p:cNvPr id="607235" name="Rectangle 3"/>
          <p:cNvSpPr>
            <a:spLocks noGrp="1" noChangeArrowheads="1"/>
          </p:cNvSpPr>
          <p:nvPr>
            <p:ph type="body" idx="1"/>
          </p:nvPr>
        </p:nvSpPr>
        <p:spPr bwMode="auto">
          <a:xfrm>
            <a:off x="914400" y="4724400"/>
            <a:ext cx="5029200" cy="4475163"/>
          </a:xfrm>
          <a:prstGeom prst="rect">
            <a:avLst/>
          </a:prstGeom>
          <a:solidFill>
            <a:srgbClr val="FFFFFF"/>
          </a:solidFill>
          <a:ln>
            <a:solidFill>
              <a:srgbClr val="000000"/>
            </a:solidFill>
            <a:miter lim="800000"/>
            <a:headEnd/>
            <a:tailEnd/>
          </a:ln>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4C9CDB-7C86-432E-88C6-90A1798E3CE3}" type="slidenum">
              <a:rPr lang="en-US" altLang="zh-CN"/>
              <a:pPr/>
              <a:t>4</a:t>
            </a:fld>
            <a:endParaRPr lang="en-US" altLang="zh-CN"/>
          </a:p>
        </p:txBody>
      </p:sp>
      <p:sp>
        <p:nvSpPr>
          <p:cNvPr id="912386" name="Rectangle 2"/>
          <p:cNvSpPr>
            <a:spLocks noGrp="1" noRot="1" noChangeAspect="1" noChangeArrowheads="1" noTextEdit="1"/>
          </p:cNvSpPr>
          <p:nvPr>
            <p:ph type="sldImg"/>
          </p:nvPr>
        </p:nvSpPr>
        <p:spPr>
          <a:ln/>
        </p:spPr>
      </p:sp>
      <p:sp>
        <p:nvSpPr>
          <p:cNvPr id="912387"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75AD5D-B761-44C2-B7B3-B1A3A9969B1F}" type="slidenum">
              <a:rPr lang="en-US" altLang="zh-CN"/>
              <a:pPr/>
              <a:t>27</a:t>
            </a:fld>
            <a:endParaRPr lang="en-US" altLang="zh-CN"/>
          </a:p>
        </p:txBody>
      </p:sp>
      <p:sp>
        <p:nvSpPr>
          <p:cNvPr id="1492994" name="Rectangle 2"/>
          <p:cNvSpPr>
            <a:spLocks noGrp="1" noRot="1" noChangeAspect="1" noChangeArrowheads="1" noTextEdit="1"/>
          </p:cNvSpPr>
          <p:nvPr>
            <p:ph type="sldImg"/>
          </p:nvPr>
        </p:nvSpPr>
        <p:spPr>
          <a:ln/>
        </p:spPr>
      </p:sp>
      <p:sp>
        <p:nvSpPr>
          <p:cNvPr id="149299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7F43EE-1A07-4EB6-9028-9A26AE4E9172}" type="slidenum">
              <a:rPr lang="en-US" altLang="zh-CN"/>
              <a:pPr/>
              <a:t>29</a:t>
            </a:fld>
            <a:endParaRPr lang="en-US" altLang="zh-CN"/>
          </a:p>
        </p:txBody>
      </p:sp>
      <p:sp>
        <p:nvSpPr>
          <p:cNvPr id="1490946" name="Rectangle 2"/>
          <p:cNvSpPr>
            <a:spLocks noGrp="1" noRot="1" noChangeAspect="1" noChangeArrowheads="1" noTextEdit="1"/>
          </p:cNvSpPr>
          <p:nvPr>
            <p:ph type="sldImg"/>
          </p:nvPr>
        </p:nvSpPr>
        <p:spPr>
          <a:ln/>
        </p:spPr>
      </p:sp>
      <p:sp>
        <p:nvSpPr>
          <p:cNvPr id="1490947"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05293980-C717-458C-837A-E62372FAE157}" type="datetime1">
              <a:rPr lang="zh-CN" altLang="en-US"/>
              <a:pPr/>
              <a:t>2018-4-24</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8FDA3FDB-44FF-4BB0-AA24-980E7CCBAA2F}" type="slidenum">
              <a:rPr lang="en-US" altLang="zh-CN"/>
              <a:pPr/>
              <a:t>‹#›</a:t>
            </a:fld>
            <a:endParaRPr lang="en-US" altLang="zh-CN"/>
          </a:p>
        </p:txBody>
      </p:sp>
    </p:spTree>
    <p:extLst>
      <p:ext uri="{BB962C8B-B14F-4D97-AF65-F5344CB8AC3E}">
        <p14:creationId xmlns:p14="http://schemas.microsoft.com/office/powerpoint/2010/main" xmlns="" val="3484205503"/>
      </p:ext>
    </p:extLst>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FBC3DDD3-A5B8-4209-85BF-CF6CF5E128F2}" type="datetime1">
              <a:rPr lang="zh-CN" altLang="en-US"/>
              <a:pPr/>
              <a:t>2018-4-24</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094F884C-BF84-4B8B-9AE2-537E61FAEDA7}" type="slidenum">
              <a:rPr lang="en-US" altLang="zh-CN"/>
              <a:pPr/>
              <a:t>‹#›</a:t>
            </a:fld>
            <a:endParaRPr lang="en-US" altLang="zh-CN"/>
          </a:p>
        </p:txBody>
      </p:sp>
    </p:spTree>
    <p:extLst>
      <p:ext uri="{BB962C8B-B14F-4D97-AF65-F5344CB8AC3E}">
        <p14:creationId xmlns:p14="http://schemas.microsoft.com/office/powerpoint/2010/main" xmlns="" val="2596537006"/>
      </p:ext>
    </p:extLst>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8D0B80C2-262C-454F-9ABC-BDA858722CFD}" type="datetime1">
              <a:rPr lang="zh-CN" altLang="en-US"/>
              <a:pPr/>
              <a:t>2018-4-24</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D3A4869-6710-45EE-BC0F-8E63D80F188A}" type="slidenum">
              <a:rPr lang="en-US" altLang="zh-CN"/>
              <a:pPr/>
              <a:t>‹#›</a:t>
            </a:fld>
            <a:endParaRPr lang="en-US" altLang="zh-CN"/>
          </a:p>
        </p:txBody>
      </p:sp>
    </p:spTree>
    <p:extLst>
      <p:ext uri="{BB962C8B-B14F-4D97-AF65-F5344CB8AC3E}">
        <p14:creationId xmlns:p14="http://schemas.microsoft.com/office/powerpoint/2010/main" xmlns="" val="1455886534"/>
      </p:ext>
    </p:extLst>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fld id="{2511CA59-AAED-458B-96ED-EF99C50375BE}" type="datetime1">
              <a:rPr lang="zh-CN" altLang="en-US"/>
              <a:pPr/>
              <a:t>2018-4-24</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77D22192-4578-4FED-AF26-7465F42B3499}" type="slidenum">
              <a:rPr lang="en-US" altLang="zh-CN"/>
              <a:pPr/>
              <a:t>‹#›</a:t>
            </a:fld>
            <a:endParaRPr lang="en-US" altLang="zh-CN"/>
          </a:p>
        </p:txBody>
      </p:sp>
    </p:spTree>
    <p:extLst>
      <p:ext uri="{BB962C8B-B14F-4D97-AF65-F5344CB8AC3E}">
        <p14:creationId xmlns:p14="http://schemas.microsoft.com/office/powerpoint/2010/main" xmlns="" val="2622758328"/>
      </p:ext>
    </p:extLst>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fld id="{1001F0CF-1D52-403A-ABE1-1F44E5B04A85}" type="datetime1">
              <a:rPr lang="zh-CN" altLang="en-US"/>
              <a:pPr/>
              <a:t>2018-4-24</a:t>
            </a:fld>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263D9EBA-54EC-46EB-9C3D-490CD855EBE7}" type="slidenum">
              <a:rPr lang="en-US" altLang="zh-CN"/>
              <a:pPr/>
              <a:t>‹#›</a:t>
            </a:fld>
            <a:endParaRPr lang="en-US" altLang="zh-CN"/>
          </a:p>
        </p:txBody>
      </p:sp>
    </p:spTree>
    <p:extLst>
      <p:ext uri="{BB962C8B-B14F-4D97-AF65-F5344CB8AC3E}">
        <p14:creationId xmlns:p14="http://schemas.microsoft.com/office/powerpoint/2010/main" xmlns="" val="789537582"/>
      </p:ext>
    </p:extLst>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fld id="{D5A1D99D-E209-494F-BA46-948E6D650EA9}" type="datetime1">
              <a:rPr lang="zh-CN" altLang="en-US"/>
              <a:pPr/>
              <a:t>2018-4-24</a:t>
            </a:fld>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98E91C6C-3F25-48E8-A026-8CF284B29A46}" type="slidenum">
              <a:rPr lang="en-US" altLang="zh-CN"/>
              <a:pPr/>
              <a:t>‹#›</a:t>
            </a:fld>
            <a:endParaRPr lang="en-US" altLang="zh-CN"/>
          </a:p>
        </p:txBody>
      </p:sp>
    </p:spTree>
    <p:extLst>
      <p:ext uri="{BB962C8B-B14F-4D97-AF65-F5344CB8AC3E}">
        <p14:creationId xmlns:p14="http://schemas.microsoft.com/office/powerpoint/2010/main" xmlns="" val="2347193993"/>
      </p:ext>
    </p:extLst>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fld id="{CA87B5B1-C2D8-4778-941E-5553FCA19BFF}" type="datetime1">
              <a:rPr lang="zh-CN" altLang="en-US"/>
              <a:pPr/>
              <a:t>2018-4-24</a:t>
            </a:fld>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D791BE1B-EE33-435C-8104-B8ED645D9225}" type="slidenum">
              <a:rPr lang="en-US" altLang="zh-CN"/>
              <a:pPr/>
              <a:t>‹#›</a:t>
            </a:fld>
            <a:endParaRPr lang="en-US" altLang="zh-CN"/>
          </a:p>
        </p:txBody>
      </p:sp>
    </p:spTree>
    <p:extLst>
      <p:ext uri="{BB962C8B-B14F-4D97-AF65-F5344CB8AC3E}">
        <p14:creationId xmlns:p14="http://schemas.microsoft.com/office/powerpoint/2010/main" xmlns="" val="1789233884"/>
      </p:ext>
    </p:extLst>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B03E968C-410D-40F1-BB6F-657FED37E2BA}" type="datetime1">
              <a:rPr lang="zh-CN" altLang="en-US"/>
              <a:pPr/>
              <a:t>2018-4-24</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A6454782-B2DA-4EDB-B86B-9390B6BAEAD0}" type="slidenum">
              <a:rPr lang="en-US" altLang="zh-CN"/>
              <a:pPr/>
              <a:t>‹#›</a:t>
            </a:fld>
            <a:endParaRPr lang="en-US" altLang="zh-CN"/>
          </a:p>
        </p:txBody>
      </p:sp>
    </p:spTree>
    <p:extLst>
      <p:ext uri="{BB962C8B-B14F-4D97-AF65-F5344CB8AC3E}">
        <p14:creationId xmlns:p14="http://schemas.microsoft.com/office/powerpoint/2010/main" xmlns="" val="4225047251"/>
      </p:ext>
    </p:extLst>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lvl1pPr>
              <a:defRPr/>
            </a:lvl1pPr>
          </a:lstStyle>
          <a:p>
            <a:fld id="{7D8741B9-E7EE-425B-87D0-476288F53E8B}" type="datetime1">
              <a:rPr lang="zh-CN" altLang="en-US"/>
              <a:pPr/>
              <a:t>2018-4-24</a:t>
            </a:fld>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3D9922D8-1565-4FF0-96D7-922BC9D99CE9}" type="slidenum">
              <a:rPr lang="en-US" altLang="zh-CN"/>
              <a:pPr/>
              <a:t>‹#›</a:t>
            </a:fld>
            <a:endParaRPr lang="en-US" altLang="zh-CN"/>
          </a:p>
        </p:txBody>
      </p:sp>
    </p:spTree>
    <p:extLst>
      <p:ext uri="{BB962C8B-B14F-4D97-AF65-F5344CB8AC3E}">
        <p14:creationId xmlns:p14="http://schemas.microsoft.com/office/powerpoint/2010/main" xmlns="" val="1569669536"/>
      </p:ext>
    </p:extLst>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5EEB3D52-C860-4D67-939C-3F187EC4E9C1}" type="datetime1">
              <a:rPr lang="zh-CN" altLang="en-US"/>
              <a:pPr/>
              <a:t>2018-4-24</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0C0C496A-2A51-4ED1-AFB2-C546B617431C}" type="slidenum">
              <a:rPr lang="en-US" altLang="zh-CN"/>
              <a:pPr/>
              <a:t>‹#›</a:t>
            </a:fld>
            <a:endParaRPr lang="en-US" altLang="zh-CN"/>
          </a:p>
        </p:txBody>
      </p:sp>
    </p:spTree>
    <p:extLst>
      <p:ext uri="{BB962C8B-B14F-4D97-AF65-F5344CB8AC3E}">
        <p14:creationId xmlns:p14="http://schemas.microsoft.com/office/powerpoint/2010/main" xmlns="" val="207152088"/>
      </p:ext>
    </p:extLst>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220DA16D-F730-4D35-90AA-4D6131071E38}" type="datetime1">
              <a:rPr lang="zh-CN" altLang="en-US"/>
              <a:pPr/>
              <a:t>2018-4-24</a:t>
            </a:fld>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16DFC6C3-EF62-4C98-8336-4A44F6805F7B}" type="slidenum">
              <a:rPr lang="en-US" altLang="zh-CN"/>
              <a:pPr/>
              <a:t>‹#›</a:t>
            </a:fld>
            <a:endParaRPr lang="en-US" altLang="zh-CN"/>
          </a:p>
        </p:txBody>
      </p:sp>
    </p:spTree>
    <p:extLst>
      <p:ext uri="{BB962C8B-B14F-4D97-AF65-F5344CB8AC3E}">
        <p14:creationId xmlns:p14="http://schemas.microsoft.com/office/powerpoint/2010/main" xmlns="" val="1858163906"/>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88908" name="Picture 12"/>
          <p:cNvPicPr>
            <a:picLocks noRot="1" noChangeAspect="1" noChangeArrowheads="1"/>
          </p:cNvPicPr>
          <p:nvPr/>
        </p:nvPicPr>
        <p:blipFill>
          <a:blip r:embed="rId13">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pic>
      <p:sp>
        <p:nvSpPr>
          <p:cNvPr id="1488898"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488899"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488900"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D5AD80F7-D83D-4814-9BB9-1926EDADD1D5}" type="datetime1">
              <a:rPr lang="zh-CN" altLang="en-US"/>
              <a:pPr/>
              <a:t>2018-4-24</a:t>
            </a:fld>
            <a:endParaRPr lang="en-US" altLang="zh-CN"/>
          </a:p>
        </p:txBody>
      </p:sp>
      <p:sp>
        <p:nvSpPr>
          <p:cNvPr id="1488901"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zh-CN"/>
          </a:p>
        </p:txBody>
      </p:sp>
      <p:sp>
        <p:nvSpPr>
          <p:cNvPr id="1488902"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3C1BC3B4-3855-4361-9056-F52D298253AC}"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
  </p:transition>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1858" name="Text Box 2050"/>
          <p:cNvSpPr txBox="1">
            <a:spLocks noChangeArrowheads="1"/>
          </p:cNvSpPr>
          <p:nvPr/>
        </p:nvSpPr>
        <p:spPr bwMode="auto">
          <a:xfrm>
            <a:off x="3200400" y="5341938"/>
            <a:ext cx="4876800" cy="566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130000"/>
              </a:lnSpc>
              <a:spcBef>
                <a:spcPct val="50000"/>
              </a:spcBef>
            </a:pPr>
            <a:r>
              <a:rPr kumimoji="1" lang="en-US" altLang="zh-CN" sz="2400">
                <a:solidFill>
                  <a:schemeClr val="bg1"/>
                </a:solidFill>
                <a:latin typeface="Times New Roman"/>
                <a:ea typeface="文鼎CS中黑" pitchFamily="49" charset="-122"/>
              </a:rPr>
              <a:t>  </a:t>
            </a:r>
            <a:endParaRPr kumimoji="1" lang="en-US" altLang="zh-CN" sz="2400">
              <a:solidFill>
                <a:schemeClr val="bg1"/>
              </a:solidFill>
              <a:latin typeface="文鼎CS中黑" pitchFamily="49" charset="-122"/>
              <a:ea typeface="文鼎CS中黑" pitchFamily="49" charset="-122"/>
            </a:endParaRPr>
          </a:p>
        </p:txBody>
      </p:sp>
      <p:pic>
        <p:nvPicPr>
          <p:cNvPr id="1401859" name="Picture 2051" descr="PE01460_"/>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4213" y="4365625"/>
            <a:ext cx="1511300" cy="1978025"/>
          </a:xfrm>
          <a:prstGeom prst="rect">
            <a:avLst/>
          </a:prstGeom>
          <a:noFill/>
          <a:extLst>
            <a:ext uri="{909E8E84-426E-40DD-AFC4-6F175D3DCCD1}">
              <a14:hiddenFill xmlns:a14="http://schemas.microsoft.com/office/drawing/2010/main" xmlns="">
                <a:solidFill>
                  <a:srgbClr val="FFFFFF"/>
                </a:solidFill>
              </a14:hiddenFill>
            </a:ext>
          </a:extLst>
        </p:spPr>
      </p:pic>
      <p:sp>
        <p:nvSpPr>
          <p:cNvPr id="1401861" name="WordArt 2053"/>
          <p:cNvSpPr>
            <a:spLocks noChangeArrowheads="1" noChangeShapeType="1" noTextEdit="1"/>
          </p:cNvSpPr>
          <p:nvPr/>
        </p:nvSpPr>
        <p:spPr bwMode="auto">
          <a:xfrm rot="287009">
            <a:off x="755650" y="1844675"/>
            <a:ext cx="7010400" cy="2282825"/>
          </a:xfrm>
          <a:prstGeom prst="rect">
            <a:avLst/>
          </a:prstGeom>
          <a:extLst>
            <a:ext uri="{AF507438-7753-43E0-B8FC-AC1667EBCBE1}">
              <a14:hiddenEffects xmlns:a14="http://schemas.microsoft.com/office/drawing/2010/main" xmlns="">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0">
                  <a:gsLst>
                    <a:gs pos="0">
                      <a:srgbClr val="FFE701"/>
                    </a:gs>
                    <a:gs pos="100000">
                      <a:srgbClr val="FE3E02"/>
                    </a:gs>
                  </a:gsLst>
                  <a:lin ang="5112991" scaled="1"/>
                </a:gradFill>
                <a:latin typeface="宋体"/>
                <a:ea typeface="宋体"/>
              </a:rPr>
              <a:t>员工心态管理</a:t>
            </a:r>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3090" name="Picture 2" descr="shangwu2_04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781800" y="1371600"/>
            <a:ext cx="2043113" cy="4465638"/>
          </a:xfrm>
          <a:prstGeom prst="rect">
            <a:avLst/>
          </a:prstGeom>
          <a:noFill/>
          <a:extLst>
            <a:ext uri="{909E8E84-426E-40DD-AFC4-6F175D3DCCD1}">
              <a14:hiddenFill xmlns:a14="http://schemas.microsoft.com/office/drawing/2010/main" xmlns="">
                <a:solidFill>
                  <a:srgbClr val="FFFFFF"/>
                </a:solidFill>
              </a14:hiddenFill>
            </a:ext>
          </a:extLst>
        </p:spPr>
      </p:pic>
      <p:sp>
        <p:nvSpPr>
          <p:cNvPr id="1113091" name="Rectangle 3"/>
          <p:cNvSpPr>
            <a:spLocks noGrp="1" noChangeArrowheads="1"/>
          </p:cNvSpPr>
          <p:nvPr>
            <p:ph type="title"/>
          </p:nvPr>
        </p:nvSpPr>
        <p:spPr>
          <a:xfrm>
            <a:off x="381000" y="981075"/>
            <a:ext cx="6553200" cy="4657725"/>
          </a:xfrm>
        </p:spPr>
        <p:txBody>
          <a:bodyPr/>
          <a:lstStyle/>
          <a:p>
            <a:pPr algn="l"/>
            <a:r>
              <a:rPr lang="en-US" altLang="zh-CN" b="1">
                <a:solidFill>
                  <a:schemeClr val="bg1"/>
                </a:solidFill>
                <a:latin typeface="方正舒体" pitchFamily="2" charset="-122"/>
                <a:ea typeface="方正舒体" pitchFamily="2" charset="-122"/>
              </a:rPr>
              <a:t/>
            </a:r>
            <a:br>
              <a:rPr lang="en-US" altLang="zh-CN" b="1">
                <a:solidFill>
                  <a:schemeClr val="bg1"/>
                </a:solidFill>
                <a:latin typeface="方正舒体" pitchFamily="2" charset="-122"/>
                <a:ea typeface="方正舒体" pitchFamily="2" charset="-122"/>
              </a:rPr>
            </a:br>
            <a:r>
              <a:rPr lang="zh-CN" altLang="en-US" sz="9600" b="1">
                <a:solidFill>
                  <a:schemeClr val="hlink"/>
                </a:solidFill>
                <a:latin typeface="方正舒体" pitchFamily="2" charset="-122"/>
                <a:ea typeface="方正舒体" pitchFamily="2" charset="-122"/>
              </a:rPr>
              <a:t>与您共享</a:t>
            </a:r>
            <a:br>
              <a:rPr lang="zh-CN" altLang="en-US" sz="9600" b="1">
                <a:solidFill>
                  <a:schemeClr val="hlink"/>
                </a:solidFill>
                <a:latin typeface="方正舒体" pitchFamily="2" charset="-122"/>
                <a:ea typeface="方正舒体" pitchFamily="2" charset="-122"/>
              </a:rPr>
            </a:br>
            <a:r>
              <a:rPr lang="zh-CN" altLang="en-US" sz="9600" b="1">
                <a:solidFill>
                  <a:schemeClr val="hlink"/>
                </a:solidFill>
                <a:latin typeface="方正舒体" pitchFamily="2" charset="-122"/>
                <a:ea typeface="方正舒体" pitchFamily="2" charset="-122"/>
              </a:rPr>
              <a:t>学习的快乐！</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5189" name="Rectangle 5"/>
          <p:cNvSpPr>
            <a:spLocks noChangeArrowheads="1"/>
          </p:cNvSpPr>
          <p:nvPr/>
        </p:nvSpPr>
        <p:spPr bwMode="auto">
          <a:xfrm rot="-3183388">
            <a:off x="-51593" y="3544094"/>
            <a:ext cx="3532187" cy="1044575"/>
          </a:xfrm>
          <a:prstGeom prst="rect">
            <a:avLst/>
          </a:prstGeom>
          <a:noFill/>
          <a:ln w="38100" cap="sq">
            <a:solidFill>
              <a:schemeClr val="tx2"/>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kumimoji="1" lang="zh-CN" altLang="en-US" sz="6000" b="1">
                <a:ea typeface="黑体" pitchFamily="49" charset="-122"/>
              </a:rPr>
              <a:t>快乐学习</a:t>
            </a:r>
          </a:p>
        </p:txBody>
      </p:sp>
      <p:sp>
        <p:nvSpPr>
          <p:cNvPr id="605190" name="Rectangle 6"/>
          <p:cNvSpPr>
            <a:spLocks noChangeArrowheads="1"/>
          </p:cNvSpPr>
          <p:nvPr/>
        </p:nvSpPr>
        <p:spPr bwMode="auto">
          <a:xfrm>
            <a:off x="3276600" y="2349500"/>
            <a:ext cx="4895850" cy="3933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kumimoji="1" lang="en-US" altLang="zh-CN" sz="4000" b="1">
                <a:solidFill>
                  <a:schemeClr val="hlink"/>
                </a:solidFill>
                <a:ea typeface="黑体" pitchFamily="49" charset="-122"/>
              </a:rPr>
              <a:t>1</a:t>
            </a:r>
            <a:r>
              <a:rPr kumimoji="1" lang="zh-CN" altLang="en-US" sz="4000" b="1">
                <a:solidFill>
                  <a:schemeClr val="hlink"/>
                </a:solidFill>
                <a:ea typeface="黑体" pitchFamily="49" charset="-122"/>
              </a:rPr>
              <a:t>、用身体去学习。</a:t>
            </a:r>
          </a:p>
          <a:p>
            <a:r>
              <a:rPr kumimoji="1" lang="en-US" altLang="zh-CN" sz="4000" b="1">
                <a:solidFill>
                  <a:schemeClr val="hlink"/>
                </a:solidFill>
                <a:ea typeface="黑体" pitchFamily="49" charset="-122"/>
              </a:rPr>
              <a:t>2</a:t>
            </a:r>
            <a:r>
              <a:rPr kumimoji="1" lang="zh-CN" altLang="en-US" sz="4000" b="1">
                <a:solidFill>
                  <a:schemeClr val="hlink"/>
                </a:solidFill>
                <a:ea typeface="黑体" pitchFamily="49" charset="-122"/>
              </a:rPr>
              <a:t>、用情绪去学习。</a:t>
            </a:r>
          </a:p>
          <a:p>
            <a:r>
              <a:rPr kumimoji="1" lang="en-US" altLang="zh-CN" sz="4000" b="1">
                <a:solidFill>
                  <a:schemeClr val="hlink"/>
                </a:solidFill>
                <a:ea typeface="黑体" pitchFamily="49" charset="-122"/>
              </a:rPr>
              <a:t>3</a:t>
            </a:r>
            <a:r>
              <a:rPr kumimoji="1" lang="zh-CN" altLang="en-US" sz="4000" b="1">
                <a:solidFill>
                  <a:schemeClr val="hlink"/>
                </a:solidFill>
                <a:ea typeface="黑体" pitchFamily="49" charset="-122"/>
              </a:rPr>
              <a:t>、用想象去学习。</a:t>
            </a:r>
          </a:p>
          <a:p>
            <a:r>
              <a:rPr kumimoji="1" lang="zh-CN" altLang="en-US" sz="6600" b="1">
                <a:solidFill>
                  <a:schemeClr val="tx2"/>
                </a:solidFill>
                <a:ea typeface="方正舒体" pitchFamily="2" charset="-122"/>
              </a:rPr>
              <a:t>快乐学习，快乐工作</a:t>
            </a:r>
            <a:r>
              <a:rPr kumimoji="1" lang="en-US" altLang="zh-CN" sz="6600" b="1">
                <a:solidFill>
                  <a:schemeClr val="tx2"/>
                </a:solidFill>
                <a:ea typeface="方正舒体" pitchFamily="2" charset="-122"/>
              </a:rPr>
              <a:t>.</a:t>
            </a:r>
          </a:p>
        </p:txBody>
      </p:sp>
      <p:sp>
        <p:nvSpPr>
          <p:cNvPr id="605191" name="Text Box 7"/>
          <p:cNvSpPr txBox="1">
            <a:spLocks noChangeArrowheads="1"/>
          </p:cNvSpPr>
          <p:nvPr/>
        </p:nvSpPr>
        <p:spPr bwMode="auto">
          <a:xfrm>
            <a:off x="1676400" y="349250"/>
            <a:ext cx="7127875" cy="1708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zh-CN" altLang="en-US" sz="10600" b="1">
                <a:solidFill>
                  <a:schemeClr val="tx2"/>
                </a:solidFill>
                <a:effectLst>
                  <a:outerShdw blurRad="38100" dist="38100" dir="2700000" algn="tl">
                    <a:srgbClr val="C0C0C0"/>
                  </a:outerShdw>
                </a:effectLst>
                <a:ea typeface="华文彩云" pitchFamily="2" charset="-122"/>
              </a:rPr>
              <a:t>豁出去啦！</a:t>
            </a:r>
          </a:p>
        </p:txBody>
      </p:sp>
    </p:spTree>
  </p:cSld>
  <p:clrMapOvr>
    <a:masterClrMapping/>
  </p:clrMapOvr>
  <p:transition>
    <p:rand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AutoShape 2"/>
          <p:cNvSpPr>
            <a:spLocks noChangeArrowheads="1"/>
          </p:cNvSpPr>
          <p:nvPr/>
        </p:nvSpPr>
        <p:spPr bwMode="auto">
          <a:xfrm>
            <a:off x="1752600" y="0"/>
            <a:ext cx="5257800" cy="1219200"/>
          </a:xfrm>
          <a:prstGeom prst="horizontalScroll">
            <a:avLst>
              <a:gd name="adj" fmla="val 12500"/>
            </a:avLst>
          </a:prstGeom>
          <a:solidFill>
            <a:srgbClr val="0000FF"/>
          </a:solidFill>
          <a:ln w="9525">
            <a:solidFill>
              <a:srgbClr val="000000"/>
            </a:solidFill>
            <a:round/>
            <a:headEnd/>
            <a:tailEnd/>
          </a:ln>
          <a:effectLst>
            <a:outerShdw dist="107763" dir="2700000" algn="ctr" rotWithShape="0">
              <a:srgbClr val="808080"/>
            </a:outerShdw>
          </a:effectLst>
        </p:spPr>
        <p:txBody>
          <a:bodyPr/>
          <a:lstStyle/>
          <a:p>
            <a:pPr algn="ctr" eaLnBrk="0" hangingPunct="0"/>
            <a:r>
              <a:rPr lang="en-US" altLang="zh-CN" sz="4200" b="1">
                <a:solidFill>
                  <a:schemeClr val="bg1"/>
                </a:solidFill>
                <a:latin typeface="Times New Roman" pitchFamily="18" charset="0"/>
                <a:ea typeface="幼圆" pitchFamily="49" charset="-122"/>
              </a:rPr>
              <a:t> </a:t>
            </a:r>
            <a:r>
              <a:rPr lang="zh-CN" altLang="en-US" sz="5400" b="1">
                <a:solidFill>
                  <a:srgbClr val="FFFFFF"/>
                </a:solidFill>
                <a:latin typeface="黑体" pitchFamily="49" charset="-122"/>
                <a:ea typeface="黑体" pitchFamily="49" charset="-122"/>
              </a:rPr>
              <a:t>目      录</a:t>
            </a:r>
          </a:p>
        </p:txBody>
      </p:sp>
      <p:sp>
        <p:nvSpPr>
          <p:cNvPr id="609284" name="Text Box 4"/>
          <p:cNvSpPr txBox="1">
            <a:spLocks noChangeArrowheads="1"/>
          </p:cNvSpPr>
          <p:nvPr/>
        </p:nvSpPr>
        <p:spPr bwMode="auto">
          <a:xfrm>
            <a:off x="228600" y="1143000"/>
            <a:ext cx="5257800" cy="5273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kumimoji="1" lang="zh-CN" altLang="en-US" sz="2000" b="1">
                <a:effectLst>
                  <a:outerShdw blurRad="38100" dist="38100" dir="2700000" algn="tl">
                    <a:srgbClr val="C0C0C0"/>
                  </a:outerShdw>
                </a:effectLst>
                <a:latin typeface="Tahoma" pitchFamily="34" charset="0"/>
              </a:rPr>
              <a:t>一、重塑心态</a:t>
            </a:r>
          </a:p>
          <a:p>
            <a:r>
              <a:rPr kumimoji="1" lang="zh-CN" altLang="en-US" sz="2000" b="1">
                <a:effectLst>
                  <a:outerShdw blurRad="38100" dist="38100" dir="2700000" algn="tl">
                    <a:srgbClr val="C0C0C0"/>
                  </a:outerShdw>
                </a:effectLst>
                <a:latin typeface="Tahoma" pitchFamily="34" charset="0"/>
              </a:rPr>
              <a:t>       </a:t>
            </a:r>
            <a:r>
              <a:rPr kumimoji="1" lang="zh-CN" altLang="en-US" sz="2000">
                <a:effectLst>
                  <a:outerShdw blurRad="38100" dist="38100" dir="2700000" algn="tl">
                    <a:srgbClr val="C0C0C0"/>
                  </a:outerShdw>
                </a:effectLst>
                <a:latin typeface="Tahoma" pitchFamily="34" charset="0"/>
              </a:rPr>
              <a:t>什么是心态？</a:t>
            </a:r>
          </a:p>
          <a:p>
            <a:r>
              <a:rPr kumimoji="1" lang="zh-CN" altLang="en-US" sz="2000">
                <a:effectLst>
                  <a:outerShdw blurRad="38100" dist="38100" dir="2700000" algn="tl">
                    <a:srgbClr val="C0C0C0"/>
                  </a:outerShdw>
                </a:effectLst>
                <a:latin typeface="Tahoma" pitchFamily="34" charset="0"/>
              </a:rPr>
              <a:t>       心态的来源？</a:t>
            </a:r>
          </a:p>
          <a:p>
            <a:r>
              <a:rPr kumimoji="1" lang="zh-CN" altLang="en-US" sz="2000">
                <a:effectLst>
                  <a:outerShdw blurRad="38100" dist="38100" dir="2700000" algn="tl">
                    <a:srgbClr val="C0C0C0"/>
                  </a:outerShdw>
                </a:effectLst>
                <a:latin typeface="Tahoma" pitchFamily="34" charset="0"/>
              </a:rPr>
              <a:t>       心念决定心态　</a:t>
            </a:r>
          </a:p>
          <a:p>
            <a:r>
              <a:rPr kumimoji="1" lang="zh-CN" altLang="en-US" sz="2000" b="1">
                <a:effectLst>
                  <a:outerShdw blurRad="38100" dist="38100" dir="2700000" algn="tl">
                    <a:srgbClr val="C0C0C0"/>
                  </a:outerShdw>
                </a:effectLst>
                <a:latin typeface="Tahoma" pitchFamily="34" charset="0"/>
              </a:rPr>
              <a:t>二、企业中的三种员工：</a:t>
            </a:r>
          </a:p>
          <a:p>
            <a:r>
              <a:rPr kumimoji="1" lang="zh-CN" altLang="en-US" sz="2000" b="1">
                <a:effectLst>
                  <a:outerShdw blurRad="38100" dist="38100" dir="2700000" algn="tl">
                    <a:srgbClr val="C0C0C0"/>
                  </a:outerShdw>
                </a:effectLst>
                <a:latin typeface="Tahoma" pitchFamily="34" charset="0"/>
              </a:rPr>
              <a:t>       </a:t>
            </a:r>
            <a:r>
              <a:rPr kumimoji="1" lang="zh-CN" altLang="en-US" sz="2000">
                <a:effectLst>
                  <a:outerShdw blurRad="38100" dist="38100" dir="2700000" algn="tl">
                    <a:srgbClr val="C0C0C0"/>
                  </a:outerShdw>
                </a:effectLst>
                <a:latin typeface="Tahoma" pitchFamily="34" charset="0"/>
              </a:rPr>
              <a:t>第一种是对工作问题，推托找借口者；</a:t>
            </a:r>
          </a:p>
          <a:p>
            <a:r>
              <a:rPr kumimoji="1" lang="zh-CN" altLang="en-US" sz="2000">
                <a:effectLst>
                  <a:outerShdw blurRad="38100" dist="38100" dir="2700000" algn="tl">
                    <a:srgbClr val="C0C0C0"/>
                  </a:outerShdw>
                </a:effectLst>
                <a:latin typeface="Tahoma" pitchFamily="34" charset="0"/>
              </a:rPr>
              <a:t>       第二种是只反应问题，不解决问题者；</a:t>
            </a:r>
          </a:p>
          <a:p>
            <a:r>
              <a:rPr kumimoji="1" lang="zh-CN" altLang="en-US" sz="2000">
                <a:effectLst>
                  <a:outerShdw blurRad="38100" dist="38100" dir="2700000" algn="tl">
                    <a:srgbClr val="C0C0C0"/>
                  </a:outerShdw>
                </a:effectLst>
                <a:latin typeface="Tahoma" pitchFamily="34" charset="0"/>
              </a:rPr>
              <a:t>       第三种是既勇于承担，又解决问题者。</a:t>
            </a:r>
          </a:p>
          <a:p>
            <a:r>
              <a:rPr kumimoji="1" lang="zh-CN" altLang="en-US" sz="2000" b="1">
                <a:effectLst>
                  <a:outerShdw blurRad="38100" dist="38100" dir="2700000" algn="tl">
                    <a:srgbClr val="C0C0C0"/>
                  </a:outerShdw>
                </a:effectLst>
                <a:latin typeface="Tahoma" pitchFamily="34" charset="0"/>
              </a:rPr>
              <a:t>三．常见的七种员工负面心态</a:t>
            </a:r>
          </a:p>
          <a:p>
            <a:r>
              <a:rPr kumimoji="1" lang="zh-CN" altLang="en-US" sz="2000" b="1">
                <a:effectLst>
                  <a:outerShdw blurRad="38100" dist="38100" dir="2700000" algn="tl">
                    <a:srgbClr val="C0C0C0"/>
                  </a:outerShdw>
                </a:effectLst>
                <a:latin typeface="Tahoma" pitchFamily="34" charset="0"/>
              </a:rPr>
              <a:t>       </a:t>
            </a:r>
            <a:r>
              <a:rPr kumimoji="1" lang="zh-CN" altLang="en-US" sz="2000">
                <a:effectLst>
                  <a:outerShdw blurRad="38100" dist="38100" dir="2700000" algn="tl">
                    <a:srgbClr val="C0C0C0"/>
                  </a:outerShdw>
                </a:effectLst>
                <a:latin typeface="Tahoma" pitchFamily="34" charset="0"/>
              </a:rPr>
              <a:t>自卑心态、怯懦心态、猜嫉心态、</a:t>
            </a:r>
          </a:p>
          <a:p>
            <a:r>
              <a:rPr kumimoji="1" lang="zh-CN" altLang="en-US" sz="2000">
                <a:effectLst>
                  <a:outerShdw blurRad="38100" dist="38100" dir="2700000" algn="tl">
                    <a:srgbClr val="C0C0C0"/>
                  </a:outerShdw>
                </a:effectLst>
                <a:latin typeface="Tahoma" pitchFamily="34" charset="0"/>
              </a:rPr>
              <a:t>       叛逆心态、显摆心态、贪图心态、</a:t>
            </a:r>
          </a:p>
          <a:p>
            <a:r>
              <a:rPr kumimoji="1" lang="zh-CN" altLang="en-US" sz="2000">
                <a:effectLst>
                  <a:outerShdw blurRad="38100" dist="38100" dir="2700000" algn="tl">
                    <a:srgbClr val="C0C0C0"/>
                  </a:outerShdw>
                </a:effectLst>
                <a:latin typeface="Tahoma" pitchFamily="34" charset="0"/>
              </a:rPr>
              <a:t>       冷漠心态</a:t>
            </a:r>
          </a:p>
          <a:p>
            <a:r>
              <a:rPr kumimoji="1" lang="zh-CN" altLang="en-US" sz="2000" b="1">
                <a:effectLst>
                  <a:outerShdw blurRad="38100" dist="38100" dir="2700000" algn="tl">
                    <a:srgbClr val="C0C0C0"/>
                  </a:outerShdw>
                </a:effectLst>
                <a:latin typeface="Tahoma" pitchFamily="34" charset="0"/>
              </a:rPr>
              <a:t>四、优秀员工的四种心态</a:t>
            </a:r>
          </a:p>
          <a:p>
            <a:r>
              <a:rPr kumimoji="1" lang="zh-CN" altLang="en-US" sz="2000">
                <a:effectLst>
                  <a:outerShdw blurRad="38100" dist="38100" dir="2700000" algn="tl">
                    <a:srgbClr val="C0C0C0"/>
                  </a:outerShdw>
                </a:effectLst>
                <a:latin typeface="Tahoma" pitchFamily="34" charset="0"/>
              </a:rPr>
              <a:t>       第一个心态：企业主人的心态</a:t>
            </a:r>
          </a:p>
          <a:p>
            <a:r>
              <a:rPr kumimoji="1" lang="zh-CN" altLang="en-US" sz="2000">
                <a:effectLst>
                  <a:outerShdw blurRad="38100" dist="38100" dir="2700000" algn="tl">
                    <a:srgbClr val="C0C0C0"/>
                  </a:outerShdw>
                </a:effectLst>
                <a:latin typeface="Tahoma" pitchFamily="34" charset="0"/>
              </a:rPr>
              <a:t>       第二个心态：事业热忱的心态</a:t>
            </a:r>
          </a:p>
          <a:p>
            <a:r>
              <a:rPr kumimoji="1" lang="zh-CN" altLang="en-US" sz="2000">
                <a:effectLst>
                  <a:outerShdw blurRad="38100" dist="38100" dir="2700000" algn="tl">
                    <a:srgbClr val="C0C0C0"/>
                  </a:outerShdw>
                </a:effectLst>
                <a:latin typeface="Tahoma" pitchFamily="34" charset="0"/>
              </a:rPr>
              <a:t>       第三个心态：事情专注的心态</a:t>
            </a:r>
          </a:p>
          <a:p>
            <a:r>
              <a:rPr kumimoji="1" lang="zh-CN" altLang="en-US" sz="2000">
                <a:effectLst>
                  <a:outerShdw blurRad="38100" dist="38100" dir="2700000" algn="tl">
                    <a:srgbClr val="C0C0C0"/>
                  </a:outerShdw>
                </a:effectLst>
                <a:latin typeface="Tahoma" pitchFamily="34" charset="0"/>
              </a:rPr>
              <a:t>       第四个心态：自我负责的心态</a:t>
            </a:r>
          </a:p>
        </p:txBody>
      </p:sp>
      <p:sp>
        <p:nvSpPr>
          <p:cNvPr id="609285" name="Text Box 5"/>
          <p:cNvSpPr txBox="1">
            <a:spLocks noChangeArrowheads="1"/>
          </p:cNvSpPr>
          <p:nvPr/>
        </p:nvSpPr>
        <p:spPr bwMode="auto">
          <a:xfrm>
            <a:off x="5257800" y="1066800"/>
            <a:ext cx="3886200" cy="53959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kumimoji="1" lang="en-US" altLang="zh-CN" sz="800" b="1">
              <a:latin typeface="Tahoma" pitchFamily="34" charset="0"/>
            </a:endParaRPr>
          </a:p>
          <a:p>
            <a:r>
              <a:rPr kumimoji="1" lang="zh-CN" altLang="en-US" sz="2000" b="1">
                <a:effectLst>
                  <a:outerShdw blurRad="38100" dist="38100" dir="2700000" algn="tl">
                    <a:srgbClr val="C0C0C0"/>
                  </a:outerShdw>
                </a:effectLst>
                <a:latin typeface="Tahoma" pitchFamily="34" charset="0"/>
              </a:rPr>
              <a:t>五、重塑员工心态的语言技巧</a:t>
            </a:r>
          </a:p>
          <a:p>
            <a:r>
              <a:rPr kumimoji="1" lang="zh-CN" altLang="en-US" sz="2000">
                <a:effectLst>
                  <a:outerShdw blurRad="38100" dist="38100" dir="2700000" algn="tl">
                    <a:srgbClr val="C0C0C0"/>
                  </a:outerShdw>
                </a:effectLst>
                <a:latin typeface="Tahoma" pitchFamily="34" charset="0"/>
              </a:rPr>
              <a:t>       自我验证心态语言改变法</a:t>
            </a:r>
          </a:p>
          <a:p>
            <a:r>
              <a:rPr kumimoji="1" lang="zh-CN" altLang="en-US" sz="2000">
                <a:effectLst>
                  <a:outerShdw blurRad="38100" dist="38100" dir="2700000" algn="tl">
                    <a:srgbClr val="C0C0C0"/>
                  </a:outerShdw>
                </a:effectLst>
                <a:latin typeface="Tahoma" pitchFamily="34" charset="0"/>
              </a:rPr>
              <a:t>       自我局限心态语言改变法</a:t>
            </a:r>
          </a:p>
          <a:p>
            <a:r>
              <a:rPr kumimoji="1" lang="zh-CN" altLang="en-US" sz="2000">
                <a:effectLst>
                  <a:outerShdw blurRad="38100" dist="38100" dir="2700000" algn="tl">
                    <a:srgbClr val="C0C0C0"/>
                  </a:outerShdw>
                </a:effectLst>
                <a:latin typeface="Tahoma" pitchFamily="34" charset="0"/>
              </a:rPr>
              <a:t>       托付思想心态语言改变法</a:t>
            </a:r>
          </a:p>
          <a:p>
            <a:r>
              <a:rPr kumimoji="1" lang="zh-CN" altLang="en-US" sz="2000" b="1">
                <a:effectLst>
                  <a:outerShdw blurRad="38100" dist="38100" dir="2700000" algn="tl">
                    <a:srgbClr val="C0C0C0"/>
                  </a:outerShdw>
                </a:effectLst>
                <a:latin typeface="Tahoma" pitchFamily="34" charset="0"/>
              </a:rPr>
              <a:t>六、重塑员工心态的行为技巧</a:t>
            </a:r>
          </a:p>
          <a:p>
            <a:r>
              <a:rPr kumimoji="1" lang="zh-CN" altLang="en-US" sz="2000">
                <a:effectLst>
                  <a:outerShdw blurRad="38100" dist="38100" dir="2700000" algn="tl">
                    <a:srgbClr val="C0C0C0"/>
                  </a:outerShdw>
                </a:effectLst>
                <a:latin typeface="Tahoma" pitchFamily="34" charset="0"/>
              </a:rPr>
              <a:t>       拒绝拖延，立即行动</a:t>
            </a:r>
          </a:p>
          <a:p>
            <a:r>
              <a:rPr kumimoji="1" lang="zh-CN" altLang="en-US" sz="2000">
                <a:effectLst>
                  <a:outerShdw blurRad="38100" dist="38100" dir="2700000" algn="tl">
                    <a:srgbClr val="C0C0C0"/>
                  </a:outerShdw>
                </a:effectLst>
                <a:latin typeface="Tahoma" pitchFamily="34" charset="0"/>
              </a:rPr>
              <a:t>       在平凡中，做出精彩</a:t>
            </a:r>
            <a:r>
              <a:rPr kumimoji="1" lang="zh-CN" altLang="en-US" sz="2000">
                <a:effectLst>
                  <a:outerShdw blurRad="38100" dist="38100" dir="2700000" algn="tl">
                    <a:srgbClr val="C0C0C0"/>
                  </a:outerShdw>
                </a:effectLst>
                <a:latin typeface="Arial"/>
              </a:rPr>
              <a:t> </a:t>
            </a:r>
            <a:endParaRPr kumimoji="1" lang="zh-CN" altLang="en-US" sz="2000">
              <a:effectLst>
                <a:outerShdw blurRad="38100" dist="38100" dir="2700000" algn="tl">
                  <a:srgbClr val="C0C0C0"/>
                </a:outerShdw>
              </a:effectLst>
              <a:latin typeface="Tahoma" pitchFamily="34" charset="0"/>
            </a:endParaRPr>
          </a:p>
          <a:p>
            <a:r>
              <a:rPr kumimoji="1" lang="zh-CN" altLang="en-US" sz="2000">
                <a:effectLst>
                  <a:outerShdw blurRad="38100" dist="38100" dir="2700000" algn="tl">
                    <a:srgbClr val="C0C0C0"/>
                  </a:outerShdw>
                </a:effectLst>
                <a:latin typeface="Tahoma" pitchFamily="34" charset="0"/>
              </a:rPr>
              <a:t>       自己提问，突破惯性</a:t>
            </a:r>
          </a:p>
          <a:p>
            <a:r>
              <a:rPr kumimoji="1" lang="zh-CN" altLang="en-US" sz="2000">
                <a:effectLst>
                  <a:outerShdw blurRad="38100" dist="38100" dir="2700000" algn="tl">
                    <a:srgbClr val="C0C0C0"/>
                  </a:outerShdw>
                </a:effectLst>
                <a:latin typeface="Tahoma" pitchFamily="34" charset="0"/>
              </a:rPr>
              <a:t>       积极尝试，邂逅机遇</a:t>
            </a:r>
          </a:p>
          <a:p>
            <a:r>
              <a:rPr kumimoji="1" lang="zh-CN" altLang="en-US" sz="2000" b="1">
                <a:effectLst>
                  <a:outerShdw blurRad="38100" dist="38100" dir="2700000" algn="tl">
                    <a:srgbClr val="C0C0C0"/>
                  </a:outerShdw>
                </a:effectLst>
                <a:latin typeface="Tahoma" pitchFamily="34" charset="0"/>
              </a:rPr>
              <a:t>七、重塑员工心态的组织技巧</a:t>
            </a:r>
          </a:p>
          <a:p>
            <a:r>
              <a:rPr kumimoji="1" lang="zh-CN" altLang="en-US" sz="2000">
                <a:effectLst>
                  <a:outerShdw blurRad="38100" dist="38100" dir="2700000" algn="tl">
                    <a:srgbClr val="C0C0C0"/>
                  </a:outerShdw>
                </a:effectLst>
                <a:latin typeface="Tahoma" pitchFamily="34" charset="0"/>
              </a:rPr>
              <a:t>       建立员工测试制度。</a:t>
            </a:r>
          </a:p>
          <a:p>
            <a:r>
              <a:rPr kumimoji="1" lang="zh-CN" altLang="en-US" sz="2000">
                <a:effectLst>
                  <a:outerShdw blurRad="38100" dist="38100" dir="2700000" algn="tl">
                    <a:srgbClr val="C0C0C0"/>
                  </a:outerShdw>
                </a:effectLst>
                <a:latin typeface="Tahoma" pitchFamily="34" charset="0"/>
              </a:rPr>
              <a:t>       推行员工换岗制度</a:t>
            </a:r>
          </a:p>
          <a:p>
            <a:r>
              <a:rPr kumimoji="1" lang="zh-CN" altLang="en-US" sz="2000">
                <a:effectLst>
                  <a:outerShdw blurRad="38100" dist="38100" dir="2700000" algn="tl">
                    <a:srgbClr val="C0C0C0"/>
                  </a:outerShdw>
                </a:effectLst>
                <a:latin typeface="Tahoma" pitchFamily="34" charset="0"/>
              </a:rPr>
              <a:t>       实行员工人性管理，</a:t>
            </a:r>
          </a:p>
          <a:p>
            <a:r>
              <a:rPr kumimoji="1" lang="zh-CN" altLang="en-US" sz="2000">
                <a:effectLst>
                  <a:outerShdw blurRad="38100" dist="38100" dir="2700000" algn="tl">
                    <a:srgbClr val="C0C0C0"/>
                  </a:outerShdw>
                </a:effectLst>
                <a:latin typeface="Tahoma" pitchFamily="34" charset="0"/>
              </a:rPr>
              <a:t>       扩大员工参与程度</a:t>
            </a:r>
          </a:p>
          <a:p>
            <a:r>
              <a:rPr kumimoji="1" lang="zh-CN" altLang="en-US" sz="2000">
                <a:effectLst>
                  <a:outerShdw blurRad="38100" dist="38100" dir="2700000" algn="tl">
                    <a:srgbClr val="C0C0C0"/>
                  </a:outerShdw>
                </a:effectLst>
                <a:latin typeface="Tahoma" pitchFamily="34" charset="0"/>
              </a:rPr>
              <a:t>       扩大员工自主程度，</a:t>
            </a:r>
          </a:p>
          <a:p>
            <a:r>
              <a:rPr kumimoji="1" lang="zh-CN" altLang="en-US" sz="2000">
                <a:effectLst>
                  <a:outerShdw blurRad="38100" dist="38100" dir="2700000" algn="tl">
                    <a:srgbClr val="C0C0C0"/>
                  </a:outerShdw>
                </a:effectLst>
                <a:latin typeface="Tahoma" pitchFamily="34" charset="0"/>
              </a:rPr>
              <a:t>       建立员工申述制度，</a:t>
            </a:r>
          </a:p>
          <a:p>
            <a:r>
              <a:rPr kumimoji="1" lang="zh-CN" altLang="en-US" sz="2000">
                <a:effectLst>
                  <a:outerShdw blurRad="38100" dist="38100" dir="2700000" algn="tl">
                    <a:srgbClr val="C0C0C0"/>
                  </a:outerShdw>
                </a:effectLst>
                <a:latin typeface="Tahoma" pitchFamily="34" charset="0"/>
              </a:rPr>
              <a:t>       加强员工沟通建设。</a:t>
            </a:r>
          </a:p>
        </p:txBody>
      </p:sp>
    </p:spTree>
  </p:cSld>
  <p:clrMapOvr>
    <a:masterClrMapping/>
  </p:clrMapOvr>
  <p:transition>
    <p:random/>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3538" name="Rectangle 2"/>
          <p:cNvSpPr>
            <a:spLocks noGrp="1" noChangeArrowheads="1"/>
          </p:cNvSpPr>
          <p:nvPr>
            <p:ph type="title"/>
          </p:nvPr>
        </p:nvSpPr>
        <p:spPr>
          <a:xfrm>
            <a:off x="468313" y="457200"/>
            <a:ext cx="6389687" cy="914400"/>
          </a:xfrm>
        </p:spPr>
        <p:txBody>
          <a:bodyPr/>
          <a:lstStyle/>
          <a:p>
            <a:pPr algn="l"/>
            <a:r>
              <a:rPr kumimoji="1" lang="zh-CN" altLang="en-US" sz="4000" b="1">
                <a:solidFill>
                  <a:schemeClr val="tx1"/>
                </a:solidFill>
                <a:latin typeface="黑体" pitchFamily="49" charset="-122"/>
                <a:ea typeface="黑体" pitchFamily="49" charset="-122"/>
              </a:rPr>
              <a:t>心态管理的社会背景</a:t>
            </a:r>
          </a:p>
        </p:txBody>
      </p:sp>
      <p:sp>
        <p:nvSpPr>
          <p:cNvPr id="1473539" name="Rectangle 3"/>
          <p:cNvSpPr>
            <a:spLocks noGrp="1" noChangeArrowheads="1"/>
          </p:cNvSpPr>
          <p:nvPr>
            <p:ph type="body" idx="1"/>
          </p:nvPr>
        </p:nvSpPr>
        <p:spPr>
          <a:xfrm>
            <a:off x="395288" y="1484313"/>
            <a:ext cx="8520112" cy="5068887"/>
          </a:xfrm>
        </p:spPr>
        <p:txBody>
          <a:bodyPr/>
          <a:lstStyle/>
          <a:p>
            <a:pPr>
              <a:lnSpc>
                <a:spcPct val="90000"/>
              </a:lnSpc>
            </a:pPr>
            <a:r>
              <a:rPr lang="en-US" altLang="zh-CN" sz="800" b="1">
                <a:solidFill>
                  <a:srgbClr val="FFFFFF"/>
                </a:solidFill>
                <a:latin typeface="黑体" pitchFamily="49" charset="-122"/>
                <a:ea typeface="黑体" pitchFamily="49" charset="-122"/>
              </a:rPr>
              <a:t>            </a:t>
            </a:r>
            <a:r>
              <a:rPr lang="zh-CN" altLang="en-US" sz="2400">
                <a:latin typeface="黑体" pitchFamily="49" charset="-122"/>
                <a:ea typeface="黑体" pitchFamily="49" charset="-122"/>
              </a:rPr>
              <a:t>整个中国社会到处都存在紧张与焦躁的迹象。 </a:t>
            </a:r>
          </a:p>
          <a:p>
            <a:pPr>
              <a:lnSpc>
                <a:spcPct val="90000"/>
              </a:lnSpc>
              <a:buFontTx/>
              <a:buNone/>
            </a:pPr>
            <a:r>
              <a:rPr lang="zh-CN" altLang="en-US" sz="2400">
                <a:latin typeface="黑体" pitchFamily="49" charset="-122"/>
                <a:ea typeface="黑体" pitchFamily="49" charset="-122"/>
              </a:rPr>
              <a:t>     </a:t>
            </a:r>
            <a:r>
              <a:rPr lang="en-US" altLang="zh-CN" sz="2400">
                <a:latin typeface="黑体" pitchFamily="49" charset="-122"/>
                <a:ea typeface="黑体" pitchFamily="49" charset="-122"/>
              </a:rPr>
              <a:t>《</a:t>
            </a:r>
            <a:r>
              <a:rPr lang="zh-CN" altLang="en-US" sz="2400">
                <a:latin typeface="黑体" pitchFamily="49" charset="-122"/>
                <a:ea typeface="黑体" pitchFamily="49" charset="-122"/>
              </a:rPr>
              <a:t>中国青年报</a:t>
            </a:r>
            <a:r>
              <a:rPr lang="en-US" altLang="zh-CN" sz="2400">
                <a:latin typeface="黑体" pitchFamily="49" charset="-122"/>
                <a:ea typeface="黑体" pitchFamily="49" charset="-122"/>
              </a:rPr>
              <a:t>》</a:t>
            </a:r>
            <a:r>
              <a:rPr lang="zh-CN" altLang="en-US" sz="2400">
                <a:latin typeface="黑体" pitchFamily="49" charset="-122"/>
                <a:ea typeface="黑体" pitchFamily="49" charset="-122"/>
              </a:rPr>
              <a:t>最近的调查结果显示，</a:t>
            </a:r>
            <a:r>
              <a:rPr lang="en-US" altLang="zh-CN" sz="2400">
                <a:latin typeface="黑体" pitchFamily="49" charset="-122"/>
                <a:ea typeface="黑体" pitchFamily="49" charset="-122"/>
              </a:rPr>
              <a:t>66</a:t>
            </a:r>
            <a:r>
              <a:rPr lang="zh-CN" altLang="en-US" sz="2400">
                <a:latin typeface="黑体" pitchFamily="49" charset="-122"/>
                <a:ea typeface="黑体" pitchFamily="49" charset="-122"/>
              </a:rPr>
              <a:t>％的年轻人觉得自己压力很大，只有不到</a:t>
            </a:r>
            <a:r>
              <a:rPr lang="en-US" altLang="zh-CN" sz="2400">
                <a:latin typeface="黑体" pitchFamily="49" charset="-122"/>
                <a:ea typeface="黑体" pitchFamily="49" charset="-122"/>
              </a:rPr>
              <a:t>1</a:t>
            </a:r>
            <a:r>
              <a:rPr lang="zh-CN" altLang="en-US" sz="2400">
                <a:latin typeface="黑体" pitchFamily="49" charset="-122"/>
                <a:ea typeface="黑体" pitchFamily="49" charset="-122"/>
              </a:rPr>
              <a:t>％的人觉得没什么压力。</a:t>
            </a:r>
          </a:p>
          <a:p>
            <a:pPr>
              <a:lnSpc>
                <a:spcPct val="90000"/>
              </a:lnSpc>
              <a:buFontTx/>
              <a:buNone/>
            </a:pPr>
            <a:r>
              <a:rPr lang="zh-CN" altLang="en-US" sz="2400">
                <a:latin typeface="黑体" pitchFamily="49" charset="-122"/>
                <a:ea typeface="黑体" pitchFamily="49" charset="-122"/>
              </a:rPr>
              <a:t>      那么，为何会有如此多的焦虑呢？ </a:t>
            </a:r>
          </a:p>
          <a:p>
            <a:pPr>
              <a:lnSpc>
                <a:spcPct val="90000"/>
              </a:lnSpc>
              <a:buFontTx/>
              <a:buNone/>
            </a:pPr>
            <a:r>
              <a:rPr lang="zh-CN" altLang="en-US" sz="2400">
                <a:latin typeface="黑体" pitchFamily="49" charset="-122"/>
                <a:ea typeface="黑体" pitchFamily="49" charset="-122"/>
              </a:rPr>
              <a:t>      专家认为，这个时代为中国青年提供了前所未有的机遇，但同时也给他们带来了前所未有的压力，这种情况在城市里表现得更为突出。中国年轻人普遍认为，他们生活在一个千载难逢的好时代，如果不好好把握，就会错失良机。 </a:t>
            </a:r>
          </a:p>
          <a:p>
            <a:pPr>
              <a:lnSpc>
                <a:spcPct val="90000"/>
              </a:lnSpc>
              <a:buFontTx/>
              <a:buNone/>
            </a:pPr>
            <a:r>
              <a:rPr lang="zh-CN" altLang="en-US" sz="2400">
                <a:latin typeface="黑体" pitchFamily="49" charset="-122"/>
                <a:ea typeface="黑体" pitchFamily="49" charset="-122"/>
              </a:rPr>
              <a:t>      尽管几乎世界各地都存在成功的压力，但专家认为，在中国成功的压力更大，因为中国人认为，中国进入全球经济体系比其它国家晚，因此必须补回失去的时间。在中国看来，在经济上赶上日本和韩国等富裕邻国可以使其</a:t>
            </a:r>
            <a:r>
              <a:rPr lang="zh-CN" altLang="en-US" sz="2400">
                <a:latin typeface="Times New Roman"/>
                <a:ea typeface="黑体" pitchFamily="49" charset="-122"/>
              </a:rPr>
              <a:t>“</a:t>
            </a:r>
            <a:r>
              <a:rPr lang="zh-CN" altLang="en-US" sz="2400">
                <a:latin typeface="黑体" pitchFamily="49" charset="-122"/>
                <a:ea typeface="黑体" pitchFamily="49" charset="-122"/>
              </a:rPr>
              <a:t>重新获得</a:t>
            </a:r>
            <a:r>
              <a:rPr lang="zh-CN" altLang="en-US" sz="2400">
                <a:latin typeface="Times New Roman"/>
                <a:ea typeface="黑体" pitchFamily="49" charset="-122"/>
              </a:rPr>
              <a:t>”</a:t>
            </a:r>
            <a:r>
              <a:rPr lang="zh-CN" altLang="en-US" sz="2400">
                <a:latin typeface="黑体" pitchFamily="49" charset="-122"/>
                <a:ea typeface="黑体" pitchFamily="49" charset="-122"/>
              </a:rPr>
              <a:t>应有的国际地位。  </a:t>
            </a:r>
          </a:p>
        </p:txBody>
      </p:sp>
    </p:spTree>
  </p:cSld>
  <p:clrMapOvr>
    <a:masterClrMapping/>
  </p:clrMapOvr>
  <p:transition>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63" name="Rectangle 3"/>
          <p:cNvSpPr>
            <a:spLocks noGrp="1" noChangeArrowheads="1"/>
          </p:cNvSpPr>
          <p:nvPr>
            <p:ph type="body" idx="1"/>
          </p:nvPr>
        </p:nvSpPr>
        <p:spPr>
          <a:xfrm>
            <a:off x="304800" y="1143000"/>
            <a:ext cx="8534400" cy="5257800"/>
          </a:xfrm>
        </p:spPr>
        <p:txBody>
          <a:bodyPr/>
          <a:lstStyle/>
          <a:p>
            <a:pPr>
              <a:lnSpc>
                <a:spcPct val="90000"/>
              </a:lnSpc>
              <a:buFontTx/>
              <a:buNone/>
            </a:pPr>
            <a:r>
              <a:rPr lang="en-US" altLang="zh-CN" sz="2000">
                <a:latin typeface="黑体" pitchFamily="49" charset="-122"/>
                <a:ea typeface="黑体" pitchFamily="49" charset="-122"/>
              </a:rPr>
              <a:t>    </a:t>
            </a:r>
            <a:r>
              <a:rPr lang="zh-CN" altLang="en-US" sz="1900">
                <a:latin typeface="黑体" pitchFamily="49" charset="-122"/>
                <a:ea typeface="黑体" pitchFamily="49" charset="-122"/>
              </a:rPr>
              <a:t>三种痛苦的转变正在冲击着中国社会，专家认为，任何一种转变都足以</a:t>
            </a:r>
          </a:p>
          <a:p>
            <a:pPr>
              <a:lnSpc>
                <a:spcPct val="90000"/>
              </a:lnSpc>
              <a:buFontTx/>
              <a:buNone/>
            </a:pPr>
            <a:r>
              <a:rPr lang="zh-CN" altLang="en-US" sz="1900">
                <a:latin typeface="黑体" pitchFamily="49" charset="-122"/>
                <a:ea typeface="黑体" pitchFamily="49" charset="-122"/>
              </a:rPr>
              <a:t>导致人们心理失衡：</a:t>
            </a:r>
          </a:p>
          <a:p>
            <a:pPr>
              <a:lnSpc>
                <a:spcPct val="90000"/>
              </a:lnSpc>
              <a:buFontTx/>
              <a:buNone/>
            </a:pPr>
            <a:r>
              <a:rPr lang="zh-CN" altLang="en-US" sz="1900">
                <a:latin typeface="宋体" pitchFamily="2" charset="-122"/>
              </a:rPr>
              <a:t>  </a:t>
            </a:r>
            <a:r>
              <a:rPr lang="en-US" altLang="zh-CN" sz="1900" b="1">
                <a:latin typeface="宋体" pitchFamily="2" charset="-122"/>
              </a:rPr>
              <a:t>1.</a:t>
            </a:r>
            <a:r>
              <a:rPr lang="zh-CN" altLang="en-US" sz="1900" b="1">
                <a:latin typeface="宋体" pitchFamily="2" charset="-122"/>
              </a:rPr>
              <a:t>中国的经济体制正处于从计划经济向社会主义市场经济大转变时期。无</a:t>
            </a:r>
          </a:p>
          <a:p>
            <a:pPr>
              <a:lnSpc>
                <a:spcPct val="90000"/>
              </a:lnSpc>
              <a:buFontTx/>
              <a:buNone/>
            </a:pPr>
            <a:r>
              <a:rPr lang="zh-CN" altLang="en-US" sz="1900" b="1">
                <a:latin typeface="宋体" pitchFamily="2" charset="-122"/>
              </a:rPr>
              <a:t>    数人从农村涌入城市。以前人们安居乐业，如今却不安于现状、纷纷冒</a:t>
            </a:r>
          </a:p>
          <a:p>
            <a:pPr>
              <a:lnSpc>
                <a:spcPct val="90000"/>
              </a:lnSpc>
              <a:buFontTx/>
              <a:buNone/>
            </a:pPr>
            <a:r>
              <a:rPr lang="zh-CN" altLang="en-US" sz="1900" b="1">
                <a:latin typeface="宋体" pitchFamily="2" charset="-122"/>
              </a:rPr>
              <a:t>    险致富。 </a:t>
            </a:r>
          </a:p>
          <a:p>
            <a:pPr>
              <a:lnSpc>
                <a:spcPct val="90000"/>
              </a:lnSpc>
              <a:buFontTx/>
              <a:buNone/>
            </a:pPr>
            <a:r>
              <a:rPr lang="zh-CN" altLang="en-US" sz="1900" b="1">
                <a:latin typeface="宋体" pitchFamily="2" charset="-122"/>
              </a:rPr>
              <a:t>  </a:t>
            </a:r>
            <a:r>
              <a:rPr lang="en-US" altLang="zh-CN" sz="1900" b="1">
                <a:latin typeface="宋体" pitchFamily="2" charset="-122"/>
              </a:rPr>
              <a:t>2.</a:t>
            </a:r>
            <a:r>
              <a:rPr lang="zh-CN" altLang="en-US" sz="1900" b="1">
                <a:latin typeface="宋体" pitchFamily="2" charset="-122"/>
              </a:rPr>
              <a:t>与政府开放经济之前相比，大多数中国人的生活水平已经大大提高。数</a:t>
            </a:r>
          </a:p>
          <a:p>
            <a:pPr>
              <a:lnSpc>
                <a:spcPct val="90000"/>
              </a:lnSpc>
              <a:buFontTx/>
              <a:buNone/>
            </a:pPr>
            <a:r>
              <a:rPr lang="zh-CN" altLang="en-US" sz="1900" b="1">
                <a:latin typeface="宋体" pitchFamily="2" charset="-122"/>
              </a:rPr>
              <a:t>    亿人摆脱了贫困，生活逐步改善；他们的购买力越来越强，受教育机会</a:t>
            </a:r>
          </a:p>
          <a:p>
            <a:pPr>
              <a:lnSpc>
                <a:spcPct val="90000"/>
              </a:lnSpc>
              <a:buFontTx/>
              <a:buNone/>
            </a:pPr>
            <a:r>
              <a:rPr lang="zh-CN" altLang="en-US" sz="1900" b="1">
                <a:latin typeface="宋体" pitchFamily="2" charset="-122"/>
              </a:rPr>
              <a:t>    日益增多。目前中国大约有</a:t>
            </a:r>
            <a:r>
              <a:rPr lang="en-US" altLang="zh-CN" sz="1900" b="1">
                <a:latin typeface="宋体" pitchFamily="2" charset="-122"/>
              </a:rPr>
              <a:t>3</a:t>
            </a:r>
            <a:r>
              <a:rPr lang="zh-CN" altLang="en-US" sz="1900" b="1">
                <a:latin typeface="宋体" pitchFamily="2" charset="-122"/>
              </a:rPr>
              <a:t>．</a:t>
            </a:r>
            <a:r>
              <a:rPr lang="en-US" altLang="zh-CN" sz="1900" b="1">
                <a:latin typeface="宋体" pitchFamily="2" charset="-122"/>
              </a:rPr>
              <a:t>5</a:t>
            </a:r>
            <a:r>
              <a:rPr lang="zh-CN" altLang="en-US" sz="1900" b="1">
                <a:latin typeface="宋体" pitchFamily="2" charset="-122"/>
              </a:rPr>
              <a:t>亿人拥有手机，</a:t>
            </a:r>
            <a:r>
              <a:rPr lang="en-US" altLang="zh-CN" sz="1900" b="1">
                <a:latin typeface="宋体" pitchFamily="2" charset="-122"/>
              </a:rPr>
              <a:t>9500</a:t>
            </a:r>
            <a:r>
              <a:rPr lang="zh-CN" altLang="en-US" sz="1900" b="1">
                <a:latin typeface="宋体" pitchFamily="2" charset="-122"/>
              </a:rPr>
              <a:t>万人可以上网。但</a:t>
            </a:r>
          </a:p>
          <a:p>
            <a:pPr>
              <a:lnSpc>
                <a:spcPct val="90000"/>
              </a:lnSpc>
              <a:buFontTx/>
              <a:buNone/>
            </a:pPr>
            <a:r>
              <a:rPr lang="zh-CN" altLang="en-US" sz="1900" b="1">
                <a:latin typeface="宋体" pitchFamily="2" charset="-122"/>
              </a:rPr>
              <a:t>    中国社会的贫富差距日益拉大。 </a:t>
            </a:r>
          </a:p>
          <a:p>
            <a:pPr>
              <a:lnSpc>
                <a:spcPct val="90000"/>
              </a:lnSpc>
              <a:buFontTx/>
              <a:buNone/>
            </a:pPr>
            <a:r>
              <a:rPr lang="zh-CN" altLang="en-US" sz="1900" b="1">
                <a:latin typeface="宋体" pitchFamily="2" charset="-122"/>
              </a:rPr>
              <a:t>       中国社会科学院社会学家王震宇说：</a:t>
            </a:r>
            <a:r>
              <a:rPr lang="zh-CN" altLang="en-US" sz="1900" b="1">
                <a:latin typeface="Times New Roman"/>
              </a:rPr>
              <a:t>“</a:t>
            </a:r>
            <a:r>
              <a:rPr lang="zh-CN" altLang="en-US" sz="1900" b="1">
                <a:latin typeface="宋体" pitchFamily="2" charset="-122"/>
              </a:rPr>
              <a:t>中国人的浮躁情绪也许在金钱问题上表现得最为明显。</a:t>
            </a:r>
            <a:r>
              <a:rPr lang="zh-CN" altLang="en-US" sz="1900" b="1">
                <a:latin typeface="Times New Roman"/>
              </a:rPr>
              <a:t>”</a:t>
            </a:r>
            <a:r>
              <a:rPr lang="zh-CN" altLang="en-US" sz="1900" b="1">
                <a:latin typeface="宋体" pitchFamily="2" charset="-122"/>
              </a:rPr>
              <a:t> </a:t>
            </a:r>
          </a:p>
          <a:p>
            <a:pPr>
              <a:lnSpc>
                <a:spcPct val="90000"/>
              </a:lnSpc>
              <a:buFontTx/>
              <a:buNone/>
            </a:pPr>
            <a:r>
              <a:rPr lang="zh-CN" altLang="en-US" sz="1900" b="1">
                <a:latin typeface="宋体" pitchFamily="2" charset="-122"/>
              </a:rPr>
              <a:t>  </a:t>
            </a:r>
            <a:r>
              <a:rPr lang="en-US" altLang="zh-CN" sz="1900" b="1">
                <a:latin typeface="宋体" pitchFamily="2" charset="-122"/>
              </a:rPr>
              <a:t>3.</a:t>
            </a:r>
            <a:r>
              <a:rPr lang="zh-CN" altLang="en-US" sz="1900" b="1">
                <a:latin typeface="宋体" pitchFamily="2" charset="-122"/>
              </a:rPr>
              <a:t>家庭问题专家认为，当代中国年轻人的成功欲望特别强烈，因为他们承</a:t>
            </a:r>
          </a:p>
          <a:p>
            <a:pPr>
              <a:lnSpc>
                <a:spcPct val="90000"/>
              </a:lnSpc>
              <a:buFontTx/>
              <a:buNone/>
            </a:pPr>
            <a:r>
              <a:rPr lang="zh-CN" altLang="en-US" sz="1900" b="1">
                <a:latin typeface="宋体" pitchFamily="2" charset="-122"/>
              </a:rPr>
              <a:t>    载着父母太多的期望。许多父母年轻时遇上文化大革命，社会一片混乱，</a:t>
            </a:r>
          </a:p>
          <a:p>
            <a:pPr>
              <a:lnSpc>
                <a:spcPct val="90000"/>
              </a:lnSpc>
              <a:buFontTx/>
              <a:buNone/>
            </a:pPr>
            <a:r>
              <a:rPr lang="zh-CN" altLang="en-US" sz="1900" b="1">
                <a:latin typeface="宋体" pitchFamily="2" charset="-122"/>
              </a:rPr>
              <a:t>    学校关门了，青春年华白白浪费，大好前途也被毁了</a:t>
            </a:r>
            <a:r>
              <a:rPr lang="zh-CN" altLang="en-US" sz="1900">
                <a:latin typeface="宋体" pitchFamily="2" charset="-122"/>
              </a:rPr>
              <a:t>。</a:t>
            </a:r>
            <a:r>
              <a:rPr lang="zh-CN" altLang="en-US" sz="1900">
                <a:latin typeface="黑体" pitchFamily="49" charset="-122"/>
                <a:ea typeface="黑体" pitchFamily="49" charset="-122"/>
              </a:rPr>
              <a:t> </a:t>
            </a:r>
          </a:p>
          <a:p>
            <a:pPr>
              <a:lnSpc>
                <a:spcPct val="90000"/>
              </a:lnSpc>
              <a:buFontTx/>
              <a:buNone/>
            </a:pPr>
            <a:r>
              <a:rPr lang="zh-CN" altLang="en-US" sz="1900">
                <a:latin typeface="黑体" pitchFamily="49" charset="-122"/>
                <a:ea typeface="黑体" pitchFamily="49" charset="-122"/>
              </a:rPr>
              <a:t>       在许多情况下，中国的独生子女政策意味着年轻人可以拥有更多财富。但他们的父母和长辈将所有的希望都寄托在他们身上，一心指望他们能够获得成功。 </a:t>
            </a:r>
          </a:p>
        </p:txBody>
      </p:sp>
      <p:sp>
        <p:nvSpPr>
          <p:cNvPr id="1474566" name="Rectangle 6"/>
          <p:cNvSpPr>
            <a:spLocks noGrp="1" noChangeArrowheads="1"/>
          </p:cNvSpPr>
          <p:nvPr>
            <p:ph type="title"/>
          </p:nvPr>
        </p:nvSpPr>
        <p:spPr>
          <a:xfrm>
            <a:off x="468313" y="457200"/>
            <a:ext cx="6389687" cy="685800"/>
          </a:xfrm>
          <a:noFill/>
          <a:ln/>
        </p:spPr>
        <p:txBody>
          <a:bodyPr/>
          <a:lstStyle/>
          <a:p>
            <a:pPr algn="l"/>
            <a:r>
              <a:rPr kumimoji="1" lang="zh-CN" altLang="en-US" sz="4000" b="1">
                <a:solidFill>
                  <a:schemeClr val="tx1"/>
                </a:solidFill>
                <a:latin typeface="黑体" pitchFamily="49" charset="-122"/>
                <a:ea typeface="黑体" pitchFamily="49" charset="-122"/>
              </a:rPr>
              <a:t>心态管理的社会背景</a:t>
            </a:r>
          </a:p>
        </p:txBody>
      </p:sp>
    </p:spTree>
  </p:cSld>
  <p:clrMapOvr>
    <a:masterClrMapping/>
  </p:clrMapOvr>
  <p:transition>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5587" name="Rectangle 1027"/>
          <p:cNvSpPr>
            <a:spLocks noGrp="1" noChangeArrowheads="1"/>
          </p:cNvSpPr>
          <p:nvPr>
            <p:ph type="body" idx="1"/>
          </p:nvPr>
        </p:nvSpPr>
        <p:spPr>
          <a:xfrm>
            <a:off x="381000" y="1600200"/>
            <a:ext cx="8507413" cy="4648200"/>
          </a:xfrm>
        </p:spPr>
        <p:txBody>
          <a:bodyPr/>
          <a:lstStyle/>
          <a:p>
            <a:pPr>
              <a:spcAft>
                <a:spcPct val="20000"/>
              </a:spcAft>
              <a:buFontTx/>
              <a:buNone/>
            </a:pPr>
            <a:r>
              <a:rPr lang="en-US" altLang="zh-CN" sz="2800" b="1">
                <a:latin typeface="黑体" pitchFamily="49" charset="-122"/>
                <a:ea typeface="黑体" pitchFamily="49" charset="-122"/>
              </a:rPr>
              <a:t>      </a:t>
            </a:r>
            <a:r>
              <a:rPr lang="zh-CN" altLang="en-US" sz="2800" b="1">
                <a:latin typeface="宋体" pitchFamily="2" charset="-122"/>
              </a:rPr>
              <a:t>近日媒体纷纷报道了某专业机构对</a:t>
            </a:r>
            <a:r>
              <a:rPr lang="en-US" altLang="zh-CN" sz="2800" b="1">
                <a:latin typeface="宋体" pitchFamily="2" charset="-122"/>
              </a:rPr>
              <a:t>3000</a:t>
            </a:r>
            <a:r>
              <a:rPr lang="zh-CN" altLang="en-US" sz="2800" b="1">
                <a:latin typeface="宋体" pitchFamily="2" charset="-122"/>
              </a:rPr>
              <a:t>名白领所作的</a:t>
            </a:r>
            <a:r>
              <a:rPr lang="en-US" altLang="zh-CN" sz="2800" b="1">
                <a:latin typeface="宋体" pitchFamily="2" charset="-122"/>
              </a:rPr>
              <a:t>2004</a:t>
            </a:r>
            <a:r>
              <a:rPr lang="zh-CN" altLang="en-US" sz="2800" b="1">
                <a:latin typeface="宋体" pitchFamily="2" charset="-122"/>
              </a:rPr>
              <a:t>年度薪酬调查结果：</a:t>
            </a:r>
            <a:r>
              <a:rPr lang="en-US" altLang="zh-CN" sz="2800" b="1">
                <a:latin typeface="宋体" pitchFamily="2" charset="-122"/>
              </a:rPr>
              <a:t>2004</a:t>
            </a:r>
            <a:r>
              <a:rPr lang="zh-CN" altLang="en-US" sz="2800" b="1">
                <a:latin typeface="宋体" pitchFamily="2" charset="-122"/>
              </a:rPr>
              <a:t>年，有</a:t>
            </a:r>
            <a:r>
              <a:rPr lang="en-US" altLang="zh-CN" sz="2800" b="1">
                <a:latin typeface="宋体" pitchFamily="2" charset="-122"/>
              </a:rPr>
              <a:t>77%</a:t>
            </a:r>
            <a:r>
              <a:rPr lang="zh-CN" altLang="en-US" sz="2800" b="1">
                <a:latin typeface="宋体" pitchFamily="2" charset="-122"/>
              </a:rPr>
              <a:t>的白领对薪酬感到不满意，超过一半的人对自己的职业发展前景感到不乐观。尽管如此，</a:t>
            </a:r>
            <a:r>
              <a:rPr lang="en-US" altLang="zh-CN" sz="2800" b="1">
                <a:latin typeface="宋体" pitchFamily="2" charset="-122"/>
              </a:rPr>
              <a:t>67%</a:t>
            </a:r>
            <a:r>
              <a:rPr lang="zh-CN" altLang="en-US" sz="2800" b="1">
                <a:latin typeface="宋体" pitchFamily="2" charset="-122"/>
              </a:rPr>
              <a:t>的被调查者却留在了原岗位，没有跳槽。</a:t>
            </a:r>
          </a:p>
          <a:p>
            <a:pPr>
              <a:spcAft>
                <a:spcPct val="20000"/>
              </a:spcAft>
              <a:buFontTx/>
              <a:buNone/>
            </a:pPr>
            <a:r>
              <a:rPr lang="zh-CN" altLang="en-US" sz="2800" b="1">
                <a:latin typeface="宋体" pitchFamily="2" charset="-122"/>
              </a:rPr>
              <a:t>      这么多对薪酬和职业前景不满意的人留在岗位，这告诉人们一个信号，那就是很多用人单位出现了忠诚度下降的问题，那些暂时没有跳槽的不满者，他们很可能身在曹营心在汉，如果无视这种现象的存在，肯定会导致士气低落和人才使用效率的下降。</a:t>
            </a:r>
            <a:r>
              <a:rPr lang="zh-CN" altLang="en-US" sz="2800">
                <a:latin typeface="宋体" pitchFamily="2" charset="-122"/>
              </a:rPr>
              <a:t> </a:t>
            </a:r>
          </a:p>
        </p:txBody>
      </p:sp>
      <p:sp>
        <p:nvSpPr>
          <p:cNvPr id="1475589" name="Rectangle 1029"/>
          <p:cNvSpPr>
            <a:spLocks noGrp="1" noChangeArrowheads="1"/>
          </p:cNvSpPr>
          <p:nvPr>
            <p:ph type="title"/>
          </p:nvPr>
        </p:nvSpPr>
        <p:spPr>
          <a:xfrm>
            <a:off x="468313" y="533400"/>
            <a:ext cx="6389687" cy="914400"/>
          </a:xfrm>
          <a:noFill/>
          <a:ln/>
        </p:spPr>
        <p:txBody>
          <a:bodyPr/>
          <a:lstStyle/>
          <a:p>
            <a:pPr algn="l"/>
            <a:r>
              <a:rPr kumimoji="1" lang="zh-CN" altLang="en-US" sz="4000" b="1">
                <a:solidFill>
                  <a:schemeClr val="tx1"/>
                </a:solidFill>
                <a:latin typeface="黑体" pitchFamily="49" charset="-122"/>
                <a:ea typeface="黑体" pitchFamily="49" charset="-122"/>
              </a:rPr>
              <a:t>心态管理的社会背景</a:t>
            </a:r>
          </a:p>
        </p:txBody>
      </p:sp>
    </p:spTree>
  </p:cSld>
  <p:clrMapOvr>
    <a:masterClrMapping/>
  </p:clrMapOvr>
  <p:transition>
    <p:random/>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6611" name="Rectangle 3075"/>
          <p:cNvSpPr>
            <a:spLocks noGrp="1" noChangeArrowheads="1"/>
          </p:cNvSpPr>
          <p:nvPr>
            <p:ph type="body" idx="1"/>
          </p:nvPr>
        </p:nvSpPr>
        <p:spPr>
          <a:xfrm>
            <a:off x="457200" y="1066800"/>
            <a:ext cx="8382000" cy="5486400"/>
          </a:xfrm>
        </p:spPr>
        <p:txBody>
          <a:bodyPr/>
          <a:lstStyle/>
          <a:p>
            <a:pPr>
              <a:lnSpc>
                <a:spcPct val="95000"/>
              </a:lnSpc>
              <a:spcBef>
                <a:spcPct val="0"/>
              </a:spcBef>
              <a:buFontTx/>
              <a:buNone/>
            </a:pPr>
            <a:r>
              <a:rPr lang="en-US" altLang="zh-CN" sz="2000" b="1">
                <a:latin typeface="宋体" pitchFamily="2" charset="-122"/>
              </a:rPr>
              <a:t>    2004</a:t>
            </a:r>
            <a:r>
              <a:rPr lang="zh-CN" altLang="en-US" sz="2000" b="1">
                <a:latin typeface="宋体" pitchFamily="2" charset="-122"/>
              </a:rPr>
              <a:t>年</a:t>
            </a:r>
            <a:r>
              <a:rPr lang="en-US" altLang="zh-CN" sz="2000" b="1">
                <a:latin typeface="宋体" pitchFamily="2" charset="-122"/>
              </a:rPr>
              <a:t>12</a:t>
            </a:r>
            <a:r>
              <a:rPr lang="zh-CN" altLang="en-US" sz="2000" b="1">
                <a:latin typeface="宋体" pitchFamily="2" charset="-122"/>
              </a:rPr>
              <a:t>月初公布的另一项权威调查报告也显示，中国正进入</a:t>
            </a:r>
            <a:r>
              <a:rPr lang="zh-CN" altLang="en-US" sz="2000" b="1">
                <a:latin typeface="Times New Roman"/>
              </a:rPr>
              <a:t>“</a:t>
            </a:r>
            <a:r>
              <a:rPr lang="zh-CN" altLang="en-US" sz="2000" b="1">
                <a:latin typeface="宋体" pitchFamily="2" charset="-122"/>
              </a:rPr>
              <a:t>工作</a:t>
            </a:r>
          </a:p>
          <a:p>
            <a:pPr>
              <a:lnSpc>
                <a:spcPct val="95000"/>
              </a:lnSpc>
              <a:spcBef>
                <a:spcPct val="0"/>
              </a:spcBef>
              <a:buFontTx/>
              <a:buNone/>
            </a:pPr>
            <a:r>
              <a:rPr lang="zh-CN" altLang="en-US" sz="2000" b="1">
                <a:latin typeface="宋体" pitchFamily="2" charset="-122"/>
              </a:rPr>
              <a:t>倦怠</a:t>
            </a:r>
            <a:r>
              <a:rPr lang="zh-CN" altLang="en-US" sz="2000" b="1">
                <a:latin typeface="Times New Roman"/>
              </a:rPr>
              <a:t>”</a:t>
            </a:r>
            <a:r>
              <a:rPr lang="zh-CN" altLang="en-US" sz="2000" b="1">
                <a:latin typeface="宋体" pitchFamily="2" charset="-122"/>
              </a:rPr>
              <a:t>高峰期，工作倦怠已成为社会的流行病。工作倦怠对员工的心理健</a:t>
            </a:r>
          </a:p>
          <a:p>
            <a:pPr>
              <a:lnSpc>
                <a:spcPct val="95000"/>
              </a:lnSpc>
              <a:spcBef>
                <a:spcPct val="0"/>
              </a:spcBef>
              <a:buFontTx/>
              <a:buNone/>
            </a:pPr>
            <a:r>
              <a:rPr lang="zh-CN" altLang="en-US" sz="2000" b="1">
                <a:latin typeface="宋体" pitchFamily="2" charset="-122"/>
              </a:rPr>
              <a:t>和身体健康显然是不利的，它对用人单位的管理效率也会造成很大的负面</a:t>
            </a:r>
          </a:p>
          <a:p>
            <a:pPr>
              <a:lnSpc>
                <a:spcPct val="95000"/>
              </a:lnSpc>
              <a:spcBef>
                <a:spcPct val="0"/>
              </a:spcBef>
              <a:buFontTx/>
              <a:buNone/>
            </a:pPr>
            <a:r>
              <a:rPr lang="zh-CN" altLang="en-US" sz="2000" b="1">
                <a:latin typeface="宋体" pitchFamily="2" charset="-122"/>
              </a:rPr>
              <a:t>影响。 </a:t>
            </a:r>
          </a:p>
          <a:p>
            <a:pPr>
              <a:lnSpc>
                <a:spcPct val="95000"/>
              </a:lnSpc>
              <a:spcBef>
                <a:spcPct val="0"/>
              </a:spcBef>
              <a:buFontTx/>
              <a:buNone/>
            </a:pPr>
            <a:r>
              <a:rPr lang="zh-CN" altLang="en-US" sz="2000" b="1">
                <a:latin typeface="宋体" pitchFamily="2" charset="-122"/>
              </a:rPr>
              <a:t>   </a:t>
            </a:r>
            <a:r>
              <a:rPr lang="zh-CN" altLang="en-US" sz="2000" b="1">
                <a:latin typeface="Times New Roman"/>
              </a:rPr>
              <a:t> </a:t>
            </a:r>
            <a:r>
              <a:rPr lang="zh-CN" altLang="en-US" sz="2000" b="1">
                <a:latin typeface="宋体" pitchFamily="2" charset="-122"/>
              </a:rPr>
              <a:t>著名企业家、万科集团总裁王石说过，一流公司用三流人才做二流的</a:t>
            </a:r>
          </a:p>
          <a:p>
            <a:pPr>
              <a:lnSpc>
                <a:spcPct val="95000"/>
              </a:lnSpc>
              <a:spcBef>
                <a:spcPct val="0"/>
              </a:spcBef>
              <a:buFontTx/>
              <a:buNone/>
            </a:pPr>
            <a:r>
              <a:rPr lang="zh-CN" altLang="en-US" sz="2000" b="1">
                <a:latin typeface="宋体" pitchFamily="2" charset="-122"/>
              </a:rPr>
              <a:t>事赚一流的钱，而三流公司却用一流人才赚三流钱。因为三流公司纵有一</a:t>
            </a:r>
          </a:p>
          <a:p>
            <a:pPr>
              <a:lnSpc>
                <a:spcPct val="95000"/>
              </a:lnSpc>
              <a:spcBef>
                <a:spcPct val="0"/>
              </a:spcBef>
              <a:buFontTx/>
              <a:buNone/>
            </a:pPr>
            <a:r>
              <a:rPr lang="zh-CN" altLang="en-US" sz="2000" b="1">
                <a:latin typeface="宋体" pitchFamily="2" charset="-122"/>
              </a:rPr>
              <a:t>流人才，但因为一流人才出力不够，最终只能赚三流钱。</a:t>
            </a:r>
          </a:p>
          <a:p>
            <a:pPr>
              <a:lnSpc>
                <a:spcPct val="95000"/>
              </a:lnSpc>
              <a:spcBef>
                <a:spcPct val="0"/>
              </a:spcBef>
              <a:buFontTx/>
              <a:buNone/>
            </a:pPr>
            <a:r>
              <a:rPr lang="zh-CN" altLang="en-US" sz="2000" b="1">
                <a:latin typeface="宋体" pitchFamily="2" charset="-122"/>
              </a:rPr>
              <a:t>    有些单位的优秀职工之所以没有跳槽，是因为想留下来可以享受随工</a:t>
            </a:r>
          </a:p>
          <a:p>
            <a:pPr>
              <a:lnSpc>
                <a:spcPct val="95000"/>
              </a:lnSpc>
              <a:spcBef>
                <a:spcPct val="0"/>
              </a:spcBef>
              <a:buFontTx/>
              <a:buNone/>
            </a:pPr>
            <a:r>
              <a:rPr lang="zh-CN" altLang="en-US" sz="2000" b="1">
                <a:latin typeface="宋体" pitchFamily="2" charset="-122"/>
              </a:rPr>
              <a:t>作年限增长的工资和福利，而离开原单位除了失去这些待遇，可能还要付</a:t>
            </a:r>
          </a:p>
          <a:p>
            <a:pPr>
              <a:lnSpc>
                <a:spcPct val="95000"/>
              </a:lnSpc>
              <a:spcBef>
                <a:spcPct val="0"/>
              </a:spcBef>
              <a:buFontTx/>
              <a:buNone/>
            </a:pPr>
            <a:r>
              <a:rPr lang="zh-CN" altLang="en-US" sz="2000" b="1">
                <a:latin typeface="宋体" pitchFamily="2" charset="-122"/>
              </a:rPr>
              <a:t>出失去住房、牵连配偶等其他代价。这些人虽留在单位，但对待工作的态</a:t>
            </a:r>
          </a:p>
          <a:p>
            <a:pPr>
              <a:lnSpc>
                <a:spcPct val="95000"/>
              </a:lnSpc>
              <a:spcBef>
                <a:spcPct val="0"/>
              </a:spcBef>
              <a:buFontTx/>
              <a:buNone/>
            </a:pPr>
            <a:r>
              <a:rPr lang="zh-CN" altLang="en-US" sz="2000" b="1">
                <a:latin typeface="宋体" pitchFamily="2" charset="-122"/>
              </a:rPr>
              <a:t>度是八小时里混日子，八小时以外谋自己的个人发展。这样的人留下来，</a:t>
            </a:r>
          </a:p>
          <a:p>
            <a:pPr>
              <a:lnSpc>
                <a:spcPct val="95000"/>
              </a:lnSpc>
              <a:spcBef>
                <a:spcPct val="0"/>
              </a:spcBef>
              <a:buFontTx/>
              <a:buNone/>
            </a:pPr>
            <a:r>
              <a:rPr lang="zh-CN" altLang="en-US" sz="2000" b="1">
                <a:latin typeface="宋体" pitchFamily="2" charset="-122"/>
              </a:rPr>
              <a:t>不仅不会主动推动单位的工作，而且可能妨碍其他人的发展，成为单位的</a:t>
            </a:r>
          </a:p>
          <a:p>
            <a:pPr>
              <a:lnSpc>
                <a:spcPct val="95000"/>
              </a:lnSpc>
              <a:spcBef>
                <a:spcPct val="0"/>
              </a:spcBef>
              <a:buFontTx/>
              <a:buNone/>
            </a:pPr>
            <a:r>
              <a:rPr lang="zh-CN" altLang="en-US" sz="2000" b="1">
                <a:latin typeface="宋体" pitchFamily="2" charset="-122"/>
              </a:rPr>
              <a:t>绊脚石。</a:t>
            </a:r>
          </a:p>
          <a:p>
            <a:pPr>
              <a:lnSpc>
                <a:spcPct val="95000"/>
              </a:lnSpc>
              <a:spcBef>
                <a:spcPct val="0"/>
              </a:spcBef>
              <a:buFontTx/>
              <a:buNone/>
            </a:pPr>
            <a:r>
              <a:rPr lang="zh-CN" altLang="en-US" sz="2000" b="1">
                <a:latin typeface="宋体" pitchFamily="2" charset="-122"/>
              </a:rPr>
              <a:t>    要防止人才的内部流失，必须把人才作为资产来管理，形成机制，使</a:t>
            </a:r>
          </a:p>
          <a:p>
            <a:pPr>
              <a:lnSpc>
                <a:spcPct val="95000"/>
              </a:lnSpc>
              <a:spcBef>
                <a:spcPct val="0"/>
              </a:spcBef>
              <a:buFontTx/>
              <a:buNone/>
            </a:pPr>
            <a:r>
              <a:rPr lang="zh-CN" altLang="en-US" sz="2000" b="1">
                <a:latin typeface="宋体" pitchFamily="2" charset="-122"/>
              </a:rPr>
              <a:t>人才能够持续发挥作用，获得应有的回报。某知名企业一位高级主管说得</a:t>
            </a:r>
          </a:p>
          <a:p>
            <a:pPr>
              <a:lnSpc>
                <a:spcPct val="95000"/>
              </a:lnSpc>
              <a:spcBef>
                <a:spcPct val="0"/>
              </a:spcBef>
              <a:buFontTx/>
              <a:buNone/>
            </a:pPr>
            <a:r>
              <a:rPr lang="zh-CN" altLang="en-US" sz="2000" b="1">
                <a:latin typeface="宋体" pitchFamily="2" charset="-122"/>
              </a:rPr>
              <a:t>好：企业中不存在好人与坏人，只存在好的心态与坏的心态。好的机制可</a:t>
            </a:r>
          </a:p>
          <a:p>
            <a:pPr>
              <a:lnSpc>
                <a:spcPct val="95000"/>
              </a:lnSpc>
              <a:spcBef>
                <a:spcPct val="0"/>
              </a:spcBef>
              <a:buFontTx/>
              <a:buNone/>
            </a:pPr>
            <a:r>
              <a:rPr lang="zh-CN" altLang="en-US" sz="2000" b="1">
                <a:latin typeface="宋体" pitchFamily="2" charset="-122"/>
              </a:rPr>
              <a:t>以使坏的心态变好，坏的机制也会把好的心态变坏。管理者要做的工作就</a:t>
            </a:r>
          </a:p>
          <a:p>
            <a:pPr>
              <a:lnSpc>
                <a:spcPct val="95000"/>
              </a:lnSpc>
              <a:spcBef>
                <a:spcPct val="0"/>
              </a:spcBef>
              <a:buFontTx/>
              <a:buNone/>
            </a:pPr>
            <a:r>
              <a:rPr lang="zh-CN" altLang="en-US" sz="2000" b="1">
                <a:latin typeface="宋体" pitchFamily="2" charset="-122"/>
              </a:rPr>
              <a:t>是建立好的机制，使员工保持好的心态。 </a:t>
            </a:r>
          </a:p>
        </p:txBody>
      </p:sp>
      <p:sp>
        <p:nvSpPr>
          <p:cNvPr id="1476613" name="Rectangle 3077"/>
          <p:cNvSpPr>
            <a:spLocks noGrp="1" noChangeArrowheads="1"/>
          </p:cNvSpPr>
          <p:nvPr>
            <p:ph type="title"/>
          </p:nvPr>
        </p:nvSpPr>
        <p:spPr>
          <a:xfrm>
            <a:off x="468313" y="304800"/>
            <a:ext cx="6389687" cy="914400"/>
          </a:xfrm>
          <a:noFill/>
          <a:ln/>
        </p:spPr>
        <p:txBody>
          <a:bodyPr/>
          <a:lstStyle/>
          <a:p>
            <a:pPr algn="l"/>
            <a:r>
              <a:rPr kumimoji="1" lang="zh-CN" altLang="en-US" sz="4000" b="1">
                <a:solidFill>
                  <a:schemeClr val="tx1"/>
                </a:solidFill>
                <a:latin typeface="黑体" pitchFamily="49" charset="-122"/>
                <a:ea typeface="黑体" pitchFamily="49" charset="-122"/>
              </a:rPr>
              <a:t>心态管理的社会背景</a:t>
            </a:r>
          </a:p>
        </p:txBody>
      </p:sp>
    </p:spTree>
  </p:cSld>
  <p:clrMapOvr>
    <a:masterClrMapping/>
  </p:clrMapOvr>
  <p:transition>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1075" name="Rectangle 3"/>
          <p:cNvSpPr>
            <a:spLocks noGrp="1" noChangeArrowheads="1"/>
          </p:cNvSpPr>
          <p:nvPr>
            <p:ph type="body" idx="1"/>
          </p:nvPr>
        </p:nvSpPr>
        <p:spPr>
          <a:xfrm>
            <a:off x="1447800" y="2286000"/>
            <a:ext cx="5334000" cy="1295400"/>
          </a:xfrm>
        </p:spPr>
        <p:txBody>
          <a:bodyPr/>
          <a:lstStyle/>
          <a:p>
            <a:pPr>
              <a:buFontTx/>
              <a:buNone/>
            </a:pPr>
            <a:r>
              <a:rPr kumimoji="1" lang="zh-CN" altLang="en-US" sz="6600" b="1">
                <a:solidFill>
                  <a:srgbClr val="FF00FF"/>
                </a:solidFill>
                <a:latin typeface="楷体_GB2312" pitchFamily="49" charset="-122"/>
                <a:ea typeface="楷体_GB2312" pitchFamily="49" charset="-122"/>
              </a:rPr>
              <a:t>一</a:t>
            </a:r>
            <a:r>
              <a:rPr kumimoji="1" lang="en-US" altLang="zh-CN" sz="6600" b="1">
                <a:solidFill>
                  <a:srgbClr val="FF00FF"/>
                </a:solidFill>
                <a:latin typeface="楷体_GB2312" pitchFamily="49" charset="-122"/>
                <a:ea typeface="楷体_GB2312" pitchFamily="49" charset="-122"/>
              </a:rPr>
              <a:t>.</a:t>
            </a:r>
            <a:r>
              <a:rPr kumimoji="1" lang="zh-CN" altLang="en-US" sz="6600" b="1">
                <a:solidFill>
                  <a:srgbClr val="FF00FF"/>
                </a:solidFill>
                <a:latin typeface="楷体_GB2312" pitchFamily="49" charset="-122"/>
                <a:ea typeface="楷体_GB2312" pitchFamily="49" charset="-122"/>
              </a:rPr>
              <a:t>重塑心态</a:t>
            </a:r>
          </a:p>
        </p:txBody>
      </p:sp>
    </p:spTree>
  </p:cSld>
  <p:clrMapOvr>
    <a:masterClrMapping/>
  </p:clrMapOvr>
  <p:transition>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235" name="Rectangle 3"/>
          <p:cNvSpPr>
            <a:spLocks noGrp="1" noChangeArrowheads="1"/>
          </p:cNvSpPr>
          <p:nvPr>
            <p:ph type="body" idx="1"/>
          </p:nvPr>
        </p:nvSpPr>
        <p:spPr>
          <a:xfrm>
            <a:off x="1752600" y="1676400"/>
            <a:ext cx="4953000" cy="4498975"/>
          </a:xfrm>
        </p:spPr>
        <p:txBody>
          <a:bodyPr/>
          <a:lstStyle/>
          <a:p>
            <a:endParaRPr lang="en-US" altLang="zh-CN" b="1"/>
          </a:p>
          <a:p>
            <a:pPr>
              <a:buFontTx/>
              <a:buNone/>
            </a:pPr>
            <a:r>
              <a:rPr lang="en-US" altLang="zh-CN" b="1">
                <a:latin typeface="黑体" pitchFamily="49" charset="-122"/>
                <a:ea typeface="黑体" pitchFamily="49" charset="-122"/>
              </a:rPr>
              <a:t>1.</a:t>
            </a:r>
            <a:r>
              <a:rPr lang="zh-CN" altLang="en-US" b="1">
                <a:latin typeface="黑体" pitchFamily="49" charset="-122"/>
                <a:ea typeface="黑体" pitchFamily="49" charset="-122"/>
              </a:rPr>
              <a:t>什么是心态？</a:t>
            </a:r>
          </a:p>
          <a:p>
            <a:pPr>
              <a:buFontTx/>
              <a:buNone/>
            </a:pPr>
            <a:r>
              <a:rPr lang="en-US" altLang="zh-CN" b="1">
                <a:latin typeface="黑体" pitchFamily="49" charset="-122"/>
                <a:ea typeface="黑体" pitchFamily="49" charset="-122"/>
              </a:rPr>
              <a:t>2.</a:t>
            </a:r>
            <a:r>
              <a:rPr lang="zh-CN" altLang="en-US" b="1">
                <a:latin typeface="黑体" pitchFamily="49" charset="-122"/>
                <a:ea typeface="黑体" pitchFamily="49" charset="-122"/>
              </a:rPr>
              <a:t>心态的来源？</a:t>
            </a:r>
          </a:p>
          <a:p>
            <a:pPr>
              <a:buFontTx/>
              <a:buNone/>
            </a:pPr>
            <a:r>
              <a:rPr lang="en-US" altLang="zh-CN" b="1">
                <a:latin typeface="黑体" pitchFamily="49" charset="-122"/>
                <a:ea typeface="黑体" pitchFamily="49" charset="-122"/>
              </a:rPr>
              <a:t>3.</a:t>
            </a:r>
            <a:r>
              <a:rPr lang="zh-CN" altLang="en-US" b="1">
                <a:latin typeface="黑体" pitchFamily="49" charset="-122"/>
                <a:ea typeface="黑体" pitchFamily="49" charset="-122"/>
              </a:rPr>
              <a:t>心念决定心态？ </a:t>
            </a:r>
          </a:p>
        </p:txBody>
      </p:sp>
      <p:pic>
        <p:nvPicPr>
          <p:cNvPr id="1247236" name="Picture 4" descr="shangwu2_00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086600" y="2286000"/>
            <a:ext cx="1458913" cy="32448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2098" name="Rectangle 2"/>
          <p:cNvSpPr>
            <a:spLocks noGrp="1" noChangeArrowheads="1"/>
          </p:cNvSpPr>
          <p:nvPr>
            <p:ph type="title"/>
          </p:nvPr>
        </p:nvSpPr>
        <p:spPr>
          <a:xfrm>
            <a:off x="609600" y="533400"/>
            <a:ext cx="5257800" cy="1143000"/>
          </a:xfrm>
        </p:spPr>
        <p:txBody>
          <a:bodyPr/>
          <a:lstStyle/>
          <a:p>
            <a:pPr algn="l"/>
            <a:r>
              <a:rPr kumimoji="1" lang="en-US" altLang="zh-CN" sz="4800" b="1">
                <a:solidFill>
                  <a:schemeClr val="tx1"/>
                </a:solidFill>
                <a:latin typeface="黑体" pitchFamily="49" charset="-122"/>
                <a:ea typeface="黑体" pitchFamily="49" charset="-122"/>
              </a:rPr>
              <a:t>1.</a:t>
            </a:r>
            <a:r>
              <a:rPr kumimoji="1" lang="zh-CN" altLang="en-US" sz="4800" b="1">
                <a:solidFill>
                  <a:schemeClr val="tx1"/>
                </a:solidFill>
                <a:latin typeface="黑体" pitchFamily="49" charset="-122"/>
                <a:ea typeface="黑体" pitchFamily="49" charset="-122"/>
              </a:rPr>
              <a:t>什么是心态？</a:t>
            </a:r>
          </a:p>
        </p:txBody>
      </p:sp>
      <p:sp>
        <p:nvSpPr>
          <p:cNvPr id="1412099" name="Rectangle 3"/>
          <p:cNvSpPr>
            <a:spLocks noGrp="1" noChangeArrowheads="1"/>
          </p:cNvSpPr>
          <p:nvPr>
            <p:ph type="body" idx="1"/>
          </p:nvPr>
        </p:nvSpPr>
        <p:spPr>
          <a:xfrm>
            <a:off x="457200" y="2057400"/>
            <a:ext cx="8229600" cy="3733800"/>
          </a:xfrm>
        </p:spPr>
        <p:txBody>
          <a:bodyPr/>
          <a:lstStyle/>
          <a:p>
            <a:pPr>
              <a:lnSpc>
                <a:spcPct val="125000"/>
              </a:lnSpc>
              <a:spcAft>
                <a:spcPct val="20000"/>
              </a:spcAft>
            </a:pPr>
            <a:r>
              <a:rPr lang="en-US" altLang="zh-CN" b="1">
                <a:solidFill>
                  <a:srgbClr val="FFFFFF"/>
                </a:solidFill>
                <a:latin typeface="黑体" pitchFamily="49" charset="-122"/>
                <a:ea typeface="黑体" pitchFamily="49" charset="-122"/>
              </a:rPr>
              <a:t>    </a:t>
            </a:r>
            <a:r>
              <a:rPr lang="zh-CN" altLang="en-US" b="1">
                <a:latin typeface="宋体" pitchFamily="2" charset="-122"/>
              </a:rPr>
              <a:t>心态，是人的心理状态或心理构造，包括意识和无意识两大组成部分。</a:t>
            </a:r>
          </a:p>
          <a:p>
            <a:pPr>
              <a:lnSpc>
                <a:spcPct val="125000"/>
              </a:lnSpc>
              <a:spcAft>
                <a:spcPct val="20000"/>
              </a:spcAft>
              <a:buFontTx/>
              <a:buNone/>
            </a:pPr>
            <a:r>
              <a:rPr lang="zh-CN" altLang="en-US" b="1">
                <a:latin typeface="宋体" pitchFamily="2" charset="-122"/>
              </a:rPr>
              <a:t>      我这里主要指的是对世界的基本看法以及由此产生的行为方法和生活方式。</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22" name="Rectangle 2"/>
          <p:cNvSpPr>
            <a:spLocks noGrp="1" noChangeArrowheads="1"/>
          </p:cNvSpPr>
          <p:nvPr>
            <p:ph type="title"/>
          </p:nvPr>
        </p:nvSpPr>
        <p:spPr>
          <a:xfrm>
            <a:off x="544513" y="304800"/>
            <a:ext cx="4789487" cy="1143000"/>
          </a:xfrm>
        </p:spPr>
        <p:txBody>
          <a:bodyPr/>
          <a:lstStyle/>
          <a:p>
            <a:pPr algn="l"/>
            <a:r>
              <a:rPr kumimoji="1" lang="en-US" altLang="zh-CN" sz="4800" b="1">
                <a:solidFill>
                  <a:schemeClr val="tx1"/>
                </a:solidFill>
                <a:latin typeface="黑体" pitchFamily="49" charset="-122"/>
                <a:ea typeface="黑体" pitchFamily="49" charset="-122"/>
              </a:rPr>
              <a:t>2.</a:t>
            </a:r>
            <a:r>
              <a:rPr kumimoji="1" lang="zh-CN" altLang="en-US" sz="4800" b="1">
                <a:solidFill>
                  <a:schemeClr val="tx1"/>
                </a:solidFill>
                <a:latin typeface="黑体" pitchFamily="49" charset="-122"/>
                <a:ea typeface="黑体" pitchFamily="49" charset="-122"/>
              </a:rPr>
              <a:t>心态的来源？</a:t>
            </a:r>
          </a:p>
        </p:txBody>
      </p:sp>
      <p:sp>
        <p:nvSpPr>
          <p:cNvPr id="1413123" name="Rectangle 3"/>
          <p:cNvSpPr>
            <a:spLocks noGrp="1" noChangeArrowheads="1"/>
          </p:cNvSpPr>
          <p:nvPr>
            <p:ph type="body" idx="1"/>
          </p:nvPr>
        </p:nvSpPr>
        <p:spPr>
          <a:xfrm>
            <a:off x="381000" y="1989138"/>
            <a:ext cx="8534400" cy="3497262"/>
          </a:xfrm>
        </p:spPr>
        <p:txBody>
          <a:bodyPr/>
          <a:lstStyle/>
          <a:p>
            <a:pPr>
              <a:spcAft>
                <a:spcPct val="20000"/>
              </a:spcAft>
              <a:buFontTx/>
              <a:buNone/>
            </a:pPr>
            <a:r>
              <a:rPr lang="en-US" altLang="zh-CN" sz="2800" b="1">
                <a:latin typeface="宋体" pitchFamily="2" charset="-122"/>
              </a:rPr>
              <a:t>   </a:t>
            </a:r>
            <a:r>
              <a:rPr lang="en-US" altLang="zh-CN" sz="3000" b="1">
                <a:latin typeface="宋体" pitchFamily="2" charset="-122"/>
              </a:rPr>
              <a:t>(</a:t>
            </a:r>
            <a:r>
              <a:rPr lang="zh-CN" altLang="en-US" sz="3000" b="1">
                <a:latin typeface="宋体" pitchFamily="2" charset="-122"/>
              </a:rPr>
              <a:t>一</a:t>
            </a:r>
            <a:r>
              <a:rPr lang="en-US" altLang="zh-CN" sz="3000" b="1">
                <a:latin typeface="宋体" pitchFamily="2" charset="-122"/>
              </a:rPr>
              <a:t>)</a:t>
            </a:r>
            <a:r>
              <a:rPr lang="zh-CN" altLang="en-US" sz="3000" b="1">
                <a:latin typeface="宋体" pitchFamily="2" charset="-122"/>
              </a:rPr>
              <a:t>、来自家庭的影响，形成与人相处的友善</a:t>
            </a:r>
          </a:p>
          <a:p>
            <a:pPr>
              <a:spcAft>
                <a:spcPct val="20000"/>
              </a:spcAft>
              <a:buFontTx/>
              <a:buNone/>
            </a:pPr>
            <a:r>
              <a:rPr lang="zh-CN" altLang="en-US" sz="3000" b="1">
                <a:latin typeface="宋体" pitchFamily="2" charset="-122"/>
              </a:rPr>
              <a:t>   </a:t>
            </a:r>
            <a:r>
              <a:rPr lang="en-US" altLang="zh-CN" sz="3000" b="1">
                <a:latin typeface="宋体" pitchFamily="2" charset="-122"/>
              </a:rPr>
              <a:t>(</a:t>
            </a:r>
            <a:r>
              <a:rPr lang="zh-CN" altLang="en-US" sz="3000" b="1">
                <a:latin typeface="宋体" pitchFamily="2" charset="-122"/>
              </a:rPr>
              <a:t>二</a:t>
            </a:r>
            <a:r>
              <a:rPr lang="en-US" altLang="zh-CN" sz="3000" b="1">
                <a:latin typeface="宋体" pitchFamily="2" charset="-122"/>
              </a:rPr>
              <a:t>)</a:t>
            </a:r>
            <a:r>
              <a:rPr lang="zh-CN" altLang="en-US" sz="3000" b="1">
                <a:latin typeface="宋体" pitchFamily="2" charset="-122"/>
              </a:rPr>
              <a:t>、来自生活的经历，形成知足常乐的习惯</a:t>
            </a:r>
            <a:br>
              <a:rPr lang="zh-CN" altLang="en-US" sz="3000" b="1">
                <a:latin typeface="宋体" pitchFamily="2" charset="-122"/>
              </a:rPr>
            </a:br>
            <a:endParaRPr lang="zh-CN" altLang="en-US" sz="800" b="1">
              <a:latin typeface="宋体" pitchFamily="2" charset="-122"/>
            </a:endParaRPr>
          </a:p>
          <a:p>
            <a:pPr>
              <a:spcAft>
                <a:spcPct val="20000"/>
              </a:spcAft>
              <a:buFontTx/>
              <a:buNone/>
            </a:pPr>
            <a:r>
              <a:rPr lang="zh-CN" altLang="en-US" sz="3000" b="1">
                <a:latin typeface="宋体" pitchFamily="2" charset="-122"/>
              </a:rPr>
              <a:t>   </a:t>
            </a:r>
            <a:r>
              <a:rPr lang="en-US" altLang="zh-CN" sz="3000" b="1">
                <a:latin typeface="宋体" pitchFamily="2" charset="-122"/>
              </a:rPr>
              <a:t>(</a:t>
            </a:r>
            <a:r>
              <a:rPr lang="zh-CN" altLang="en-US" sz="3000" b="1">
                <a:latin typeface="宋体" pitchFamily="2" charset="-122"/>
              </a:rPr>
              <a:t>三</a:t>
            </a:r>
            <a:r>
              <a:rPr lang="en-US" altLang="zh-CN" sz="3000" b="1">
                <a:latin typeface="宋体" pitchFamily="2" charset="-122"/>
              </a:rPr>
              <a:t>)</a:t>
            </a:r>
            <a:r>
              <a:rPr lang="zh-CN" altLang="en-US" sz="3000" b="1">
                <a:latin typeface="宋体" pitchFamily="2" charset="-122"/>
              </a:rPr>
              <a:t>、来自工作的阅历，形成处理事务的豁达</a:t>
            </a:r>
            <a:br>
              <a:rPr lang="zh-CN" altLang="en-US" sz="3000" b="1">
                <a:latin typeface="宋体" pitchFamily="2" charset="-122"/>
              </a:rPr>
            </a:br>
            <a:endParaRPr lang="zh-CN" altLang="en-US" sz="800">
              <a:latin typeface="宋体" pitchFamily="2" charset="-122"/>
            </a:endParaRPr>
          </a:p>
          <a:p>
            <a:pPr>
              <a:spcAft>
                <a:spcPct val="20000"/>
              </a:spcAft>
              <a:buFontTx/>
              <a:buNone/>
            </a:pPr>
            <a:r>
              <a:rPr lang="zh-CN" altLang="en-US" sz="3000" b="1">
                <a:latin typeface="宋体" pitchFamily="2" charset="-122"/>
              </a:rPr>
              <a:t>   </a:t>
            </a:r>
            <a:r>
              <a:rPr lang="en-US" altLang="zh-CN" sz="3000" b="1">
                <a:latin typeface="宋体" pitchFamily="2" charset="-122"/>
              </a:rPr>
              <a:t>(</a:t>
            </a:r>
            <a:r>
              <a:rPr lang="zh-CN" altLang="en-US" sz="3000" b="1">
                <a:latin typeface="宋体" pitchFamily="2" charset="-122"/>
              </a:rPr>
              <a:t>四</a:t>
            </a:r>
            <a:r>
              <a:rPr lang="en-US" altLang="zh-CN" sz="3000" b="1">
                <a:latin typeface="宋体" pitchFamily="2" charset="-122"/>
              </a:rPr>
              <a:t>)</a:t>
            </a:r>
            <a:r>
              <a:rPr lang="zh-CN" altLang="en-US" sz="3000" b="1">
                <a:latin typeface="宋体" pitchFamily="2" charset="-122"/>
              </a:rPr>
              <a:t>、来自学习的知识，形成观察世界的睿智</a:t>
            </a:r>
          </a:p>
          <a:p>
            <a:pPr>
              <a:spcAft>
                <a:spcPct val="20000"/>
              </a:spcAft>
              <a:buFontTx/>
              <a:buNone/>
            </a:pPr>
            <a:r>
              <a:rPr lang="zh-CN" altLang="en-US" sz="3000" b="1">
                <a:latin typeface="宋体" pitchFamily="2" charset="-122"/>
              </a:rPr>
              <a:t>   </a:t>
            </a:r>
            <a:r>
              <a:rPr lang="en-US" altLang="zh-CN" sz="3000" b="1">
                <a:latin typeface="宋体" pitchFamily="2" charset="-122"/>
              </a:rPr>
              <a:t>(</a:t>
            </a:r>
            <a:r>
              <a:rPr lang="zh-CN" altLang="en-US" sz="3000" b="1">
                <a:latin typeface="宋体" pitchFamily="2" charset="-122"/>
              </a:rPr>
              <a:t>五</a:t>
            </a:r>
            <a:r>
              <a:rPr lang="en-US" altLang="zh-CN" sz="3000" b="1">
                <a:latin typeface="宋体" pitchFamily="2" charset="-122"/>
              </a:rPr>
              <a:t>)</a:t>
            </a:r>
            <a:r>
              <a:rPr lang="zh-CN" altLang="en-US" sz="3000" b="1">
                <a:latin typeface="宋体" pitchFamily="2" charset="-122"/>
              </a:rPr>
              <a:t>、来自健康的身体，形成轻松愉快的心情</a:t>
            </a:r>
            <a:r>
              <a:rPr lang="zh-CN" altLang="en-US" sz="2800" b="1">
                <a:latin typeface="宋体" pitchFamily="2" charset="-122"/>
              </a:rPr>
              <a:t> </a:t>
            </a:r>
          </a:p>
        </p:txBody>
      </p:sp>
    </p:spTree>
  </p:cSld>
  <p:clrMapOvr>
    <a:masterClrMapping/>
  </p:clrMapOvr>
  <p:transition>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0050" name="Rectangle 2"/>
          <p:cNvSpPr>
            <a:spLocks noGrp="1" noChangeArrowheads="1"/>
          </p:cNvSpPr>
          <p:nvPr>
            <p:ph type="title"/>
          </p:nvPr>
        </p:nvSpPr>
        <p:spPr>
          <a:xfrm>
            <a:off x="620713" y="228600"/>
            <a:ext cx="5627687" cy="1143000"/>
          </a:xfrm>
        </p:spPr>
        <p:txBody>
          <a:bodyPr/>
          <a:lstStyle/>
          <a:p>
            <a:pPr algn="l"/>
            <a:r>
              <a:rPr kumimoji="1" lang="en-US" altLang="zh-CN" sz="4800" b="1">
                <a:solidFill>
                  <a:schemeClr val="tx1"/>
                </a:solidFill>
                <a:latin typeface="黑体" pitchFamily="49" charset="-122"/>
                <a:ea typeface="黑体" pitchFamily="49" charset="-122"/>
              </a:rPr>
              <a:t>3.</a:t>
            </a:r>
            <a:r>
              <a:rPr kumimoji="1" lang="zh-CN" altLang="en-US" sz="4800" b="1">
                <a:solidFill>
                  <a:schemeClr val="tx1"/>
                </a:solidFill>
                <a:latin typeface="黑体" pitchFamily="49" charset="-122"/>
                <a:ea typeface="黑体" pitchFamily="49" charset="-122"/>
              </a:rPr>
              <a:t>心念决定心态？</a:t>
            </a:r>
          </a:p>
        </p:txBody>
      </p:sp>
      <p:sp>
        <p:nvSpPr>
          <p:cNvPr id="1410051" name="Rectangle 3"/>
          <p:cNvSpPr>
            <a:spLocks noGrp="1" noChangeArrowheads="1"/>
          </p:cNvSpPr>
          <p:nvPr>
            <p:ph type="body" idx="1"/>
          </p:nvPr>
        </p:nvSpPr>
        <p:spPr>
          <a:xfrm>
            <a:off x="468313" y="1371600"/>
            <a:ext cx="8370887" cy="5156200"/>
          </a:xfrm>
        </p:spPr>
        <p:txBody>
          <a:bodyPr/>
          <a:lstStyle/>
          <a:p>
            <a:pPr>
              <a:spcAft>
                <a:spcPct val="20000"/>
              </a:spcAft>
              <a:buFontTx/>
              <a:buNone/>
            </a:pPr>
            <a:r>
              <a:rPr lang="en-US" altLang="zh-CN" sz="3000" b="1">
                <a:latin typeface="宋体" pitchFamily="2" charset="-122"/>
              </a:rPr>
              <a:t>     </a:t>
            </a:r>
            <a:r>
              <a:rPr lang="zh-CN" altLang="en-US" sz="3000" b="1">
                <a:latin typeface="宋体" pitchFamily="2" charset="-122"/>
              </a:rPr>
              <a:t>我们每一个人，不要常常计较环境的好与</a:t>
            </a:r>
          </a:p>
          <a:p>
            <a:pPr>
              <a:spcAft>
                <a:spcPct val="20000"/>
              </a:spcAft>
              <a:buFontTx/>
              <a:buNone/>
            </a:pPr>
            <a:r>
              <a:rPr lang="zh-CN" altLang="en-US" sz="3000" b="1">
                <a:latin typeface="宋体" pitchFamily="2" charset="-122"/>
              </a:rPr>
              <a:t> 坏，要注重内心的力量与宽容，所以内心的世</a:t>
            </a:r>
          </a:p>
          <a:p>
            <a:pPr>
              <a:spcAft>
                <a:spcPct val="20000"/>
              </a:spcAft>
              <a:buFontTx/>
              <a:buNone/>
            </a:pPr>
            <a:r>
              <a:rPr lang="zh-CN" altLang="en-US" sz="3000" b="1">
                <a:latin typeface="宋体" pitchFamily="2" charset="-122"/>
              </a:rPr>
              <a:t> 界是非常重要的。</a:t>
            </a:r>
          </a:p>
          <a:p>
            <a:pPr>
              <a:spcAft>
                <a:spcPct val="20000"/>
              </a:spcAft>
              <a:buFontTx/>
              <a:buNone/>
            </a:pPr>
            <a:r>
              <a:rPr lang="zh-CN" altLang="en-US" sz="3000" b="1">
                <a:latin typeface="宋体" pitchFamily="2" charset="-122"/>
              </a:rPr>
              <a:t>     正如无门禅师所说：「春有百花秋有月，</a:t>
            </a:r>
          </a:p>
          <a:p>
            <a:pPr>
              <a:spcAft>
                <a:spcPct val="20000"/>
              </a:spcAft>
              <a:buFontTx/>
              <a:buNone/>
            </a:pPr>
            <a:r>
              <a:rPr lang="zh-CN" altLang="en-US" sz="3000" b="1">
                <a:latin typeface="宋体" pitchFamily="2" charset="-122"/>
              </a:rPr>
              <a:t> 夏有凉风冬有雪；若无闲事挂心头，便是人间</a:t>
            </a:r>
          </a:p>
          <a:p>
            <a:pPr>
              <a:spcAft>
                <a:spcPct val="20000"/>
              </a:spcAft>
              <a:buFontTx/>
              <a:buNone/>
            </a:pPr>
            <a:r>
              <a:rPr lang="zh-CN" altLang="en-US" sz="3000" b="1">
                <a:latin typeface="宋体" pitchFamily="2" charset="-122"/>
              </a:rPr>
              <a:t> 好时节。」不管世间的变化如何，只要我们的</a:t>
            </a:r>
          </a:p>
          <a:p>
            <a:pPr>
              <a:spcAft>
                <a:spcPct val="20000"/>
              </a:spcAft>
              <a:buFontTx/>
              <a:buNone/>
            </a:pPr>
            <a:r>
              <a:rPr lang="zh-CN" altLang="en-US" sz="3000" b="1">
                <a:latin typeface="宋体" pitchFamily="2" charset="-122"/>
              </a:rPr>
              <a:t> 内心不为外境所动，则一切荣辱、是非、得失</a:t>
            </a:r>
          </a:p>
          <a:p>
            <a:pPr>
              <a:spcAft>
                <a:spcPct val="20000"/>
              </a:spcAft>
              <a:buFontTx/>
              <a:buNone/>
            </a:pPr>
            <a:r>
              <a:rPr lang="zh-CN" altLang="en-US" sz="3000" b="1">
                <a:latin typeface="宋体" pitchFamily="2" charset="-122"/>
              </a:rPr>
              <a:t> 都不能左右我们，心里的世界是无限宽广的。     </a:t>
            </a: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5171" name="Rectangle 3"/>
          <p:cNvSpPr>
            <a:spLocks noGrp="1" noChangeArrowheads="1"/>
          </p:cNvSpPr>
          <p:nvPr>
            <p:ph type="body" idx="1"/>
          </p:nvPr>
        </p:nvSpPr>
        <p:spPr>
          <a:xfrm>
            <a:off x="533400" y="2497138"/>
            <a:ext cx="8229600" cy="1312862"/>
          </a:xfrm>
        </p:spPr>
        <p:txBody>
          <a:bodyPr/>
          <a:lstStyle/>
          <a:p>
            <a:pPr>
              <a:buFontTx/>
              <a:buNone/>
            </a:pPr>
            <a:r>
              <a:rPr kumimoji="1" lang="zh-CN" altLang="en-US" sz="6600" b="1">
                <a:solidFill>
                  <a:srgbClr val="FF00FF"/>
                </a:solidFill>
                <a:latin typeface="楷体_GB2312" pitchFamily="49" charset="-122"/>
                <a:ea typeface="楷体_GB2312" pitchFamily="49" charset="-122"/>
              </a:rPr>
              <a:t>二</a:t>
            </a:r>
            <a:r>
              <a:rPr kumimoji="1" lang="en-US" altLang="zh-CN" sz="6600" b="1">
                <a:solidFill>
                  <a:srgbClr val="FF00FF"/>
                </a:solidFill>
                <a:latin typeface="楷体_GB2312" pitchFamily="49" charset="-122"/>
                <a:ea typeface="楷体_GB2312" pitchFamily="49" charset="-122"/>
              </a:rPr>
              <a:t>.</a:t>
            </a:r>
            <a:r>
              <a:rPr kumimoji="1" lang="zh-CN" altLang="en-US" sz="6600" b="1">
                <a:solidFill>
                  <a:srgbClr val="FF00FF"/>
                </a:solidFill>
                <a:latin typeface="楷体_GB2312" pitchFamily="49" charset="-122"/>
                <a:ea typeface="楷体_GB2312" pitchFamily="49" charset="-122"/>
              </a:rPr>
              <a:t>企业中的三种员工</a:t>
            </a:r>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4147" name="Rectangle 3"/>
          <p:cNvSpPr>
            <a:spLocks noGrp="1" noChangeArrowheads="1"/>
          </p:cNvSpPr>
          <p:nvPr>
            <p:ph type="body" idx="1"/>
          </p:nvPr>
        </p:nvSpPr>
        <p:spPr>
          <a:xfrm>
            <a:off x="990600" y="1752600"/>
            <a:ext cx="7696200" cy="2667000"/>
          </a:xfrm>
        </p:spPr>
        <p:txBody>
          <a:bodyPr/>
          <a:lstStyle/>
          <a:p>
            <a:endParaRPr lang="en-US" altLang="zh-CN"/>
          </a:p>
          <a:p>
            <a:pPr>
              <a:buFontTx/>
              <a:buNone/>
            </a:pPr>
            <a:r>
              <a:rPr lang="en-US" altLang="zh-CN" b="1">
                <a:latin typeface="黑体" pitchFamily="49" charset="-122"/>
                <a:ea typeface="黑体" pitchFamily="49" charset="-122"/>
              </a:rPr>
              <a:t>1.</a:t>
            </a:r>
            <a:r>
              <a:rPr lang="zh-CN" altLang="en-US" b="1">
                <a:latin typeface="黑体" pitchFamily="49" charset="-122"/>
                <a:ea typeface="黑体" pitchFamily="49" charset="-122"/>
              </a:rPr>
              <a:t>第一种是提工作问题，推托找借口者；</a:t>
            </a:r>
          </a:p>
          <a:p>
            <a:pPr>
              <a:buFontTx/>
              <a:buNone/>
            </a:pPr>
            <a:r>
              <a:rPr lang="en-US" altLang="zh-CN" b="1">
                <a:latin typeface="黑体" pitchFamily="49" charset="-122"/>
                <a:ea typeface="黑体" pitchFamily="49" charset="-122"/>
              </a:rPr>
              <a:t>2.</a:t>
            </a:r>
            <a:r>
              <a:rPr lang="zh-CN" altLang="en-US" b="1">
                <a:latin typeface="黑体" pitchFamily="49" charset="-122"/>
                <a:ea typeface="黑体" pitchFamily="49" charset="-122"/>
              </a:rPr>
              <a:t>第二种是只反应问题，不解决问题者；</a:t>
            </a:r>
          </a:p>
          <a:p>
            <a:pPr>
              <a:buFontTx/>
              <a:buNone/>
            </a:pPr>
            <a:r>
              <a:rPr lang="en-US" altLang="zh-CN" b="1">
                <a:latin typeface="黑体" pitchFamily="49" charset="-122"/>
                <a:ea typeface="黑体" pitchFamily="49" charset="-122"/>
              </a:rPr>
              <a:t>3.</a:t>
            </a:r>
            <a:r>
              <a:rPr lang="zh-CN" altLang="en-US" b="1">
                <a:latin typeface="黑体" pitchFamily="49" charset="-122"/>
                <a:ea typeface="黑体" pitchFamily="49" charset="-122"/>
              </a:rPr>
              <a:t>第三种是既勇于承担，又解决问题者。</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346" name="Rectangle 2"/>
          <p:cNvSpPr>
            <a:spLocks noGrp="1" noChangeArrowheads="1"/>
          </p:cNvSpPr>
          <p:nvPr>
            <p:ph type="title"/>
          </p:nvPr>
        </p:nvSpPr>
        <p:spPr>
          <a:xfrm>
            <a:off x="533400" y="685800"/>
            <a:ext cx="4572000" cy="1143000"/>
          </a:xfrm>
        </p:spPr>
        <p:txBody>
          <a:bodyPr/>
          <a:lstStyle/>
          <a:p>
            <a:pPr algn="l"/>
            <a:r>
              <a:rPr kumimoji="1" lang="en-US" altLang="zh-CN" sz="5400" b="1">
                <a:solidFill>
                  <a:schemeClr val="tx1"/>
                </a:solidFill>
                <a:latin typeface="黑体" pitchFamily="49" charset="-122"/>
                <a:ea typeface="黑体" pitchFamily="49" charset="-122"/>
              </a:rPr>
              <a:t>1.</a:t>
            </a:r>
            <a:r>
              <a:rPr kumimoji="1" lang="zh-CN" altLang="en-US" sz="5400" b="1">
                <a:solidFill>
                  <a:schemeClr val="tx1"/>
                </a:solidFill>
                <a:latin typeface="黑体" pitchFamily="49" charset="-122"/>
                <a:ea typeface="黑体" pitchFamily="49" charset="-122"/>
              </a:rPr>
              <a:t>第一种员工</a:t>
            </a:r>
          </a:p>
        </p:txBody>
      </p:sp>
      <p:sp>
        <p:nvSpPr>
          <p:cNvPr id="1465347" name="Rectangle 3"/>
          <p:cNvSpPr>
            <a:spLocks noGrp="1" noChangeArrowheads="1"/>
          </p:cNvSpPr>
          <p:nvPr>
            <p:ph type="body" idx="1"/>
          </p:nvPr>
        </p:nvSpPr>
        <p:spPr>
          <a:xfrm>
            <a:off x="1371600" y="2357438"/>
            <a:ext cx="7162800" cy="2671762"/>
          </a:xfrm>
        </p:spPr>
        <p:txBody>
          <a:bodyPr/>
          <a:lstStyle/>
          <a:p>
            <a:pPr>
              <a:spcAft>
                <a:spcPct val="20000"/>
              </a:spcAft>
            </a:pPr>
            <a:r>
              <a:rPr kumimoji="1" lang="zh-CN" altLang="en-US" sz="7200" b="1">
                <a:latin typeface="宋体" pitchFamily="2" charset="-122"/>
              </a:rPr>
              <a:t>是提工作问题，</a:t>
            </a:r>
            <a:br>
              <a:rPr kumimoji="1" lang="zh-CN" altLang="en-US" sz="7200" b="1">
                <a:latin typeface="宋体" pitchFamily="2" charset="-122"/>
              </a:rPr>
            </a:br>
            <a:r>
              <a:rPr kumimoji="1" lang="zh-CN" altLang="en-US" sz="7200" b="1">
                <a:latin typeface="宋体" pitchFamily="2" charset="-122"/>
              </a:rPr>
              <a:t>推托找借口者！</a:t>
            </a:r>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6370" name="Rectangle 1026"/>
          <p:cNvSpPr>
            <a:spLocks noGrp="1" noChangeArrowheads="1"/>
          </p:cNvSpPr>
          <p:nvPr>
            <p:ph type="title"/>
          </p:nvPr>
        </p:nvSpPr>
        <p:spPr>
          <a:xfrm>
            <a:off x="609600" y="762000"/>
            <a:ext cx="4724400" cy="1143000"/>
          </a:xfrm>
        </p:spPr>
        <p:txBody>
          <a:bodyPr/>
          <a:lstStyle/>
          <a:p>
            <a:pPr algn="l"/>
            <a:r>
              <a:rPr kumimoji="1" lang="en-US" altLang="zh-CN" sz="5400" b="1">
                <a:solidFill>
                  <a:schemeClr val="tx1"/>
                </a:solidFill>
                <a:latin typeface="黑体" pitchFamily="49" charset="-122"/>
                <a:ea typeface="黑体" pitchFamily="49" charset="-122"/>
              </a:rPr>
              <a:t>2.</a:t>
            </a:r>
            <a:r>
              <a:rPr kumimoji="1" lang="zh-CN" altLang="en-US" sz="5400" b="1">
                <a:solidFill>
                  <a:schemeClr val="tx1"/>
                </a:solidFill>
                <a:latin typeface="黑体" pitchFamily="49" charset="-122"/>
                <a:ea typeface="黑体" pitchFamily="49" charset="-122"/>
              </a:rPr>
              <a:t>第二种员工</a:t>
            </a:r>
          </a:p>
        </p:txBody>
      </p:sp>
      <p:sp>
        <p:nvSpPr>
          <p:cNvPr id="1466371" name="Rectangle 1027"/>
          <p:cNvSpPr>
            <a:spLocks noGrp="1" noChangeArrowheads="1"/>
          </p:cNvSpPr>
          <p:nvPr>
            <p:ph type="body" idx="1"/>
          </p:nvPr>
        </p:nvSpPr>
        <p:spPr>
          <a:xfrm>
            <a:off x="1447800" y="2438400"/>
            <a:ext cx="7239000" cy="2590800"/>
          </a:xfrm>
        </p:spPr>
        <p:txBody>
          <a:bodyPr/>
          <a:lstStyle/>
          <a:p>
            <a:pPr>
              <a:spcAft>
                <a:spcPct val="20000"/>
              </a:spcAft>
            </a:pPr>
            <a:r>
              <a:rPr kumimoji="1" lang="zh-CN" altLang="en-US" sz="7200" b="1">
                <a:latin typeface="宋体" pitchFamily="2" charset="-122"/>
              </a:rPr>
              <a:t>是只反应问题，</a:t>
            </a:r>
            <a:br>
              <a:rPr kumimoji="1" lang="zh-CN" altLang="en-US" sz="7200" b="1">
                <a:latin typeface="宋体" pitchFamily="2" charset="-122"/>
              </a:rPr>
            </a:br>
            <a:r>
              <a:rPr kumimoji="1" lang="zh-CN" altLang="en-US" sz="7200" b="1">
                <a:latin typeface="宋体" pitchFamily="2" charset="-122"/>
              </a:rPr>
              <a:t>不解决问题者</a:t>
            </a: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7394" name="Rectangle 1026"/>
          <p:cNvSpPr>
            <a:spLocks noGrp="1" noChangeArrowheads="1"/>
          </p:cNvSpPr>
          <p:nvPr>
            <p:ph type="title"/>
          </p:nvPr>
        </p:nvSpPr>
        <p:spPr>
          <a:xfrm>
            <a:off x="838200" y="838200"/>
            <a:ext cx="4572000" cy="1143000"/>
          </a:xfrm>
        </p:spPr>
        <p:txBody>
          <a:bodyPr/>
          <a:lstStyle/>
          <a:p>
            <a:pPr algn="l"/>
            <a:r>
              <a:rPr kumimoji="1" lang="en-US" altLang="zh-CN" sz="5400" b="1">
                <a:solidFill>
                  <a:schemeClr val="tx1"/>
                </a:solidFill>
                <a:latin typeface="黑体" pitchFamily="49" charset="-122"/>
                <a:ea typeface="黑体" pitchFamily="49" charset="-122"/>
              </a:rPr>
              <a:t>3.</a:t>
            </a:r>
            <a:r>
              <a:rPr kumimoji="1" lang="zh-CN" altLang="en-US" sz="5400" b="1">
                <a:solidFill>
                  <a:schemeClr val="tx1"/>
                </a:solidFill>
                <a:latin typeface="黑体" pitchFamily="49" charset="-122"/>
                <a:ea typeface="黑体" pitchFamily="49" charset="-122"/>
              </a:rPr>
              <a:t>第三种员工</a:t>
            </a:r>
          </a:p>
        </p:txBody>
      </p:sp>
      <p:sp>
        <p:nvSpPr>
          <p:cNvPr id="1467395" name="Rectangle 1027"/>
          <p:cNvSpPr>
            <a:spLocks noGrp="1" noChangeArrowheads="1"/>
          </p:cNvSpPr>
          <p:nvPr>
            <p:ph type="body" idx="1"/>
          </p:nvPr>
        </p:nvSpPr>
        <p:spPr>
          <a:xfrm>
            <a:off x="1447800" y="2362200"/>
            <a:ext cx="7086600" cy="2743200"/>
          </a:xfrm>
        </p:spPr>
        <p:txBody>
          <a:bodyPr/>
          <a:lstStyle/>
          <a:p>
            <a:pPr>
              <a:spcAft>
                <a:spcPct val="20000"/>
              </a:spcAft>
            </a:pPr>
            <a:r>
              <a:rPr kumimoji="1" lang="zh-CN" altLang="en-US" sz="7200" b="1">
                <a:latin typeface="宋体" pitchFamily="2" charset="-122"/>
              </a:rPr>
              <a:t>是既勇于承担，</a:t>
            </a:r>
            <a:br>
              <a:rPr kumimoji="1" lang="zh-CN" altLang="en-US" sz="7200" b="1">
                <a:latin typeface="宋体" pitchFamily="2" charset="-122"/>
              </a:rPr>
            </a:br>
            <a:r>
              <a:rPr kumimoji="1" lang="zh-CN" altLang="en-US" sz="7200" b="1">
                <a:latin typeface="宋体" pitchFamily="2" charset="-122"/>
              </a:rPr>
              <a:t>又解决问题者。</a:t>
            </a: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7219" name="Rectangle 3"/>
          <p:cNvSpPr>
            <a:spLocks noGrp="1" noChangeArrowheads="1"/>
          </p:cNvSpPr>
          <p:nvPr>
            <p:ph type="body" idx="1"/>
          </p:nvPr>
        </p:nvSpPr>
        <p:spPr>
          <a:xfrm>
            <a:off x="990600" y="1878013"/>
            <a:ext cx="7620000" cy="2312987"/>
          </a:xfrm>
        </p:spPr>
        <p:txBody>
          <a:bodyPr/>
          <a:lstStyle/>
          <a:p>
            <a:pPr>
              <a:buFontTx/>
              <a:buNone/>
            </a:pPr>
            <a:r>
              <a:rPr kumimoji="1" lang="zh-CN" altLang="en-US" sz="6600" b="1">
                <a:solidFill>
                  <a:srgbClr val="FF00FF"/>
                </a:solidFill>
                <a:latin typeface="楷体_GB2312" pitchFamily="49" charset="-122"/>
                <a:ea typeface="楷体_GB2312" pitchFamily="49" charset="-122"/>
              </a:rPr>
              <a:t>三</a:t>
            </a:r>
            <a:r>
              <a:rPr kumimoji="1" lang="en-US" altLang="zh-CN" sz="6600" b="1">
                <a:solidFill>
                  <a:srgbClr val="FF00FF"/>
                </a:solidFill>
                <a:latin typeface="楷体_GB2312" pitchFamily="49" charset="-122"/>
                <a:ea typeface="楷体_GB2312" pitchFamily="49" charset="-122"/>
              </a:rPr>
              <a:t>.</a:t>
            </a:r>
            <a:r>
              <a:rPr kumimoji="1" lang="zh-CN" altLang="en-US" sz="6600" b="1">
                <a:solidFill>
                  <a:srgbClr val="FF00FF"/>
                </a:solidFill>
                <a:latin typeface="楷体_GB2312" pitchFamily="49" charset="-122"/>
                <a:ea typeface="楷体_GB2312" pitchFamily="49" charset="-122"/>
              </a:rPr>
              <a:t>常见的七种员工</a:t>
            </a:r>
          </a:p>
          <a:p>
            <a:pPr>
              <a:buFontTx/>
              <a:buNone/>
            </a:pPr>
            <a:r>
              <a:rPr kumimoji="1" lang="zh-CN" altLang="en-US" sz="6600" b="1">
                <a:solidFill>
                  <a:srgbClr val="FF00FF"/>
                </a:solidFill>
                <a:latin typeface="楷体_GB2312" pitchFamily="49" charset="-122"/>
                <a:ea typeface="楷体_GB2312" pitchFamily="49" charset="-122"/>
              </a:rPr>
              <a:t>   负面心态</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6195" name="Rectangle 3"/>
          <p:cNvSpPr>
            <a:spLocks noGrp="1" noChangeArrowheads="1"/>
          </p:cNvSpPr>
          <p:nvPr>
            <p:ph type="body" idx="1"/>
          </p:nvPr>
        </p:nvSpPr>
        <p:spPr>
          <a:xfrm>
            <a:off x="2514600" y="1219200"/>
            <a:ext cx="2960688" cy="4624388"/>
          </a:xfrm>
        </p:spPr>
        <p:txBody>
          <a:bodyPr/>
          <a:lstStyle/>
          <a:p>
            <a:endParaRPr lang="en-US" altLang="zh-CN" sz="2400"/>
          </a:p>
          <a:p>
            <a:pPr>
              <a:buFontTx/>
              <a:buNone/>
            </a:pPr>
            <a:r>
              <a:rPr lang="en-US" altLang="zh-CN" b="1">
                <a:latin typeface="黑体" pitchFamily="49" charset="-122"/>
                <a:ea typeface="黑体" pitchFamily="49" charset="-122"/>
              </a:rPr>
              <a:t>1.</a:t>
            </a:r>
            <a:r>
              <a:rPr lang="zh-CN" altLang="en-US" b="1">
                <a:latin typeface="黑体" pitchFamily="49" charset="-122"/>
                <a:ea typeface="黑体" pitchFamily="49" charset="-122"/>
              </a:rPr>
              <a:t>自卑心态　</a:t>
            </a:r>
          </a:p>
          <a:p>
            <a:pPr>
              <a:buFontTx/>
              <a:buNone/>
            </a:pPr>
            <a:r>
              <a:rPr lang="en-US" altLang="zh-CN" b="1">
                <a:latin typeface="黑体" pitchFamily="49" charset="-122"/>
                <a:ea typeface="黑体" pitchFamily="49" charset="-122"/>
              </a:rPr>
              <a:t>2.</a:t>
            </a:r>
            <a:r>
              <a:rPr lang="zh-CN" altLang="en-US" b="1">
                <a:latin typeface="黑体" pitchFamily="49" charset="-122"/>
                <a:ea typeface="黑体" pitchFamily="49" charset="-122"/>
              </a:rPr>
              <a:t>怯懦心态</a:t>
            </a:r>
          </a:p>
          <a:p>
            <a:pPr>
              <a:buFontTx/>
              <a:buNone/>
            </a:pPr>
            <a:r>
              <a:rPr lang="en-US" altLang="zh-CN" b="1">
                <a:latin typeface="黑体" pitchFamily="49" charset="-122"/>
                <a:ea typeface="黑体" pitchFamily="49" charset="-122"/>
              </a:rPr>
              <a:t>3.</a:t>
            </a:r>
            <a:r>
              <a:rPr lang="zh-CN" altLang="en-US" b="1">
                <a:latin typeface="黑体" pitchFamily="49" charset="-122"/>
                <a:ea typeface="黑体" pitchFamily="49" charset="-122"/>
              </a:rPr>
              <a:t>猜嫉心态</a:t>
            </a:r>
          </a:p>
          <a:p>
            <a:pPr>
              <a:buFontTx/>
              <a:buNone/>
            </a:pPr>
            <a:r>
              <a:rPr lang="en-US" altLang="zh-CN" b="1">
                <a:latin typeface="黑体" pitchFamily="49" charset="-122"/>
                <a:ea typeface="黑体" pitchFamily="49" charset="-122"/>
              </a:rPr>
              <a:t>4.</a:t>
            </a:r>
            <a:r>
              <a:rPr lang="zh-CN" altLang="en-US" b="1">
                <a:latin typeface="黑体" pitchFamily="49" charset="-122"/>
                <a:ea typeface="黑体" pitchFamily="49" charset="-122"/>
              </a:rPr>
              <a:t>叛逆心态</a:t>
            </a:r>
            <a:r>
              <a:rPr lang="zh-CN" altLang="en-US" b="1">
                <a:latin typeface="Times New Roman"/>
                <a:ea typeface="黑体" pitchFamily="49" charset="-122"/>
              </a:rPr>
              <a:t> </a:t>
            </a:r>
            <a:endParaRPr lang="zh-CN" altLang="en-US" b="1">
              <a:latin typeface="黑体" pitchFamily="49" charset="-122"/>
              <a:ea typeface="黑体" pitchFamily="49" charset="-122"/>
            </a:endParaRPr>
          </a:p>
          <a:p>
            <a:pPr>
              <a:buFontTx/>
              <a:buNone/>
            </a:pPr>
            <a:r>
              <a:rPr lang="en-US" altLang="zh-CN" b="1">
                <a:latin typeface="黑体" pitchFamily="49" charset="-122"/>
                <a:ea typeface="黑体" pitchFamily="49" charset="-122"/>
              </a:rPr>
              <a:t>5.</a:t>
            </a:r>
            <a:r>
              <a:rPr lang="zh-CN" altLang="en-US" b="1">
                <a:latin typeface="黑体" pitchFamily="49" charset="-122"/>
                <a:ea typeface="黑体" pitchFamily="49" charset="-122"/>
              </a:rPr>
              <a:t>显摆心态　</a:t>
            </a:r>
          </a:p>
          <a:p>
            <a:pPr>
              <a:buFontTx/>
              <a:buNone/>
            </a:pPr>
            <a:r>
              <a:rPr lang="en-US" altLang="zh-CN" b="1">
                <a:latin typeface="黑体" pitchFamily="49" charset="-122"/>
                <a:ea typeface="黑体" pitchFamily="49" charset="-122"/>
              </a:rPr>
              <a:t>6.</a:t>
            </a:r>
            <a:r>
              <a:rPr lang="zh-CN" altLang="en-US" b="1">
                <a:latin typeface="黑体" pitchFamily="49" charset="-122"/>
                <a:ea typeface="黑体" pitchFamily="49" charset="-122"/>
              </a:rPr>
              <a:t>贪图心态</a:t>
            </a:r>
          </a:p>
          <a:p>
            <a:pPr>
              <a:buFontTx/>
              <a:buNone/>
            </a:pPr>
            <a:r>
              <a:rPr lang="en-US" altLang="zh-CN" b="1">
                <a:latin typeface="黑体" pitchFamily="49" charset="-122"/>
                <a:ea typeface="黑体" pitchFamily="49" charset="-122"/>
              </a:rPr>
              <a:t>7.</a:t>
            </a:r>
            <a:r>
              <a:rPr lang="zh-CN" altLang="en-US" b="1">
                <a:latin typeface="黑体" pitchFamily="49" charset="-122"/>
                <a:ea typeface="黑体" pitchFamily="49" charset="-122"/>
              </a:rPr>
              <a:t>冷漠心态</a:t>
            </a: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8242" name="Rectangle 2"/>
          <p:cNvSpPr>
            <a:spLocks noGrp="1" noChangeArrowheads="1"/>
          </p:cNvSpPr>
          <p:nvPr>
            <p:ph type="title"/>
          </p:nvPr>
        </p:nvSpPr>
        <p:spPr>
          <a:xfrm>
            <a:off x="620713" y="762000"/>
            <a:ext cx="4789487" cy="990600"/>
          </a:xfrm>
        </p:spPr>
        <p:txBody>
          <a:bodyPr/>
          <a:lstStyle/>
          <a:p>
            <a:pPr algn="l"/>
            <a:r>
              <a:rPr kumimoji="1" lang="en-US" altLang="zh-CN" sz="5400" b="1">
                <a:solidFill>
                  <a:schemeClr val="tx1"/>
                </a:solidFill>
                <a:latin typeface="黑体" pitchFamily="49" charset="-122"/>
                <a:ea typeface="黑体" pitchFamily="49" charset="-122"/>
              </a:rPr>
              <a:t>1.</a:t>
            </a:r>
            <a:r>
              <a:rPr kumimoji="1" lang="zh-CN" altLang="en-US" sz="5400" b="1">
                <a:solidFill>
                  <a:schemeClr val="tx1"/>
                </a:solidFill>
                <a:latin typeface="黑体" pitchFamily="49" charset="-122"/>
                <a:ea typeface="黑体" pitchFamily="49" charset="-122"/>
              </a:rPr>
              <a:t>自卑心态</a:t>
            </a:r>
          </a:p>
        </p:txBody>
      </p:sp>
      <p:sp>
        <p:nvSpPr>
          <p:cNvPr id="1418243" name="Rectangle 3"/>
          <p:cNvSpPr>
            <a:spLocks noGrp="1" noChangeArrowheads="1"/>
          </p:cNvSpPr>
          <p:nvPr>
            <p:ph type="body" idx="1"/>
          </p:nvPr>
        </p:nvSpPr>
        <p:spPr/>
        <p:txBody>
          <a:bodyPr/>
          <a:lstStyle/>
          <a:p>
            <a:pPr>
              <a:buFontTx/>
              <a:buNone/>
            </a:pPr>
            <a:endParaRPr lang="en-US" altLang="zh-CN" b="1">
              <a:latin typeface="黑体" pitchFamily="49" charset="-122"/>
              <a:ea typeface="黑体" pitchFamily="49" charset="-122"/>
            </a:endParaRPr>
          </a:p>
          <a:p>
            <a:pPr>
              <a:spcAft>
                <a:spcPct val="20000"/>
              </a:spcAft>
              <a:buFontTx/>
              <a:buNone/>
            </a:pPr>
            <a:r>
              <a:rPr lang="en-US" altLang="zh-CN">
                <a:latin typeface="宋体" pitchFamily="2" charset="-122"/>
              </a:rPr>
              <a:t>      </a:t>
            </a:r>
            <a:r>
              <a:rPr lang="zh-CN" altLang="en-US">
                <a:latin typeface="宋体" pitchFamily="2" charset="-122"/>
              </a:rPr>
              <a:t>做什么事情都缺乏信心，没有胆量，</a:t>
            </a:r>
          </a:p>
          <a:p>
            <a:pPr>
              <a:spcAft>
                <a:spcPct val="20000"/>
              </a:spcAft>
              <a:buFontTx/>
              <a:buNone/>
            </a:pPr>
            <a:r>
              <a:rPr lang="zh-CN" altLang="en-US">
                <a:latin typeface="宋体" pitchFamily="2" charset="-122"/>
              </a:rPr>
              <a:t>  也没有承担责任的勇气，很容易产生自卑</a:t>
            </a:r>
          </a:p>
          <a:p>
            <a:pPr>
              <a:spcAft>
                <a:spcPct val="20000"/>
              </a:spcAft>
              <a:buFontTx/>
              <a:buNone/>
            </a:pPr>
            <a:r>
              <a:rPr lang="zh-CN" altLang="en-US">
                <a:latin typeface="宋体" pitchFamily="2" charset="-122"/>
              </a:rPr>
              <a:t>  感，随声附和没有自己的主见。自卑感不</a:t>
            </a:r>
          </a:p>
          <a:p>
            <a:pPr>
              <a:spcAft>
                <a:spcPct val="20000"/>
              </a:spcAft>
              <a:buFontTx/>
              <a:buNone/>
            </a:pPr>
            <a:r>
              <a:rPr lang="zh-CN" altLang="en-US">
                <a:latin typeface="宋体" pitchFamily="2" charset="-122"/>
              </a:rPr>
              <a:t>  除，很大程度上会妨碍职业发展，长此以</a:t>
            </a:r>
          </a:p>
          <a:p>
            <a:pPr>
              <a:spcAft>
                <a:spcPct val="20000"/>
              </a:spcAft>
              <a:buFontTx/>
              <a:buNone/>
            </a:pPr>
            <a:r>
              <a:rPr lang="zh-CN" altLang="en-US">
                <a:latin typeface="宋体" pitchFamily="2" charset="-122"/>
              </a:rPr>
              <a:t>  往，更消磨了人的意志和个性。</a:t>
            </a:r>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9266" name="Rectangle 2"/>
          <p:cNvSpPr>
            <a:spLocks noGrp="1" noChangeArrowheads="1"/>
          </p:cNvSpPr>
          <p:nvPr>
            <p:ph type="title"/>
          </p:nvPr>
        </p:nvSpPr>
        <p:spPr>
          <a:xfrm>
            <a:off x="696913" y="685800"/>
            <a:ext cx="3951287" cy="990600"/>
          </a:xfrm>
        </p:spPr>
        <p:txBody>
          <a:bodyPr/>
          <a:lstStyle/>
          <a:p>
            <a:pPr algn="l"/>
            <a:r>
              <a:rPr kumimoji="1" lang="en-US" altLang="zh-CN" sz="5400" b="1">
                <a:solidFill>
                  <a:schemeClr val="tx1"/>
                </a:solidFill>
                <a:latin typeface="黑体" pitchFamily="49" charset="-122"/>
                <a:ea typeface="黑体" pitchFamily="49" charset="-122"/>
              </a:rPr>
              <a:t>2.</a:t>
            </a:r>
            <a:r>
              <a:rPr kumimoji="1" lang="zh-CN" altLang="en-US" sz="5400" b="1">
                <a:solidFill>
                  <a:schemeClr val="tx1"/>
                </a:solidFill>
                <a:latin typeface="黑体" pitchFamily="49" charset="-122"/>
                <a:ea typeface="黑体" pitchFamily="49" charset="-122"/>
              </a:rPr>
              <a:t>怯懦心态</a:t>
            </a:r>
          </a:p>
        </p:txBody>
      </p:sp>
      <p:sp>
        <p:nvSpPr>
          <p:cNvPr id="1419267" name="Rectangle 3"/>
          <p:cNvSpPr>
            <a:spLocks noGrp="1" noChangeArrowheads="1"/>
          </p:cNvSpPr>
          <p:nvPr>
            <p:ph type="body" idx="1"/>
          </p:nvPr>
        </p:nvSpPr>
        <p:spPr>
          <a:xfrm>
            <a:off x="457200" y="1852613"/>
            <a:ext cx="8229600" cy="4167187"/>
          </a:xfrm>
        </p:spPr>
        <p:txBody>
          <a:bodyPr/>
          <a:lstStyle/>
          <a:p>
            <a:pPr>
              <a:buFontTx/>
              <a:buNone/>
            </a:pPr>
            <a:r>
              <a:rPr lang="en-US" altLang="zh-CN">
                <a:latin typeface="宋体" pitchFamily="2" charset="-122"/>
              </a:rPr>
              <a:t>      </a:t>
            </a:r>
            <a:r>
              <a:rPr lang="zh-CN" altLang="en-US">
                <a:latin typeface="宋体" pitchFamily="2" charset="-122"/>
              </a:rPr>
              <a:t>一般常见于性格内向、敏感、不善言</a:t>
            </a:r>
          </a:p>
          <a:p>
            <a:pPr>
              <a:spcAft>
                <a:spcPct val="20000"/>
              </a:spcAft>
              <a:buFontTx/>
              <a:buNone/>
            </a:pPr>
            <a:r>
              <a:rPr lang="zh-CN" altLang="en-US">
                <a:latin typeface="宋体" pitchFamily="2" charset="-122"/>
              </a:rPr>
              <a:t>  辞的人。因此在人际关系交往中，说话做</a:t>
            </a:r>
          </a:p>
          <a:p>
            <a:pPr>
              <a:spcAft>
                <a:spcPct val="20000"/>
              </a:spcAft>
              <a:buFontTx/>
              <a:buNone/>
            </a:pPr>
            <a:r>
              <a:rPr lang="zh-CN" altLang="en-US">
                <a:latin typeface="宋体" pitchFamily="2" charset="-122"/>
              </a:rPr>
              <a:t>  事都畏首畏尾，不敢表达自己的观点和看</a:t>
            </a:r>
          </a:p>
          <a:p>
            <a:pPr>
              <a:spcAft>
                <a:spcPct val="20000"/>
              </a:spcAft>
              <a:buFontTx/>
              <a:buNone/>
            </a:pPr>
            <a:r>
              <a:rPr lang="zh-CN" altLang="en-US">
                <a:latin typeface="宋体" pitchFamily="2" charset="-122"/>
              </a:rPr>
              <a:t>  法，即使自己认为对的，也不敢据理力争。</a:t>
            </a:r>
          </a:p>
          <a:p>
            <a:pPr>
              <a:spcAft>
                <a:spcPct val="20000"/>
              </a:spcAft>
              <a:buFontTx/>
              <a:buNone/>
            </a:pPr>
            <a:r>
              <a:rPr lang="zh-CN" altLang="en-US">
                <a:latin typeface="宋体" pitchFamily="2" charset="-122"/>
              </a:rPr>
              <a:t>  这种心理阻碍了人际交往的范围，往往别</a:t>
            </a:r>
          </a:p>
          <a:p>
            <a:pPr>
              <a:spcAft>
                <a:spcPct val="20000"/>
              </a:spcAft>
              <a:buFontTx/>
              <a:buNone/>
            </a:pPr>
            <a:r>
              <a:rPr lang="zh-CN" altLang="en-US">
                <a:latin typeface="宋体" pitchFamily="2" charset="-122"/>
              </a:rPr>
              <a:t>  人不经意一句话，都会觉得受到伤害。 </a:t>
            </a:r>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0290" name="Rectangle 2"/>
          <p:cNvSpPr>
            <a:spLocks noGrp="1" noChangeArrowheads="1"/>
          </p:cNvSpPr>
          <p:nvPr>
            <p:ph type="title"/>
          </p:nvPr>
        </p:nvSpPr>
        <p:spPr>
          <a:xfrm>
            <a:off x="700088" y="609600"/>
            <a:ext cx="4024312" cy="990600"/>
          </a:xfrm>
        </p:spPr>
        <p:txBody>
          <a:bodyPr/>
          <a:lstStyle/>
          <a:p>
            <a:pPr algn="l"/>
            <a:r>
              <a:rPr kumimoji="1" lang="en-US" altLang="zh-CN" sz="5400" b="1">
                <a:solidFill>
                  <a:schemeClr val="tx1"/>
                </a:solidFill>
                <a:latin typeface="黑体" pitchFamily="49" charset="-122"/>
                <a:ea typeface="黑体" pitchFamily="49" charset="-122"/>
              </a:rPr>
              <a:t>3.</a:t>
            </a:r>
            <a:r>
              <a:rPr kumimoji="1" lang="zh-CN" altLang="en-US" sz="5400" b="1">
                <a:solidFill>
                  <a:schemeClr val="tx1"/>
                </a:solidFill>
                <a:latin typeface="黑体" pitchFamily="49" charset="-122"/>
                <a:ea typeface="黑体" pitchFamily="49" charset="-122"/>
              </a:rPr>
              <a:t>猜嫉心态</a:t>
            </a:r>
          </a:p>
        </p:txBody>
      </p:sp>
      <p:sp>
        <p:nvSpPr>
          <p:cNvPr id="1420291" name="Rectangle 3"/>
          <p:cNvSpPr>
            <a:spLocks noGrp="1" noChangeArrowheads="1"/>
          </p:cNvSpPr>
          <p:nvPr>
            <p:ph type="body" idx="1"/>
          </p:nvPr>
        </p:nvSpPr>
        <p:spPr>
          <a:xfrm>
            <a:off x="609600" y="1905000"/>
            <a:ext cx="8229600" cy="4191000"/>
          </a:xfrm>
        </p:spPr>
        <p:txBody>
          <a:bodyPr/>
          <a:lstStyle/>
          <a:p>
            <a:pPr>
              <a:spcAft>
                <a:spcPct val="20000"/>
              </a:spcAft>
              <a:buFontTx/>
              <a:buNone/>
            </a:pPr>
            <a:r>
              <a:rPr lang="en-US" altLang="zh-CN">
                <a:latin typeface="黑体" pitchFamily="49" charset="-122"/>
                <a:ea typeface="黑体" pitchFamily="49" charset="-122"/>
              </a:rPr>
              <a:t>      </a:t>
            </a:r>
            <a:r>
              <a:rPr lang="zh-CN" altLang="en-US">
                <a:latin typeface="宋体" pitchFamily="2" charset="-122"/>
              </a:rPr>
              <a:t>职场卧虎藏龙之地，高手如云，偏偏</a:t>
            </a:r>
          </a:p>
          <a:p>
            <a:pPr>
              <a:spcAft>
                <a:spcPct val="20000"/>
              </a:spcAft>
              <a:buFontTx/>
              <a:buNone/>
            </a:pPr>
            <a:r>
              <a:rPr lang="zh-CN" altLang="en-US">
                <a:latin typeface="宋体" pitchFamily="2" charset="-122"/>
              </a:rPr>
              <a:t>  有些人就是猜疑别人的成绩，嫉妒别人的</a:t>
            </a:r>
          </a:p>
          <a:p>
            <a:pPr>
              <a:spcAft>
                <a:spcPct val="20000"/>
              </a:spcAft>
              <a:buFontTx/>
              <a:buNone/>
            </a:pPr>
            <a:r>
              <a:rPr lang="zh-CN" altLang="en-US">
                <a:latin typeface="宋体" pitchFamily="2" charset="-122"/>
              </a:rPr>
              <a:t>  能力，总认为自己才是最出色、最棒的，</a:t>
            </a:r>
          </a:p>
          <a:p>
            <a:pPr>
              <a:spcAft>
                <a:spcPct val="20000"/>
              </a:spcAft>
              <a:buFontTx/>
              <a:buNone/>
            </a:pPr>
            <a:r>
              <a:rPr lang="zh-CN" altLang="en-US">
                <a:latin typeface="宋体" pitchFamily="2" charset="-122"/>
              </a:rPr>
              <a:t>  而别人的成功都是靠运气，甚至背后说三</a:t>
            </a:r>
          </a:p>
          <a:p>
            <a:pPr>
              <a:spcAft>
                <a:spcPct val="20000"/>
              </a:spcAft>
              <a:buFontTx/>
              <a:buNone/>
            </a:pPr>
            <a:r>
              <a:rPr lang="zh-CN" altLang="en-US">
                <a:latin typeface="宋体" pitchFamily="2" charset="-122"/>
              </a:rPr>
              <a:t>  道四、捕风捉影。不克服猜疑嫉妒心，你</a:t>
            </a:r>
          </a:p>
          <a:p>
            <a:pPr>
              <a:spcAft>
                <a:spcPct val="20000"/>
              </a:spcAft>
              <a:buFontTx/>
              <a:buNone/>
            </a:pPr>
            <a:r>
              <a:rPr lang="zh-CN" altLang="en-US">
                <a:latin typeface="宋体" pitchFamily="2" charset="-122"/>
              </a:rPr>
              <a:t>  将永远处在</a:t>
            </a:r>
            <a:r>
              <a:rPr lang="zh-CN" altLang="en-US">
                <a:latin typeface="Arial"/>
              </a:rPr>
              <a:t>“</a:t>
            </a:r>
            <a:r>
              <a:rPr lang="zh-CN" altLang="en-US">
                <a:latin typeface="宋体" pitchFamily="2" charset="-122"/>
              </a:rPr>
              <a:t>隔离区</a:t>
            </a:r>
            <a:r>
              <a:rPr lang="zh-CN" altLang="en-US">
                <a:latin typeface="Arial"/>
              </a:rPr>
              <a:t>”</a:t>
            </a:r>
            <a:r>
              <a:rPr lang="zh-CN" altLang="en-US">
                <a:latin typeface="宋体" pitchFamily="2" charset="-122"/>
              </a:rPr>
              <a:t>。</a:t>
            </a:r>
          </a:p>
        </p:txBody>
      </p:sp>
    </p:spTree>
  </p:cSld>
  <p:clrMapOvr>
    <a:masterClrMapping/>
  </p:clrMapOvr>
  <p:transition>
    <p:rand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1314" name="Rectangle 2"/>
          <p:cNvSpPr>
            <a:spLocks noGrp="1" noChangeArrowheads="1"/>
          </p:cNvSpPr>
          <p:nvPr>
            <p:ph type="title"/>
          </p:nvPr>
        </p:nvSpPr>
        <p:spPr>
          <a:xfrm>
            <a:off x="620713" y="914400"/>
            <a:ext cx="3951287" cy="990600"/>
          </a:xfrm>
        </p:spPr>
        <p:txBody>
          <a:bodyPr/>
          <a:lstStyle/>
          <a:p>
            <a:pPr algn="l"/>
            <a:r>
              <a:rPr kumimoji="1" lang="en-US" altLang="zh-CN" sz="5400" b="1">
                <a:solidFill>
                  <a:schemeClr val="tx1"/>
                </a:solidFill>
                <a:latin typeface="黑体" pitchFamily="49" charset="-122"/>
                <a:ea typeface="黑体" pitchFamily="49" charset="-122"/>
              </a:rPr>
              <a:t>4.</a:t>
            </a:r>
            <a:r>
              <a:rPr kumimoji="1" lang="zh-CN" altLang="en-US" sz="5400" b="1">
                <a:solidFill>
                  <a:schemeClr val="tx1"/>
                </a:solidFill>
                <a:latin typeface="黑体" pitchFamily="49" charset="-122"/>
                <a:ea typeface="黑体" pitchFamily="49" charset="-122"/>
              </a:rPr>
              <a:t>叛逆心态</a:t>
            </a:r>
          </a:p>
        </p:txBody>
      </p:sp>
      <p:sp>
        <p:nvSpPr>
          <p:cNvPr id="1421315" name="Rectangle 3"/>
          <p:cNvSpPr>
            <a:spLocks noGrp="1" noChangeArrowheads="1"/>
          </p:cNvSpPr>
          <p:nvPr>
            <p:ph type="body" idx="1"/>
          </p:nvPr>
        </p:nvSpPr>
        <p:spPr>
          <a:xfrm>
            <a:off x="457200" y="2362200"/>
            <a:ext cx="8382000" cy="2971800"/>
          </a:xfrm>
        </p:spPr>
        <p:txBody>
          <a:bodyPr/>
          <a:lstStyle/>
          <a:p>
            <a:pPr>
              <a:spcAft>
                <a:spcPct val="20000"/>
              </a:spcAft>
              <a:buFontTx/>
              <a:buNone/>
            </a:pPr>
            <a:r>
              <a:rPr lang="en-US" altLang="zh-CN"/>
              <a:t>      </a:t>
            </a:r>
            <a:r>
              <a:rPr lang="zh-CN" altLang="en-US"/>
              <a:t>　</a:t>
            </a:r>
            <a:r>
              <a:rPr lang="zh-CN" altLang="en-US">
                <a:latin typeface="宋体" pitchFamily="2" charset="-122"/>
              </a:rPr>
              <a:t>标新立异没有错，可就有这么些人总爱</a:t>
            </a:r>
          </a:p>
          <a:p>
            <a:pPr>
              <a:spcAft>
                <a:spcPct val="20000"/>
              </a:spcAft>
              <a:buFontTx/>
              <a:buNone/>
            </a:pPr>
            <a:r>
              <a:rPr lang="zh-CN" altLang="en-US">
                <a:latin typeface="宋体" pitchFamily="2" charset="-122"/>
              </a:rPr>
              <a:t>  与别人抬杠，不分是非曲直、青红皂白，总</a:t>
            </a:r>
          </a:p>
          <a:p>
            <a:pPr>
              <a:spcAft>
                <a:spcPct val="20000"/>
              </a:spcAft>
              <a:buFontTx/>
              <a:buNone/>
            </a:pPr>
            <a:r>
              <a:rPr lang="zh-CN" altLang="en-US">
                <a:latin typeface="宋体" pitchFamily="2" charset="-122"/>
              </a:rPr>
              <a:t>  要发表不同的观点。人称</a:t>
            </a:r>
            <a:r>
              <a:rPr lang="zh-CN" altLang="en-US">
                <a:latin typeface="Arial"/>
              </a:rPr>
              <a:t>“</a:t>
            </a:r>
            <a:r>
              <a:rPr lang="zh-CN" altLang="en-US">
                <a:latin typeface="宋体" pitchFamily="2" charset="-122"/>
              </a:rPr>
              <a:t>总有理</a:t>
            </a:r>
            <a:r>
              <a:rPr lang="zh-CN" altLang="en-US">
                <a:latin typeface="Arial"/>
              </a:rPr>
              <a:t>”</a:t>
            </a:r>
            <a:r>
              <a:rPr lang="zh-CN" altLang="en-US">
                <a:latin typeface="宋体" pitchFamily="2" charset="-122"/>
              </a:rPr>
              <a:t>，俗名</a:t>
            </a:r>
            <a:r>
              <a:rPr lang="zh-CN" altLang="en-US">
                <a:latin typeface="Arial"/>
              </a:rPr>
              <a:t>“</a:t>
            </a:r>
            <a:r>
              <a:rPr lang="zh-CN" altLang="en-US">
                <a:latin typeface="宋体" pitchFamily="2" charset="-122"/>
              </a:rPr>
              <a:t>不</a:t>
            </a:r>
          </a:p>
          <a:p>
            <a:pPr>
              <a:spcAft>
                <a:spcPct val="20000"/>
              </a:spcAft>
              <a:buFontTx/>
              <a:buNone/>
            </a:pPr>
            <a:r>
              <a:rPr lang="zh-CN" altLang="en-US">
                <a:latin typeface="宋体" pitchFamily="2" charset="-122"/>
              </a:rPr>
              <a:t>  会错</a:t>
            </a:r>
            <a:r>
              <a:rPr lang="zh-CN" altLang="en-US">
                <a:latin typeface="Arial"/>
              </a:rPr>
              <a:t>”</a:t>
            </a:r>
            <a:r>
              <a:rPr lang="zh-CN" altLang="en-US">
                <a:latin typeface="宋体" pitchFamily="2" charset="-122"/>
              </a:rPr>
              <a:t>，这种心理的人很容易令人产生反感。 </a:t>
            </a: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2338" name="Rectangle 2"/>
          <p:cNvSpPr>
            <a:spLocks noGrp="1" noChangeArrowheads="1"/>
          </p:cNvSpPr>
          <p:nvPr>
            <p:ph type="title"/>
          </p:nvPr>
        </p:nvSpPr>
        <p:spPr>
          <a:xfrm>
            <a:off x="925513" y="609600"/>
            <a:ext cx="3951287" cy="1066800"/>
          </a:xfrm>
        </p:spPr>
        <p:txBody>
          <a:bodyPr/>
          <a:lstStyle/>
          <a:p>
            <a:pPr algn="l"/>
            <a:r>
              <a:rPr kumimoji="1" lang="en-US" altLang="zh-CN" sz="5400" b="1">
                <a:solidFill>
                  <a:schemeClr val="tx1"/>
                </a:solidFill>
                <a:latin typeface="黑体" pitchFamily="49" charset="-122"/>
                <a:ea typeface="黑体" pitchFamily="49" charset="-122"/>
              </a:rPr>
              <a:t>5.</a:t>
            </a:r>
            <a:r>
              <a:rPr kumimoji="1" lang="zh-CN" altLang="en-US" sz="5400" b="1">
                <a:solidFill>
                  <a:schemeClr val="tx1"/>
                </a:solidFill>
                <a:latin typeface="黑体" pitchFamily="49" charset="-122"/>
                <a:ea typeface="黑体" pitchFamily="49" charset="-122"/>
              </a:rPr>
              <a:t>显摆心态</a:t>
            </a:r>
          </a:p>
        </p:txBody>
      </p:sp>
      <p:sp>
        <p:nvSpPr>
          <p:cNvPr id="1422339" name="Rectangle 3"/>
          <p:cNvSpPr>
            <a:spLocks noGrp="1" noChangeArrowheads="1"/>
          </p:cNvSpPr>
          <p:nvPr>
            <p:ph type="body" idx="1"/>
          </p:nvPr>
        </p:nvSpPr>
        <p:spPr>
          <a:xfrm>
            <a:off x="457200" y="1752600"/>
            <a:ext cx="8229600" cy="4191000"/>
          </a:xfrm>
        </p:spPr>
        <p:txBody>
          <a:bodyPr/>
          <a:lstStyle/>
          <a:p>
            <a:pPr>
              <a:spcAft>
                <a:spcPct val="20000"/>
              </a:spcAft>
              <a:buFontTx/>
              <a:buNone/>
            </a:pPr>
            <a:r>
              <a:rPr lang="zh-CN" altLang="en-US"/>
              <a:t>　       </a:t>
            </a:r>
            <a:r>
              <a:rPr lang="zh-CN" altLang="en-US">
                <a:latin typeface="宋体" pitchFamily="2" charset="-122"/>
              </a:rPr>
              <a:t>在职场有这么一类人</a:t>
            </a:r>
            <a:r>
              <a:rPr lang="en-US" altLang="zh-CN">
                <a:latin typeface="宋体" pitchFamily="2" charset="-122"/>
              </a:rPr>
              <a:t>,</a:t>
            </a:r>
            <a:r>
              <a:rPr lang="zh-CN" altLang="en-US">
                <a:latin typeface="宋体" pitchFamily="2" charset="-122"/>
              </a:rPr>
              <a:t>逢人便说漂亮话</a:t>
            </a:r>
            <a:r>
              <a:rPr lang="en-US" altLang="zh-CN">
                <a:latin typeface="宋体" pitchFamily="2" charset="-122"/>
              </a:rPr>
              <a:t>,</a:t>
            </a:r>
          </a:p>
          <a:p>
            <a:pPr>
              <a:spcAft>
                <a:spcPct val="20000"/>
              </a:spcAft>
              <a:buFontTx/>
              <a:buNone/>
            </a:pPr>
            <a:r>
              <a:rPr lang="en-US" altLang="zh-CN">
                <a:latin typeface="宋体" pitchFamily="2" charset="-122"/>
              </a:rPr>
              <a:t>  </a:t>
            </a:r>
            <a:r>
              <a:rPr lang="zh-CN" altLang="en-US">
                <a:latin typeface="宋体" pitchFamily="2" charset="-122"/>
              </a:rPr>
              <a:t>鼓吹自己与某人有多深的交情。</a:t>
            </a:r>
            <a:r>
              <a:rPr lang="zh-CN" altLang="en-US">
                <a:latin typeface="Arial"/>
              </a:rPr>
              <a:t>“</a:t>
            </a:r>
            <a:r>
              <a:rPr lang="zh-CN" altLang="en-US">
                <a:latin typeface="宋体" pitchFamily="2" charset="-122"/>
              </a:rPr>
              <a:t>逢场作戏</a:t>
            </a:r>
          </a:p>
          <a:p>
            <a:pPr>
              <a:spcAft>
                <a:spcPct val="20000"/>
              </a:spcAft>
              <a:buFontTx/>
              <a:buNone/>
            </a:pPr>
            <a:r>
              <a:rPr lang="zh-CN" altLang="en-US">
                <a:latin typeface="宋体" pitchFamily="2" charset="-122"/>
              </a:rPr>
              <a:t>  </a:t>
            </a:r>
            <a:r>
              <a:rPr lang="zh-CN" altLang="en-US">
                <a:latin typeface="Arial"/>
              </a:rPr>
              <a:t>“</a:t>
            </a:r>
            <a:r>
              <a:rPr lang="zh-CN" altLang="en-US">
                <a:latin typeface="宋体" pitchFamily="2" charset="-122"/>
              </a:rPr>
              <a:t>是信手捏来</a:t>
            </a:r>
            <a:r>
              <a:rPr lang="en-US" altLang="zh-CN">
                <a:latin typeface="宋体" pitchFamily="2" charset="-122"/>
              </a:rPr>
              <a:t>,</a:t>
            </a:r>
            <a:r>
              <a:rPr lang="en-US" altLang="zh-CN">
                <a:latin typeface="Arial"/>
              </a:rPr>
              <a:t>“</a:t>
            </a:r>
            <a:r>
              <a:rPr lang="zh-CN" altLang="en-US">
                <a:latin typeface="宋体" pitchFamily="2" charset="-122"/>
              </a:rPr>
              <a:t>朝秦暮楚</a:t>
            </a:r>
            <a:r>
              <a:rPr lang="zh-CN" altLang="en-US">
                <a:latin typeface="Arial"/>
              </a:rPr>
              <a:t>”</a:t>
            </a:r>
            <a:r>
              <a:rPr lang="zh-CN" altLang="en-US">
                <a:latin typeface="宋体" pitchFamily="2" charset="-122"/>
              </a:rPr>
              <a:t>是他的专业，</a:t>
            </a:r>
            <a:r>
              <a:rPr lang="zh-CN" altLang="en-US">
                <a:latin typeface="Arial"/>
              </a:rPr>
              <a:t>“</a:t>
            </a:r>
            <a:r>
              <a:rPr lang="zh-CN" altLang="en-US">
                <a:latin typeface="宋体" pitchFamily="2" charset="-122"/>
              </a:rPr>
              <a:t>见</a:t>
            </a:r>
          </a:p>
          <a:p>
            <a:pPr>
              <a:spcAft>
                <a:spcPct val="20000"/>
              </a:spcAft>
              <a:buFontTx/>
              <a:buNone/>
            </a:pPr>
            <a:r>
              <a:rPr lang="zh-CN" altLang="en-US">
                <a:latin typeface="宋体" pitchFamily="2" charset="-122"/>
              </a:rPr>
              <a:t>  异思迁</a:t>
            </a:r>
            <a:r>
              <a:rPr lang="zh-CN" altLang="en-US">
                <a:latin typeface="Arial"/>
              </a:rPr>
              <a:t>”</a:t>
            </a:r>
            <a:r>
              <a:rPr lang="zh-CN" altLang="en-US">
                <a:latin typeface="宋体" pitchFamily="2" charset="-122"/>
              </a:rPr>
              <a:t>是他的特长。这类人表面功夫太到</a:t>
            </a:r>
          </a:p>
          <a:p>
            <a:pPr>
              <a:spcAft>
                <a:spcPct val="20000"/>
              </a:spcAft>
              <a:buFontTx/>
              <a:buNone/>
            </a:pPr>
            <a:r>
              <a:rPr lang="zh-CN" altLang="en-US">
                <a:latin typeface="宋体" pitchFamily="2" charset="-122"/>
              </a:rPr>
              <a:t>  家了，已无从分辩他所说话是真是假，因</a:t>
            </a:r>
          </a:p>
          <a:p>
            <a:pPr>
              <a:spcAft>
                <a:spcPct val="20000"/>
              </a:spcAft>
              <a:buFontTx/>
              <a:buNone/>
            </a:pPr>
            <a:r>
              <a:rPr lang="zh-CN" altLang="en-US">
                <a:latin typeface="宋体" pitchFamily="2" charset="-122"/>
              </a:rPr>
              <a:t>  而没有什么深厚的朋友。</a:t>
            </a:r>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62" name="Rectangle 2"/>
          <p:cNvSpPr>
            <a:spLocks noGrp="1" noChangeArrowheads="1"/>
          </p:cNvSpPr>
          <p:nvPr>
            <p:ph type="title"/>
          </p:nvPr>
        </p:nvSpPr>
        <p:spPr>
          <a:xfrm>
            <a:off x="623888" y="533400"/>
            <a:ext cx="3871912" cy="1066800"/>
          </a:xfrm>
        </p:spPr>
        <p:txBody>
          <a:bodyPr/>
          <a:lstStyle/>
          <a:p>
            <a:pPr algn="l"/>
            <a:r>
              <a:rPr kumimoji="1" lang="en-US" altLang="zh-CN" sz="5400" b="1">
                <a:solidFill>
                  <a:schemeClr val="tx1"/>
                </a:solidFill>
                <a:latin typeface="黑体" pitchFamily="49" charset="-122"/>
                <a:ea typeface="黑体" pitchFamily="49" charset="-122"/>
              </a:rPr>
              <a:t>6.</a:t>
            </a:r>
            <a:r>
              <a:rPr kumimoji="1" lang="zh-CN" altLang="en-US" sz="5400" b="1">
                <a:solidFill>
                  <a:schemeClr val="tx1"/>
                </a:solidFill>
                <a:latin typeface="黑体" pitchFamily="49" charset="-122"/>
                <a:ea typeface="黑体" pitchFamily="49" charset="-122"/>
              </a:rPr>
              <a:t>贪图心态</a:t>
            </a:r>
          </a:p>
        </p:txBody>
      </p:sp>
      <p:sp>
        <p:nvSpPr>
          <p:cNvPr id="1423363" name="Rectangle 3"/>
          <p:cNvSpPr>
            <a:spLocks noGrp="1" noChangeArrowheads="1"/>
          </p:cNvSpPr>
          <p:nvPr>
            <p:ph type="body" idx="1"/>
          </p:nvPr>
        </p:nvSpPr>
        <p:spPr>
          <a:xfrm>
            <a:off x="457200" y="1600200"/>
            <a:ext cx="8229600" cy="4724400"/>
          </a:xfrm>
        </p:spPr>
        <p:txBody>
          <a:bodyPr/>
          <a:lstStyle/>
          <a:p>
            <a:pPr>
              <a:spcAft>
                <a:spcPct val="20000"/>
              </a:spcAft>
              <a:buFontTx/>
              <a:buNone/>
            </a:pPr>
            <a:r>
              <a:rPr lang="zh-CN" altLang="en-US"/>
              <a:t>　       </a:t>
            </a:r>
            <a:r>
              <a:rPr lang="zh-CN" altLang="en-US">
                <a:latin typeface="宋体" pitchFamily="2" charset="-122"/>
              </a:rPr>
              <a:t>正所谓</a:t>
            </a:r>
            <a:r>
              <a:rPr lang="zh-CN" altLang="en-US">
                <a:latin typeface="Arial"/>
              </a:rPr>
              <a:t>“</a:t>
            </a:r>
            <a:r>
              <a:rPr lang="zh-CN" altLang="en-US">
                <a:latin typeface="宋体" pitchFamily="2" charset="-122"/>
              </a:rPr>
              <a:t>君子爱财取之有道</a:t>
            </a:r>
            <a:r>
              <a:rPr lang="zh-CN" altLang="en-US">
                <a:latin typeface="Arial"/>
              </a:rPr>
              <a:t>”</a:t>
            </a:r>
            <a:r>
              <a:rPr lang="zh-CN" altLang="en-US">
                <a:latin typeface="宋体" pitchFamily="2" charset="-122"/>
              </a:rPr>
              <a:t>，有些人为</a:t>
            </a:r>
          </a:p>
          <a:p>
            <a:pPr>
              <a:spcAft>
                <a:spcPct val="20000"/>
              </a:spcAft>
              <a:buFontTx/>
              <a:buNone/>
            </a:pPr>
            <a:r>
              <a:rPr lang="zh-CN" altLang="en-US">
                <a:latin typeface="宋体" pitchFamily="2" charset="-122"/>
              </a:rPr>
              <a:t>  了满足自己的私欲，总是利用朋友来达到</a:t>
            </a:r>
          </a:p>
          <a:p>
            <a:pPr>
              <a:spcAft>
                <a:spcPct val="20000"/>
              </a:spcAft>
              <a:buFontTx/>
              <a:buNone/>
            </a:pPr>
            <a:r>
              <a:rPr lang="zh-CN" altLang="en-US">
                <a:latin typeface="宋体" pitchFamily="2" charset="-122"/>
              </a:rPr>
              <a:t>  某种目的。这类人贪图财利、功利心太强，</a:t>
            </a:r>
          </a:p>
          <a:p>
            <a:pPr>
              <a:spcAft>
                <a:spcPct val="20000"/>
              </a:spcAft>
              <a:buFontTx/>
              <a:buNone/>
            </a:pPr>
            <a:r>
              <a:rPr lang="zh-CN" altLang="en-US">
                <a:latin typeface="宋体" pitchFamily="2" charset="-122"/>
              </a:rPr>
              <a:t>  只要是认为对自己有利用价值、能带来好</a:t>
            </a:r>
          </a:p>
          <a:p>
            <a:pPr>
              <a:spcAft>
                <a:spcPct val="20000"/>
              </a:spcAft>
              <a:buFontTx/>
              <a:buNone/>
            </a:pPr>
            <a:r>
              <a:rPr lang="zh-CN" altLang="en-US">
                <a:latin typeface="宋体" pitchFamily="2" charset="-122"/>
              </a:rPr>
              <a:t>  处的人才便与之交往，称兄道弟，而当自</a:t>
            </a:r>
          </a:p>
          <a:p>
            <a:pPr>
              <a:spcAft>
                <a:spcPct val="20000"/>
              </a:spcAft>
              <a:buFontTx/>
              <a:buNone/>
            </a:pPr>
            <a:r>
              <a:rPr lang="zh-CN" altLang="en-US">
                <a:latin typeface="宋体" pitchFamily="2" charset="-122"/>
              </a:rPr>
              <a:t>  己的目的达到后便</a:t>
            </a:r>
            <a:r>
              <a:rPr lang="zh-CN" altLang="en-US">
                <a:latin typeface="Arial"/>
              </a:rPr>
              <a:t>“</a:t>
            </a:r>
            <a:r>
              <a:rPr lang="zh-CN" altLang="en-US">
                <a:latin typeface="宋体" pitchFamily="2" charset="-122"/>
              </a:rPr>
              <a:t>过河拆桥</a:t>
            </a:r>
            <a:r>
              <a:rPr lang="zh-CN" altLang="en-US">
                <a:latin typeface="Arial"/>
              </a:rPr>
              <a:t>”</a:t>
            </a:r>
            <a:r>
              <a:rPr lang="zh-CN" altLang="en-US">
                <a:latin typeface="宋体" pitchFamily="2" charset="-122"/>
              </a:rPr>
              <a:t>。这种心理让</a:t>
            </a:r>
          </a:p>
          <a:p>
            <a:pPr>
              <a:spcAft>
                <a:spcPct val="20000"/>
              </a:spcAft>
              <a:buFontTx/>
              <a:buNone/>
            </a:pPr>
            <a:r>
              <a:rPr lang="zh-CN" altLang="en-US">
                <a:latin typeface="宋体" pitchFamily="2" charset="-122"/>
              </a:rPr>
              <a:t>  人丧失了人格。</a:t>
            </a:r>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4386" name="Rectangle 2"/>
          <p:cNvSpPr>
            <a:spLocks noGrp="1" noChangeArrowheads="1"/>
          </p:cNvSpPr>
          <p:nvPr>
            <p:ph type="title"/>
          </p:nvPr>
        </p:nvSpPr>
        <p:spPr>
          <a:xfrm>
            <a:off x="620713" y="762000"/>
            <a:ext cx="3951287" cy="1066800"/>
          </a:xfrm>
        </p:spPr>
        <p:txBody>
          <a:bodyPr/>
          <a:lstStyle/>
          <a:p>
            <a:pPr algn="l"/>
            <a:r>
              <a:rPr kumimoji="1" lang="en-US" altLang="zh-CN" sz="5400" b="1">
                <a:solidFill>
                  <a:schemeClr val="tx1"/>
                </a:solidFill>
                <a:latin typeface="黑体" pitchFamily="49" charset="-122"/>
                <a:ea typeface="黑体" pitchFamily="49" charset="-122"/>
              </a:rPr>
              <a:t>7.</a:t>
            </a:r>
            <a:r>
              <a:rPr kumimoji="1" lang="zh-CN" altLang="en-US" sz="5400" b="1">
                <a:solidFill>
                  <a:schemeClr val="tx1"/>
                </a:solidFill>
                <a:latin typeface="黑体" pitchFamily="49" charset="-122"/>
                <a:ea typeface="黑体" pitchFamily="49" charset="-122"/>
              </a:rPr>
              <a:t>冷漠心态</a:t>
            </a:r>
          </a:p>
        </p:txBody>
      </p:sp>
      <p:sp>
        <p:nvSpPr>
          <p:cNvPr id="1424387" name="Rectangle 3"/>
          <p:cNvSpPr>
            <a:spLocks noGrp="1" noChangeArrowheads="1"/>
          </p:cNvSpPr>
          <p:nvPr>
            <p:ph type="body" idx="1"/>
          </p:nvPr>
        </p:nvSpPr>
        <p:spPr>
          <a:xfrm>
            <a:off x="457200" y="2133600"/>
            <a:ext cx="8229600" cy="3581400"/>
          </a:xfrm>
        </p:spPr>
        <p:txBody>
          <a:bodyPr/>
          <a:lstStyle/>
          <a:p>
            <a:pPr>
              <a:spcAft>
                <a:spcPct val="20000"/>
              </a:spcAft>
              <a:buFontTx/>
              <a:buNone/>
            </a:pPr>
            <a:r>
              <a:rPr lang="en-US" altLang="zh-CN"/>
              <a:t>    </a:t>
            </a:r>
            <a:r>
              <a:rPr lang="zh-CN" altLang="en-US"/>
              <a:t>　  </a:t>
            </a:r>
            <a:r>
              <a:rPr lang="zh-CN" altLang="en-US">
                <a:latin typeface="宋体" pitchFamily="2" charset="-122"/>
              </a:rPr>
              <a:t>在职场有这么一群人，只要跟自己无关</a:t>
            </a:r>
          </a:p>
          <a:p>
            <a:pPr>
              <a:spcAft>
                <a:spcPct val="20000"/>
              </a:spcAft>
              <a:buFontTx/>
              <a:buNone/>
            </a:pPr>
            <a:r>
              <a:rPr lang="zh-CN" altLang="en-US">
                <a:latin typeface="宋体" pitchFamily="2" charset="-122"/>
              </a:rPr>
              <a:t>  的事情，总是懒得听懒得问，错误地认为，</a:t>
            </a:r>
          </a:p>
          <a:p>
            <a:pPr>
              <a:spcAft>
                <a:spcPct val="20000"/>
              </a:spcAft>
              <a:buFontTx/>
              <a:buNone/>
            </a:pPr>
            <a:r>
              <a:rPr lang="zh-CN" altLang="en-US">
                <a:latin typeface="宋体" pitchFamily="2" charset="-122"/>
              </a:rPr>
              <a:t>  职场少说话多做事，就是态度冷漠，事不</a:t>
            </a:r>
          </a:p>
          <a:p>
            <a:pPr>
              <a:spcAft>
                <a:spcPct val="20000"/>
              </a:spcAft>
              <a:buFontTx/>
              <a:buNone/>
            </a:pPr>
            <a:r>
              <a:rPr lang="zh-CN" altLang="en-US">
                <a:latin typeface="宋体" pitchFamily="2" charset="-122"/>
              </a:rPr>
              <a:t>  关心，致使与别人沟通机会大大降低，从</a:t>
            </a:r>
          </a:p>
          <a:p>
            <a:pPr>
              <a:spcAft>
                <a:spcPct val="20000"/>
              </a:spcAft>
              <a:buFontTx/>
              <a:buNone/>
            </a:pPr>
            <a:r>
              <a:rPr lang="zh-CN" altLang="en-US">
                <a:latin typeface="宋体" pitchFamily="2" charset="-122"/>
              </a:rPr>
              <a:t>  而限制了职场人际相处的范围。 </a:t>
            </a: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8963" name="Rectangle 1027"/>
          <p:cNvSpPr>
            <a:spLocks noGrp="1" noChangeArrowheads="1"/>
          </p:cNvSpPr>
          <p:nvPr>
            <p:ph type="body" idx="1"/>
          </p:nvPr>
        </p:nvSpPr>
        <p:spPr>
          <a:xfrm>
            <a:off x="1066800" y="1938338"/>
            <a:ext cx="7467600" cy="2328862"/>
          </a:xfrm>
        </p:spPr>
        <p:txBody>
          <a:bodyPr/>
          <a:lstStyle/>
          <a:p>
            <a:pPr>
              <a:buFontTx/>
              <a:buNone/>
            </a:pPr>
            <a:r>
              <a:rPr kumimoji="1" lang="zh-CN" altLang="en-US" sz="6600" b="1">
                <a:solidFill>
                  <a:srgbClr val="FF00FF"/>
                </a:solidFill>
                <a:latin typeface="楷体_GB2312" pitchFamily="49" charset="-122"/>
                <a:ea typeface="楷体_GB2312" pitchFamily="49" charset="-122"/>
              </a:rPr>
              <a:t>四</a:t>
            </a:r>
            <a:r>
              <a:rPr kumimoji="1" lang="en-US" altLang="zh-CN" sz="6600" b="1">
                <a:solidFill>
                  <a:srgbClr val="FF00FF"/>
                </a:solidFill>
                <a:latin typeface="楷体_GB2312" pitchFamily="49" charset="-122"/>
                <a:ea typeface="楷体_GB2312" pitchFamily="49" charset="-122"/>
              </a:rPr>
              <a:t>.</a:t>
            </a:r>
            <a:r>
              <a:rPr kumimoji="1" lang="zh-CN" altLang="en-US" sz="6600" b="1">
                <a:solidFill>
                  <a:srgbClr val="FF00FF"/>
                </a:solidFill>
                <a:latin typeface="楷体_GB2312" pitchFamily="49" charset="-122"/>
                <a:ea typeface="楷体_GB2312" pitchFamily="49" charset="-122"/>
              </a:rPr>
              <a:t>优秀员工的四种</a:t>
            </a:r>
          </a:p>
          <a:p>
            <a:pPr>
              <a:buFontTx/>
              <a:buNone/>
            </a:pPr>
            <a:r>
              <a:rPr kumimoji="1" lang="zh-CN" altLang="en-US" sz="6600" b="1">
                <a:solidFill>
                  <a:srgbClr val="FF00FF"/>
                </a:solidFill>
                <a:latin typeface="楷体_GB2312" pitchFamily="49" charset="-122"/>
                <a:ea typeface="楷体_GB2312" pitchFamily="49" charset="-122"/>
              </a:rPr>
              <a:t>   心态</a:t>
            </a:r>
          </a:p>
        </p:txBody>
      </p:sp>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2819" name="Rectangle 3"/>
          <p:cNvSpPr>
            <a:spLocks noGrp="1" noChangeArrowheads="1"/>
          </p:cNvSpPr>
          <p:nvPr>
            <p:ph type="body" idx="1"/>
          </p:nvPr>
        </p:nvSpPr>
        <p:spPr>
          <a:xfrm>
            <a:off x="1600200" y="2057400"/>
            <a:ext cx="6324600" cy="2667000"/>
          </a:xfrm>
        </p:spPr>
        <p:txBody>
          <a:bodyPr/>
          <a:lstStyle/>
          <a:p>
            <a:pPr>
              <a:buFontTx/>
              <a:buNone/>
            </a:pPr>
            <a:r>
              <a:rPr lang="en-US" altLang="zh-CN" b="1">
                <a:latin typeface="黑体" pitchFamily="49" charset="-122"/>
                <a:ea typeface="黑体" pitchFamily="49" charset="-122"/>
              </a:rPr>
              <a:t>1.</a:t>
            </a:r>
            <a:r>
              <a:rPr lang="zh-CN" altLang="en-US" b="1">
                <a:latin typeface="黑体" pitchFamily="49" charset="-122"/>
                <a:ea typeface="黑体" pitchFamily="49" charset="-122"/>
              </a:rPr>
              <a:t>第一个心态：企业主人的心态</a:t>
            </a:r>
          </a:p>
          <a:p>
            <a:pPr>
              <a:buFontTx/>
              <a:buNone/>
            </a:pPr>
            <a:r>
              <a:rPr lang="en-US" altLang="zh-CN" b="1">
                <a:latin typeface="黑体" pitchFamily="49" charset="-122"/>
                <a:ea typeface="黑体" pitchFamily="49" charset="-122"/>
              </a:rPr>
              <a:t>2.</a:t>
            </a:r>
            <a:r>
              <a:rPr lang="zh-CN" altLang="en-US" b="1">
                <a:latin typeface="黑体" pitchFamily="49" charset="-122"/>
                <a:ea typeface="黑体" pitchFamily="49" charset="-122"/>
              </a:rPr>
              <a:t>第二个心态：事业热忱的心态</a:t>
            </a:r>
          </a:p>
          <a:p>
            <a:pPr>
              <a:buFontTx/>
              <a:buNone/>
            </a:pPr>
            <a:r>
              <a:rPr lang="en-US" altLang="zh-CN" b="1">
                <a:latin typeface="黑体" pitchFamily="49" charset="-122"/>
                <a:ea typeface="黑体" pitchFamily="49" charset="-122"/>
              </a:rPr>
              <a:t>3.</a:t>
            </a:r>
            <a:r>
              <a:rPr lang="zh-CN" altLang="en-US" b="1">
                <a:latin typeface="黑体" pitchFamily="49" charset="-122"/>
                <a:ea typeface="黑体" pitchFamily="49" charset="-122"/>
              </a:rPr>
              <a:t>第三个心态：事情专注的心态</a:t>
            </a:r>
          </a:p>
          <a:p>
            <a:pPr>
              <a:buFontTx/>
              <a:buNone/>
            </a:pPr>
            <a:r>
              <a:rPr lang="en-US" altLang="zh-CN" b="1">
                <a:latin typeface="黑体" pitchFamily="49" charset="-122"/>
                <a:ea typeface="黑体" pitchFamily="49" charset="-122"/>
              </a:rPr>
              <a:t>4.</a:t>
            </a:r>
            <a:r>
              <a:rPr lang="zh-CN" altLang="en-US" b="1">
                <a:latin typeface="黑体" pitchFamily="49" charset="-122"/>
                <a:ea typeface="黑体" pitchFamily="49" charset="-122"/>
              </a:rPr>
              <a:t>第四个心态：自我负责的心态</a:t>
            </a:r>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1794" name="Rectangle 2"/>
          <p:cNvSpPr>
            <a:spLocks noGrp="1" noChangeArrowheads="1"/>
          </p:cNvSpPr>
          <p:nvPr>
            <p:ph type="title"/>
          </p:nvPr>
        </p:nvSpPr>
        <p:spPr>
          <a:xfrm>
            <a:off x="457200" y="609600"/>
            <a:ext cx="8229600" cy="990600"/>
          </a:xfrm>
        </p:spPr>
        <p:txBody>
          <a:bodyPr/>
          <a:lstStyle/>
          <a:p>
            <a:pPr algn="l"/>
            <a:r>
              <a:rPr kumimoji="1" lang="en-US" altLang="zh-CN" b="1">
                <a:solidFill>
                  <a:schemeClr val="tx1"/>
                </a:solidFill>
                <a:latin typeface="黑体" pitchFamily="49" charset="-122"/>
                <a:ea typeface="黑体" pitchFamily="49" charset="-122"/>
              </a:rPr>
              <a:t>1.</a:t>
            </a:r>
            <a:r>
              <a:rPr kumimoji="1" lang="zh-CN" altLang="en-US" b="1">
                <a:solidFill>
                  <a:schemeClr val="tx1"/>
                </a:solidFill>
                <a:latin typeface="黑体" pitchFamily="49" charset="-122"/>
                <a:ea typeface="黑体" pitchFamily="49" charset="-122"/>
              </a:rPr>
              <a:t>第一个心态：企业主人的心态</a:t>
            </a:r>
          </a:p>
        </p:txBody>
      </p:sp>
      <p:sp>
        <p:nvSpPr>
          <p:cNvPr id="1441795" name="Rectangle 3"/>
          <p:cNvSpPr>
            <a:spLocks noGrp="1" noChangeArrowheads="1"/>
          </p:cNvSpPr>
          <p:nvPr>
            <p:ph type="body" idx="1"/>
          </p:nvPr>
        </p:nvSpPr>
        <p:spPr/>
        <p:txBody>
          <a:bodyPr/>
          <a:lstStyle/>
          <a:p>
            <a:pPr>
              <a:lnSpc>
                <a:spcPct val="90000"/>
              </a:lnSpc>
              <a:buFontTx/>
              <a:buNone/>
            </a:pPr>
            <a:r>
              <a:rPr lang="en-US" altLang="zh-CN" sz="2800">
                <a:latin typeface="宋体" pitchFamily="2" charset="-122"/>
              </a:rPr>
              <a:t>    </a:t>
            </a:r>
            <a:r>
              <a:rPr lang="zh-CN" altLang="en-US" sz="2800">
                <a:latin typeface="宋体" pitchFamily="2" charset="-122"/>
              </a:rPr>
              <a:t>什么叫做主人？</a:t>
            </a:r>
          </a:p>
          <a:p>
            <a:pPr>
              <a:lnSpc>
                <a:spcPct val="90000"/>
              </a:lnSpc>
              <a:buFontTx/>
              <a:buNone/>
            </a:pPr>
            <a:r>
              <a:rPr lang="zh-CN" altLang="en-US" sz="2800">
                <a:latin typeface="宋体" pitchFamily="2" charset="-122"/>
              </a:rPr>
              <a:t>        不管老板在不在，不管主管在不在，</a:t>
            </a:r>
          </a:p>
          <a:p>
            <a:pPr>
              <a:lnSpc>
                <a:spcPct val="90000"/>
              </a:lnSpc>
              <a:buFontTx/>
              <a:buNone/>
            </a:pPr>
            <a:r>
              <a:rPr lang="zh-CN" altLang="en-US" sz="2800">
                <a:latin typeface="宋体" pitchFamily="2" charset="-122"/>
              </a:rPr>
              <a:t>    不管公司遇到什么样的挫折，你愿意去全</a:t>
            </a:r>
          </a:p>
          <a:p>
            <a:pPr>
              <a:lnSpc>
                <a:spcPct val="90000"/>
              </a:lnSpc>
              <a:buFontTx/>
              <a:buNone/>
            </a:pPr>
            <a:r>
              <a:rPr lang="zh-CN" altLang="en-US" sz="2800">
                <a:latin typeface="宋体" pitchFamily="2" charset="-122"/>
              </a:rPr>
              <a:t>    力以赴，你愿意帮助公司去创造更多财富，</a:t>
            </a:r>
          </a:p>
          <a:p>
            <a:pPr>
              <a:lnSpc>
                <a:spcPct val="90000"/>
              </a:lnSpc>
              <a:buFontTx/>
              <a:buNone/>
            </a:pPr>
            <a:r>
              <a:rPr lang="zh-CN" altLang="en-US" sz="2800">
                <a:latin typeface="宋体" pitchFamily="2" charset="-122"/>
              </a:rPr>
              <a:t>    这就是做主人的心态。</a:t>
            </a:r>
          </a:p>
          <a:p>
            <a:pPr>
              <a:lnSpc>
                <a:spcPct val="90000"/>
              </a:lnSpc>
              <a:buFontTx/>
              <a:buNone/>
            </a:pPr>
            <a:endParaRPr lang="zh-CN" altLang="en-US" sz="2800">
              <a:latin typeface="宋体" pitchFamily="2" charset="-122"/>
            </a:endParaRPr>
          </a:p>
          <a:p>
            <a:pPr>
              <a:lnSpc>
                <a:spcPct val="90000"/>
              </a:lnSpc>
              <a:buFontTx/>
              <a:buNone/>
            </a:pPr>
            <a:r>
              <a:rPr lang="zh-CN" altLang="en-US" sz="2800">
                <a:latin typeface="宋体" pitchFamily="2" charset="-122"/>
              </a:rPr>
              <a:t>    什么叫做仆人？</a:t>
            </a:r>
          </a:p>
          <a:p>
            <a:pPr>
              <a:lnSpc>
                <a:spcPct val="90000"/>
              </a:lnSpc>
              <a:buFontTx/>
              <a:buNone/>
            </a:pPr>
            <a:r>
              <a:rPr lang="zh-CN" altLang="en-US" sz="2800">
                <a:latin typeface="宋体" pitchFamily="2" charset="-122"/>
              </a:rPr>
              <a:t>        就是把自己当成企业的仆人，是在为别人  </a:t>
            </a:r>
          </a:p>
          <a:p>
            <a:pPr>
              <a:lnSpc>
                <a:spcPct val="90000"/>
              </a:lnSpc>
              <a:buFontTx/>
              <a:buNone/>
            </a:pPr>
            <a:r>
              <a:rPr lang="zh-CN" altLang="en-US" sz="2800">
                <a:latin typeface="宋体" pitchFamily="2" charset="-122"/>
              </a:rPr>
              <a:t>    而工作。</a:t>
            </a:r>
            <a:endParaRPr lang="zh-CN" altLang="en-US" sz="2800">
              <a:ea typeface="黑体" pitchFamily="49" charset="-122"/>
            </a:endParaRPr>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43" name="Rectangle 3"/>
          <p:cNvSpPr>
            <a:spLocks noGrp="1" noChangeArrowheads="1"/>
          </p:cNvSpPr>
          <p:nvPr>
            <p:ph type="body" idx="1"/>
          </p:nvPr>
        </p:nvSpPr>
        <p:spPr>
          <a:xfrm>
            <a:off x="457200" y="1752600"/>
            <a:ext cx="8229600" cy="4343400"/>
          </a:xfrm>
        </p:spPr>
        <p:txBody>
          <a:bodyPr/>
          <a:lstStyle/>
          <a:p>
            <a:pPr>
              <a:spcAft>
                <a:spcPct val="20000"/>
              </a:spcAft>
              <a:buFontTx/>
              <a:buNone/>
            </a:pPr>
            <a:r>
              <a:rPr lang="en-US" altLang="zh-CN">
                <a:ea typeface="黑体" pitchFamily="49" charset="-122"/>
              </a:rPr>
              <a:t>         </a:t>
            </a:r>
            <a:r>
              <a:rPr lang="zh-CN" altLang="en-US" sz="2800">
                <a:latin typeface="宋体" pitchFamily="2" charset="-122"/>
              </a:rPr>
              <a:t>一个企业的领导者，最重要的任务就是让每</a:t>
            </a:r>
          </a:p>
          <a:p>
            <a:pPr>
              <a:spcAft>
                <a:spcPct val="20000"/>
              </a:spcAft>
              <a:buFontTx/>
              <a:buNone/>
            </a:pPr>
            <a:r>
              <a:rPr lang="zh-CN" altLang="en-US" sz="2800">
                <a:latin typeface="宋体" pitchFamily="2" charset="-122"/>
              </a:rPr>
              <a:t>  一个员工都具备做企业主人、做企业老板的心态。</a:t>
            </a:r>
          </a:p>
          <a:p>
            <a:pPr>
              <a:spcAft>
                <a:spcPct val="20000"/>
              </a:spcAft>
              <a:buFontTx/>
              <a:buNone/>
            </a:pPr>
            <a:r>
              <a:rPr lang="zh-CN" altLang="en-US" sz="2800">
                <a:latin typeface="宋体" pitchFamily="2" charset="-122"/>
              </a:rPr>
              <a:t>  老板是为自己而工作，他是要为企业创造业绩，</a:t>
            </a:r>
          </a:p>
          <a:p>
            <a:pPr>
              <a:spcAft>
                <a:spcPct val="20000"/>
              </a:spcAft>
              <a:buFontTx/>
              <a:buNone/>
            </a:pPr>
            <a:r>
              <a:rPr lang="zh-CN" altLang="en-US" sz="2800">
                <a:latin typeface="宋体" pitchFamily="2" charset="-122"/>
              </a:rPr>
              <a:t>  同时也要对自己负责任。如果你有为自己工作的</a:t>
            </a:r>
          </a:p>
          <a:p>
            <a:pPr>
              <a:spcAft>
                <a:spcPct val="20000"/>
              </a:spcAft>
              <a:buFontTx/>
              <a:buNone/>
            </a:pPr>
            <a:r>
              <a:rPr lang="zh-CN" altLang="en-US" sz="2800">
                <a:latin typeface="宋体" pitchFamily="2" charset="-122"/>
              </a:rPr>
              <a:t>  心态，你也具备做老板的素质。如果你的心态是</a:t>
            </a:r>
          </a:p>
          <a:p>
            <a:pPr>
              <a:spcAft>
                <a:spcPct val="20000"/>
              </a:spcAft>
              <a:buFontTx/>
              <a:buNone/>
            </a:pPr>
            <a:r>
              <a:rPr lang="zh-CN" altLang="en-US" sz="2800">
                <a:latin typeface="宋体" pitchFamily="2" charset="-122"/>
              </a:rPr>
              <a:t>  在为别人工作，必须靠别人的监管控制才肯努力</a:t>
            </a:r>
          </a:p>
          <a:p>
            <a:pPr>
              <a:spcAft>
                <a:spcPct val="20000"/>
              </a:spcAft>
              <a:buFontTx/>
              <a:buNone/>
            </a:pPr>
            <a:r>
              <a:rPr lang="zh-CN" altLang="en-US" sz="2800">
                <a:latin typeface="宋体" pitchFamily="2" charset="-122"/>
              </a:rPr>
              <a:t>  工作，那你注定一辈子是个打工者。</a:t>
            </a:r>
          </a:p>
        </p:txBody>
      </p:sp>
      <p:sp>
        <p:nvSpPr>
          <p:cNvPr id="1443845" name="Rectangle 5"/>
          <p:cNvSpPr>
            <a:spLocks noGrp="1" noChangeArrowheads="1"/>
          </p:cNvSpPr>
          <p:nvPr>
            <p:ph type="title"/>
          </p:nvPr>
        </p:nvSpPr>
        <p:spPr>
          <a:xfrm>
            <a:off x="457200" y="685800"/>
            <a:ext cx="8229600" cy="990600"/>
          </a:xfrm>
          <a:noFill/>
          <a:ln/>
        </p:spPr>
        <p:txBody>
          <a:bodyPr/>
          <a:lstStyle/>
          <a:p>
            <a:pPr algn="l"/>
            <a:r>
              <a:rPr kumimoji="1" lang="en-US" altLang="zh-CN" b="1">
                <a:solidFill>
                  <a:schemeClr val="tx1"/>
                </a:solidFill>
                <a:latin typeface="黑体" pitchFamily="49" charset="-122"/>
                <a:ea typeface="黑体" pitchFamily="49" charset="-122"/>
              </a:rPr>
              <a:t>1.</a:t>
            </a:r>
            <a:r>
              <a:rPr kumimoji="1" lang="zh-CN" altLang="en-US" b="1">
                <a:solidFill>
                  <a:schemeClr val="tx1"/>
                </a:solidFill>
                <a:latin typeface="黑体" pitchFamily="49" charset="-122"/>
                <a:ea typeface="黑体" pitchFamily="49" charset="-122"/>
              </a:rPr>
              <a:t>第一个心态：企业主人的心态</a:t>
            </a:r>
          </a:p>
        </p:txBody>
      </p:sp>
    </p:spTree>
  </p:cSld>
  <p:clrMapOvr>
    <a:masterClrMapping/>
  </p:clrMapOvr>
  <p:transition>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4867" name="Rectangle 3"/>
          <p:cNvSpPr>
            <a:spLocks noGrp="1" noChangeArrowheads="1"/>
          </p:cNvSpPr>
          <p:nvPr>
            <p:ph type="body" idx="1"/>
          </p:nvPr>
        </p:nvSpPr>
        <p:spPr>
          <a:xfrm>
            <a:off x="457200" y="1752600"/>
            <a:ext cx="8229600" cy="4419600"/>
          </a:xfrm>
        </p:spPr>
        <p:txBody>
          <a:bodyPr/>
          <a:lstStyle/>
          <a:p>
            <a:pPr>
              <a:lnSpc>
                <a:spcPct val="90000"/>
              </a:lnSpc>
              <a:spcAft>
                <a:spcPct val="20000"/>
              </a:spcAft>
              <a:buFontTx/>
              <a:buNone/>
            </a:pPr>
            <a:r>
              <a:rPr lang="en-US" altLang="zh-CN" sz="2800">
                <a:latin typeface="宋体" pitchFamily="2" charset="-122"/>
              </a:rPr>
              <a:t>      </a:t>
            </a:r>
            <a:r>
              <a:rPr lang="zh-CN" altLang="en-US" sz="2800">
                <a:latin typeface="宋体" pitchFamily="2" charset="-122"/>
              </a:rPr>
              <a:t>如果你这辈子要做一个主人，要先具备做主</a:t>
            </a:r>
          </a:p>
          <a:p>
            <a:pPr>
              <a:lnSpc>
                <a:spcPct val="90000"/>
              </a:lnSpc>
              <a:spcAft>
                <a:spcPct val="20000"/>
              </a:spcAft>
              <a:buFontTx/>
              <a:buNone/>
            </a:pPr>
            <a:r>
              <a:rPr lang="zh-CN" altLang="en-US" sz="2800">
                <a:latin typeface="宋体" pitchFamily="2" charset="-122"/>
              </a:rPr>
              <a:t>  人应该具备的一个心态：只要我在做，我就要做</a:t>
            </a:r>
          </a:p>
          <a:p>
            <a:pPr>
              <a:lnSpc>
                <a:spcPct val="90000"/>
              </a:lnSpc>
              <a:spcAft>
                <a:spcPct val="20000"/>
              </a:spcAft>
              <a:buFontTx/>
              <a:buNone/>
            </a:pPr>
            <a:r>
              <a:rPr lang="zh-CN" altLang="en-US" sz="2800">
                <a:latin typeface="宋体" pitchFamily="2" charset="-122"/>
              </a:rPr>
              <a:t>  到全力以赴。我们可以看到，好的领导者，开始</a:t>
            </a:r>
          </a:p>
          <a:p>
            <a:pPr>
              <a:lnSpc>
                <a:spcPct val="90000"/>
              </a:lnSpc>
              <a:spcAft>
                <a:spcPct val="20000"/>
              </a:spcAft>
              <a:buFontTx/>
              <a:buNone/>
            </a:pPr>
            <a:r>
              <a:rPr lang="zh-CN" altLang="en-US" sz="2800">
                <a:latin typeface="宋体" pitchFamily="2" charset="-122"/>
              </a:rPr>
              <a:t>  都要做一个很好的跟随者，在做跟随者的时候，</a:t>
            </a:r>
          </a:p>
          <a:p>
            <a:pPr>
              <a:lnSpc>
                <a:spcPct val="90000"/>
              </a:lnSpc>
              <a:spcAft>
                <a:spcPct val="20000"/>
              </a:spcAft>
              <a:buFontTx/>
              <a:buNone/>
            </a:pPr>
            <a:r>
              <a:rPr lang="zh-CN" altLang="en-US" sz="2800">
                <a:latin typeface="宋体" pitchFamily="2" charset="-122"/>
              </a:rPr>
              <a:t>  如果就是随便做一做，混一混，就不会成为一个</a:t>
            </a:r>
          </a:p>
          <a:p>
            <a:pPr>
              <a:lnSpc>
                <a:spcPct val="90000"/>
              </a:lnSpc>
              <a:spcAft>
                <a:spcPct val="20000"/>
              </a:spcAft>
              <a:buFontTx/>
              <a:buNone/>
            </a:pPr>
            <a:r>
              <a:rPr lang="zh-CN" altLang="en-US" sz="2800">
                <a:latin typeface="宋体" pitchFamily="2" charset="-122"/>
              </a:rPr>
              <a:t>  很棒的领导者，当你未来去领导的时候也会产生</a:t>
            </a:r>
          </a:p>
          <a:p>
            <a:pPr>
              <a:lnSpc>
                <a:spcPct val="90000"/>
              </a:lnSpc>
              <a:spcAft>
                <a:spcPct val="20000"/>
              </a:spcAft>
              <a:buFontTx/>
              <a:buNone/>
            </a:pPr>
            <a:r>
              <a:rPr lang="zh-CN" altLang="en-US" sz="2800">
                <a:latin typeface="宋体" pitchFamily="2" charset="-122"/>
              </a:rPr>
              <a:t>  问题，大多数好的领导者，他最初就是一个好的</a:t>
            </a:r>
          </a:p>
          <a:p>
            <a:pPr>
              <a:lnSpc>
                <a:spcPct val="90000"/>
              </a:lnSpc>
              <a:spcAft>
                <a:spcPct val="20000"/>
              </a:spcAft>
              <a:buFontTx/>
              <a:buNone/>
            </a:pPr>
            <a:r>
              <a:rPr lang="zh-CN" altLang="en-US" sz="2800">
                <a:latin typeface="宋体" pitchFamily="2" charset="-122"/>
              </a:rPr>
              <a:t>  跟随者。</a:t>
            </a:r>
          </a:p>
        </p:txBody>
      </p:sp>
      <p:sp>
        <p:nvSpPr>
          <p:cNvPr id="1444869" name="Rectangle 5"/>
          <p:cNvSpPr>
            <a:spLocks noGrp="1" noChangeArrowheads="1"/>
          </p:cNvSpPr>
          <p:nvPr>
            <p:ph type="title"/>
          </p:nvPr>
        </p:nvSpPr>
        <p:spPr>
          <a:xfrm>
            <a:off x="457200" y="685800"/>
            <a:ext cx="8229600" cy="990600"/>
          </a:xfrm>
          <a:noFill/>
          <a:ln/>
        </p:spPr>
        <p:txBody>
          <a:bodyPr/>
          <a:lstStyle/>
          <a:p>
            <a:pPr algn="l"/>
            <a:r>
              <a:rPr kumimoji="1" lang="en-US" altLang="zh-CN" b="1">
                <a:solidFill>
                  <a:schemeClr val="tx1"/>
                </a:solidFill>
                <a:latin typeface="黑体" pitchFamily="49" charset="-122"/>
                <a:ea typeface="黑体" pitchFamily="49" charset="-122"/>
              </a:rPr>
              <a:t>1.</a:t>
            </a:r>
            <a:r>
              <a:rPr kumimoji="1" lang="zh-CN" altLang="en-US" b="1">
                <a:solidFill>
                  <a:schemeClr val="tx1"/>
                </a:solidFill>
                <a:latin typeface="黑体" pitchFamily="49" charset="-122"/>
                <a:ea typeface="黑体" pitchFamily="49" charset="-122"/>
              </a:rPr>
              <a:t>第一个心态：企业主人的心态</a:t>
            </a:r>
          </a:p>
        </p:txBody>
      </p:sp>
    </p:spTree>
  </p:cSld>
  <p:clrMapOvr>
    <a:masterClrMapping/>
  </p:clrMapOvr>
  <p:transition>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5890" name="Rectangle 2"/>
          <p:cNvSpPr>
            <a:spLocks noGrp="1" noChangeArrowheads="1"/>
          </p:cNvSpPr>
          <p:nvPr>
            <p:ph type="title"/>
          </p:nvPr>
        </p:nvSpPr>
        <p:spPr>
          <a:xfrm>
            <a:off x="468313" y="1066800"/>
            <a:ext cx="8142287" cy="914400"/>
          </a:xfrm>
        </p:spPr>
        <p:txBody>
          <a:bodyPr/>
          <a:lstStyle/>
          <a:p>
            <a:pPr algn="l"/>
            <a:r>
              <a:rPr kumimoji="1" lang="en-US" altLang="zh-CN" b="1">
                <a:solidFill>
                  <a:schemeClr val="tx1"/>
                </a:solidFill>
                <a:latin typeface="黑体" pitchFamily="49" charset="-122"/>
                <a:ea typeface="黑体" pitchFamily="49" charset="-122"/>
              </a:rPr>
              <a:t>2.</a:t>
            </a:r>
            <a:r>
              <a:rPr kumimoji="1" lang="zh-CN" altLang="en-US" b="1">
                <a:solidFill>
                  <a:schemeClr val="tx1"/>
                </a:solidFill>
                <a:latin typeface="黑体" pitchFamily="49" charset="-122"/>
                <a:ea typeface="黑体" pitchFamily="49" charset="-122"/>
              </a:rPr>
              <a:t>第二个心态：事业热忱的心态</a:t>
            </a:r>
          </a:p>
        </p:txBody>
      </p:sp>
      <p:sp>
        <p:nvSpPr>
          <p:cNvPr id="1445891" name="Rectangle 3"/>
          <p:cNvSpPr>
            <a:spLocks noGrp="1" noChangeArrowheads="1"/>
          </p:cNvSpPr>
          <p:nvPr>
            <p:ph type="body" idx="1"/>
          </p:nvPr>
        </p:nvSpPr>
        <p:spPr>
          <a:xfrm>
            <a:off x="457200" y="2789238"/>
            <a:ext cx="8229600" cy="2773362"/>
          </a:xfrm>
        </p:spPr>
        <p:txBody>
          <a:bodyPr/>
          <a:lstStyle/>
          <a:p>
            <a:pPr>
              <a:buFontTx/>
              <a:buNone/>
            </a:pPr>
            <a:r>
              <a:rPr lang="en-US" altLang="zh-CN" sz="2800">
                <a:latin typeface="宋体" pitchFamily="2" charset="-122"/>
              </a:rPr>
              <a:t>      </a:t>
            </a:r>
            <a:r>
              <a:rPr lang="zh-CN" altLang="en-US">
                <a:latin typeface="宋体" pitchFamily="2" charset="-122"/>
              </a:rPr>
              <a:t>这是成功者所具备的非常重要的特质。</a:t>
            </a:r>
          </a:p>
          <a:p>
            <a:pPr>
              <a:buFontTx/>
              <a:buNone/>
            </a:pPr>
            <a:r>
              <a:rPr lang="zh-CN" altLang="en-US">
                <a:latin typeface="宋体" pitchFamily="2" charset="-122"/>
              </a:rPr>
              <a:t> 领导者的能力非常重要，而且他的能力也会</a:t>
            </a:r>
          </a:p>
          <a:p>
            <a:pPr>
              <a:buFontTx/>
              <a:buNone/>
            </a:pPr>
            <a:r>
              <a:rPr lang="zh-CN" altLang="en-US">
                <a:latin typeface="宋体" pitchFamily="2" charset="-122"/>
              </a:rPr>
              <a:t> 吸引到优秀的人才。同样，对待事业的热情，</a:t>
            </a:r>
          </a:p>
          <a:p>
            <a:pPr>
              <a:buFontTx/>
              <a:buNone/>
            </a:pPr>
            <a:r>
              <a:rPr lang="zh-CN" altLang="en-US">
                <a:latin typeface="宋体" pitchFamily="2" charset="-122"/>
              </a:rPr>
              <a:t> 也可以起到很大的吸引作用。</a:t>
            </a:r>
          </a:p>
        </p:txBody>
      </p:sp>
    </p:spTree>
  </p:cSld>
  <p:clrMapOvr>
    <a:masterClrMapping/>
  </p:clrMapOvr>
  <p:transition>
    <p:rand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6915" name="Rectangle 3"/>
          <p:cNvSpPr>
            <a:spLocks noGrp="1" noChangeArrowheads="1"/>
          </p:cNvSpPr>
          <p:nvPr>
            <p:ph type="body" idx="1"/>
          </p:nvPr>
        </p:nvSpPr>
        <p:spPr>
          <a:xfrm>
            <a:off x="457200" y="1646238"/>
            <a:ext cx="8229600" cy="4678362"/>
          </a:xfrm>
        </p:spPr>
        <p:txBody>
          <a:bodyPr/>
          <a:lstStyle/>
          <a:p>
            <a:pPr>
              <a:lnSpc>
                <a:spcPct val="90000"/>
              </a:lnSpc>
              <a:spcAft>
                <a:spcPct val="20000"/>
              </a:spcAft>
              <a:buFontTx/>
              <a:buNone/>
            </a:pPr>
            <a:r>
              <a:rPr lang="en-US" altLang="zh-CN" sz="2800">
                <a:latin typeface="宋体" pitchFamily="2" charset="-122"/>
              </a:rPr>
              <a:t>      </a:t>
            </a:r>
            <a:r>
              <a:rPr lang="zh-CN" altLang="en-US" sz="2800">
                <a:latin typeface="宋体" pitchFamily="2" charset="-122"/>
              </a:rPr>
              <a:t>人和人之间的影响和带动非常重要。销售是</a:t>
            </a:r>
          </a:p>
          <a:p>
            <a:pPr>
              <a:lnSpc>
                <a:spcPct val="90000"/>
              </a:lnSpc>
              <a:spcAft>
                <a:spcPct val="20000"/>
              </a:spcAft>
              <a:buFontTx/>
              <a:buNone/>
            </a:pPr>
            <a:r>
              <a:rPr lang="zh-CN" altLang="en-US" sz="2800">
                <a:latin typeface="宋体" pitchFamily="2" charset="-122"/>
              </a:rPr>
              <a:t>  信息的传递和情绪的转移，如果一个销售人员把</a:t>
            </a:r>
          </a:p>
          <a:p>
            <a:pPr>
              <a:lnSpc>
                <a:spcPct val="90000"/>
              </a:lnSpc>
              <a:spcAft>
                <a:spcPct val="20000"/>
              </a:spcAft>
              <a:buFontTx/>
              <a:buNone/>
            </a:pPr>
            <a:r>
              <a:rPr lang="zh-CN" altLang="en-US" sz="2800">
                <a:latin typeface="宋体" pitchFamily="2" charset="-122"/>
              </a:rPr>
              <a:t>  对产品、对公司、对领导、对自己的极大热忱，</a:t>
            </a:r>
          </a:p>
          <a:p>
            <a:pPr>
              <a:lnSpc>
                <a:spcPct val="90000"/>
              </a:lnSpc>
              <a:spcAft>
                <a:spcPct val="20000"/>
              </a:spcAft>
              <a:buFontTx/>
              <a:buNone/>
            </a:pPr>
            <a:r>
              <a:rPr lang="zh-CN" altLang="en-US" sz="2800">
                <a:latin typeface="宋体" pitchFamily="2" charset="-122"/>
              </a:rPr>
              <a:t>  完全地感染给顾客，把他对这个产品的极大的信</a:t>
            </a:r>
          </a:p>
          <a:p>
            <a:pPr>
              <a:lnSpc>
                <a:spcPct val="90000"/>
              </a:lnSpc>
              <a:spcAft>
                <a:spcPct val="20000"/>
              </a:spcAft>
              <a:buFontTx/>
              <a:buNone/>
            </a:pPr>
            <a:r>
              <a:rPr lang="zh-CN" altLang="en-US" sz="2800">
                <a:latin typeface="宋体" pitchFamily="2" charset="-122"/>
              </a:rPr>
              <a:t>  心和极大的热忱复制给顾客，顾客就会采取投资</a:t>
            </a:r>
          </a:p>
          <a:p>
            <a:pPr>
              <a:lnSpc>
                <a:spcPct val="90000"/>
              </a:lnSpc>
              <a:spcAft>
                <a:spcPct val="20000"/>
              </a:spcAft>
              <a:buFontTx/>
              <a:buNone/>
            </a:pPr>
            <a:r>
              <a:rPr lang="zh-CN" altLang="en-US" sz="2800">
                <a:latin typeface="宋体" pitchFamily="2" charset="-122"/>
              </a:rPr>
              <a:t>  购买行为；如果你是一个领导者，对工作的每一</a:t>
            </a:r>
          </a:p>
          <a:p>
            <a:pPr>
              <a:lnSpc>
                <a:spcPct val="90000"/>
              </a:lnSpc>
              <a:spcAft>
                <a:spcPct val="20000"/>
              </a:spcAft>
              <a:buFontTx/>
              <a:buNone/>
            </a:pPr>
            <a:r>
              <a:rPr lang="zh-CN" altLang="en-US" sz="2800">
                <a:latin typeface="宋体" pitchFamily="2" charset="-122"/>
              </a:rPr>
              <a:t>  个步骤都非常热忱，影响和带动了你周围的人，</a:t>
            </a:r>
          </a:p>
          <a:p>
            <a:pPr>
              <a:lnSpc>
                <a:spcPct val="90000"/>
              </a:lnSpc>
              <a:spcAft>
                <a:spcPct val="20000"/>
              </a:spcAft>
              <a:buFontTx/>
              <a:buNone/>
            </a:pPr>
            <a:r>
              <a:rPr lang="zh-CN" altLang="en-US" sz="2800">
                <a:latin typeface="宋体" pitchFamily="2" charset="-122"/>
              </a:rPr>
              <a:t>  他们就会跟随着你，这就是一种群体效应。</a:t>
            </a:r>
          </a:p>
        </p:txBody>
      </p:sp>
      <p:sp>
        <p:nvSpPr>
          <p:cNvPr id="1446917" name="Rectangle 5"/>
          <p:cNvSpPr>
            <a:spLocks noGrp="1" noChangeArrowheads="1"/>
          </p:cNvSpPr>
          <p:nvPr>
            <p:ph type="title"/>
          </p:nvPr>
        </p:nvSpPr>
        <p:spPr>
          <a:xfrm>
            <a:off x="468313" y="609600"/>
            <a:ext cx="8142287" cy="914400"/>
          </a:xfrm>
          <a:noFill/>
          <a:ln/>
        </p:spPr>
        <p:txBody>
          <a:bodyPr/>
          <a:lstStyle/>
          <a:p>
            <a:pPr algn="l"/>
            <a:r>
              <a:rPr kumimoji="1" lang="en-US" altLang="zh-CN" b="1">
                <a:solidFill>
                  <a:schemeClr val="tx1"/>
                </a:solidFill>
                <a:latin typeface="黑体" pitchFamily="49" charset="-122"/>
                <a:ea typeface="黑体" pitchFamily="49" charset="-122"/>
              </a:rPr>
              <a:t>2.</a:t>
            </a:r>
            <a:r>
              <a:rPr kumimoji="1" lang="zh-CN" altLang="en-US" b="1">
                <a:solidFill>
                  <a:schemeClr val="tx1"/>
                </a:solidFill>
                <a:latin typeface="黑体" pitchFamily="49" charset="-122"/>
                <a:ea typeface="黑体" pitchFamily="49" charset="-122"/>
              </a:rPr>
              <a:t>第二个心态：事业热忱的心态</a:t>
            </a:r>
          </a:p>
        </p:txBody>
      </p:sp>
    </p:spTree>
  </p:cSld>
  <p:clrMapOvr>
    <a:masterClrMapping/>
  </p:clrMapOvr>
  <p:transition>
    <p:rand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7938" name="Rectangle 2"/>
          <p:cNvSpPr>
            <a:spLocks noGrp="1" noChangeArrowheads="1"/>
          </p:cNvSpPr>
          <p:nvPr>
            <p:ph type="title"/>
          </p:nvPr>
        </p:nvSpPr>
        <p:spPr>
          <a:xfrm>
            <a:off x="468313" y="381000"/>
            <a:ext cx="8229600" cy="838200"/>
          </a:xfrm>
        </p:spPr>
        <p:txBody>
          <a:bodyPr/>
          <a:lstStyle/>
          <a:p>
            <a:pPr algn="l"/>
            <a:r>
              <a:rPr kumimoji="1" lang="en-US" altLang="zh-CN" b="1">
                <a:solidFill>
                  <a:schemeClr val="tx1"/>
                </a:solidFill>
                <a:latin typeface="黑体" pitchFamily="49" charset="-122"/>
                <a:ea typeface="黑体" pitchFamily="49" charset="-122"/>
              </a:rPr>
              <a:t>3.</a:t>
            </a:r>
            <a:r>
              <a:rPr kumimoji="1" lang="zh-CN" altLang="en-US" b="1">
                <a:solidFill>
                  <a:schemeClr val="tx1"/>
                </a:solidFill>
                <a:latin typeface="黑体" pitchFamily="49" charset="-122"/>
                <a:ea typeface="黑体" pitchFamily="49" charset="-122"/>
              </a:rPr>
              <a:t>第三个心态：事情专注的心态</a:t>
            </a:r>
          </a:p>
        </p:txBody>
      </p:sp>
      <p:sp>
        <p:nvSpPr>
          <p:cNvPr id="1447939" name="Rectangle 3"/>
          <p:cNvSpPr>
            <a:spLocks noGrp="1" noChangeArrowheads="1"/>
          </p:cNvSpPr>
          <p:nvPr>
            <p:ph type="body" idx="1"/>
          </p:nvPr>
        </p:nvSpPr>
        <p:spPr>
          <a:xfrm>
            <a:off x="457200" y="1219200"/>
            <a:ext cx="8229600" cy="5257800"/>
          </a:xfrm>
        </p:spPr>
        <p:txBody>
          <a:bodyPr/>
          <a:lstStyle/>
          <a:p>
            <a:pPr>
              <a:lnSpc>
                <a:spcPct val="80000"/>
              </a:lnSpc>
              <a:buFontTx/>
              <a:buNone/>
            </a:pPr>
            <a:r>
              <a:rPr lang="en-US" altLang="zh-CN" sz="2800">
                <a:latin typeface="宋体" pitchFamily="2" charset="-122"/>
              </a:rPr>
              <a:t>      </a:t>
            </a:r>
            <a:r>
              <a:rPr lang="zh-CN" altLang="en-US" sz="2800">
                <a:latin typeface="宋体" pitchFamily="2" charset="-122"/>
              </a:rPr>
              <a:t>世界上没有能与不能的问题，只有要与不要</a:t>
            </a:r>
          </a:p>
          <a:p>
            <a:pPr>
              <a:lnSpc>
                <a:spcPct val="90000"/>
              </a:lnSpc>
              <a:spcAft>
                <a:spcPct val="20000"/>
              </a:spcAft>
              <a:buFontTx/>
              <a:buNone/>
            </a:pPr>
            <a:r>
              <a:rPr lang="zh-CN" altLang="en-US" sz="2800">
                <a:latin typeface="宋体" pitchFamily="2" charset="-122"/>
              </a:rPr>
              <a:t>  的问题。就是你只能得到你一定能得到的东西，</a:t>
            </a:r>
          </a:p>
          <a:p>
            <a:pPr>
              <a:lnSpc>
                <a:spcPct val="90000"/>
              </a:lnSpc>
              <a:spcAft>
                <a:spcPct val="20000"/>
              </a:spcAft>
              <a:buFontTx/>
              <a:buNone/>
            </a:pPr>
            <a:r>
              <a:rPr lang="zh-CN" altLang="en-US" sz="2800">
                <a:latin typeface="宋体" pitchFamily="2" charset="-122"/>
              </a:rPr>
              <a:t>  你只能得到你一定要得到的东西。做任何事情，</a:t>
            </a:r>
          </a:p>
          <a:p>
            <a:pPr>
              <a:lnSpc>
                <a:spcPct val="90000"/>
              </a:lnSpc>
              <a:spcAft>
                <a:spcPct val="20000"/>
              </a:spcAft>
              <a:buFontTx/>
              <a:buNone/>
            </a:pPr>
            <a:r>
              <a:rPr lang="zh-CN" altLang="en-US" sz="2800">
                <a:latin typeface="宋体" pitchFamily="2" charset="-122"/>
              </a:rPr>
              <a:t>  想要成功的话，永远有五个字，就是：我要，我</a:t>
            </a:r>
          </a:p>
          <a:p>
            <a:pPr>
              <a:lnSpc>
                <a:spcPct val="90000"/>
              </a:lnSpc>
              <a:spcAft>
                <a:spcPct val="20000"/>
              </a:spcAft>
              <a:buFontTx/>
              <a:buNone/>
            </a:pPr>
            <a:r>
              <a:rPr lang="zh-CN" altLang="en-US" sz="2800">
                <a:latin typeface="宋体" pitchFamily="2" charset="-122"/>
              </a:rPr>
              <a:t>  愿意。</a:t>
            </a:r>
          </a:p>
          <a:p>
            <a:pPr>
              <a:lnSpc>
                <a:spcPct val="90000"/>
              </a:lnSpc>
              <a:spcAft>
                <a:spcPct val="20000"/>
              </a:spcAft>
              <a:buFontTx/>
              <a:buNone/>
            </a:pPr>
            <a:r>
              <a:rPr lang="zh-CN" altLang="en-US" sz="2800">
                <a:latin typeface="宋体" pitchFamily="2" charset="-122"/>
              </a:rPr>
              <a:t>      大多数人只是想要结果，不愿意去努力。有</a:t>
            </a:r>
          </a:p>
          <a:p>
            <a:pPr>
              <a:lnSpc>
                <a:spcPct val="90000"/>
              </a:lnSpc>
              <a:spcAft>
                <a:spcPct val="20000"/>
              </a:spcAft>
              <a:buFontTx/>
              <a:buNone/>
            </a:pPr>
            <a:r>
              <a:rPr lang="zh-CN" altLang="en-US" sz="2800">
                <a:latin typeface="宋体" pitchFamily="2" charset="-122"/>
              </a:rPr>
              <a:t>  相当多的人会选择借口来度过自己的人生，而不</a:t>
            </a:r>
          </a:p>
          <a:p>
            <a:pPr>
              <a:lnSpc>
                <a:spcPct val="90000"/>
              </a:lnSpc>
              <a:spcAft>
                <a:spcPct val="20000"/>
              </a:spcAft>
              <a:buFontTx/>
              <a:buNone/>
            </a:pPr>
            <a:r>
              <a:rPr lang="zh-CN" altLang="en-US" sz="2800">
                <a:latin typeface="宋体" pitchFamily="2" charset="-122"/>
              </a:rPr>
              <a:t>  是去选择理由。但是，你不能成功的借口，你不</a:t>
            </a:r>
          </a:p>
          <a:p>
            <a:pPr>
              <a:lnSpc>
                <a:spcPct val="90000"/>
              </a:lnSpc>
              <a:spcAft>
                <a:spcPct val="20000"/>
              </a:spcAft>
              <a:buFontTx/>
              <a:buNone/>
            </a:pPr>
            <a:r>
              <a:rPr lang="zh-CN" altLang="en-US" sz="2800">
                <a:latin typeface="宋体" pitchFamily="2" charset="-122"/>
              </a:rPr>
              <a:t>  能做好的借口，都可以转化成为你恰恰要做好的理由。</a:t>
            </a:r>
          </a:p>
        </p:txBody>
      </p:sp>
    </p:spTree>
  </p:cSld>
  <p:clrMapOvr>
    <a:masterClrMapping/>
  </p:clrMapOvr>
  <p:transition>
    <p:rand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9986" name="Rectangle 2"/>
          <p:cNvSpPr>
            <a:spLocks noGrp="1" noChangeArrowheads="1"/>
          </p:cNvSpPr>
          <p:nvPr>
            <p:ph type="title"/>
          </p:nvPr>
        </p:nvSpPr>
        <p:spPr>
          <a:xfrm>
            <a:off x="468313" y="457200"/>
            <a:ext cx="8229600" cy="914400"/>
          </a:xfrm>
        </p:spPr>
        <p:txBody>
          <a:bodyPr/>
          <a:lstStyle/>
          <a:p>
            <a:pPr algn="l"/>
            <a:r>
              <a:rPr kumimoji="1" lang="en-US" altLang="zh-CN" b="1">
                <a:solidFill>
                  <a:schemeClr val="tx1"/>
                </a:solidFill>
                <a:latin typeface="黑体" pitchFamily="49" charset="-122"/>
                <a:ea typeface="黑体" pitchFamily="49" charset="-122"/>
              </a:rPr>
              <a:t>4.</a:t>
            </a:r>
            <a:r>
              <a:rPr kumimoji="1" lang="zh-CN" altLang="en-US" b="1">
                <a:solidFill>
                  <a:schemeClr val="tx1"/>
                </a:solidFill>
                <a:latin typeface="黑体" pitchFamily="49" charset="-122"/>
                <a:ea typeface="黑体" pitchFamily="49" charset="-122"/>
              </a:rPr>
              <a:t>第四个心态：自我负责的心态</a:t>
            </a:r>
          </a:p>
        </p:txBody>
      </p:sp>
      <p:sp>
        <p:nvSpPr>
          <p:cNvPr id="1449987" name="Rectangle 3"/>
          <p:cNvSpPr>
            <a:spLocks noGrp="1" noChangeArrowheads="1"/>
          </p:cNvSpPr>
          <p:nvPr>
            <p:ph type="body" idx="1"/>
          </p:nvPr>
        </p:nvSpPr>
        <p:spPr>
          <a:xfrm>
            <a:off x="457200" y="1447800"/>
            <a:ext cx="8229600" cy="4953000"/>
          </a:xfrm>
        </p:spPr>
        <p:txBody>
          <a:bodyPr/>
          <a:lstStyle/>
          <a:p>
            <a:pPr>
              <a:lnSpc>
                <a:spcPct val="90000"/>
              </a:lnSpc>
              <a:spcBef>
                <a:spcPct val="5000"/>
              </a:spcBef>
              <a:spcAft>
                <a:spcPct val="5000"/>
              </a:spcAft>
              <a:buFontTx/>
              <a:buNone/>
            </a:pPr>
            <a:r>
              <a:rPr lang="en-US" altLang="zh-CN" sz="2800">
                <a:latin typeface="宋体" pitchFamily="2" charset="-122"/>
              </a:rPr>
              <a:t>      </a:t>
            </a:r>
            <a:r>
              <a:rPr lang="zh-CN" altLang="en-US" sz="2800">
                <a:latin typeface="宋体" pitchFamily="2" charset="-122"/>
              </a:rPr>
              <a:t>知识和观念，不光自己要学会，还要把它传</a:t>
            </a:r>
          </a:p>
          <a:p>
            <a:pPr>
              <a:lnSpc>
                <a:spcPct val="90000"/>
              </a:lnSpc>
              <a:spcBef>
                <a:spcPct val="5000"/>
              </a:spcBef>
              <a:spcAft>
                <a:spcPct val="5000"/>
              </a:spcAft>
              <a:buFontTx/>
              <a:buNone/>
            </a:pPr>
            <a:r>
              <a:rPr lang="zh-CN" altLang="en-US" sz="2800">
                <a:latin typeface="宋体" pitchFamily="2" charset="-122"/>
              </a:rPr>
              <a:t>  播给更多的人，因为在教别人的时候，自己的成</a:t>
            </a:r>
          </a:p>
          <a:p>
            <a:pPr>
              <a:lnSpc>
                <a:spcPct val="90000"/>
              </a:lnSpc>
              <a:spcBef>
                <a:spcPct val="5000"/>
              </a:spcBef>
              <a:spcAft>
                <a:spcPct val="5000"/>
              </a:spcAft>
              <a:buFontTx/>
              <a:buNone/>
            </a:pPr>
            <a:r>
              <a:rPr lang="zh-CN" altLang="en-US" sz="2800">
                <a:latin typeface="宋体" pitchFamily="2" charset="-122"/>
              </a:rPr>
              <a:t>  长也会很大，同时别人也获得一个很大的成长。</a:t>
            </a:r>
          </a:p>
          <a:p>
            <a:pPr>
              <a:lnSpc>
                <a:spcPct val="90000"/>
              </a:lnSpc>
              <a:spcBef>
                <a:spcPct val="5000"/>
              </a:spcBef>
              <a:spcAft>
                <a:spcPct val="5000"/>
              </a:spcAft>
              <a:buFontTx/>
              <a:buNone/>
            </a:pPr>
            <a:r>
              <a:rPr lang="zh-CN" altLang="en-US" sz="2800">
                <a:latin typeface="宋体" pitchFamily="2" charset="-122"/>
              </a:rPr>
              <a:t>      人生最美好的结果，由所下的最正确的决定</a:t>
            </a:r>
          </a:p>
          <a:p>
            <a:pPr>
              <a:lnSpc>
                <a:spcPct val="90000"/>
              </a:lnSpc>
              <a:spcBef>
                <a:spcPct val="5000"/>
              </a:spcBef>
              <a:spcAft>
                <a:spcPct val="5000"/>
              </a:spcAft>
              <a:buFontTx/>
              <a:buNone/>
            </a:pPr>
            <a:r>
              <a:rPr lang="zh-CN" altLang="en-US" sz="2800">
                <a:latin typeface="宋体" pitchFamily="2" charset="-122"/>
              </a:rPr>
              <a:t>  开始，最正确的决定又开始于最正确的思想。所</a:t>
            </a:r>
          </a:p>
          <a:p>
            <a:pPr>
              <a:lnSpc>
                <a:spcPct val="90000"/>
              </a:lnSpc>
              <a:spcBef>
                <a:spcPct val="5000"/>
              </a:spcBef>
              <a:spcAft>
                <a:spcPct val="5000"/>
              </a:spcAft>
              <a:buFontTx/>
              <a:buNone/>
            </a:pPr>
            <a:r>
              <a:rPr lang="zh-CN" altLang="en-US" sz="2800">
                <a:latin typeface="宋体" pitchFamily="2" charset="-122"/>
              </a:rPr>
              <a:t>  以你要对一件事情的结果负责，最重要的是，你</a:t>
            </a:r>
          </a:p>
          <a:p>
            <a:pPr>
              <a:lnSpc>
                <a:spcPct val="90000"/>
              </a:lnSpc>
              <a:spcBef>
                <a:spcPct val="5000"/>
              </a:spcBef>
              <a:spcAft>
                <a:spcPct val="5000"/>
              </a:spcAft>
              <a:buFontTx/>
              <a:buNone/>
            </a:pPr>
            <a:r>
              <a:rPr lang="zh-CN" altLang="en-US" sz="2800">
                <a:latin typeface="宋体" pitchFamily="2" charset="-122"/>
              </a:rPr>
              <a:t>  首先要对你的思想和态度负责，因为思想不同，</a:t>
            </a:r>
          </a:p>
          <a:p>
            <a:pPr>
              <a:lnSpc>
                <a:spcPct val="90000"/>
              </a:lnSpc>
              <a:spcBef>
                <a:spcPct val="5000"/>
              </a:spcBef>
              <a:spcAft>
                <a:spcPct val="5000"/>
              </a:spcAft>
              <a:buFontTx/>
              <a:buNone/>
            </a:pPr>
            <a:r>
              <a:rPr lang="zh-CN" altLang="en-US" sz="2800">
                <a:latin typeface="宋体" pitchFamily="2" charset="-122"/>
              </a:rPr>
              <a:t>  态度不一样，下的决定也不一样。如果你不肯为</a:t>
            </a:r>
          </a:p>
          <a:p>
            <a:pPr>
              <a:lnSpc>
                <a:spcPct val="90000"/>
              </a:lnSpc>
              <a:spcBef>
                <a:spcPct val="5000"/>
              </a:spcBef>
              <a:spcAft>
                <a:spcPct val="5000"/>
              </a:spcAft>
              <a:buFontTx/>
              <a:buNone/>
            </a:pPr>
            <a:r>
              <a:rPr lang="zh-CN" altLang="en-US" sz="2800">
                <a:latin typeface="宋体" pitchFamily="2" charset="-122"/>
              </a:rPr>
              <a:t>  你独有的人生负责任，那你就任由别人来摆布吧。</a:t>
            </a:r>
          </a:p>
          <a:p>
            <a:pPr>
              <a:lnSpc>
                <a:spcPct val="90000"/>
              </a:lnSpc>
              <a:spcBef>
                <a:spcPct val="5000"/>
              </a:spcBef>
              <a:spcAft>
                <a:spcPct val="5000"/>
              </a:spcAft>
              <a:buFontTx/>
              <a:buNone/>
            </a:pPr>
            <a:r>
              <a:rPr lang="zh-CN" altLang="en-US" sz="2800">
                <a:latin typeface="宋体" pitchFamily="2" charset="-122"/>
              </a:rPr>
              <a:t>  所以每个人要对自己的人生负责任，对自己的人</a:t>
            </a:r>
          </a:p>
          <a:p>
            <a:pPr>
              <a:lnSpc>
                <a:spcPct val="90000"/>
              </a:lnSpc>
              <a:spcBef>
                <a:spcPct val="5000"/>
              </a:spcBef>
              <a:spcAft>
                <a:spcPct val="5000"/>
              </a:spcAft>
              <a:buFontTx/>
              <a:buNone/>
            </a:pPr>
            <a:r>
              <a:rPr lang="zh-CN" altLang="en-US" sz="2800">
                <a:latin typeface="宋体" pitchFamily="2" charset="-122"/>
              </a:rPr>
              <a:t>  生产生的结果负责任。</a:t>
            </a:r>
          </a:p>
        </p:txBody>
      </p:sp>
    </p:spTree>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443" name="Rectangle 3"/>
          <p:cNvSpPr>
            <a:spLocks noGrp="1" noChangeArrowheads="1"/>
          </p:cNvSpPr>
          <p:nvPr>
            <p:ph type="body" idx="1"/>
          </p:nvPr>
        </p:nvSpPr>
        <p:spPr>
          <a:xfrm>
            <a:off x="996950" y="1946275"/>
            <a:ext cx="7613650" cy="2320925"/>
          </a:xfrm>
        </p:spPr>
        <p:txBody>
          <a:bodyPr/>
          <a:lstStyle/>
          <a:p>
            <a:pPr>
              <a:buFontTx/>
              <a:buNone/>
            </a:pPr>
            <a:r>
              <a:rPr kumimoji="1" lang="zh-CN" altLang="en-US" sz="6600" b="1">
                <a:solidFill>
                  <a:srgbClr val="FF00FF"/>
                </a:solidFill>
                <a:latin typeface="楷体_GB2312" pitchFamily="49" charset="-122"/>
                <a:ea typeface="楷体_GB2312" pitchFamily="49" charset="-122"/>
              </a:rPr>
              <a:t>五</a:t>
            </a:r>
            <a:r>
              <a:rPr kumimoji="1" lang="en-US" altLang="zh-CN" sz="6600" b="1">
                <a:solidFill>
                  <a:srgbClr val="FF00FF"/>
                </a:solidFill>
                <a:latin typeface="楷体_GB2312" pitchFamily="49" charset="-122"/>
                <a:ea typeface="楷体_GB2312" pitchFamily="49" charset="-122"/>
              </a:rPr>
              <a:t>.</a:t>
            </a:r>
            <a:r>
              <a:rPr kumimoji="1" lang="zh-CN" altLang="en-US" sz="6600" b="1">
                <a:solidFill>
                  <a:srgbClr val="FF00FF"/>
                </a:solidFill>
                <a:latin typeface="楷体_GB2312" pitchFamily="49" charset="-122"/>
                <a:ea typeface="楷体_GB2312" pitchFamily="49" charset="-122"/>
              </a:rPr>
              <a:t>重塑员工心态的</a:t>
            </a:r>
          </a:p>
          <a:p>
            <a:pPr>
              <a:buFontTx/>
              <a:buNone/>
            </a:pPr>
            <a:r>
              <a:rPr kumimoji="1" lang="zh-CN" altLang="en-US" sz="6600" b="1">
                <a:solidFill>
                  <a:srgbClr val="FF00FF"/>
                </a:solidFill>
                <a:latin typeface="楷体_GB2312" pitchFamily="49" charset="-122"/>
                <a:ea typeface="楷体_GB2312" pitchFamily="49" charset="-122"/>
              </a:rPr>
              <a:t>   语言技巧</a:t>
            </a:r>
          </a:p>
        </p:txBody>
      </p:sp>
    </p:spTree>
  </p:cSld>
  <p:clrMapOvr>
    <a:masterClrMapping/>
  </p:clrMapOvr>
  <p:transition>
    <p:random/>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8419" name="Rectangle 3"/>
          <p:cNvSpPr>
            <a:spLocks noGrp="1" noChangeArrowheads="1"/>
          </p:cNvSpPr>
          <p:nvPr>
            <p:ph type="body" idx="1"/>
          </p:nvPr>
        </p:nvSpPr>
        <p:spPr>
          <a:xfrm>
            <a:off x="1752600" y="2446338"/>
            <a:ext cx="5867400" cy="2049462"/>
          </a:xfrm>
        </p:spPr>
        <p:txBody>
          <a:bodyPr/>
          <a:lstStyle/>
          <a:p>
            <a:pPr>
              <a:buFontTx/>
              <a:buNone/>
            </a:pPr>
            <a:r>
              <a:rPr lang="en-US" altLang="zh-CN" b="1">
                <a:latin typeface="黑体" pitchFamily="49" charset="-122"/>
                <a:ea typeface="黑体" pitchFamily="49" charset="-122"/>
              </a:rPr>
              <a:t>1.</a:t>
            </a:r>
            <a:r>
              <a:rPr lang="zh-CN" altLang="en-US" b="1">
                <a:latin typeface="黑体" pitchFamily="49" charset="-122"/>
                <a:ea typeface="黑体" pitchFamily="49" charset="-122"/>
              </a:rPr>
              <a:t>自我验证心态语言改变法</a:t>
            </a:r>
          </a:p>
          <a:p>
            <a:pPr>
              <a:buFontTx/>
              <a:buNone/>
            </a:pPr>
            <a:r>
              <a:rPr lang="en-US" altLang="zh-CN" b="1">
                <a:latin typeface="黑体" pitchFamily="49" charset="-122"/>
                <a:ea typeface="黑体" pitchFamily="49" charset="-122"/>
              </a:rPr>
              <a:t>2.</a:t>
            </a:r>
            <a:r>
              <a:rPr lang="zh-CN" altLang="en-US" b="1">
                <a:latin typeface="黑体" pitchFamily="49" charset="-122"/>
                <a:ea typeface="黑体" pitchFamily="49" charset="-122"/>
              </a:rPr>
              <a:t>自我局限心态语言改变法</a:t>
            </a:r>
          </a:p>
          <a:p>
            <a:pPr>
              <a:buFontTx/>
              <a:buNone/>
            </a:pPr>
            <a:r>
              <a:rPr lang="en-US" altLang="zh-CN" b="1">
                <a:latin typeface="黑体" pitchFamily="49" charset="-122"/>
                <a:ea typeface="黑体" pitchFamily="49" charset="-122"/>
              </a:rPr>
              <a:t>3.</a:t>
            </a:r>
            <a:r>
              <a:rPr lang="zh-CN" altLang="en-US" b="1">
                <a:latin typeface="黑体" pitchFamily="49" charset="-122"/>
                <a:ea typeface="黑体" pitchFamily="49" charset="-122"/>
              </a:rPr>
              <a:t>托付思想心态语言改变法</a:t>
            </a:r>
          </a:p>
        </p:txBody>
      </p:sp>
    </p:spTree>
  </p:cSld>
  <p:clrMapOvr>
    <a:masterClrMapping/>
  </p:clrMapOvr>
  <p:transition>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7634" name="Rectangle 1026"/>
          <p:cNvSpPr>
            <a:spLocks noGrp="1" noChangeArrowheads="1"/>
          </p:cNvSpPr>
          <p:nvPr>
            <p:ph type="title"/>
          </p:nvPr>
        </p:nvSpPr>
        <p:spPr>
          <a:xfrm>
            <a:off x="533400" y="381000"/>
            <a:ext cx="8382000" cy="1371600"/>
          </a:xfrm>
        </p:spPr>
        <p:txBody>
          <a:bodyPr/>
          <a:lstStyle/>
          <a:p>
            <a:pPr algn="l">
              <a:lnSpc>
                <a:spcPct val="70000"/>
              </a:lnSpc>
            </a:pPr>
            <a:r>
              <a:rPr kumimoji="1" lang="en-US" altLang="zh-CN" sz="4000" b="1">
                <a:solidFill>
                  <a:schemeClr val="tx1"/>
                </a:solidFill>
                <a:latin typeface="黑体" pitchFamily="49" charset="-122"/>
                <a:ea typeface="黑体" pitchFamily="49" charset="-122"/>
              </a:rPr>
              <a:t>1.</a:t>
            </a:r>
            <a:r>
              <a:rPr kumimoji="1" lang="zh-CN" altLang="en-US" sz="4000" b="1">
                <a:solidFill>
                  <a:schemeClr val="tx1"/>
                </a:solidFill>
                <a:latin typeface="黑体" pitchFamily="49" charset="-122"/>
                <a:ea typeface="黑体" pitchFamily="49" charset="-122"/>
              </a:rPr>
              <a:t>自我验证心态语言改变法</a:t>
            </a:r>
            <a:r>
              <a:rPr lang="zh-CN" altLang="en-US" sz="4000" b="1">
                <a:solidFill>
                  <a:schemeClr val="tx1"/>
                </a:solidFill>
                <a:latin typeface="黑体" pitchFamily="49" charset="-122"/>
                <a:ea typeface="黑体" pitchFamily="49" charset="-122"/>
              </a:rPr>
              <a:t/>
            </a:r>
            <a:br>
              <a:rPr lang="zh-CN" altLang="en-US" sz="4000" b="1">
                <a:solidFill>
                  <a:schemeClr val="tx1"/>
                </a:solidFill>
                <a:latin typeface="黑体" pitchFamily="49" charset="-122"/>
                <a:ea typeface="黑体" pitchFamily="49" charset="-122"/>
              </a:rPr>
            </a:br>
            <a:r>
              <a:rPr lang="zh-CN" altLang="en-US" sz="4800" b="1">
                <a:solidFill>
                  <a:schemeClr val="tx1"/>
                </a:solidFill>
                <a:latin typeface="黑体" pitchFamily="49" charset="-122"/>
                <a:ea typeface="黑体" pitchFamily="49" charset="-122"/>
              </a:rPr>
              <a:t>        </a:t>
            </a:r>
            <a:r>
              <a:rPr lang="zh-CN" altLang="en-US" sz="2800" b="1">
                <a:solidFill>
                  <a:schemeClr val="tx1"/>
                </a:solidFill>
                <a:latin typeface="黑体" pitchFamily="49" charset="-122"/>
                <a:ea typeface="黑体" pitchFamily="49" charset="-122"/>
              </a:rPr>
              <a:t>－事情理应如你所认为的那样吗？</a:t>
            </a:r>
          </a:p>
        </p:txBody>
      </p:sp>
      <p:sp>
        <p:nvSpPr>
          <p:cNvPr id="1477635" name="Rectangle 1027"/>
          <p:cNvSpPr>
            <a:spLocks noGrp="1" noChangeArrowheads="1"/>
          </p:cNvSpPr>
          <p:nvPr>
            <p:ph type="body" idx="1"/>
          </p:nvPr>
        </p:nvSpPr>
        <p:spPr>
          <a:xfrm>
            <a:off x="228600" y="1600200"/>
            <a:ext cx="8686800" cy="4322763"/>
          </a:xfrm>
        </p:spPr>
        <p:txBody>
          <a:bodyPr/>
          <a:lstStyle/>
          <a:p>
            <a:pPr>
              <a:lnSpc>
                <a:spcPct val="80000"/>
              </a:lnSpc>
              <a:spcBef>
                <a:spcPct val="10000"/>
              </a:spcBef>
              <a:spcAft>
                <a:spcPct val="10000"/>
              </a:spcAft>
              <a:buFontTx/>
              <a:buNone/>
            </a:pPr>
            <a:r>
              <a:rPr lang="en-US" altLang="zh-CN" sz="1200" b="1">
                <a:latin typeface="Arial"/>
                <a:cs typeface="Times New Roman" pitchFamily="18" charset="0"/>
              </a:rPr>
              <a:t>    </a:t>
            </a:r>
            <a:r>
              <a:rPr lang="en-US" altLang="zh-CN" sz="1200" b="1">
                <a:latin typeface="宋体" pitchFamily="2" charset="-122"/>
                <a:cs typeface="Times New Roman" pitchFamily="18" charset="0"/>
              </a:rPr>
              <a:t> </a:t>
            </a:r>
            <a:r>
              <a:rPr lang="zh-CN" altLang="en-US" sz="2400" b="1">
                <a:latin typeface="宋体" pitchFamily="2" charset="-122"/>
                <a:cs typeface="Times New Roman" pitchFamily="18" charset="0"/>
              </a:rPr>
              <a:t>自我验证的感知模式是</a:t>
            </a:r>
            <a:r>
              <a:rPr lang="en-US" altLang="zh-CN" sz="2400" b="1">
                <a:latin typeface="宋体" pitchFamily="2" charset="-122"/>
                <a:cs typeface="Times New Roman" pitchFamily="18" charset="0"/>
              </a:rPr>
              <a:t>: </a:t>
            </a:r>
          </a:p>
          <a:p>
            <a:pPr>
              <a:lnSpc>
                <a:spcPct val="80000"/>
              </a:lnSpc>
              <a:spcBef>
                <a:spcPct val="10000"/>
              </a:spcBef>
              <a:spcAft>
                <a:spcPct val="10000"/>
              </a:spcAft>
              <a:buFontTx/>
              <a:buNone/>
            </a:pPr>
            <a:r>
              <a:rPr lang="en-US" altLang="zh-CN" sz="2400" b="1">
                <a:latin typeface="宋体" pitchFamily="2" charset="-122"/>
                <a:cs typeface="Times New Roman" pitchFamily="18" charset="0"/>
              </a:rPr>
              <a:t>     </a:t>
            </a:r>
            <a:r>
              <a:rPr lang="en-US" altLang="zh-CN" sz="2400" b="1">
                <a:latin typeface="Arial"/>
                <a:cs typeface="Times New Roman" pitchFamily="18" charset="0"/>
              </a:rPr>
              <a:t>“</a:t>
            </a:r>
            <a:r>
              <a:rPr lang="zh-CN" altLang="en-US" sz="2400" b="1">
                <a:latin typeface="宋体" pitchFamily="2" charset="-122"/>
                <a:cs typeface="Times New Roman" pitchFamily="18" charset="0"/>
              </a:rPr>
              <a:t>你应该怎样怎样</a:t>
            </a:r>
            <a:r>
              <a:rPr lang="zh-CN" altLang="en-US" sz="2400" b="1">
                <a:latin typeface="Arial"/>
                <a:cs typeface="Times New Roman" pitchFamily="18" charset="0"/>
              </a:rPr>
              <a:t>”</a:t>
            </a:r>
            <a:r>
              <a:rPr lang="en-US" altLang="zh-CN" sz="2400" b="1">
                <a:latin typeface="宋体" pitchFamily="2" charset="-122"/>
                <a:cs typeface="Times New Roman" pitchFamily="18" charset="0"/>
              </a:rPr>
              <a:t>, </a:t>
            </a:r>
            <a:r>
              <a:rPr lang="en-US" altLang="zh-CN" sz="2400" b="1">
                <a:latin typeface="Arial"/>
                <a:cs typeface="Times New Roman" pitchFamily="18" charset="0"/>
              </a:rPr>
              <a:t>“</a:t>
            </a:r>
            <a:r>
              <a:rPr lang="zh-CN" altLang="en-US" sz="2400" b="1">
                <a:latin typeface="宋体" pitchFamily="2" charset="-122"/>
                <a:cs typeface="Times New Roman" pitchFamily="18" charset="0"/>
              </a:rPr>
              <a:t>你必须怎样怎样</a:t>
            </a:r>
            <a:r>
              <a:rPr lang="zh-CN" altLang="en-US" sz="2400" b="1">
                <a:latin typeface="Arial"/>
                <a:cs typeface="Times New Roman" pitchFamily="18" charset="0"/>
              </a:rPr>
              <a:t>”</a:t>
            </a:r>
            <a:endParaRPr lang="zh-TW" altLang="en-US" sz="2400" b="1">
              <a:latin typeface="宋体" pitchFamily="2" charset="-122"/>
              <a:cs typeface="Times New Roman" pitchFamily="18" charset="0"/>
            </a:endParaRPr>
          </a:p>
          <a:p>
            <a:pPr>
              <a:lnSpc>
                <a:spcPct val="80000"/>
              </a:lnSpc>
              <a:spcBef>
                <a:spcPct val="10000"/>
              </a:spcBef>
              <a:spcAft>
                <a:spcPct val="10000"/>
              </a:spcAft>
              <a:buFontTx/>
              <a:buNone/>
            </a:pPr>
            <a:r>
              <a:rPr lang="zh-TW" altLang="en-US" sz="2000" b="1">
                <a:solidFill>
                  <a:srgbClr val="CC3300"/>
                </a:solidFill>
                <a:latin typeface="宋体" pitchFamily="2" charset="-122"/>
                <a:cs typeface="Times New Roman" pitchFamily="18" charset="0"/>
              </a:rPr>
              <a:t>  迟到的误解</a:t>
            </a:r>
          </a:p>
          <a:p>
            <a:pPr>
              <a:lnSpc>
                <a:spcPct val="80000"/>
              </a:lnSpc>
              <a:spcBef>
                <a:spcPct val="10000"/>
              </a:spcBef>
              <a:spcAft>
                <a:spcPct val="10000"/>
              </a:spcAft>
              <a:buFontTx/>
              <a:buNone/>
            </a:pPr>
            <a:r>
              <a:rPr lang="zh-CN" altLang="en-US" sz="2400" b="1">
                <a:latin typeface="宋体" pitchFamily="2" charset="-122"/>
                <a:cs typeface="Times New Roman" pitchFamily="18" charset="0"/>
              </a:rPr>
              <a:t>      你因对方没有赴约而产生负面的情绪</a:t>
            </a:r>
            <a:r>
              <a:rPr lang="en-US" altLang="zh-CN" sz="2400" b="1">
                <a:latin typeface="宋体" pitchFamily="2" charset="-122"/>
                <a:cs typeface="Times New Roman" pitchFamily="18" charset="0"/>
              </a:rPr>
              <a:t>,</a:t>
            </a:r>
            <a:r>
              <a:rPr lang="zh-CN" altLang="en-US" sz="2400" b="1">
                <a:latin typeface="宋体" pitchFamily="2" charset="-122"/>
                <a:cs typeface="Times New Roman" pitchFamily="18" charset="0"/>
              </a:rPr>
              <a:t>其实你是在愤怒自</a:t>
            </a:r>
          </a:p>
          <a:p>
            <a:pPr>
              <a:lnSpc>
                <a:spcPct val="80000"/>
              </a:lnSpc>
              <a:spcBef>
                <a:spcPct val="10000"/>
              </a:spcBef>
              <a:spcAft>
                <a:spcPct val="10000"/>
              </a:spcAft>
              <a:buFontTx/>
              <a:buNone/>
            </a:pPr>
            <a:r>
              <a:rPr lang="zh-CN" altLang="en-US" sz="2400" b="1">
                <a:latin typeface="宋体" pitchFamily="2" charset="-122"/>
                <a:cs typeface="Times New Roman" pitchFamily="18" charset="0"/>
              </a:rPr>
              <a:t>  己不知道世界上所有的事情真相</a:t>
            </a:r>
            <a:r>
              <a:rPr lang="en-US" altLang="zh-CN" sz="2400" b="1">
                <a:latin typeface="宋体" pitchFamily="2" charset="-122"/>
                <a:cs typeface="Times New Roman" pitchFamily="18" charset="0"/>
              </a:rPr>
              <a:t>.</a:t>
            </a:r>
            <a:endParaRPr lang="zh-TW" altLang="en-US" sz="2400" b="1">
              <a:latin typeface="宋体" pitchFamily="2" charset="-122"/>
              <a:cs typeface="Times New Roman" pitchFamily="18" charset="0"/>
            </a:endParaRPr>
          </a:p>
          <a:p>
            <a:pPr>
              <a:lnSpc>
                <a:spcPct val="80000"/>
              </a:lnSpc>
              <a:spcBef>
                <a:spcPct val="10000"/>
              </a:spcBef>
              <a:spcAft>
                <a:spcPct val="10000"/>
              </a:spcAft>
              <a:buFontTx/>
              <a:buNone/>
            </a:pPr>
            <a:r>
              <a:rPr lang="en-US" altLang="zh-CN" sz="2400" b="1">
                <a:latin typeface="宋体" pitchFamily="2" charset="-122"/>
                <a:cs typeface="Times New Roman" pitchFamily="18" charset="0"/>
              </a:rPr>
              <a:t>      </a:t>
            </a:r>
            <a:r>
              <a:rPr lang="zh-CN" altLang="en-US" sz="2400" b="1">
                <a:latin typeface="宋体" pitchFamily="2" charset="-122"/>
                <a:cs typeface="Times New Roman" pitchFamily="18" charset="0"/>
              </a:rPr>
              <a:t>只要改变一贯形成的自我验证的感知模式</a:t>
            </a:r>
            <a:r>
              <a:rPr lang="en-US" altLang="zh-CN" sz="2400" b="1">
                <a:latin typeface="宋体" pitchFamily="2" charset="-122"/>
                <a:cs typeface="Times New Roman" pitchFamily="18" charset="0"/>
              </a:rPr>
              <a:t>,</a:t>
            </a:r>
            <a:r>
              <a:rPr lang="zh-CN" altLang="en-US" sz="2400" b="1">
                <a:latin typeface="宋体" pitchFamily="2" charset="-122"/>
                <a:cs typeface="Times New Roman" pitchFamily="18" charset="0"/>
              </a:rPr>
              <a:t>在如何时候提</a:t>
            </a:r>
          </a:p>
          <a:p>
            <a:pPr>
              <a:lnSpc>
                <a:spcPct val="80000"/>
              </a:lnSpc>
              <a:spcBef>
                <a:spcPct val="10000"/>
              </a:spcBef>
              <a:spcAft>
                <a:spcPct val="10000"/>
              </a:spcAft>
              <a:buFontTx/>
              <a:buNone/>
            </a:pPr>
            <a:r>
              <a:rPr lang="zh-CN" altLang="en-US" sz="2400" b="1">
                <a:latin typeface="宋体" pitchFamily="2" charset="-122"/>
                <a:cs typeface="Times New Roman" pitchFamily="18" charset="0"/>
              </a:rPr>
              <a:t>  醒自己</a:t>
            </a:r>
            <a:r>
              <a:rPr lang="en-US" altLang="zh-CN" sz="2400" b="1">
                <a:latin typeface="宋体" pitchFamily="2" charset="-122"/>
                <a:cs typeface="Times New Roman" pitchFamily="18" charset="0"/>
              </a:rPr>
              <a:t>,</a:t>
            </a:r>
            <a:r>
              <a:rPr lang="zh-CN" altLang="en-US" sz="2400" b="1">
                <a:latin typeface="宋体" pitchFamily="2" charset="-122"/>
                <a:cs typeface="Times New Roman" pitchFamily="18" charset="0"/>
              </a:rPr>
              <a:t>事情发生了自有它发生的理由</a:t>
            </a:r>
            <a:r>
              <a:rPr lang="en-US" altLang="zh-CN" sz="2400" b="1">
                <a:latin typeface="宋体" pitchFamily="2" charset="-122"/>
                <a:cs typeface="Times New Roman" pitchFamily="18" charset="0"/>
              </a:rPr>
              <a:t>,</a:t>
            </a:r>
            <a:r>
              <a:rPr lang="zh-CN" altLang="en-US" sz="2400" b="1">
                <a:latin typeface="宋体" pitchFamily="2" charset="-122"/>
                <a:cs typeface="Times New Roman" pitchFamily="18" charset="0"/>
              </a:rPr>
              <a:t>我未必能够知道</a:t>
            </a:r>
            <a:r>
              <a:rPr lang="en-US" altLang="zh-CN" sz="2400" b="1">
                <a:latin typeface="宋体" pitchFamily="2" charset="-122"/>
                <a:cs typeface="Times New Roman" pitchFamily="18" charset="0"/>
              </a:rPr>
              <a:t>;</a:t>
            </a:r>
            <a:r>
              <a:rPr lang="zh-CN" altLang="en-US" sz="2400" b="1">
                <a:latin typeface="宋体" pitchFamily="2" charset="-122"/>
                <a:cs typeface="Times New Roman" pitchFamily="18" charset="0"/>
              </a:rPr>
              <a:t>如何</a:t>
            </a:r>
          </a:p>
          <a:p>
            <a:pPr>
              <a:lnSpc>
                <a:spcPct val="80000"/>
              </a:lnSpc>
              <a:spcBef>
                <a:spcPct val="10000"/>
              </a:spcBef>
              <a:spcAft>
                <a:spcPct val="10000"/>
              </a:spcAft>
              <a:buFontTx/>
              <a:buNone/>
            </a:pPr>
            <a:r>
              <a:rPr lang="zh-CN" altLang="en-US" sz="2400" b="1">
                <a:latin typeface="宋体" pitchFamily="2" charset="-122"/>
                <a:cs typeface="Times New Roman" pitchFamily="18" charset="0"/>
              </a:rPr>
              <a:t>  配合已经发生的事情</a:t>
            </a:r>
            <a:r>
              <a:rPr lang="en-US" altLang="zh-CN" sz="2400" b="1">
                <a:latin typeface="宋体" pitchFamily="2" charset="-122"/>
                <a:cs typeface="Times New Roman" pitchFamily="18" charset="0"/>
              </a:rPr>
              <a:t>,</a:t>
            </a:r>
            <a:r>
              <a:rPr lang="zh-CN" altLang="en-US" sz="2400" b="1">
                <a:latin typeface="宋体" pitchFamily="2" charset="-122"/>
                <a:cs typeface="Times New Roman" pitchFamily="18" charset="0"/>
              </a:rPr>
              <a:t>给自己创造成功快乐的机会</a:t>
            </a:r>
            <a:r>
              <a:rPr lang="en-US" altLang="zh-CN" sz="2400" b="1">
                <a:latin typeface="宋体" pitchFamily="2" charset="-122"/>
                <a:cs typeface="Times New Roman" pitchFamily="18" charset="0"/>
              </a:rPr>
              <a:t>.</a:t>
            </a:r>
            <a:endParaRPr lang="zh-TW" altLang="en-US" sz="2400" b="1">
              <a:latin typeface="宋体" pitchFamily="2" charset="-122"/>
              <a:cs typeface="Times New Roman" pitchFamily="18" charset="0"/>
            </a:endParaRPr>
          </a:p>
          <a:p>
            <a:pPr>
              <a:lnSpc>
                <a:spcPct val="80000"/>
              </a:lnSpc>
              <a:spcBef>
                <a:spcPct val="10000"/>
              </a:spcBef>
              <a:spcAft>
                <a:spcPct val="10000"/>
              </a:spcAft>
              <a:buFontTx/>
              <a:buNone/>
            </a:pPr>
            <a:r>
              <a:rPr lang="zh-TW" altLang="en-US" sz="2000" b="1">
                <a:solidFill>
                  <a:srgbClr val="CC3300"/>
                </a:solidFill>
                <a:latin typeface="宋体" pitchFamily="2" charset="-122"/>
              </a:rPr>
              <a:t>  半夜孩子写作业—演讲稿</a:t>
            </a:r>
          </a:p>
          <a:p>
            <a:pPr>
              <a:lnSpc>
                <a:spcPct val="80000"/>
              </a:lnSpc>
              <a:spcBef>
                <a:spcPct val="10000"/>
              </a:spcBef>
              <a:spcAft>
                <a:spcPct val="10000"/>
              </a:spcAft>
              <a:buFontTx/>
              <a:buNone/>
            </a:pPr>
            <a:r>
              <a:rPr lang="zh-CN" altLang="en-US" sz="2400" b="1">
                <a:latin typeface="宋体" pitchFamily="2" charset="-122"/>
              </a:rPr>
              <a:t>  自我验证的破除法</a:t>
            </a:r>
            <a:r>
              <a:rPr lang="en-US" altLang="zh-CN" sz="2400" b="1">
                <a:latin typeface="宋体" pitchFamily="2" charset="-122"/>
              </a:rPr>
              <a:t>:</a:t>
            </a:r>
          </a:p>
          <a:p>
            <a:pPr>
              <a:lnSpc>
                <a:spcPct val="80000"/>
              </a:lnSpc>
              <a:spcBef>
                <a:spcPct val="10000"/>
              </a:spcBef>
              <a:spcAft>
                <a:spcPct val="10000"/>
              </a:spcAft>
              <a:buFontTx/>
              <a:buNone/>
            </a:pPr>
            <a:r>
              <a:rPr lang="en-US" altLang="zh-CN" sz="2400" b="1">
                <a:latin typeface="宋体" pitchFamily="2" charset="-122"/>
              </a:rPr>
              <a:t>      </a:t>
            </a:r>
            <a:r>
              <a:rPr lang="zh-CN" altLang="en-US" sz="2400" b="1">
                <a:latin typeface="宋体" pitchFamily="2" charset="-122"/>
              </a:rPr>
              <a:t>地图不是实际的疆域</a:t>
            </a:r>
            <a:r>
              <a:rPr lang="en-US" altLang="zh-CN" sz="2400" b="1">
                <a:latin typeface="宋体" pitchFamily="2" charset="-122"/>
              </a:rPr>
              <a:t>(</a:t>
            </a:r>
            <a:r>
              <a:rPr lang="zh-CN" altLang="en-US" sz="2400" b="1">
                <a:latin typeface="宋体" pitchFamily="2" charset="-122"/>
              </a:rPr>
              <a:t>只有经由感官经验所塑造出来的世</a:t>
            </a:r>
          </a:p>
          <a:p>
            <a:pPr>
              <a:lnSpc>
                <a:spcPct val="80000"/>
              </a:lnSpc>
              <a:spcBef>
                <a:spcPct val="10000"/>
              </a:spcBef>
              <a:spcAft>
                <a:spcPct val="10000"/>
              </a:spcAft>
              <a:buFontTx/>
              <a:buNone/>
            </a:pPr>
            <a:r>
              <a:rPr lang="zh-CN" altLang="en-US" sz="2400" b="1">
                <a:latin typeface="宋体" pitchFamily="2" charset="-122"/>
              </a:rPr>
              <a:t>  界</a:t>
            </a:r>
            <a:r>
              <a:rPr lang="en-US" altLang="zh-CN" sz="2400" b="1">
                <a:latin typeface="宋体" pitchFamily="2" charset="-122"/>
              </a:rPr>
              <a:t>,</a:t>
            </a:r>
            <a:r>
              <a:rPr lang="zh-CN" altLang="en-US" sz="2400" b="1">
                <a:latin typeface="宋体" pitchFamily="2" charset="-122"/>
              </a:rPr>
              <a:t>而没有绝对真实的世界</a:t>
            </a:r>
            <a:r>
              <a:rPr lang="en-US" altLang="zh-CN" sz="2400" b="1">
                <a:latin typeface="宋体" pitchFamily="2" charset="-122"/>
              </a:rPr>
              <a:t>),</a:t>
            </a:r>
            <a:r>
              <a:rPr lang="zh-CN" altLang="en-US" sz="2400" b="1">
                <a:latin typeface="宋体" pitchFamily="2" charset="-122"/>
              </a:rPr>
              <a:t>我们无法知道世界上所有的事</a:t>
            </a:r>
            <a:r>
              <a:rPr lang="en-US" altLang="zh-CN" sz="2400" b="1">
                <a:latin typeface="宋体" pitchFamily="2" charset="-122"/>
              </a:rPr>
              <a:t>,</a:t>
            </a:r>
          </a:p>
          <a:p>
            <a:pPr>
              <a:lnSpc>
                <a:spcPct val="80000"/>
              </a:lnSpc>
              <a:spcBef>
                <a:spcPct val="10000"/>
              </a:spcBef>
              <a:spcAft>
                <a:spcPct val="10000"/>
              </a:spcAft>
              <a:buFontTx/>
              <a:buNone/>
            </a:pPr>
            <a:r>
              <a:rPr lang="en-US" altLang="zh-CN" sz="2400" b="1">
                <a:latin typeface="宋体" pitchFamily="2" charset="-122"/>
              </a:rPr>
              <a:t>  </a:t>
            </a:r>
            <a:r>
              <a:rPr lang="zh-CN" altLang="en-US" sz="2400" b="1">
                <a:latin typeface="宋体" pitchFamily="2" charset="-122"/>
              </a:rPr>
              <a:t>如何事情的发生都有其必然的原因和目的而且对我有所帮助</a:t>
            </a:r>
            <a:r>
              <a:rPr lang="en-US" altLang="zh-CN" sz="2400" b="1">
                <a:latin typeface="宋体" pitchFamily="2" charset="-122"/>
              </a:rPr>
              <a:t>.</a:t>
            </a:r>
          </a:p>
        </p:txBody>
      </p:sp>
    </p:spTree>
  </p:cSld>
  <p:clrMapOvr>
    <a:masterClrMapping/>
  </p:clrMapOvr>
  <p:transition>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8658" name="Rectangle 1026"/>
          <p:cNvSpPr>
            <a:spLocks noGrp="1" noChangeArrowheads="1"/>
          </p:cNvSpPr>
          <p:nvPr>
            <p:ph type="title"/>
          </p:nvPr>
        </p:nvSpPr>
        <p:spPr>
          <a:xfrm>
            <a:off x="476250" y="533400"/>
            <a:ext cx="8134350" cy="1143000"/>
          </a:xfrm>
        </p:spPr>
        <p:txBody>
          <a:bodyPr/>
          <a:lstStyle/>
          <a:p>
            <a:pPr algn="l">
              <a:lnSpc>
                <a:spcPct val="80000"/>
              </a:lnSpc>
            </a:pPr>
            <a:r>
              <a:rPr kumimoji="1" lang="en-US" altLang="zh-CN" sz="4000" b="1">
                <a:solidFill>
                  <a:schemeClr val="tx1"/>
                </a:solidFill>
                <a:latin typeface="黑体" pitchFamily="49" charset="-122"/>
                <a:ea typeface="黑体" pitchFamily="49" charset="-122"/>
              </a:rPr>
              <a:t> 2.</a:t>
            </a:r>
            <a:r>
              <a:rPr kumimoji="1" lang="zh-CN" altLang="en-US" sz="4000" b="1">
                <a:solidFill>
                  <a:schemeClr val="tx1"/>
                </a:solidFill>
                <a:latin typeface="黑体" pitchFamily="49" charset="-122"/>
                <a:ea typeface="黑体" pitchFamily="49" charset="-122"/>
              </a:rPr>
              <a:t>自我局限心态语言改变法</a:t>
            </a:r>
            <a:r>
              <a:rPr lang="zh-CN" altLang="en-US" sz="4800" b="1">
                <a:solidFill>
                  <a:schemeClr val="tx1"/>
                </a:solidFill>
                <a:latin typeface="黑体" pitchFamily="49" charset="-122"/>
                <a:ea typeface="黑体" pitchFamily="49" charset="-122"/>
              </a:rPr>
              <a:t/>
            </a:r>
            <a:br>
              <a:rPr lang="zh-CN" altLang="en-US" sz="4800" b="1">
                <a:solidFill>
                  <a:schemeClr val="tx1"/>
                </a:solidFill>
                <a:latin typeface="黑体" pitchFamily="49" charset="-122"/>
                <a:ea typeface="黑体" pitchFamily="49" charset="-122"/>
              </a:rPr>
            </a:br>
            <a:r>
              <a:rPr lang="zh-CN" altLang="en-US" sz="4800" b="1">
                <a:solidFill>
                  <a:schemeClr val="tx1"/>
                </a:solidFill>
                <a:latin typeface="黑体" pitchFamily="49" charset="-122"/>
                <a:ea typeface="黑体" pitchFamily="49" charset="-122"/>
              </a:rPr>
              <a:t>         </a:t>
            </a:r>
            <a:r>
              <a:rPr lang="zh-CN" altLang="en-US" sz="2800" b="1">
                <a:solidFill>
                  <a:schemeClr val="tx1"/>
                </a:solidFill>
                <a:latin typeface="黑体" pitchFamily="49" charset="-122"/>
                <a:ea typeface="黑体" pitchFamily="49" charset="-122"/>
              </a:rPr>
              <a:t>－走出你自己划下的疆界</a:t>
            </a:r>
          </a:p>
        </p:txBody>
      </p:sp>
      <p:sp>
        <p:nvSpPr>
          <p:cNvPr id="1478659" name="Rectangle 1027"/>
          <p:cNvSpPr>
            <a:spLocks noGrp="1" noChangeArrowheads="1"/>
          </p:cNvSpPr>
          <p:nvPr>
            <p:ph type="body" idx="1"/>
          </p:nvPr>
        </p:nvSpPr>
        <p:spPr>
          <a:xfrm>
            <a:off x="152400" y="1524000"/>
            <a:ext cx="8763000" cy="5029200"/>
          </a:xfrm>
        </p:spPr>
        <p:txBody>
          <a:bodyPr/>
          <a:lstStyle/>
          <a:p>
            <a:pPr>
              <a:lnSpc>
                <a:spcPct val="90000"/>
              </a:lnSpc>
              <a:buFontTx/>
              <a:buNone/>
            </a:pPr>
            <a:r>
              <a:rPr lang="en-US" altLang="zh-CN" sz="2800" b="1">
                <a:solidFill>
                  <a:srgbClr val="008000"/>
                </a:solidFill>
                <a:latin typeface="宋体" pitchFamily="2" charset="-122"/>
              </a:rPr>
              <a:t>    </a:t>
            </a:r>
            <a:r>
              <a:rPr lang="zh-CN" altLang="en-US" sz="2400">
                <a:latin typeface="宋体" pitchFamily="2" charset="-122"/>
              </a:rPr>
              <a:t>自我局限的感知模式是</a:t>
            </a:r>
            <a:r>
              <a:rPr lang="en-US" altLang="zh-CN" sz="2400">
                <a:latin typeface="宋体" pitchFamily="2" charset="-122"/>
              </a:rPr>
              <a:t>: </a:t>
            </a:r>
          </a:p>
          <a:p>
            <a:pPr>
              <a:lnSpc>
                <a:spcPct val="90000"/>
              </a:lnSpc>
              <a:buFontTx/>
              <a:buNone/>
            </a:pPr>
            <a:r>
              <a:rPr lang="en-US" altLang="zh-CN" sz="2400">
                <a:latin typeface="宋体" pitchFamily="2" charset="-122"/>
              </a:rPr>
              <a:t>        </a:t>
            </a:r>
            <a:r>
              <a:rPr lang="en-US" altLang="zh-CN" sz="2400">
                <a:latin typeface="Arial"/>
              </a:rPr>
              <a:t>“</a:t>
            </a:r>
            <a:r>
              <a:rPr lang="zh-CN" altLang="en-US" sz="2400">
                <a:latin typeface="宋体" pitchFamily="2" charset="-122"/>
              </a:rPr>
              <a:t>没有办法</a:t>
            </a:r>
            <a:r>
              <a:rPr lang="zh-CN" altLang="en-US" sz="2400">
                <a:latin typeface="Arial"/>
              </a:rPr>
              <a:t>”</a:t>
            </a:r>
            <a:r>
              <a:rPr lang="en-US" altLang="zh-CN" sz="2400">
                <a:latin typeface="宋体" pitchFamily="2" charset="-122"/>
              </a:rPr>
              <a:t>, </a:t>
            </a:r>
            <a:r>
              <a:rPr lang="en-US" altLang="zh-CN" sz="2400">
                <a:latin typeface="Arial"/>
              </a:rPr>
              <a:t>“</a:t>
            </a:r>
            <a:r>
              <a:rPr lang="zh-CN" altLang="en-US" sz="2400">
                <a:latin typeface="宋体" pitchFamily="2" charset="-122"/>
              </a:rPr>
              <a:t>不可能</a:t>
            </a:r>
            <a:r>
              <a:rPr lang="zh-CN" altLang="en-US" sz="2400">
                <a:latin typeface="Arial"/>
              </a:rPr>
              <a:t>”</a:t>
            </a:r>
            <a:r>
              <a:rPr lang="en-US" altLang="zh-CN" sz="2400">
                <a:latin typeface="宋体" pitchFamily="2" charset="-122"/>
              </a:rPr>
              <a:t>, </a:t>
            </a:r>
            <a:r>
              <a:rPr lang="en-US" altLang="zh-CN" sz="2400">
                <a:latin typeface="Arial"/>
              </a:rPr>
              <a:t>“</a:t>
            </a:r>
            <a:r>
              <a:rPr lang="zh-CN" altLang="en-US" sz="2400">
                <a:latin typeface="宋体" pitchFamily="2" charset="-122"/>
              </a:rPr>
              <a:t>做不来</a:t>
            </a:r>
            <a:r>
              <a:rPr lang="zh-CN" altLang="en-US" sz="2400">
                <a:latin typeface="Arial"/>
              </a:rPr>
              <a:t>”</a:t>
            </a:r>
            <a:r>
              <a:rPr lang="en-US" altLang="zh-CN" sz="2400">
                <a:latin typeface="宋体" pitchFamily="2" charset="-122"/>
              </a:rPr>
              <a:t>, </a:t>
            </a:r>
            <a:r>
              <a:rPr lang="en-US" altLang="zh-CN" sz="2400">
                <a:latin typeface="Arial"/>
              </a:rPr>
              <a:t>“</a:t>
            </a:r>
            <a:r>
              <a:rPr lang="zh-CN" altLang="en-US" sz="2400">
                <a:latin typeface="宋体" pitchFamily="2" charset="-122"/>
              </a:rPr>
              <a:t>行不通</a:t>
            </a:r>
            <a:r>
              <a:rPr lang="zh-CN" altLang="en-US" sz="2400">
                <a:latin typeface="Arial"/>
              </a:rPr>
              <a:t>”</a:t>
            </a:r>
            <a:r>
              <a:rPr lang="en-US" altLang="zh-CN" sz="2400">
                <a:latin typeface="宋体" pitchFamily="2" charset="-122"/>
              </a:rPr>
              <a:t>.</a:t>
            </a:r>
            <a:r>
              <a:rPr lang="zh-CN" altLang="en-US" sz="2400">
                <a:latin typeface="宋体" pitchFamily="2" charset="-122"/>
              </a:rPr>
              <a:t>是一种画</a:t>
            </a:r>
          </a:p>
          <a:p>
            <a:pPr>
              <a:lnSpc>
                <a:spcPct val="90000"/>
              </a:lnSpc>
              <a:buFontTx/>
              <a:buNone/>
            </a:pPr>
            <a:r>
              <a:rPr lang="zh-CN" altLang="en-US" sz="2400">
                <a:latin typeface="宋体" pitchFamily="2" charset="-122"/>
              </a:rPr>
              <a:t>     地为牢导致无法突破的执着</a:t>
            </a:r>
            <a:r>
              <a:rPr lang="en-US" altLang="zh-CN" sz="2400">
                <a:latin typeface="宋体" pitchFamily="2" charset="-122"/>
              </a:rPr>
              <a:t>.</a:t>
            </a:r>
            <a:endParaRPr lang="zh-TW" altLang="en-US" sz="2400">
              <a:latin typeface="宋体" pitchFamily="2" charset="-122"/>
            </a:endParaRPr>
          </a:p>
          <a:p>
            <a:pPr>
              <a:lnSpc>
                <a:spcPct val="90000"/>
              </a:lnSpc>
              <a:spcAft>
                <a:spcPct val="20000"/>
              </a:spcAft>
              <a:buFontTx/>
              <a:buNone/>
            </a:pPr>
            <a:r>
              <a:rPr lang="zh-TW" altLang="en-US" sz="2000" b="1">
                <a:solidFill>
                  <a:srgbClr val="CC3300"/>
                </a:solidFill>
                <a:latin typeface="宋体" pitchFamily="2" charset="-122"/>
              </a:rPr>
              <a:t>    钓大鱼没大锅</a:t>
            </a:r>
          </a:p>
          <a:p>
            <a:pPr>
              <a:lnSpc>
                <a:spcPct val="90000"/>
              </a:lnSpc>
              <a:spcAft>
                <a:spcPct val="20000"/>
              </a:spcAft>
              <a:buFontTx/>
              <a:buNone/>
            </a:pPr>
            <a:r>
              <a:rPr lang="zh-TW" altLang="en-US" sz="2000" b="1">
                <a:solidFill>
                  <a:srgbClr val="CC3300"/>
                </a:solidFill>
                <a:latin typeface="宋体" pitchFamily="2" charset="-122"/>
              </a:rPr>
              <a:t>    记不住</a:t>
            </a:r>
            <a:r>
              <a:rPr lang="en-US" altLang="zh-CN" sz="2000" b="1">
                <a:solidFill>
                  <a:srgbClr val="CC3300"/>
                </a:solidFill>
                <a:latin typeface="宋体" pitchFamily="2" charset="-122"/>
              </a:rPr>
              <a:t>?—</a:t>
            </a:r>
            <a:r>
              <a:rPr lang="zh-CN" altLang="en-US" sz="2000" b="1">
                <a:solidFill>
                  <a:srgbClr val="CC3300"/>
                </a:solidFill>
                <a:latin typeface="华文行楷" pitchFamily="2" charset="-122"/>
                <a:ea typeface="华文行楷" pitchFamily="2" charset="-122"/>
              </a:rPr>
              <a:t>链接记忆法</a:t>
            </a:r>
            <a:endParaRPr lang="zh-TW" altLang="en-US" sz="2000" b="1">
              <a:solidFill>
                <a:srgbClr val="CC3300"/>
              </a:solidFill>
              <a:latin typeface="华文行楷" pitchFamily="2" charset="-122"/>
              <a:ea typeface="华文行楷" pitchFamily="2" charset="-122"/>
            </a:endParaRPr>
          </a:p>
          <a:p>
            <a:pPr>
              <a:lnSpc>
                <a:spcPct val="90000"/>
              </a:lnSpc>
              <a:spcAft>
                <a:spcPct val="20000"/>
              </a:spcAft>
              <a:buFontTx/>
              <a:buNone/>
            </a:pPr>
            <a:r>
              <a:rPr lang="zh-CN" altLang="en-US" sz="2000" b="1">
                <a:solidFill>
                  <a:srgbClr val="CC3300"/>
                </a:solidFill>
                <a:latin typeface="宋体" pitchFamily="2" charset="-122"/>
              </a:rPr>
              <a:t>    夺路回家</a:t>
            </a:r>
            <a:endParaRPr lang="zh-TW" altLang="en-US" sz="2000" b="1">
              <a:solidFill>
                <a:srgbClr val="CC3300"/>
              </a:solidFill>
              <a:latin typeface="宋体" pitchFamily="2" charset="-122"/>
            </a:endParaRPr>
          </a:p>
          <a:p>
            <a:pPr>
              <a:lnSpc>
                <a:spcPct val="90000"/>
              </a:lnSpc>
              <a:buFontTx/>
              <a:buNone/>
            </a:pPr>
            <a:r>
              <a:rPr lang="zh-CN" altLang="en-US" sz="2400">
                <a:latin typeface="宋体" pitchFamily="2" charset="-122"/>
              </a:rPr>
              <a:t>       自我局限的破除法</a:t>
            </a:r>
            <a:r>
              <a:rPr lang="en-US" altLang="zh-CN" sz="2400">
                <a:latin typeface="宋体" pitchFamily="2" charset="-122"/>
              </a:rPr>
              <a:t>:</a:t>
            </a:r>
            <a:r>
              <a:rPr lang="zh-CN" altLang="en-US" sz="2400">
                <a:latin typeface="宋体" pitchFamily="2" charset="-122"/>
              </a:rPr>
              <a:t>没有办法只是指已知的方法没有效而</a:t>
            </a:r>
          </a:p>
          <a:p>
            <a:pPr>
              <a:lnSpc>
                <a:spcPct val="90000"/>
              </a:lnSpc>
              <a:buFontTx/>
              <a:buNone/>
            </a:pPr>
            <a:r>
              <a:rPr lang="zh-CN" altLang="en-US" sz="2400">
                <a:latin typeface="宋体" pitchFamily="2" charset="-122"/>
              </a:rPr>
              <a:t>    已</a:t>
            </a:r>
            <a:r>
              <a:rPr lang="en-US" altLang="zh-CN" sz="2400">
                <a:latin typeface="宋体" pitchFamily="2" charset="-122"/>
              </a:rPr>
              <a:t>,</a:t>
            </a:r>
            <a:r>
              <a:rPr lang="zh-CN" altLang="en-US" sz="2400">
                <a:latin typeface="宋体" pitchFamily="2" charset="-122"/>
              </a:rPr>
              <a:t>其实世界上尚有许多我们过去未曾想到或未曾认识的方</a:t>
            </a:r>
          </a:p>
          <a:p>
            <a:pPr>
              <a:lnSpc>
                <a:spcPct val="90000"/>
              </a:lnSpc>
              <a:buFontTx/>
              <a:buNone/>
            </a:pPr>
            <a:r>
              <a:rPr lang="zh-CN" altLang="en-US" sz="2400">
                <a:latin typeface="宋体" pitchFamily="2" charset="-122"/>
              </a:rPr>
              <a:t>    法</a:t>
            </a:r>
            <a:r>
              <a:rPr lang="en-US" altLang="zh-CN" sz="2400">
                <a:latin typeface="宋体" pitchFamily="2" charset="-122"/>
              </a:rPr>
              <a:t>.</a:t>
            </a:r>
            <a:r>
              <a:rPr lang="zh-CN" altLang="en-US" sz="2400">
                <a:latin typeface="宋体" pitchFamily="2" charset="-122"/>
              </a:rPr>
              <a:t>凡事都有三个以上解决办法</a:t>
            </a:r>
            <a:r>
              <a:rPr lang="en-US" altLang="zh-CN" sz="2400">
                <a:latin typeface="宋体" pitchFamily="2" charset="-122"/>
              </a:rPr>
              <a:t>,</a:t>
            </a:r>
            <a:r>
              <a:rPr lang="zh-CN" altLang="en-US" sz="2400">
                <a:latin typeface="宋体" pitchFamily="2" charset="-122"/>
              </a:rPr>
              <a:t>所以我总有选择</a:t>
            </a:r>
            <a:r>
              <a:rPr lang="en-US" altLang="zh-CN" sz="2400">
                <a:latin typeface="宋体" pitchFamily="2" charset="-122"/>
              </a:rPr>
              <a:t>,</a:t>
            </a:r>
            <a:r>
              <a:rPr lang="zh-CN" altLang="en-US" sz="2400">
                <a:latin typeface="宋体" pitchFamily="2" charset="-122"/>
              </a:rPr>
              <a:t>总有方法</a:t>
            </a:r>
            <a:r>
              <a:rPr lang="en-US" altLang="zh-CN" sz="2400">
                <a:latin typeface="宋体" pitchFamily="2" charset="-122"/>
              </a:rPr>
              <a:t>.</a:t>
            </a:r>
          </a:p>
          <a:p>
            <a:pPr>
              <a:lnSpc>
                <a:spcPct val="90000"/>
              </a:lnSpc>
              <a:buFontTx/>
              <a:buNone/>
            </a:pPr>
            <a:r>
              <a:rPr lang="en-US" altLang="zh-CN" sz="2000" b="1">
                <a:solidFill>
                  <a:srgbClr val="CC3300"/>
                </a:solidFill>
                <a:latin typeface="华文行楷" pitchFamily="2" charset="-122"/>
                <a:ea typeface="华文行楷" pitchFamily="2" charset="-122"/>
              </a:rPr>
              <a:t>         </a:t>
            </a:r>
            <a:r>
              <a:rPr lang="zh-CN" altLang="en-US" sz="2400" b="1">
                <a:solidFill>
                  <a:srgbClr val="CC3300"/>
                </a:solidFill>
                <a:latin typeface="华文行楷" pitchFamily="2" charset="-122"/>
                <a:ea typeface="华文行楷" pitchFamily="2" charset="-122"/>
              </a:rPr>
              <a:t>走路的姿势有多少种</a:t>
            </a:r>
            <a:r>
              <a:rPr lang="en-US" altLang="zh-CN" sz="2400" b="1">
                <a:solidFill>
                  <a:srgbClr val="CC3300"/>
                </a:solidFill>
                <a:latin typeface="华文行楷" pitchFamily="2" charset="-122"/>
                <a:ea typeface="华文行楷" pitchFamily="2" charset="-122"/>
              </a:rPr>
              <a:t>?</a:t>
            </a:r>
          </a:p>
          <a:p>
            <a:pPr>
              <a:lnSpc>
                <a:spcPct val="90000"/>
              </a:lnSpc>
              <a:buFontTx/>
              <a:buNone/>
            </a:pPr>
            <a:r>
              <a:rPr lang="en-US" altLang="zh-CN" sz="2400" b="1">
                <a:solidFill>
                  <a:srgbClr val="CC3300"/>
                </a:solidFill>
                <a:latin typeface="华文行楷" pitchFamily="2" charset="-122"/>
                <a:ea typeface="华文行楷" pitchFamily="2" charset="-122"/>
              </a:rPr>
              <a:t>        </a:t>
            </a:r>
            <a:r>
              <a:rPr lang="zh-CN" altLang="en-US" sz="2400" b="1">
                <a:solidFill>
                  <a:srgbClr val="CC3300"/>
                </a:solidFill>
                <a:latin typeface="华文行楷" pitchFamily="2" charset="-122"/>
                <a:ea typeface="华文行楷" pitchFamily="2" charset="-122"/>
              </a:rPr>
              <a:t>快乐的方法有多少种</a:t>
            </a:r>
            <a:r>
              <a:rPr lang="en-US" altLang="zh-CN" sz="2400" b="1">
                <a:solidFill>
                  <a:srgbClr val="CC3300"/>
                </a:solidFill>
                <a:latin typeface="华文行楷" pitchFamily="2" charset="-122"/>
                <a:ea typeface="华文行楷" pitchFamily="2" charset="-122"/>
              </a:rPr>
              <a:t>?</a:t>
            </a:r>
          </a:p>
          <a:p>
            <a:pPr>
              <a:lnSpc>
                <a:spcPct val="90000"/>
              </a:lnSpc>
              <a:buFontTx/>
              <a:buNone/>
            </a:pPr>
            <a:r>
              <a:rPr lang="en-US" altLang="zh-CN" sz="2400" b="1">
                <a:solidFill>
                  <a:srgbClr val="CC3300"/>
                </a:solidFill>
                <a:latin typeface="华文行楷" pitchFamily="2" charset="-122"/>
                <a:ea typeface="华文行楷" pitchFamily="2" charset="-122"/>
              </a:rPr>
              <a:t>        </a:t>
            </a:r>
            <a:r>
              <a:rPr lang="zh-CN" altLang="en-US" sz="2400" b="1">
                <a:solidFill>
                  <a:srgbClr val="CC3300"/>
                </a:solidFill>
                <a:latin typeface="华文行楷" pitchFamily="2" charset="-122"/>
                <a:ea typeface="华文行楷" pitchFamily="2" charset="-122"/>
              </a:rPr>
              <a:t>取得对方亲切感的方法有多少种</a:t>
            </a:r>
            <a:r>
              <a:rPr lang="en-US" altLang="zh-CN" sz="2400" b="1">
                <a:solidFill>
                  <a:srgbClr val="CC3300"/>
                </a:solidFill>
                <a:latin typeface="华文行楷" pitchFamily="2" charset="-122"/>
                <a:ea typeface="华文行楷" pitchFamily="2" charset="-122"/>
              </a:rPr>
              <a:t>?</a:t>
            </a:r>
          </a:p>
        </p:txBody>
      </p:sp>
    </p:spTree>
  </p:cSld>
  <p:clrMapOvr>
    <a:masterClrMapping/>
  </p:clrMapOvr>
  <p:transition>
    <p:rand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9682" name="Rectangle 1026"/>
          <p:cNvSpPr>
            <a:spLocks noGrp="1" noChangeArrowheads="1"/>
          </p:cNvSpPr>
          <p:nvPr>
            <p:ph type="title"/>
          </p:nvPr>
        </p:nvSpPr>
        <p:spPr>
          <a:xfrm>
            <a:off x="609600" y="595313"/>
            <a:ext cx="8062913" cy="1081087"/>
          </a:xfrm>
        </p:spPr>
        <p:txBody>
          <a:bodyPr/>
          <a:lstStyle/>
          <a:p>
            <a:pPr algn="l">
              <a:lnSpc>
                <a:spcPct val="85000"/>
              </a:lnSpc>
            </a:pPr>
            <a:r>
              <a:rPr kumimoji="1" lang="en-US" altLang="zh-CN" sz="4000" b="1">
                <a:solidFill>
                  <a:schemeClr val="tx1"/>
                </a:solidFill>
                <a:latin typeface="黑体" pitchFamily="49" charset="-122"/>
                <a:ea typeface="黑体" pitchFamily="49" charset="-122"/>
              </a:rPr>
              <a:t>3.</a:t>
            </a:r>
            <a:r>
              <a:rPr kumimoji="1" lang="zh-CN" altLang="en-US" sz="4000" b="1">
                <a:solidFill>
                  <a:schemeClr val="tx1"/>
                </a:solidFill>
                <a:latin typeface="黑体" pitchFamily="49" charset="-122"/>
                <a:ea typeface="黑体" pitchFamily="49" charset="-122"/>
              </a:rPr>
              <a:t>托付思想心态语言改变法</a:t>
            </a:r>
            <a:r>
              <a:rPr lang="zh-CN" altLang="en-US" sz="4800" b="1">
                <a:solidFill>
                  <a:schemeClr val="tx1"/>
                </a:solidFill>
                <a:latin typeface="黑体" pitchFamily="49" charset="-122"/>
                <a:ea typeface="黑体" pitchFamily="49" charset="-122"/>
              </a:rPr>
              <a:t/>
            </a:r>
            <a:br>
              <a:rPr lang="zh-CN" altLang="en-US" sz="4800" b="1">
                <a:solidFill>
                  <a:schemeClr val="tx1"/>
                </a:solidFill>
                <a:latin typeface="黑体" pitchFamily="49" charset="-122"/>
                <a:ea typeface="黑体" pitchFamily="49" charset="-122"/>
              </a:rPr>
            </a:br>
            <a:r>
              <a:rPr lang="zh-CN" altLang="en-US" sz="4800" b="1">
                <a:solidFill>
                  <a:schemeClr val="tx1"/>
                </a:solidFill>
                <a:latin typeface="黑体" pitchFamily="49" charset="-122"/>
                <a:ea typeface="黑体" pitchFamily="49" charset="-122"/>
              </a:rPr>
              <a:t>       </a:t>
            </a:r>
            <a:r>
              <a:rPr lang="zh-CN" altLang="en-US" sz="2800" b="1">
                <a:solidFill>
                  <a:schemeClr val="tx1"/>
                </a:solidFill>
                <a:latin typeface="黑体" pitchFamily="49" charset="-122"/>
                <a:ea typeface="黑体" pitchFamily="49" charset="-122"/>
              </a:rPr>
              <a:t>－你把幸福快乐的掌控权给了谁？</a:t>
            </a:r>
          </a:p>
        </p:txBody>
      </p:sp>
      <p:sp>
        <p:nvSpPr>
          <p:cNvPr id="1479683" name="Rectangle 1027"/>
          <p:cNvSpPr>
            <a:spLocks noGrp="1" noChangeArrowheads="1"/>
          </p:cNvSpPr>
          <p:nvPr>
            <p:ph type="body" idx="1"/>
          </p:nvPr>
        </p:nvSpPr>
        <p:spPr>
          <a:xfrm>
            <a:off x="228600" y="1849438"/>
            <a:ext cx="8915400" cy="4475162"/>
          </a:xfrm>
        </p:spPr>
        <p:txBody>
          <a:bodyPr/>
          <a:lstStyle/>
          <a:p>
            <a:pPr>
              <a:lnSpc>
                <a:spcPct val="90000"/>
              </a:lnSpc>
              <a:buFontTx/>
              <a:buNone/>
            </a:pPr>
            <a:r>
              <a:rPr lang="en-US" altLang="zh-CN" sz="2400" b="1">
                <a:solidFill>
                  <a:srgbClr val="CC3300"/>
                </a:solidFill>
                <a:latin typeface="宋体"/>
                <a:ea typeface="华文行楷" pitchFamily="2" charset="-122"/>
              </a:rPr>
              <a:t>   </a:t>
            </a:r>
            <a:r>
              <a:rPr lang="en-US" altLang="zh-CN" sz="2400" b="1">
                <a:solidFill>
                  <a:srgbClr val="CC3300"/>
                </a:solidFill>
                <a:latin typeface="华文行楷" pitchFamily="2" charset="-122"/>
                <a:ea typeface="华文行楷" pitchFamily="2" charset="-122"/>
              </a:rPr>
              <a:t> </a:t>
            </a:r>
            <a:r>
              <a:rPr lang="zh-CN" altLang="en-US" sz="2400" b="1">
                <a:solidFill>
                  <a:srgbClr val="CC3300"/>
                </a:solidFill>
                <a:latin typeface="华文行楷" pitchFamily="2" charset="-122"/>
                <a:ea typeface="华文行楷" pitchFamily="2" charset="-122"/>
              </a:rPr>
              <a:t>在过去的一年中</a:t>
            </a:r>
            <a:r>
              <a:rPr lang="en-US" altLang="zh-CN" sz="2400" b="1">
                <a:solidFill>
                  <a:srgbClr val="CC3300"/>
                </a:solidFill>
                <a:latin typeface="华文行楷" pitchFamily="2" charset="-122"/>
                <a:ea typeface="华文行楷" pitchFamily="2" charset="-122"/>
              </a:rPr>
              <a:t>,</a:t>
            </a:r>
            <a:r>
              <a:rPr lang="zh-CN" altLang="en-US" sz="2400" b="1">
                <a:solidFill>
                  <a:srgbClr val="CC3300"/>
                </a:solidFill>
                <a:latin typeface="华文行楷" pitchFamily="2" charset="-122"/>
                <a:ea typeface="华文行楷" pitchFamily="2" charset="-122"/>
              </a:rPr>
              <a:t>你感到最快乐的事情是什么</a:t>
            </a:r>
            <a:r>
              <a:rPr lang="en-US" altLang="zh-CN" sz="2400" b="1">
                <a:solidFill>
                  <a:srgbClr val="CC3300"/>
                </a:solidFill>
                <a:latin typeface="华文行楷" pitchFamily="2" charset="-122"/>
                <a:ea typeface="华文行楷" pitchFamily="2" charset="-122"/>
              </a:rPr>
              <a:t>?                       </a:t>
            </a:r>
            <a:endParaRPr lang="zh-TW" altLang="en-US" sz="2400" b="1">
              <a:solidFill>
                <a:srgbClr val="CC3300"/>
              </a:solidFill>
              <a:latin typeface="华文行楷" pitchFamily="2" charset="-122"/>
              <a:ea typeface="华文行楷" pitchFamily="2" charset="-122"/>
            </a:endParaRPr>
          </a:p>
          <a:p>
            <a:pPr>
              <a:lnSpc>
                <a:spcPct val="90000"/>
              </a:lnSpc>
              <a:buFontTx/>
              <a:buNone/>
            </a:pPr>
            <a:r>
              <a:rPr lang="en-US" altLang="zh-CN" sz="2400" b="1">
                <a:solidFill>
                  <a:srgbClr val="CC3300"/>
                </a:solidFill>
                <a:latin typeface="华文行楷" pitchFamily="2" charset="-122"/>
                <a:ea typeface="华文行楷" pitchFamily="2" charset="-122"/>
              </a:rPr>
              <a:t>       </a:t>
            </a:r>
            <a:r>
              <a:rPr lang="zh-CN" altLang="en-US" sz="2400" b="1">
                <a:solidFill>
                  <a:srgbClr val="CC3300"/>
                </a:solidFill>
                <a:latin typeface="华文行楷" pitchFamily="2" charset="-122"/>
                <a:ea typeface="华文行楷" pitchFamily="2" charset="-122"/>
              </a:rPr>
              <a:t>在过去的一年中</a:t>
            </a:r>
            <a:r>
              <a:rPr lang="en-US" altLang="zh-CN" sz="2400" b="1">
                <a:solidFill>
                  <a:srgbClr val="CC3300"/>
                </a:solidFill>
                <a:latin typeface="华文行楷" pitchFamily="2" charset="-122"/>
                <a:ea typeface="华文行楷" pitchFamily="2" charset="-122"/>
              </a:rPr>
              <a:t>,</a:t>
            </a:r>
            <a:r>
              <a:rPr lang="zh-CN" altLang="en-US" sz="2400" b="1">
                <a:solidFill>
                  <a:srgbClr val="CC3300"/>
                </a:solidFill>
                <a:latin typeface="华文行楷" pitchFamily="2" charset="-122"/>
                <a:ea typeface="华文行楷" pitchFamily="2" charset="-122"/>
              </a:rPr>
              <a:t>你感到最痛苦的事情是什么</a:t>
            </a:r>
            <a:r>
              <a:rPr lang="en-US" altLang="zh-CN" sz="2400" b="1">
                <a:solidFill>
                  <a:srgbClr val="CC3300"/>
                </a:solidFill>
                <a:latin typeface="华文行楷" pitchFamily="2" charset="-122"/>
                <a:ea typeface="华文行楷" pitchFamily="2" charset="-122"/>
              </a:rPr>
              <a:t>?</a:t>
            </a:r>
            <a:r>
              <a:rPr lang="en-US" altLang="zh-CN" sz="2400" u="sng">
                <a:solidFill>
                  <a:srgbClr val="008000"/>
                </a:solidFill>
                <a:latin typeface="PMingLiU" pitchFamily="18" charset="-120"/>
                <a:ea typeface="黑体" pitchFamily="49" charset="-122"/>
              </a:rPr>
              <a:t>                      </a:t>
            </a:r>
            <a:endParaRPr lang="zh-TW" altLang="en-US" sz="2400">
              <a:latin typeface="PMingLiU" pitchFamily="18" charset="-120"/>
              <a:ea typeface="PMingLiU" pitchFamily="18" charset="-120"/>
            </a:endParaRPr>
          </a:p>
          <a:p>
            <a:pPr>
              <a:lnSpc>
                <a:spcPct val="90000"/>
              </a:lnSpc>
              <a:buFontTx/>
              <a:buNone/>
            </a:pPr>
            <a:r>
              <a:rPr lang="en-US" altLang="zh-CN" sz="2400" b="1">
                <a:ea typeface="黑体" pitchFamily="49" charset="-122"/>
              </a:rPr>
              <a:t>              </a:t>
            </a:r>
            <a:r>
              <a:rPr lang="zh-CN" altLang="en-US" sz="2400">
                <a:latin typeface="宋体" pitchFamily="2" charset="-122"/>
              </a:rPr>
              <a:t>托付的类型</a:t>
            </a:r>
            <a:r>
              <a:rPr lang="en-US" altLang="zh-CN" sz="2400">
                <a:latin typeface="宋体" pitchFamily="2" charset="-122"/>
              </a:rPr>
              <a:t>:</a:t>
            </a:r>
            <a:endParaRPr lang="en-US" altLang="zh-TW" sz="2400">
              <a:latin typeface="宋体" pitchFamily="2" charset="-122"/>
            </a:endParaRPr>
          </a:p>
          <a:p>
            <a:pPr>
              <a:lnSpc>
                <a:spcPct val="90000"/>
              </a:lnSpc>
              <a:buFontTx/>
              <a:buNone/>
            </a:pPr>
            <a:r>
              <a:rPr lang="en-US" altLang="zh-CN" sz="2400">
                <a:latin typeface="宋体" pitchFamily="2" charset="-122"/>
              </a:rPr>
              <a:t>        </a:t>
            </a:r>
            <a:r>
              <a:rPr lang="zh-CN" altLang="en-US" sz="2400">
                <a:latin typeface="宋体" pitchFamily="2" charset="-122"/>
              </a:rPr>
              <a:t>托付于别人</a:t>
            </a:r>
            <a:endParaRPr lang="zh-TW" altLang="en-US" sz="2400">
              <a:latin typeface="宋体" pitchFamily="2" charset="-122"/>
            </a:endParaRPr>
          </a:p>
          <a:p>
            <a:pPr>
              <a:lnSpc>
                <a:spcPct val="90000"/>
              </a:lnSpc>
              <a:buFontTx/>
              <a:buNone/>
            </a:pPr>
            <a:r>
              <a:rPr lang="zh-CN" altLang="en-US" sz="2400">
                <a:latin typeface="宋体" pitchFamily="2" charset="-122"/>
              </a:rPr>
              <a:t>        托付于某个团队或组织</a:t>
            </a:r>
            <a:endParaRPr lang="zh-TW" altLang="en-US" sz="2400">
              <a:latin typeface="宋体" pitchFamily="2" charset="-122"/>
            </a:endParaRPr>
          </a:p>
          <a:p>
            <a:pPr>
              <a:lnSpc>
                <a:spcPct val="90000"/>
              </a:lnSpc>
              <a:buFontTx/>
              <a:buNone/>
            </a:pPr>
            <a:r>
              <a:rPr lang="zh-CN" altLang="en-US" sz="2400">
                <a:latin typeface="宋体" pitchFamily="2" charset="-122"/>
              </a:rPr>
              <a:t>        托付于金钱或财物</a:t>
            </a:r>
          </a:p>
          <a:p>
            <a:pPr>
              <a:lnSpc>
                <a:spcPct val="90000"/>
              </a:lnSpc>
              <a:buFontTx/>
              <a:buNone/>
            </a:pPr>
            <a:r>
              <a:rPr lang="zh-CN" altLang="en-US" sz="2400">
                <a:latin typeface="宋体" pitchFamily="2" charset="-122"/>
              </a:rPr>
              <a:t>        托付于时间</a:t>
            </a:r>
            <a:r>
              <a:rPr lang="en-US" altLang="zh-CN" sz="2400">
                <a:latin typeface="宋体" pitchFamily="2" charset="-122"/>
              </a:rPr>
              <a:t>/</a:t>
            </a:r>
            <a:r>
              <a:rPr lang="zh-CN" altLang="en-US" sz="2400">
                <a:latin typeface="宋体" pitchFamily="2" charset="-122"/>
              </a:rPr>
              <a:t>过去和未来</a:t>
            </a:r>
            <a:endParaRPr lang="zh-TW" altLang="en-US" sz="2400">
              <a:latin typeface="宋体" pitchFamily="2" charset="-122"/>
            </a:endParaRPr>
          </a:p>
          <a:p>
            <a:pPr>
              <a:lnSpc>
                <a:spcPct val="90000"/>
              </a:lnSpc>
              <a:buFontTx/>
              <a:buNone/>
            </a:pPr>
            <a:r>
              <a:rPr lang="zh-CN" altLang="en-US" sz="2400">
                <a:latin typeface="宋体" pitchFamily="2" charset="-122"/>
              </a:rPr>
              <a:t>        托付于迷信</a:t>
            </a:r>
          </a:p>
          <a:p>
            <a:pPr>
              <a:lnSpc>
                <a:spcPct val="90000"/>
              </a:lnSpc>
              <a:buFontTx/>
              <a:buNone/>
            </a:pPr>
            <a:r>
              <a:rPr lang="zh-CN" altLang="en-US" sz="2400">
                <a:latin typeface="宋体" pitchFamily="2" charset="-122"/>
              </a:rPr>
              <a:t>        托付于</a:t>
            </a:r>
            <a:r>
              <a:rPr lang="en-US" altLang="zh-CN" sz="2400">
                <a:latin typeface="Arial"/>
              </a:rPr>
              <a:t>………</a:t>
            </a:r>
            <a:endParaRPr lang="zh-TW" altLang="en-US" sz="2400">
              <a:latin typeface="宋体" pitchFamily="2" charset="-122"/>
            </a:endParaRPr>
          </a:p>
          <a:p>
            <a:pPr>
              <a:lnSpc>
                <a:spcPct val="90000"/>
              </a:lnSpc>
              <a:buFontTx/>
              <a:buNone/>
            </a:pPr>
            <a:r>
              <a:rPr lang="en-US" altLang="zh-CN" sz="2400">
                <a:latin typeface="宋体" pitchFamily="2" charset="-122"/>
              </a:rPr>
              <a:t>   </a:t>
            </a:r>
            <a:r>
              <a:rPr lang="zh-CN" altLang="en-US" sz="2400">
                <a:latin typeface="宋体" pitchFamily="2" charset="-122"/>
              </a:rPr>
              <a:t>托付思想的破除法</a:t>
            </a:r>
            <a:r>
              <a:rPr lang="en-US" altLang="zh-CN" sz="2400">
                <a:latin typeface="宋体" pitchFamily="2" charset="-122"/>
              </a:rPr>
              <a:t>:</a:t>
            </a:r>
            <a:r>
              <a:rPr lang="zh-CN" altLang="en-US" sz="2400">
                <a:latin typeface="宋体" pitchFamily="2" charset="-122"/>
              </a:rPr>
              <a:t>每个人都是自己生命的设计师</a:t>
            </a:r>
            <a:r>
              <a:rPr lang="en-US" altLang="zh-CN" sz="2400">
                <a:latin typeface="宋体" pitchFamily="2" charset="-122"/>
              </a:rPr>
              <a:t>,</a:t>
            </a:r>
            <a:r>
              <a:rPr lang="zh-CN" altLang="en-US" sz="2400">
                <a:latin typeface="宋体" pitchFamily="2" charset="-122"/>
              </a:rPr>
              <a:t>人生的幸福</a:t>
            </a:r>
          </a:p>
          <a:p>
            <a:pPr>
              <a:lnSpc>
                <a:spcPct val="90000"/>
              </a:lnSpc>
              <a:buFontTx/>
              <a:buNone/>
            </a:pPr>
            <a:r>
              <a:rPr lang="zh-CN" altLang="en-US" sz="2400">
                <a:latin typeface="宋体" pitchFamily="2" charset="-122"/>
              </a:rPr>
              <a:t>   快乐都由自己掌握</a:t>
            </a:r>
            <a:r>
              <a:rPr lang="en-US" altLang="zh-CN" sz="2400">
                <a:latin typeface="宋体" pitchFamily="2" charset="-122"/>
              </a:rPr>
              <a:t>,</a:t>
            </a:r>
            <a:r>
              <a:rPr lang="zh-CN" altLang="en-US" sz="2400">
                <a:latin typeface="宋体" pitchFamily="2" charset="-122"/>
              </a:rPr>
              <a:t>而绝不把这份控制权交到别人手中</a:t>
            </a:r>
            <a:r>
              <a:rPr lang="en-US" altLang="zh-CN" sz="2400">
                <a:latin typeface="宋体" pitchFamily="2" charset="-122"/>
              </a:rPr>
              <a:t>.</a:t>
            </a:r>
          </a:p>
        </p:txBody>
      </p:sp>
    </p:spTree>
  </p:cSld>
  <p:clrMapOvr>
    <a:masterClrMapping/>
  </p:clrMapOvr>
  <p:transition>
    <p:random/>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6435" name="Rectangle 3"/>
          <p:cNvSpPr>
            <a:spLocks noGrp="1" noChangeArrowheads="1"/>
          </p:cNvSpPr>
          <p:nvPr>
            <p:ph type="body" idx="1"/>
          </p:nvPr>
        </p:nvSpPr>
        <p:spPr>
          <a:xfrm>
            <a:off x="1066800" y="2039938"/>
            <a:ext cx="7543800" cy="2532062"/>
          </a:xfrm>
        </p:spPr>
        <p:txBody>
          <a:bodyPr/>
          <a:lstStyle/>
          <a:p>
            <a:pPr>
              <a:buFontTx/>
              <a:buNone/>
            </a:pPr>
            <a:r>
              <a:rPr kumimoji="1" lang="zh-CN" altLang="en-US" sz="6600" b="1">
                <a:solidFill>
                  <a:srgbClr val="FF00FF"/>
                </a:solidFill>
                <a:latin typeface="楷体_GB2312" pitchFamily="49" charset="-122"/>
                <a:ea typeface="楷体_GB2312" pitchFamily="49" charset="-122"/>
              </a:rPr>
              <a:t>六</a:t>
            </a:r>
            <a:r>
              <a:rPr kumimoji="1" lang="en-US" altLang="zh-CN" sz="6600" b="1">
                <a:solidFill>
                  <a:srgbClr val="FF00FF"/>
                </a:solidFill>
                <a:latin typeface="楷体_GB2312" pitchFamily="49" charset="-122"/>
                <a:ea typeface="楷体_GB2312" pitchFamily="49" charset="-122"/>
              </a:rPr>
              <a:t>.</a:t>
            </a:r>
            <a:r>
              <a:rPr kumimoji="1" lang="zh-CN" altLang="en-US" sz="6600" b="1">
                <a:solidFill>
                  <a:srgbClr val="FF00FF"/>
                </a:solidFill>
                <a:latin typeface="楷体_GB2312" pitchFamily="49" charset="-122"/>
                <a:ea typeface="楷体_GB2312" pitchFamily="49" charset="-122"/>
              </a:rPr>
              <a:t>重塑员工心态的</a:t>
            </a:r>
          </a:p>
          <a:p>
            <a:pPr>
              <a:buFontTx/>
              <a:buNone/>
            </a:pPr>
            <a:r>
              <a:rPr kumimoji="1" lang="zh-CN" altLang="en-US" sz="6600" b="1">
                <a:solidFill>
                  <a:srgbClr val="FF00FF"/>
                </a:solidFill>
                <a:latin typeface="楷体_GB2312" pitchFamily="49" charset="-122"/>
                <a:ea typeface="楷体_GB2312" pitchFamily="49" charset="-122"/>
              </a:rPr>
              <a:t>   行为技巧</a:t>
            </a:r>
          </a:p>
        </p:txBody>
      </p:sp>
    </p:spTree>
  </p:cSld>
  <p:clrMapOvr>
    <a:masterClrMapping/>
  </p:clrMapOvr>
  <p:transition>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5411" name="Rectangle 3"/>
          <p:cNvSpPr>
            <a:spLocks noGrp="1" noChangeArrowheads="1"/>
          </p:cNvSpPr>
          <p:nvPr>
            <p:ph type="body" idx="1"/>
          </p:nvPr>
        </p:nvSpPr>
        <p:spPr>
          <a:xfrm>
            <a:off x="2482850" y="2212975"/>
            <a:ext cx="4756150" cy="2435225"/>
          </a:xfrm>
        </p:spPr>
        <p:txBody>
          <a:bodyPr/>
          <a:lstStyle/>
          <a:p>
            <a:pPr>
              <a:buFontTx/>
              <a:buNone/>
            </a:pPr>
            <a:r>
              <a:rPr lang="en-US" altLang="zh-CN" b="1">
                <a:latin typeface="黑体" pitchFamily="49" charset="-122"/>
                <a:ea typeface="黑体" pitchFamily="49" charset="-122"/>
              </a:rPr>
              <a:t>1.</a:t>
            </a:r>
            <a:r>
              <a:rPr lang="zh-CN" altLang="en-US" b="1">
                <a:latin typeface="黑体" pitchFamily="49" charset="-122"/>
                <a:ea typeface="黑体" pitchFamily="49" charset="-122"/>
              </a:rPr>
              <a:t>拒绝拖延，立即行动</a:t>
            </a:r>
          </a:p>
          <a:p>
            <a:pPr>
              <a:buFontTx/>
              <a:buNone/>
            </a:pPr>
            <a:r>
              <a:rPr lang="en-US" altLang="zh-CN" b="1">
                <a:latin typeface="黑体" pitchFamily="49" charset="-122"/>
                <a:ea typeface="黑体" pitchFamily="49" charset="-122"/>
              </a:rPr>
              <a:t>2.</a:t>
            </a:r>
            <a:r>
              <a:rPr lang="zh-CN" altLang="en-US" b="1">
                <a:latin typeface="黑体" pitchFamily="49" charset="-122"/>
                <a:ea typeface="黑体" pitchFamily="49" charset="-122"/>
              </a:rPr>
              <a:t>在平凡中，做出精彩</a:t>
            </a:r>
            <a:r>
              <a:rPr lang="zh-CN" altLang="en-US" b="1">
                <a:latin typeface="Times New Roman"/>
                <a:ea typeface="黑体" pitchFamily="49" charset="-122"/>
              </a:rPr>
              <a:t> </a:t>
            </a:r>
            <a:endParaRPr lang="zh-CN" altLang="en-US" b="1">
              <a:latin typeface="黑体" pitchFamily="49" charset="-122"/>
              <a:ea typeface="黑体" pitchFamily="49" charset="-122"/>
            </a:endParaRPr>
          </a:p>
          <a:p>
            <a:pPr>
              <a:buFontTx/>
              <a:buNone/>
            </a:pPr>
            <a:r>
              <a:rPr lang="en-US" altLang="zh-CN" b="1">
                <a:latin typeface="黑体" pitchFamily="49" charset="-122"/>
                <a:ea typeface="黑体" pitchFamily="49" charset="-122"/>
              </a:rPr>
              <a:t>3.</a:t>
            </a:r>
            <a:r>
              <a:rPr lang="zh-CN" altLang="en-US" b="1">
                <a:latin typeface="黑体" pitchFamily="49" charset="-122"/>
                <a:ea typeface="黑体" pitchFamily="49" charset="-122"/>
              </a:rPr>
              <a:t>自己提问，突破惯性</a:t>
            </a:r>
          </a:p>
          <a:p>
            <a:pPr>
              <a:buFontTx/>
              <a:buNone/>
            </a:pPr>
            <a:r>
              <a:rPr lang="en-US" altLang="zh-CN" b="1">
                <a:latin typeface="黑体" pitchFamily="49" charset="-122"/>
                <a:ea typeface="黑体" pitchFamily="49" charset="-122"/>
              </a:rPr>
              <a:t>4.</a:t>
            </a:r>
            <a:r>
              <a:rPr lang="zh-CN" altLang="en-US" b="1">
                <a:latin typeface="黑体" pitchFamily="49" charset="-122"/>
                <a:ea typeface="黑体" pitchFamily="49" charset="-122"/>
              </a:rPr>
              <a:t>积极尝试，邂逅机遇</a:t>
            </a:r>
          </a:p>
        </p:txBody>
      </p:sp>
    </p:spTree>
  </p:cSld>
  <p:clrMapOvr>
    <a:masterClrMapping/>
  </p:clrMapOvr>
  <p:transition>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0530" name="Rectangle 2"/>
          <p:cNvSpPr>
            <a:spLocks noGrp="1" noChangeArrowheads="1"/>
          </p:cNvSpPr>
          <p:nvPr>
            <p:ph type="title"/>
          </p:nvPr>
        </p:nvSpPr>
        <p:spPr>
          <a:xfrm>
            <a:off x="1371600" y="503238"/>
            <a:ext cx="6096000" cy="944562"/>
          </a:xfrm>
        </p:spPr>
        <p:txBody>
          <a:bodyPr/>
          <a:lstStyle/>
          <a:p>
            <a:r>
              <a:rPr kumimoji="1" lang="zh-CN" altLang="en-US" sz="4800" b="1">
                <a:solidFill>
                  <a:schemeClr val="tx1"/>
                </a:solidFill>
                <a:latin typeface="黑体" pitchFamily="49" charset="-122"/>
                <a:ea typeface="黑体" pitchFamily="49" charset="-122"/>
              </a:rPr>
              <a:t>积极的心态</a:t>
            </a:r>
          </a:p>
        </p:txBody>
      </p:sp>
      <p:sp>
        <p:nvSpPr>
          <p:cNvPr id="1430531" name="Rectangle 3"/>
          <p:cNvSpPr>
            <a:spLocks noGrp="1" noChangeArrowheads="1"/>
          </p:cNvSpPr>
          <p:nvPr>
            <p:ph type="body" idx="1"/>
          </p:nvPr>
        </p:nvSpPr>
        <p:spPr>
          <a:xfrm>
            <a:off x="457200" y="1447800"/>
            <a:ext cx="8229600" cy="4876800"/>
          </a:xfrm>
        </p:spPr>
        <p:txBody>
          <a:bodyPr/>
          <a:lstStyle/>
          <a:p>
            <a:pPr>
              <a:spcBef>
                <a:spcPct val="10000"/>
              </a:spcBef>
              <a:spcAft>
                <a:spcPct val="10000"/>
              </a:spcAft>
              <a:buFontTx/>
              <a:buNone/>
            </a:pPr>
            <a:r>
              <a:rPr lang="en-US" altLang="zh-CN" sz="2600">
                <a:latin typeface="宋体" pitchFamily="2" charset="-122"/>
              </a:rPr>
              <a:t>      </a:t>
            </a:r>
            <a:r>
              <a:rPr lang="zh-CN" altLang="en-US" sz="2600">
                <a:latin typeface="宋体" pitchFamily="2" charset="-122"/>
              </a:rPr>
              <a:t>根据心理学家的统计，每个人每天大约会产生</a:t>
            </a:r>
            <a:r>
              <a:rPr lang="en-US" altLang="zh-CN" sz="2600">
                <a:latin typeface="宋体" pitchFamily="2" charset="-122"/>
              </a:rPr>
              <a:t>5</a:t>
            </a:r>
          </a:p>
          <a:p>
            <a:pPr>
              <a:spcBef>
                <a:spcPct val="10000"/>
              </a:spcBef>
              <a:spcAft>
                <a:spcPct val="10000"/>
              </a:spcAft>
              <a:buFontTx/>
              <a:buNone/>
            </a:pPr>
            <a:r>
              <a:rPr lang="en-US" altLang="zh-CN" sz="2600">
                <a:latin typeface="宋体" pitchFamily="2" charset="-122"/>
              </a:rPr>
              <a:t>  </a:t>
            </a:r>
            <a:r>
              <a:rPr lang="zh-CN" altLang="en-US" sz="2600">
                <a:latin typeface="宋体" pitchFamily="2" charset="-122"/>
              </a:rPr>
              <a:t>万个想法。如果你拥有积极的态度，那么你就能乐观</a:t>
            </a:r>
          </a:p>
          <a:p>
            <a:pPr>
              <a:spcBef>
                <a:spcPct val="10000"/>
              </a:spcBef>
              <a:spcAft>
                <a:spcPct val="10000"/>
              </a:spcAft>
              <a:buFontTx/>
              <a:buNone/>
            </a:pPr>
            <a:r>
              <a:rPr lang="zh-CN" altLang="en-US" sz="2600">
                <a:latin typeface="宋体" pitchFamily="2" charset="-122"/>
              </a:rPr>
              <a:t>  地、富有创造力地把这</a:t>
            </a:r>
            <a:r>
              <a:rPr lang="en-US" altLang="zh-CN" sz="2600">
                <a:latin typeface="宋体" pitchFamily="2" charset="-122"/>
              </a:rPr>
              <a:t>5</a:t>
            </a:r>
            <a:r>
              <a:rPr lang="zh-CN" altLang="en-US" sz="2600">
                <a:latin typeface="宋体" pitchFamily="2" charset="-122"/>
              </a:rPr>
              <a:t>万个想法转换成正面的能源</a:t>
            </a:r>
          </a:p>
          <a:p>
            <a:pPr>
              <a:spcBef>
                <a:spcPct val="10000"/>
              </a:spcBef>
              <a:spcAft>
                <a:spcPct val="10000"/>
              </a:spcAft>
              <a:buFontTx/>
              <a:buNone/>
            </a:pPr>
            <a:r>
              <a:rPr lang="zh-CN" altLang="en-US" sz="2600">
                <a:latin typeface="宋体" pitchFamily="2" charset="-122"/>
              </a:rPr>
              <a:t>  和动力；如果你的态度是消极的，你就会显得悲观、</a:t>
            </a:r>
          </a:p>
          <a:p>
            <a:pPr>
              <a:spcBef>
                <a:spcPct val="10000"/>
              </a:spcBef>
              <a:spcAft>
                <a:spcPct val="10000"/>
              </a:spcAft>
              <a:buFontTx/>
              <a:buNone/>
            </a:pPr>
            <a:r>
              <a:rPr lang="zh-CN" altLang="en-US" sz="2600">
                <a:latin typeface="宋体" pitchFamily="2" charset="-122"/>
              </a:rPr>
              <a:t>  软弱、缺乏安全感，同时也会把这</a:t>
            </a:r>
            <a:r>
              <a:rPr lang="en-US" altLang="zh-CN" sz="2600">
                <a:latin typeface="宋体" pitchFamily="2" charset="-122"/>
              </a:rPr>
              <a:t>5</a:t>
            </a:r>
            <a:r>
              <a:rPr lang="zh-CN" altLang="en-US" sz="2600">
                <a:latin typeface="宋体" pitchFamily="2" charset="-122"/>
              </a:rPr>
              <a:t>万个想法变成负</a:t>
            </a:r>
          </a:p>
          <a:p>
            <a:pPr>
              <a:spcBef>
                <a:spcPct val="10000"/>
              </a:spcBef>
              <a:spcAft>
                <a:spcPct val="10000"/>
              </a:spcAft>
              <a:buFontTx/>
              <a:buNone/>
            </a:pPr>
            <a:r>
              <a:rPr lang="zh-CN" altLang="en-US" sz="2600">
                <a:latin typeface="宋体" pitchFamily="2" charset="-122"/>
              </a:rPr>
              <a:t>  面的障碍和阻力。</a:t>
            </a:r>
            <a:br>
              <a:rPr lang="zh-CN" altLang="en-US" sz="2600">
                <a:latin typeface="宋体" pitchFamily="2" charset="-122"/>
              </a:rPr>
            </a:br>
            <a:r>
              <a:rPr lang="zh-CN" altLang="en-US" sz="800">
                <a:latin typeface="宋体" pitchFamily="2" charset="-122"/>
              </a:rPr>
              <a:t/>
            </a:r>
            <a:br>
              <a:rPr lang="zh-CN" altLang="en-US" sz="800">
                <a:latin typeface="宋体" pitchFamily="2" charset="-122"/>
              </a:rPr>
            </a:br>
            <a:r>
              <a:rPr lang="zh-CN" altLang="en-US" sz="2600">
                <a:latin typeface="Arial"/>
              </a:rPr>
              <a:t>    </a:t>
            </a:r>
            <a:r>
              <a:rPr lang="zh-CN" altLang="en-US" sz="2600">
                <a:latin typeface="宋体" pitchFamily="2" charset="-122"/>
              </a:rPr>
              <a:t>  积极的态度肯定会改变一个人的生活方式，但并</a:t>
            </a:r>
          </a:p>
          <a:p>
            <a:pPr>
              <a:spcBef>
                <a:spcPct val="10000"/>
              </a:spcBef>
              <a:spcAft>
                <a:spcPct val="10000"/>
              </a:spcAft>
              <a:buFontTx/>
              <a:buNone/>
            </a:pPr>
            <a:r>
              <a:rPr lang="zh-CN" altLang="en-US" sz="2600">
                <a:latin typeface="宋体" pitchFamily="2" charset="-122"/>
              </a:rPr>
              <a:t>  不能保证他每件事都心想事成；可是，坚持消极的态</a:t>
            </a:r>
          </a:p>
          <a:p>
            <a:pPr>
              <a:spcBef>
                <a:spcPct val="10000"/>
              </a:spcBef>
              <a:spcAft>
                <a:spcPct val="10000"/>
              </a:spcAft>
              <a:buFontTx/>
              <a:buNone/>
            </a:pPr>
            <a:r>
              <a:rPr lang="zh-CN" altLang="en-US" sz="2600">
                <a:latin typeface="宋体" pitchFamily="2" charset="-122"/>
              </a:rPr>
              <a:t>  度却必败无疑。我们从来没见过哪个持有消极态度的</a:t>
            </a:r>
          </a:p>
          <a:p>
            <a:pPr>
              <a:spcBef>
                <a:spcPct val="10000"/>
              </a:spcBef>
              <a:spcAft>
                <a:spcPct val="10000"/>
              </a:spcAft>
              <a:buFontTx/>
              <a:buNone/>
            </a:pPr>
            <a:r>
              <a:rPr lang="zh-CN" altLang="en-US" sz="2600">
                <a:latin typeface="宋体" pitchFamily="2" charset="-122"/>
              </a:rPr>
              <a:t>  人能够取得可持续的、真正的成功。</a:t>
            </a:r>
          </a:p>
        </p:txBody>
      </p:sp>
    </p:spTree>
  </p:cSld>
  <p:clrMapOvr>
    <a:masterClrMapping/>
  </p:clrMapOvr>
  <p:transition>
    <p:rand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7458" name="Rectangle 2"/>
          <p:cNvSpPr>
            <a:spLocks noGrp="1" noChangeArrowheads="1"/>
          </p:cNvSpPr>
          <p:nvPr>
            <p:ph type="title"/>
          </p:nvPr>
        </p:nvSpPr>
        <p:spPr>
          <a:xfrm>
            <a:off x="547688" y="885825"/>
            <a:ext cx="5853112" cy="866775"/>
          </a:xfrm>
        </p:spPr>
        <p:txBody>
          <a:bodyPr/>
          <a:lstStyle/>
          <a:p>
            <a:pPr algn="l"/>
            <a:r>
              <a:rPr kumimoji="1" lang="en-US" altLang="zh-CN" sz="4000" b="1">
                <a:solidFill>
                  <a:schemeClr val="tx1"/>
                </a:solidFill>
                <a:latin typeface="黑体" pitchFamily="49" charset="-122"/>
                <a:ea typeface="黑体" pitchFamily="49" charset="-122"/>
              </a:rPr>
              <a:t>1.</a:t>
            </a:r>
            <a:r>
              <a:rPr kumimoji="1" lang="zh-CN" altLang="en-US" sz="4000" b="1">
                <a:solidFill>
                  <a:schemeClr val="tx1"/>
                </a:solidFill>
                <a:latin typeface="黑体" pitchFamily="49" charset="-122"/>
                <a:ea typeface="黑体" pitchFamily="49" charset="-122"/>
              </a:rPr>
              <a:t>拒绝拖延，立即行动</a:t>
            </a:r>
            <a:endParaRPr kumimoji="1" lang="zh-CN" altLang="en-US" b="1">
              <a:solidFill>
                <a:schemeClr val="tx1"/>
              </a:solidFill>
              <a:latin typeface="黑体" pitchFamily="49" charset="-122"/>
              <a:ea typeface="黑体" pitchFamily="49" charset="-122"/>
            </a:endParaRPr>
          </a:p>
        </p:txBody>
      </p:sp>
      <p:sp>
        <p:nvSpPr>
          <p:cNvPr id="1427459" name="Rectangle 3"/>
          <p:cNvSpPr>
            <a:spLocks noGrp="1" noChangeArrowheads="1"/>
          </p:cNvSpPr>
          <p:nvPr>
            <p:ph type="body" idx="1"/>
          </p:nvPr>
        </p:nvSpPr>
        <p:spPr>
          <a:xfrm>
            <a:off x="533400" y="2209800"/>
            <a:ext cx="8229600" cy="3124200"/>
          </a:xfrm>
        </p:spPr>
        <p:txBody>
          <a:bodyPr/>
          <a:lstStyle/>
          <a:p>
            <a:pPr>
              <a:buFontTx/>
              <a:buNone/>
            </a:pPr>
            <a:r>
              <a:rPr lang="en-US" altLang="zh-CN" sz="2600">
                <a:latin typeface="宋体" pitchFamily="2" charset="-122"/>
              </a:rPr>
              <a:t>      </a:t>
            </a:r>
            <a:r>
              <a:rPr lang="zh-CN" altLang="en-US" sz="2600">
                <a:latin typeface="宋体" pitchFamily="2" charset="-122"/>
              </a:rPr>
              <a:t>拖延是消极心态最明显的表现。也许有人会说，</a:t>
            </a:r>
          </a:p>
          <a:p>
            <a:pPr>
              <a:buFontTx/>
              <a:buNone/>
            </a:pPr>
            <a:r>
              <a:rPr lang="zh-CN" altLang="en-US" sz="2600">
                <a:latin typeface="宋体" pitchFamily="2" charset="-122"/>
              </a:rPr>
              <a:t>  在合适的时候拖延一下也是有好处的，例如在疲倦、</a:t>
            </a:r>
          </a:p>
          <a:p>
            <a:pPr>
              <a:buFontTx/>
              <a:buNone/>
            </a:pPr>
            <a:r>
              <a:rPr lang="zh-CN" altLang="en-US" sz="2600">
                <a:latin typeface="宋体" pitchFamily="2" charset="-122"/>
              </a:rPr>
              <a:t>  沮丧或者愤怒的时候，中断工作比勉强继续的效果要</a:t>
            </a:r>
          </a:p>
          <a:p>
            <a:pPr>
              <a:buFontTx/>
              <a:buNone/>
            </a:pPr>
            <a:r>
              <a:rPr lang="zh-CN" altLang="en-US" sz="2600">
                <a:latin typeface="宋体" pitchFamily="2" charset="-122"/>
              </a:rPr>
              <a:t>  好。实际上，拒绝拖延并没有对合理的等待提出异议，</a:t>
            </a:r>
          </a:p>
          <a:p>
            <a:pPr>
              <a:buFontTx/>
              <a:buNone/>
            </a:pPr>
            <a:r>
              <a:rPr lang="zh-CN" altLang="en-US" sz="2600">
                <a:latin typeface="宋体" pitchFamily="2" charset="-122"/>
              </a:rPr>
              <a:t>  我们也相信优秀的人都不会因此而为自己的拖延寻找</a:t>
            </a:r>
          </a:p>
          <a:p>
            <a:pPr>
              <a:buFontTx/>
              <a:buNone/>
            </a:pPr>
            <a:r>
              <a:rPr lang="zh-CN" altLang="en-US" sz="2600">
                <a:latin typeface="宋体" pitchFamily="2" charset="-122"/>
              </a:rPr>
              <a:t>  借口，不会因此逃避真正需要马上执行的工作。</a:t>
            </a:r>
          </a:p>
        </p:txBody>
      </p:sp>
    </p:spTree>
  </p:cSld>
  <p:clrMapOvr>
    <a:masterClrMapping/>
  </p:clrMapOvr>
  <p:transition>
    <p:rand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1555" name="Rectangle 3"/>
          <p:cNvSpPr>
            <a:spLocks noGrp="1" noChangeArrowheads="1"/>
          </p:cNvSpPr>
          <p:nvPr>
            <p:ph type="body" idx="1"/>
          </p:nvPr>
        </p:nvSpPr>
        <p:spPr>
          <a:xfrm>
            <a:off x="304800" y="990600"/>
            <a:ext cx="8686800" cy="5562600"/>
          </a:xfrm>
        </p:spPr>
        <p:txBody>
          <a:bodyPr/>
          <a:lstStyle/>
          <a:p>
            <a:pPr>
              <a:lnSpc>
                <a:spcPct val="80000"/>
              </a:lnSpc>
              <a:spcBef>
                <a:spcPct val="10000"/>
              </a:spcBef>
              <a:spcAft>
                <a:spcPct val="10000"/>
              </a:spcAft>
              <a:buFontTx/>
              <a:buNone/>
            </a:pPr>
            <a:r>
              <a:rPr lang="en-US" altLang="zh-CN" sz="2400">
                <a:latin typeface="宋体" pitchFamily="2" charset="-122"/>
              </a:rPr>
              <a:t>      </a:t>
            </a:r>
            <a:r>
              <a:rPr lang="zh-CN" altLang="en-US" sz="2400">
                <a:latin typeface="宋体" pitchFamily="2" charset="-122"/>
              </a:rPr>
              <a:t>在</a:t>
            </a:r>
            <a:r>
              <a:rPr lang="en-US" altLang="zh-CN" sz="2400">
                <a:latin typeface="宋体" pitchFamily="2" charset="-122"/>
              </a:rPr>
              <a:t>2004</a:t>
            </a:r>
            <a:r>
              <a:rPr lang="zh-CN" altLang="en-US" sz="2400">
                <a:latin typeface="宋体" pitchFamily="2" charset="-122"/>
              </a:rPr>
              <a:t>年</a:t>
            </a:r>
            <a:r>
              <a:rPr lang="en-US" altLang="zh-CN" sz="2400">
                <a:latin typeface="宋体" pitchFamily="2" charset="-122"/>
              </a:rPr>
              <a:t>4</a:t>
            </a:r>
            <a:r>
              <a:rPr lang="zh-CN" altLang="en-US" sz="2400">
                <a:latin typeface="宋体" pitchFamily="2" charset="-122"/>
              </a:rPr>
              <a:t>月</a:t>
            </a:r>
            <a:r>
              <a:rPr lang="en-US" altLang="zh-CN" sz="2400">
                <a:latin typeface="宋体" pitchFamily="2" charset="-122"/>
              </a:rPr>
              <a:t>5</a:t>
            </a:r>
            <a:r>
              <a:rPr lang="zh-CN" altLang="en-US" sz="2400">
                <a:latin typeface="宋体" pitchFamily="2" charset="-122"/>
              </a:rPr>
              <a:t>日</a:t>
            </a:r>
            <a:r>
              <a:rPr lang="en-US" altLang="zh-CN" sz="2400">
                <a:latin typeface="宋体" pitchFamily="2" charset="-122"/>
              </a:rPr>
              <a:t>《</a:t>
            </a:r>
            <a:r>
              <a:rPr lang="zh-CN" altLang="en-US" sz="2400">
                <a:latin typeface="宋体" pitchFamily="2" charset="-122"/>
              </a:rPr>
              <a:t>商业周刊</a:t>
            </a:r>
            <a:r>
              <a:rPr lang="en-US" altLang="zh-CN" sz="2400">
                <a:latin typeface="宋体" pitchFamily="2" charset="-122"/>
              </a:rPr>
              <a:t>》</a:t>
            </a:r>
            <a:r>
              <a:rPr lang="zh-CN" altLang="en-US" sz="2400">
                <a:latin typeface="宋体" pitchFamily="2" charset="-122"/>
              </a:rPr>
              <a:t>评出的</a:t>
            </a:r>
            <a:r>
              <a:rPr lang="en-US" altLang="zh-CN" sz="2400">
                <a:latin typeface="宋体" pitchFamily="2" charset="-122"/>
              </a:rPr>
              <a:t>50</a:t>
            </a:r>
            <a:r>
              <a:rPr lang="zh-CN" altLang="en-US" sz="2400">
                <a:latin typeface="宋体" pitchFamily="2" charset="-122"/>
              </a:rPr>
              <a:t>家标准普尔表现</a:t>
            </a:r>
          </a:p>
          <a:p>
            <a:pPr>
              <a:lnSpc>
                <a:spcPct val="80000"/>
              </a:lnSpc>
              <a:spcBef>
                <a:spcPct val="10000"/>
              </a:spcBef>
              <a:spcAft>
                <a:spcPct val="10000"/>
              </a:spcAft>
              <a:buFontTx/>
              <a:buNone/>
            </a:pPr>
            <a:r>
              <a:rPr lang="zh-CN" altLang="en-US" sz="2400">
                <a:latin typeface="宋体" pitchFamily="2" charset="-122"/>
              </a:rPr>
              <a:t>  最佳公司中，埃克森</a:t>
            </a:r>
            <a:r>
              <a:rPr lang="en-US" altLang="zh-CN" sz="2400">
                <a:latin typeface="宋体" pitchFamily="2" charset="-122"/>
              </a:rPr>
              <a:t>-</a:t>
            </a:r>
            <a:r>
              <a:rPr lang="zh-CN" altLang="en-US" sz="2400">
                <a:latin typeface="宋体" pitchFamily="2" charset="-122"/>
              </a:rPr>
              <a:t>美孚排名第二十三位，并在</a:t>
            </a:r>
            <a:r>
              <a:rPr lang="en-US" altLang="zh-CN" sz="2400">
                <a:latin typeface="宋体" pitchFamily="2" charset="-122"/>
              </a:rPr>
              <a:t>《</a:t>
            </a:r>
            <a:r>
              <a:rPr lang="zh-CN" altLang="en-US" sz="2400">
                <a:latin typeface="宋体" pitchFamily="2" charset="-122"/>
              </a:rPr>
              <a:t>财富</a:t>
            </a:r>
            <a:r>
              <a:rPr lang="en-US" altLang="zh-CN" sz="2400">
                <a:latin typeface="宋体" pitchFamily="2" charset="-122"/>
              </a:rPr>
              <a:t>》</a:t>
            </a:r>
            <a:r>
              <a:rPr lang="zh-CN" altLang="en-US" sz="2400">
                <a:latin typeface="宋体" pitchFamily="2" charset="-122"/>
              </a:rPr>
              <a:t>评</a:t>
            </a:r>
          </a:p>
          <a:p>
            <a:pPr>
              <a:lnSpc>
                <a:spcPct val="80000"/>
              </a:lnSpc>
              <a:spcBef>
                <a:spcPct val="10000"/>
              </a:spcBef>
              <a:spcAft>
                <a:spcPct val="10000"/>
              </a:spcAft>
              <a:buFontTx/>
              <a:buNone/>
            </a:pPr>
            <a:r>
              <a:rPr lang="zh-CN" altLang="en-US" sz="2400">
                <a:latin typeface="宋体" pitchFamily="2" charset="-122"/>
              </a:rPr>
              <a:t>  出的全球</a:t>
            </a:r>
            <a:r>
              <a:rPr lang="en-US" altLang="zh-CN" sz="2400">
                <a:latin typeface="宋体" pitchFamily="2" charset="-122"/>
              </a:rPr>
              <a:t>500</a:t>
            </a:r>
            <a:r>
              <a:rPr lang="zh-CN" altLang="en-US" sz="2400">
                <a:latin typeface="宋体" pitchFamily="2" charset="-122"/>
              </a:rPr>
              <a:t>强中排名第二。</a:t>
            </a:r>
            <a:r>
              <a:rPr lang="en-US" altLang="zh-CN" sz="2400">
                <a:latin typeface="宋体" pitchFamily="2" charset="-122"/>
              </a:rPr>
              <a:t>2003</a:t>
            </a:r>
            <a:r>
              <a:rPr lang="zh-CN" altLang="en-US" sz="2400">
                <a:latin typeface="宋体" pitchFamily="2" charset="-122"/>
              </a:rPr>
              <a:t>年，公司利润为</a:t>
            </a:r>
            <a:r>
              <a:rPr lang="en-US" altLang="zh-CN" sz="2400">
                <a:latin typeface="宋体" pitchFamily="2" charset="-122"/>
              </a:rPr>
              <a:t>215</a:t>
            </a:r>
            <a:r>
              <a:rPr lang="zh-CN" altLang="en-US" sz="2400">
                <a:latin typeface="宋体" pitchFamily="2" charset="-122"/>
              </a:rPr>
              <a:t>亿美元，</a:t>
            </a:r>
          </a:p>
          <a:p>
            <a:pPr>
              <a:lnSpc>
                <a:spcPct val="80000"/>
              </a:lnSpc>
              <a:spcBef>
                <a:spcPct val="10000"/>
              </a:spcBef>
              <a:spcAft>
                <a:spcPct val="10000"/>
              </a:spcAft>
              <a:buFontTx/>
              <a:buNone/>
            </a:pPr>
            <a:r>
              <a:rPr lang="zh-CN" altLang="en-US" sz="2400">
                <a:latin typeface="宋体" pitchFamily="2" charset="-122"/>
              </a:rPr>
              <a:t>  比</a:t>
            </a:r>
            <a:r>
              <a:rPr lang="en-US" altLang="zh-CN" sz="2400">
                <a:latin typeface="宋体" pitchFamily="2" charset="-122"/>
              </a:rPr>
              <a:t>2002</a:t>
            </a:r>
            <a:r>
              <a:rPr lang="zh-CN" altLang="en-US" sz="2400">
                <a:latin typeface="宋体" pitchFamily="2" charset="-122"/>
              </a:rPr>
              <a:t>年增长</a:t>
            </a:r>
            <a:r>
              <a:rPr lang="en-US" altLang="zh-CN" sz="2400">
                <a:latin typeface="宋体" pitchFamily="2" charset="-122"/>
              </a:rPr>
              <a:t>91</a:t>
            </a:r>
            <a:r>
              <a:rPr lang="zh-CN" altLang="en-US" sz="2400">
                <a:latin typeface="宋体" pitchFamily="2" charset="-122"/>
              </a:rPr>
              <a:t>％，股东回报达到</a:t>
            </a:r>
            <a:r>
              <a:rPr lang="en-US" altLang="zh-CN" sz="2400">
                <a:latin typeface="宋体" pitchFamily="2" charset="-122"/>
              </a:rPr>
              <a:t>115</a:t>
            </a:r>
            <a:r>
              <a:rPr lang="zh-CN" altLang="en-US" sz="2400">
                <a:latin typeface="宋体" pitchFamily="2" charset="-122"/>
              </a:rPr>
              <a:t>亿美元。</a:t>
            </a:r>
          </a:p>
          <a:p>
            <a:pPr>
              <a:lnSpc>
                <a:spcPct val="80000"/>
              </a:lnSpc>
              <a:spcBef>
                <a:spcPct val="10000"/>
              </a:spcBef>
              <a:spcAft>
                <a:spcPct val="10000"/>
              </a:spcAft>
              <a:buFontTx/>
              <a:buNone/>
            </a:pPr>
            <a:r>
              <a:rPr lang="zh-CN" altLang="en-US" sz="2400">
                <a:latin typeface="宋体" pitchFamily="2" charset="-122"/>
              </a:rPr>
              <a:t>      在这家公司领导的办公室里几乎都悬挂着一个数字电子</a:t>
            </a:r>
          </a:p>
          <a:p>
            <a:pPr>
              <a:lnSpc>
                <a:spcPct val="80000"/>
              </a:lnSpc>
              <a:spcBef>
                <a:spcPct val="10000"/>
              </a:spcBef>
              <a:spcAft>
                <a:spcPct val="10000"/>
              </a:spcAft>
              <a:buFontTx/>
              <a:buNone/>
            </a:pPr>
            <a:r>
              <a:rPr lang="zh-CN" altLang="en-US" sz="2400">
                <a:latin typeface="宋体" pitchFamily="2" charset="-122"/>
              </a:rPr>
              <a:t>  白板，白板上一直显示着一段话：</a:t>
            </a:r>
            <a:r>
              <a:rPr lang="zh-CN" altLang="en-US" sz="2400">
                <a:latin typeface="Arial"/>
              </a:rPr>
              <a:t>“</a:t>
            </a:r>
            <a:r>
              <a:rPr lang="zh-CN" altLang="en-US" sz="2400">
                <a:latin typeface="宋体" pitchFamily="2" charset="-122"/>
              </a:rPr>
              <a:t>决不拖延！如果我拖延下</a:t>
            </a:r>
          </a:p>
          <a:p>
            <a:pPr>
              <a:lnSpc>
                <a:spcPct val="80000"/>
              </a:lnSpc>
              <a:spcBef>
                <a:spcPct val="10000"/>
              </a:spcBef>
              <a:spcAft>
                <a:spcPct val="10000"/>
              </a:spcAft>
              <a:buFontTx/>
              <a:buNone/>
            </a:pPr>
            <a:r>
              <a:rPr lang="zh-CN" altLang="en-US" sz="2400">
                <a:latin typeface="宋体" pitchFamily="2" charset="-122"/>
              </a:rPr>
              <a:t>  去，我将会怎么样</a:t>
            </a:r>
            <a:r>
              <a:rPr lang="en-US" altLang="zh-CN" sz="2400">
                <a:latin typeface="宋体" pitchFamily="2" charset="-122"/>
              </a:rPr>
              <a:t>?</a:t>
            </a:r>
            <a:r>
              <a:rPr lang="zh-CN" altLang="en-US" sz="2400">
                <a:latin typeface="宋体" pitchFamily="2" charset="-122"/>
              </a:rPr>
              <a:t>如果将工作拖到以后再去做，那么会发生</a:t>
            </a:r>
          </a:p>
          <a:p>
            <a:pPr>
              <a:lnSpc>
                <a:spcPct val="80000"/>
              </a:lnSpc>
              <a:spcBef>
                <a:spcPct val="10000"/>
              </a:spcBef>
              <a:spcAft>
                <a:spcPct val="10000"/>
              </a:spcAft>
              <a:buFontTx/>
              <a:buNone/>
            </a:pPr>
            <a:r>
              <a:rPr lang="zh-CN" altLang="en-US" sz="2400">
                <a:latin typeface="宋体" pitchFamily="2" charset="-122"/>
              </a:rPr>
              <a:t>  什么</a:t>
            </a:r>
            <a:r>
              <a:rPr lang="en-US" altLang="zh-CN" sz="2400">
                <a:latin typeface="宋体" pitchFamily="2" charset="-122"/>
              </a:rPr>
              <a:t>?</a:t>
            </a:r>
            <a:r>
              <a:rPr lang="en-US" altLang="zh-CN" sz="2400">
                <a:latin typeface="Arial"/>
              </a:rPr>
              <a:t>”“</a:t>
            </a:r>
            <a:r>
              <a:rPr lang="zh-CN" altLang="en-US" sz="2400">
                <a:latin typeface="宋体" pitchFamily="2" charset="-122"/>
              </a:rPr>
              <a:t>决不拖延</a:t>
            </a:r>
            <a:r>
              <a:rPr lang="zh-CN" altLang="en-US" sz="2400">
                <a:latin typeface="Arial"/>
              </a:rPr>
              <a:t>”</a:t>
            </a:r>
            <a:r>
              <a:rPr lang="zh-CN" altLang="en-US" sz="2400">
                <a:latin typeface="宋体" pitchFamily="2" charset="-122"/>
              </a:rPr>
              <a:t>是这家公司员工行为的重要准则之一。公司</a:t>
            </a:r>
          </a:p>
          <a:p>
            <a:pPr>
              <a:lnSpc>
                <a:spcPct val="80000"/>
              </a:lnSpc>
              <a:spcBef>
                <a:spcPct val="10000"/>
              </a:spcBef>
              <a:spcAft>
                <a:spcPct val="10000"/>
              </a:spcAft>
              <a:buFontTx/>
              <a:buNone/>
            </a:pPr>
            <a:r>
              <a:rPr lang="zh-CN" altLang="en-US" sz="2400">
                <a:latin typeface="宋体" pitchFamily="2" charset="-122"/>
              </a:rPr>
              <a:t>  负责人解释说：</a:t>
            </a:r>
            <a:r>
              <a:rPr lang="zh-CN" altLang="en-US" sz="2400">
                <a:latin typeface="Arial"/>
              </a:rPr>
              <a:t>“</a:t>
            </a:r>
            <a:r>
              <a:rPr lang="zh-CN" altLang="en-US" sz="2400">
                <a:latin typeface="宋体" pitchFamily="2" charset="-122"/>
              </a:rPr>
              <a:t>决不拖延，我们就可以轻松愉快地生活和娱</a:t>
            </a:r>
          </a:p>
          <a:p>
            <a:pPr>
              <a:lnSpc>
                <a:spcPct val="80000"/>
              </a:lnSpc>
              <a:spcBef>
                <a:spcPct val="10000"/>
              </a:spcBef>
              <a:spcAft>
                <a:spcPct val="10000"/>
              </a:spcAft>
              <a:buFontTx/>
              <a:buNone/>
            </a:pPr>
            <a:r>
              <a:rPr lang="zh-CN" altLang="en-US" sz="2400">
                <a:latin typeface="宋体" pitchFamily="2" charset="-122"/>
              </a:rPr>
              <a:t>  乐。避免拖延的惟一方法就是随时开始行动，而随时开始行</a:t>
            </a:r>
          </a:p>
          <a:p>
            <a:pPr>
              <a:lnSpc>
                <a:spcPct val="80000"/>
              </a:lnSpc>
              <a:spcBef>
                <a:spcPct val="10000"/>
              </a:spcBef>
              <a:spcAft>
                <a:spcPct val="10000"/>
              </a:spcAft>
              <a:buFontTx/>
              <a:buNone/>
            </a:pPr>
            <a:r>
              <a:rPr lang="zh-CN" altLang="en-US" sz="2400">
                <a:latin typeface="宋体" pitchFamily="2" charset="-122"/>
              </a:rPr>
              <a:t>  动，首先必须认识到自己工作的重要性。另外必须记住的是，</a:t>
            </a:r>
          </a:p>
          <a:p>
            <a:pPr>
              <a:lnSpc>
                <a:spcPct val="80000"/>
              </a:lnSpc>
              <a:spcBef>
                <a:spcPct val="10000"/>
              </a:spcBef>
              <a:spcAft>
                <a:spcPct val="10000"/>
              </a:spcAft>
              <a:buFontTx/>
              <a:buNone/>
            </a:pPr>
            <a:r>
              <a:rPr lang="zh-CN" altLang="en-US" sz="2400">
                <a:latin typeface="宋体" pitchFamily="2" charset="-122"/>
              </a:rPr>
              <a:t>  没有什么人会为我们承担拖延的损失，拖延的后果只有我们</a:t>
            </a:r>
          </a:p>
          <a:p>
            <a:pPr>
              <a:lnSpc>
                <a:spcPct val="80000"/>
              </a:lnSpc>
              <a:spcBef>
                <a:spcPct val="10000"/>
              </a:spcBef>
              <a:spcAft>
                <a:spcPct val="10000"/>
              </a:spcAft>
              <a:buFontTx/>
              <a:buNone/>
            </a:pPr>
            <a:r>
              <a:rPr lang="zh-CN" altLang="en-US" sz="2400">
                <a:latin typeface="宋体" pitchFamily="2" charset="-122"/>
              </a:rPr>
              <a:t>  自己承担。如此一来，我们就可能在一个庞大的公司里，创</a:t>
            </a:r>
          </a:p>
          <a:p>
            <a:pPr>
              <a:lnSpc>
                <a:spcPct val="80000"/>
              </a:lnSpc>
              <a:spcBef>
                <a:spcPct val="10000"/>
              </a:spcBef>
              <a:spcAft>
                <a:spcPct val="10000"/>
              </a:spcAft>
              <a:buFontTx/>
              <a:buNone/>
            </a:pPr>
            <a:r>
              <a:rPr lang="zh-CN" altLang="en-US" sz="2400">
                <a:latin typeface="宋体" pitchFamily="2" charset="-122"/>
              </a:rPr>
              <a:t>  造出每一个员工都不拖延哪怕半秒钟时间的奇迹。</a:t>
            </a:r>
            <a:r>
              <a:rPr lang="zh-CN" altLang="en-US" sz="2400">
                <a:latin typeface="Arial"/>
              </a:rPr>
              <a:t>”</a:t>
            </a:r>
            <a:endParaRPr lang="zh-CN" altLang="en-US" sz="2400">
              <a:latin typeface="宋体" pitchFamily="2" charset="-122"/>
            </a:endParaRPr>
          </a:p>
          <a:p>
            <a:pPr>
              <a:lnSpc>
                <a:spcPct val="80000"/>
              </a:lnSpc>
              <a:spcBef>
                <a:spcPct val="10000"/>
              </a:spcBef>
              <a:spcAft>
                <a:spcPct val="10000"/>
              </a:spcAft>
              <a:buFontTx/>
              <a:buNone/>
            </a:pPr>
            <a:r>
              <a:rPr lang="zh-CN" altLang="en-US" sz="2400">
                <a:latin typeface="宋体" pitchFamily="2" charset="-122"/>
              </a:rPr>
              <a:t>                                    </a:t>
            </a:r>
            <a:r>
              <a:rPr lang="zh-CN" altLang="en-US" sz="2400" b="1">
                <a:solidFill>
                  <a:srgbClr val="CC3300"/>
                </a:solidFill>
                <a:latin typeface="华文行楷" pitchFamily="2" charset="-122"/>
                <a:ea typeface="华文行楷" pitchFamily="2" charset="-122"/>
              </a:rPr>
              <a:t>埃克森</a:t>
            </a:r>
            <a:r>
              <a:rPr lang="en-US" altLang="zh-CN" sz="2400" b="1">
                <a:solidFill>
                  <a:srgbClr val="CC3300"/>
                </a:solidFill>
                <a:latin typeface="华文行楷" pitchFamily="2" charset="-122"/>
                <a:ea typeface="华文行楷" pitchFamily="2" charset="-122"/>
              </a:rPr>
              <a:t>-</a:t>
            </a:r>
            <a:r>
              <a:rPr lang="zh-CN" altLang="en-US" sz="2400" b="1">
                <a:solidFill>
                  <a:srgbClr val="CC3300"/>
                </a:solidFill>
                <a:latin typeface="华文行楷" pitchFamily="2" charset="-122"/>
                <a:ea typeface="华文行楷" pitchFamily="2" charset="-122"/>
              </a:rPr>
              <a:t>美孚 公司标语</a:t>
            </a:r>
          </a:p>
        </p:txBody>
      </p:sp>
      <p:sp>
        <p:nvSpPr>
          <p:cNvPr id="1431557" name="Rectangle 5"/>
          <p:cNvSpPr>
            <a:spLocks noGrp="1" noChangeArrowheads="1"/>
          </p:cNvSpPr>
          <p:nvPr>
            <p:ph type="title"/>
          </p:nvPr>
        </p:nvSpPr>
        <p:spPr>
          <a:xfrm>
            <a:off x="547688" y="381000"/>
            <a:ext cx="5853112" cy="685800"/>
          </a:xfrm>
          <a:noFill/>
          <a:ln/>
        </p:spPr>
        <p:txBody>
          <a:bodyPr/>
          <a:lstStyle/>
          <a:p>
            <a:pPr algn="l"/>
            <a:r>
              <a:rPr kumimoji="1" lang="en-US" altLang="zh-CN" sz="3600" b="1">
                <a:solidFill>
                  <a:schemeClr val="tx1"/>
                </a:solidFill>
                <a:latin typeface="黑体" pitchFamily="49" charset="-122"/>
                <a:ea typeface="黑体" pitchFamily="49" charset="-122"/>
              </a:rPr>
              <a:t>1.</a:t>
            </a:r>
            <a:r>
              <a:rPr kumimoji="1" lang="zh-CN" altLang="en-US" sz="3600" b="1">
                <a:solidFill>
                  <a:schemeClr val="tx1"/>
                </a:solidFill>
                <a:latin typeface="黑体" pitchFamily="49" charset="-122"/>
                <a:ea typeface="黑体" pitchFamily="49" charset="-122"/>
              </a:rPr>
              <a:t>拒绝拖延，立即行动</a:t>
            </a:r>
          </a:p>
        </p:txBody>
      </p:sp>
    </p:spTree>
  </p:cSld>
  <p:clrMapOvr>
    <a:masterClrMapping/>
  </p:clrMapOvr>
  <p:transition>
    <p:rand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2579" name="Rectangle 3"/>
          <p:cNvSpPr>
            <a:spLocks noGrp="1" noChangeArrowheads="1"/>
          </p:cNvSpPr>
          <p:nvPr>
            <p:ph type="body" idx="1"/>
          </p:nvPr>
        </p:nvSpPr>
        <p:spPr>
          <a:xfrm>
            <a:off x="468313" y="1066800"/>
            <a:ext cx="8435975" cy="5410200"/>
          </a:xfrm>
        </p:spPr>
        <p:txBody>
          <a:bodyPr/>
          <a:lstStyle/>
          <a:p>
            <a:pPr>
              <a:lnSpc>
                <a:spcPct val="95000"/>
              </a:lnSpc>
              <a:spcBef>
                <a:spcPct val="0"/>
              </a:spcBef>
              <a:buFontTx/>
              <a:buNone/>
            </a:pPr>
            <a:r>
              <a:rPr lang="en-US" altLang="zh-CN" sz="2400" b="1">
                <a:solidFill>
                  <a:srgbClr val="00FF00"/>
                </a:solidFill>
                <a:latin typeface="宋体" pitchFamily="2" charset="-122"/>
              </a:rPr>
              <a:t>  </a:t>
            </a:r>
            <a:r>
              <a:rPr lang="zh-CN" altLang="en-US" sz="2400" b="1">
                <a:solidFill>
                  <a:srgbClr val="00FF00"/>
                </a:solidFill>
                <a:latin typeface="宋体" pitchFamily="2" charset="-122"/>
              </a:rPr>
              <a:t>下面是一些解决推延毛病的思路：</a:t>
            </a:r>
            <a:r>
              <a:rPr lang="zh-CN" altLang="en-US" sz="2400">
                <a:latin typeface="宋体" pitchFamily="2" charset="-122"/>
              </a:rPr>
              <a:t> </a:t>
            </a:r>
          </a:p>
          <a:p>
            <a:pPr>
              <a:spcBef>
                <a:spcPct val="5000"/>
              </a:spcBef>
              <a:buFontTx/>
              <a:buNone/>
            </a:pPr>
            <a:r>
              <a:rPr lang="zh-CN" altLang="en-US" sz="2000" b="1">
                <a:latin typeface="宋体" pitchFamily="2" charset="-122"/>
              </a:rPr>
              <a:t>  </a:t>
            </a:r>
            <a:r>
              <a:rPr lang="zh-CN" altLang="en-US" sz="2000">
                <a:latin typeface="宋体" pitchFamily="2" charset="-122"/>
              </a:rPr>
              <a:t>（</a:t>
            </a:r>
            <a:r>
              <a:rPr lang="en-US" altLang="zh-CN" sz="2000">
                <a:latin typeface="宋体" pitchFamily="2" charset="-122"/>
              </a:rPr>
              <a:t>1</a:t>
            </a:r>
            <a:r>
              <a:rPr lang="zh-CN" altLang="en-US" sz="2000">
                <a:latin typeface="宋体" pitchFamily="2" charset="-122"/>
              </a:rPr>
              <a:t>）拖延不是一种无所谓的耽搁。一个</a:t>
            </a:r>
            <a:r>
              <a:rPr lang="en-US" altLang="zh-CN" sz="2000">
                <a:latin typeface="宋体" pitchFamily="2" charset="-122"/>
              </a:rPr>
              <a:t>CEO</a:t>
            </a:r>
            <a:r>
              <a:rPr lang="zh-CN" altLang="en-US" sz="2000">
                <a:latin typeface="宋体" pitchFamily="2" charset="-122"/>
              </a:rPr>
              <a:t>可能因为没能及时做出关键</a:t>
            </a:r>
          </a:p>
          <a:p>
            <a:pPr>
              <a:spcBef>
                <a:spcPct val="5000"/>
              </a:spcBef>
              <a:buFontTx/>
              <a:buNone/>
            </a:pPr>
            <a:r>
              <a:rPr lang="zh-CN" altLang="en-US" sz="2000">
                <a:latin typeface="宋体" pitchFamily="2" charset="-122"/>
              </a:rPr>
              <a:t>       性的决定而遭到失败，很多损失是无法挽回的，这就像延误了看</a:t>
            </a:r>
          </a:p>
          <a:p>
            <a:pPr>
              <a:spcBef>
                <a:spcPct val="5000"/>
              </a:spcBef>
              <a:buFontTx/>
              <a:buNone/>
            </a:pPr>
            <a:r>
              <a:rPr lang="zh-CN" altLang="en-US" sz="2000">
                <a:latin typeface="宋体" pitchFamily="2" charset="-122"/>
              </a:rPr>
              <a:t>       病时间，就会给人的生命带来无可挽回的影响一样。</a:t>
            </a:r>
          </a:p>
          <a:p>
            <a:pPr>
              <a:spcBef>
                <a:spcPct val="5000"/>
              </a:spcBef>
              <a:buFontTx/>
              <a:buNone/>
            </a:pPr>
            <a:r>
              <a:rPr lang="zh-CN" altLang="en-US" sz="2000">
                <a:latin typeface="宋体" pitchFamily="2" charset="-122"/>
              </a:rPr>
              <a:t>  （</a:t>
            </a:r>
            <a:r>
              <a:rPr lang="en-US" altLang="zh-CN" sz="2000">
                <a:latin typeface="宋体" pitchFamily="2" charset="-122"/>
              </a:rPr>
              <a:t>2</a:t>
            </a:r>
            <a:r>
              <a:rPr lang="zh-CN" altLang="en-US" sz="2000">
                <a:latin typeface="宋体" pitchFamily="2" charset="-122"/>
              </a:rPr>
              <a:t>）从习惯拖延的一个具体方面突破，一种得到解脱和成功的感觉将</a:t>
            </a:r>
          </a:p>
          <a:p>
            <a:pPr>
              <a:spcBef>
                <a:spcPct val="5000"/>
              </a:spcBef>
              <a:buFontTx/>
              <a:buNone/>
            </a:pPr>
            <a:r>
              <a:rPr lang="zh-CN" altLang="en-US" sz="2000">
                <a:latin typeface="宋体" pitchFamily="2" charset="-122"/>
              </a:rPr>
              <a:t>       会帮助我们全面地克服它。</a:t>
            </a:r>
          </a:p>
          <a:p>
            <a:pPr>
              <a:spcBef>
                <a:spcPct val="5000"/>
              </a:spcBef>
              <a:buFontTx/>
              <a:buNone/>
            </a:pPr>
            <a:r>
              <a:rPr lang="zh-CN" altLang="en-US" sz="2000">
                <a:latin typeface="宋体" pitchFamily="2" charset="-122"/>
              </a:rPr>
              <a:t>  （</a:t>
            </a:r>
            <a:r>
              <a:rPr lang="en-US" altLang="zh-CN" sz="2000">
                <a:latin typeface="宋体" pitchFamily="2" charset="-122"/>
              </a:rPr>
              <a:t>3</a:t>
            </a:r>
            <a:r>
              <a:rPr lang="zh-CN" altLang="en-US" sz="2000">
                <a:latin typeface="宋体" pitchFamily="2" charset="-122"/>
              </a:rPr>
              <a:t>）拟定一个完成工作任务的期限，给自己加压，并实行公众承诺，</a:t>
            </a:r>
          </a:p>
          <a:p>
            <a:pPr>
              <a:spcBef>
                <a:spcPct val="5000"/>
              </a:spcBef>
              <a:buFontTx/>
              <a:buNone/>
            </a:pPr>
            <a:r>
              <a:rPr lang="zh-CN" altLang="en-US" sz="2000">
                <a:latin typeface="宋体" pitchFamily="2" charset="-122"/>
              </a:rPr>
              <a:t>       让身边的人都知道我们的期限，让他们看到我们如期完成，否则，</a:t>
            </a:r>
          </a:p>
          <a:p>
            <a:pPr>
              <a:spcBef>
                <a:spcPct val="5000"/>
              </a:spcBef>
              <a:buFontTx/>
              <a:buNone/>
            </a:pPr>
            <a:r>
              <a:rPr lang="zh-CN" altLang="en-US" sz="2000">
                <a:latin typeface="宋体" pitchFamily="2" charset="-122"/>
              </a:rPr>
              <a:t>       就要</a:t>
            </a:r>
            <a:r>
              <a:rPr lang="zh-CN" altLang="en-US" sz="2000">
                <a:latin typeface="Arial"/>
              </a:rPr>
              <a:t>“</a:t>
            </a:r>
            <a:r>
              <a:rPr lang="zh-CN" altLang="en-US" sz="2000">
                <a:latin typeface="宋体" pitchFamily="2" charset="-122"/>
              </a:rPr>
              <a:t>裸奔</a:t>
            </a:r>
            <a:r>
              <a:rPr lang="zh-CN" altLang="en-US" sz="2000">
                <a:latin typeface="Arial"/>
              </a:rPr>
              <a:t>”</a:t>
            </a:r>
            <a:r>
              <a:rPr lang="zh-CN" altLang="en-US" sz="2000">
                <a:latin typeface="宋体" pitchFamily="2" charset="-122"/>
              </a:rPr>
              <a:t>。</a:t>
            </a:r>
          </a:p>
          <a:p>
            <a:pPr>
              <a:spcBef>
                <a:spcPct val="5000"/>
              </a:spcBef>
              <a:buFontTx/>
              <a:buNone/>
            </a:pPr>
            <a:r>
              <a:rPr lang="zh-CN" altLang="en-US" sz="2000">
                <a:latin typeface="宋体" pitchFamily="2" charset="-122"/>
              </a:rPr>
              <a:t>  （</a:t>
            </a:r>
            <a:r>
              <a:rPr lang="en-US" altLang="zh-CN" sz="2000">
                <a:latin typeface="宋体" pitchFamily="2" charset="-122"/>
              </a:rPr>
              <a:t>4</a:t>
            </a:r>
            <a:r>
              <a:rPr lang="zh-CN" altLang="en-US" sz="2000">
                <a:latin typeface="宋体" pitchFamily="2" charset="-122"/>
              </a:rPr>
              <a:t>）有些人因为过分追求完美而拖延了时间，总想在万无一失的情况</a:t>
            </a:r>
          </a:p>
          <a:p>
            <a:pPr>
              <a:spcBef>
                <a:spcPct val="5000"/>
              </a:spcBef>
              <a:buFontTx/>
              <a:buNone/>
            </a:pPr>
            <a:r>
              <a:rPr lang="zh-CN" altLang="en-US" sz="2000">
                <a:latin typeface="宋体" pitchFamily="2" charset="-122"/>
              </a:rPr>
              <a:t>       再去行动，其实十全十美是不存在的。</a:t>
            </a:r>
          </a:p>
          <a:p>
            <a:pPr>
              <a:spcBef>
                <a:spcPct val="5000"/>
              </a:spcBef>
              <a:buFontTx/>
              <a:buNone/>
            </a:pPr>
            <a:r>
              <a:rPr lang="zh-CN" altLang="en-US" sz="2000">
                <a:latin typeface="宋体" pitchFamily="2" charset="-122"/>
              </a:rPr>
              <a:t>  （</a:t>
            </a:r>
            <a:r>
              <a:rPr lang="en-US" altLang="zh-CN" sz="2000">
                <a:latin typeface="宋体" pitchFamily="2" charset="-122"/>
              </a:rPr>
              <a:t>5</a:t>
            </a:r>
            <a:r>
              <a:rPr lang="zh-CN" altLang="en-US" sz="2000">
                <a:latin typeface="宋体" pitchFamily="2" charset="-122"/>
              </a:rPr>
              <a:t>）如果你因为害怕见领导或客户而迟疑不决，唯一的办法就是现在</a:t>
            </a:r>
          </a:p>
          <a:p>
            <a:pPr>
              <a:spcBef>
                <a:spcPct val="5000"/>
              </a:spcBef>
              <a:buFontTx/>
              <a:buNone/>
            </a:pPr>
            <a:r>
              <a:rPr lang="zh-CN" altLang="en-US" sz="2000">
                <a:latin typeface="宋体" pitchFamily="2" charset="-122"/>
              </a:rPr>
              <a:t>       就拿起电话或现在就去。</a:t>
            </a:r>
          </a:p>
          <a:p>
            <a:pPr>
              <a:spcBef>
                <a:spcPct val="5000"/>
              </a:spcBef>
              <a:buFontTx/>
              <a:buNone/>
            </a:pPr>
            <a:r>
              <a:rPr lang="zh-CN" altLang="en-US" sz="2000">
                <a:latin typeface="宋体" pitchFamily="2" charset="-122"/>
              </a:rPr>
              <a:t>  （</a:t>
            </a:r>
            <a:r>
              <a:rPr lang="en-US" altLang="zh-CN" sz="2000">
                <a:latin typeface="宋体" pitchFamily="2" charset="-122"/>
              </a:rPr>
              <a:t>6</a:t>
            </a:r>
            <a:r>
              <a:rPr lang="zh-CN" altLang="en-US" sz="2000">
                <a:latin typeface="宋体" pitchFamily="2" charset="-122"/>
              </a:rPr>
              <a:t>）诸如</a:t>
            </a:r>
            <a:r>
              <a:rPr lang="zh-CN" altLang="en-US" sz="2000">
                <a:latin typeface="Arial"/>
              </a:rPr>
              <a:t>“</a:t>
            </a:r>
            <a:r>
              <a:rPr lang="zh-CN" altLang="en-US" sz="2000">
                <a:latin typeface="宋体" pitchFamily="2" charset="-122"/>
              </a:rPr>
              <a:t>再等一会儿</a:t>
            </a:r>
            <a:r>
              <a:rPr lang="zh-CN" altLang="en-US" sz="2000">
                <a:latin typeface="Arial"/>
              </a:rPr>
              <a:t>”</a:t>
            </a:r>
            <a:r>
              <a:rPr lang="zh-CN" altLang="en-US" sz="2000">
                <a:latin typeface="宋体" pitchFamily="2" charset="-122"/>
              </a:rPr>
              <a:t>、</a:t>
            </a:r>
            <a:r>
              <a:rPr lang="zh-CN" altLang="en-US" sz="2000">
                <a:latin typeface="Arial"/>
              </a:rPr>
              <a:t>“</a:t>
            </a:r>
            <a:r>
              <a:rPr lang="zh-CN" altLang="en-US" sz="2000">
                <a:latin typeface="宋体" pitchFamily="2" charset="-122"/>
              </a:rPr>
              <a:t>明天开始做</a:t>
            </a:r>
            <a:r>
              <a:rPr lang="zh-CN" altLang="en-US" sz="2000">
                <a:latin typeface="Arial"/>
              </a:rPr>
              <a:t>”“</a:t>
            </a:r>
            <a:r>
              <a:rPr lang="zh-CN" altLang="en-US" sz="2000">
                <a:latin typeface="宋体" pitchFamily="2" charset="-122"/>
              </a:rPr>
              <a:t>天又下雨了</a:t>
            </a:r>
            <a:r>
              <a:rPr lang="zh-CN" altLang="en-US" sz="2000">
                <a:latin typeface="Arial"/>
              </a:rPr>
              <a:t>”“</a:t>
            </a:r>
            <a:r>
              <a:rPr lang="zh-CN" altLang="en-US" sz="2000">
                <a:latin typeface="宋体" pitchFamily="2" charset="-122"/>
              </a:rPr>
              <a:t>今天不舒服</a:t>
            </a:r>
            <a:r>
              <a:rPr lang="zh-CN" altLang="en-US" sz="2000">
                <a:latin typeface="Arial"/>
              </a:rPr>
              <a:t>”</a:t>
            </a:r>
            <a:r>
              <a:rPr lang="zh-CN" altLang="en-US" sz="2000">
                <a:latin typeface="宋体" pitchFamily="2" charset="-122"/>
              </a:rPr>
              <a:t>这样的</a:t>
            </a:r>
          </a:p>
          <a:p>
            <a:pPr>
              <a:spcBef>
                <a:spcPct val="5000"/>
              </a:spcBef>
              <a:buFontTx/>
              <a:buNone/>
            </a:pPr>
            <a:r>
              <a:rPr lang="zh-CN" altLang="en-US" sz="2000">
                <a:latin typeface="宋体" pitchFamily="2" charset="-122"/>
              </a:rPr>
              <a:t>       语言或心理意念，实质上是一种借口，这是弱者的表现，请马上</a:t>
            </a:r>
          </a:p>
          <a:p>
            <a:pPr>
              <a:spcBef>
                <a:spcPct val="5000"/>
              </a:spcBef>
              <a:buFontTx/>
              <a:buNone/>
            </a:pPr>
            <a:r>
              <a:rPr lang="zh-CN" altLang="en-US" sz="2000">
                <a:latin typeface="宋体" pitchFamily="2" charset="-122"/>
              </a:rPr>
              <a:t>       清除它们。 </a:t>
            </a:r>
          </a:p>
        </p:txBody>
      </p:sp>
      <p:sp>
        <p:nvSpPr>
          <p:cNvPr id="1432581" name="Rectangle 5"/>
          <p:cNvSpPr>
            <a:spLocks noGrp="1" noChangeArrowheads="1"/>
          </p:cNvSpPr>
          <p:nvPr>
            <p:ph type="title"/>
          </p:nvPr>
        </p:nvSpPr>
        <p:spPr>
          <a:xfrm>
            <a:off x="547688" y="457200"/>
            <a:ext cx="5853112" cy="685800"/>
          </a:xfrm>
          <a:noFill/>
          <a:ln/>
        </p:spPr>
        <p:txBody>
          <a:bodyPr/>
          <a:lstStyle/>
          <a:p>
            <a:pPr algn="l"/>
            <a:r>
              <a:rPr kumimoji="1" lang="en-US" altLang="zh-CN" sz="3600" b="1">
                <a:solidFill>
                  <a:schemeClr val="tx1"/>
                </a:solidFill>
                <a:latin typeface="黑体" pitchFamily="49" charset="-122"/>
                <a:ea typeface="黑体" pitchFamily="49" charset="-122"/>
              </a:rPr>
              <a:t>1.</a:t>
            </a:r>
            <a:r>
              <a:rPr kumimoji="1" lang="zh-CN" altLang="en-US" sz="3600" b="1">
                <a:solidFill>
                  <a:schemeClr val="tx1"/>
                </a:solidFill>
                <a:latin typeface="黑体" pitchFamily="49" charset="-122"/>
                <a:ea typeface="黑体" pitchFamily="49" charset="-122"/>
              </a:rPr>
              <a:t>拒绝拖延，立即行动</a:t>
            </a:r>
          </a:p>
        </p:txBody>
      </p:sp>
    </p:spTree>
  </p:cSld>
  <p:clrMapOvr>
    <a:masterClrMapping/>
  </p:clrMapOvr>
  <p:transition>
    <p:rand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02" name="Rectangle 2"/>
          <p:cNvSpPr>
            <a:spLocks noGrp="1" noChangeArrowheads="1"/>
          </p:cNvSpPr>
          <p:nvPr>
            <p:ph type="title"/>
          </p:nvPr>
        </p:nvSpPr>
        <p:spPr>
          <a:xfrm>
            <a:off x="620713" y="914400"/>
            <a:ext cx="5322887" cy="914400"/>
          </a:xfrm>
        </p:spPr>
        <p:txBody>
          <a:bodyPr/>
          <a:lstStyle/>
          <a:p>
            <a:pPr algn="l"/>
            <a:r>
              <a:rPr kumimoji="1" lang="en-US" altLang="zh-CN" sz="3600" b="1">
                <a:solidFill>
                  <a:schemeClr val="tx1"/>
                </a:solidFill>
                <a:latin typeface="黑体" pitchFamily="49" charset="-122"/>
                <a:ea typeface="黑体" pitchFamily="49" charset="-122"/>
              </a:rPr>
              <a:t>2.</a:t>
            </a:r>
            <a:r>
              <a:rPr kumimoji="1" lang="zh-CN" altLang="en-US" sz="3600" b="1">
                <a:solidFill>
                  <a:schemeClr val="tx1"/>
                </a:solidFill>
                <a:latin typeface="黑体" pitchFamily="49" charset="-122"/>
                <a:ea typeface="黑体" pitchFamily="49" charset="-122"/>
              </a:rPr>
              <a:t>在平凡中，做出精彩</a:t>
            </a:r>
          </a:p>
        </p:txBody>
      </p:sp>
      <p:sp>
        <p:nvSpPr>
          <p:cNvPr id="1433603" name="Rectangle 3"/>
          <p:cNvSpPr>
            <a:spLocks noGrp="1" noChangeArrowheads="1"/>
          </p:cNvSpPr>
          <p:nvPr>
            <p:ph type="body" idx="1"/>
          </p:nvPr>
        </p:nvSpPr>
        <p:spPr>
          <a:xfrm>
            <a:off x="609600" y="2593975"/>
            <a:ext cx="8229600" cy="2359025"/>
          </a:xfrm>
        </p:spPr>
        <p:txBody>
          <a:bodyPr/>
          <a:lstStyle/>
          <a:p>
            <a:pPr>
              <a:spcAft>
                <a:spcPct val="20000"/>
              </a:spcAft>
              <a:buFontTx/>
              <a:buNone/>
            </a:pPr>
            <a:r>
              <a:rPr lang="en-US" altLang="zh-CN" sz="2600">
                <a:latin typeface="宋体" pitchFamily="2" charset="-122"/>
              </a:rPr>
              <a:t>      </a:t>
            </a:r>
            <a:r>
              <a:rPr lang="zh-CN" altLang="en-US" sz="2600">
                <a:latin typeface="宋体" pitchFamily="2" charset="-122"/>
              </a:rPr>
              <a:t>很多人都梦想做出轰轰烈烈的事业。但事实上</a:t>
            </a:r>
            <a:r>
              <a:rPr lang="en-US" altLang="zh-CN" sz="2600">
                <a:latin typeface="宋体" pitchFamily="2" charset="-122"/>
              </a:rPr>
              <a:t>,</a:t>
            </a:r>
          </a:p>
          <a:p>
            <a:pPr>
              <a:spcAft>
                <a:spcPct val="20000"/>
              </a:spcAft>
              <a:buFontTx/>
              <a:buNone/>
            </a:pPr>
            <a:r>
              <a:rPr lang="en-US" altLang="zh-CN" sz="2600">
                <a:latin typeface="宋体" pitchFamily="2" charset="-122"/>
              </a:rPr>
              <a:t>  </a:t>
            </a:r>
            <a:r>
              <a:rPr lang="zh-CN" altLang="en-US" sz="2600">
                <a:latin typeface="宋体" pitchFamily="2" charset="-122"/>
              </a:rPr>
              <a:t>很多轰轰烈烈的事业并没有什么惊天动地的举动</a:t>
            </a:r>
            <a:r>
              <a:rPr lang="en-US" altLang="zh-CN" sz="2600">
                <a:latin typeface="宋体" pitchFamily="2" charset="-122"/>
              </a:rPr>
              <a:t>,</a:t>
            </a:r>
            <a:r>
              <a:rPr lang="zh-CN" altLang="en-US" sz="2600">
                <a:latin typeface="宋体" pitchFamily="2" charset="-122"/>
              </a:rPr>
              <a:t>而</a:t>
            </a:r>
          </a:p>
          <a:p>
            <a:pPr>
              <a:spcAft>
                <a:spcPct val="20000"/>
              </a:spcAft>
              <a:buFontTx/>
              <a:buNone/>
            </a:pPr>
            <a:r>
              <a:rPr lang="zh-CN" altLang="en-US" sz="2600">
                <a:latin typeface="宋体" pitchFamily="2" charset="-122"/>
              </a:rPr>
              <a:t>  是有许许多多平凡甚至乏味的事情所组成。</a:t>
            </a:r>
          </a:p>
          <a:p>
            <a:pPr>
              <a:spcAft>
                <a:spcPct val="20000"/>
              </a:spcAft>
              <a:buFontTx/>
              <a:buNone/>
            </a:pPr>
            <a:r>
              <a:rPr lang="zh-CN" altLang="en-US" sz="2400">
                <a:latin typeface="宋体" pitchFamily="2" charset="-122"/>
              </a:rPr>
              <a:t>      </a:t>
            </a:r>
            <a:r>
              <a:rPr lang="zh-CN" altLang="en-US" sz="2400" b="1">
                <a:solidFill>
                  <a:srgbClr val="CC3300"/>
                </a:solidFill>
                <a:latin typeface="华文行楷" pitchFamily="2" charset="-122"/>
                <a:ea typeface="华文行楷" pitchFamily="2" charset="-122"/>
              </a:rPr>
              <a:t>弗雷德送邮件 </a:t>
            </a:r>
            <a:endParaRPr lang="zh-CN" altLang="en-US" sz="1200" b="1">
              <a:solidFill>
                <a:srgbClr val="CC3300"/>
              </a:solidFill>
              <a:latin typeface="华文行楷" pitchFamily="2" charset="-122"/>
              <a:ea typeface="华文行楷" pitchFamily="2" charset="-122"/>
            </a:endParaRPr>
          </a:p>
        </p:txBody>
      </p:sp>
    </p:spTree>
  </p:cSld>
  <p:clrMapOvr>
    <a:masterClrMapping/>
  </p:clrMapOvr>
  <p:transition>
    <p:rand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651" name="Rectangle 3"/>
          <p:cNvSpPr>
            <a:spLocks noGrp="1" noChangeArrowheads="1"/>
          </p:cNvSpPr>
          <p:nvPr>
            <p:ph type="body" idx="1"/>
          </p:nvPr>
        </p:nvSpPr>
        <p:spPr>
          <a:xfrm>
            <a:off x="457200" y="1600200"/>
            <a:ext cx="8229600" cy="4648200"/>
          </a:xfrm>
        </p:spPr>
        <p:txBody>
          <a:bodyPr/>
          <a:lstStyle/>
          <a:p>
            <a:pPr>
              <a:lnSpc>
                <a:spcPct val="90000"/>
              </a:lnSpc>
              <a:buFontTx/>
              <a:buNone/>
            </a:pPr>
            <a:r>
              <a:rPr lang="en-US" altLang="zh-CN" sz="3000">
                <a:latin typeface="宋体" pitchFamily="2" charset="-122"/>
              </a:rPr>
              <a:t>      </a:t>
            </a:r>
            <a:r>
              <a:rPr lang="zh-CN" altLang="en-US" sz="3000">
                <a:latin typeface="宋体" pitchFamily="2" charset="-122"/>
              </a:rPr>
              <a:t>职业是人的使命所在，忠于职守、认真履</a:t>
            </a:r>
          </a:p>
          <a:p>
            <a:pPr>
              <a:lnSpc>
                <a:spcPct val="90000"/>
              </a:lnSpc>
              <a:buFontTx/>
              <a:buNone/>
            </a:pPr>
            <a:r>
              <a:rPr lang="zh-CN" altLang="en-US" sz="3000">
                <a:latin typeface="宋体" pitchFamily="2" charset="-122"/>
              </a:rPr>
              <a:t>  行本职工作是人类共同拥有的一种崇高精神。</a:t>
            </a:r>
          </a:p>
          <a:p>
            <a:pPr>
              <a:lnSpc>
                <a:spcPct val="90000"/>
              </a:lnSpc>
              <a:buFontTx/>
              <a:buNone/>
            </a:pPr>
            <a:r>
              <a:rPr lang="zh-CN" altLang="en-US" sz="3000">
                <a:latin typeface="宋体" pitchFamily="2" charset="-122"/>
              </a:rPr>
              <a:t>  从世俗的角度来说，敬业就是尊重自己的工作，</a:t>
            </a:r>
          </a:p>
          <a:p>
            <a:pPr>
              <a:lnSpc>
                <a:spcPct val="90000"/>
              </a:lnSpc>
              <a:buFontTx/>
              <a:buNone/>
            </a:pPr>
            <a:r>
              <a:rPr lang="zh-CN" altLang="en-US" sz="3000">
                <a:latin typeface="宋体" pitchFamily="2" charset="-122"/>
              </a:rPr>
              <a:t>  将工作当成自己一定要做好的事。敬业首要的</a:t>
            </a:r>
          </a:p>
          <a:p>
            <a:pPr>
              <a:lnSpc>
                <a:spcPct val="90000"/>
              </a:lnSpc>
              <a:buFontTx/>
              <a:buNone/>
            </a:pPr>
            <a:r>
              <a:rPr lang="zh-CN" altLang="en-US" sz="3000">
                <a:latin typeface="宋体" pitchFamily="2" charset="-122"/>
              </a:rPr>
              <a:t>  是一个</a:t>
            </a:r>
            <a:r>
              <a:rPr lang="zh-CN" altLang="en-US" sz="3000">
                <a:latin typeface="Arial"/>
              </a:rPr>
              <a:t>“</a:t>
            </a:r>
            <a:r>
              <a:rPr lang="zh-CN" altLang="en-US" sz="3000">
                <a:latin typeface="宋体" pitchFamily="2" charset="-122"/>
              </a:rPr>
              <a:t>敬</a:t>
            </a:r>
            <a:r>
              <a:rPr lang="zh-CN" altLang="en-US" sz="3000">
                <a:latin typeface="Arial"/>
              </a:rPr>
              <a:t>”</a:t>
            </a:r>
            <a:r>
              <a:rPr lang="zh-CN" altLang="en-US" sz="3000">
                <a:latin typeface="宋体" pitchFamily="2" charset="-122"/>
              </a:rPr>
              <a:t>字，体现为忠于职守、尽职尽责、</a:t>
            </a:r>
          </a:p>
          <a:p>
            <a:pPr>
              <a:lnSpc>
                <a:spcPct val="90000"/>
              </a:lnSpc>
              <a:buFontTx/>
              <a:buNone/>
            </a:pPr>
            <a:r>
              <a:rPr lang="zh-CN" altLang="en-US" sz="3000">
                <a:latin typeface="宋体" pitchFamily="2" charset="-122"/>
              </a:rPr>
              <a:t>  一丝不苟、善始善终的职业道德，其中包含了</a:t>
            </a:r>
          </a:p>
          <a:p>
            <a:pPr>
              <a:lnSpc>
                <a:spcPct val="90000"/>
              </a:lnSpc>
              <a:buFontTx/>
              <a:buNone/>
            </a:pPr>
            <a:r>
              <a:rPr lang="zh-CN" altLang="en-US" sz="3000">
                <a:latin typeface="宋体" pitchFamily="2" charset="-122"/>
              </a:rPr>
              <a:t>  使命感和道德责任感。</a:t>
            </a:r>
          </a:p>
          <a:p>
            <a:pPr>
              <a:lnSpc>
                <a:spcPct val="90000"/>
              </a:lnSpc>
              <a:buFontTx/>
              <a:buNone/>
            </a:pPr>
            <a:r>
              <a:rPr lang="zh-CN" altLang="en-US" sz="3000">
                <a:latin typeface="宋体" pitchFamily="2" charset="-122"/>
              </a:rPr>
              <a:t>      敬业精神成为一种最起码的为人之道</a:t>
            </a:r>
            <a:r>
              <a:rPr lang="en-US" altLang="zh-CN" sz="3000">
                <a:latin typeface="宋体" pitchFamily="2" charset="-122"/>
              </a:rPr>
              <a:t>,</a:t>
            </a:r>
            <a:r>
              <a:rPr lang="zh-CN" altLang="en-US" sz="3000">
                <a:latin typeface="宋体" pitchFamily="2" charset="-122"/>
              </a:rPr>
              <a:t>也</a:t>
            </a:r>
          </a:p>
          <a:p>
            <a:pPr>
              <a:lnSpc>
                <a:spcPct val="90000"/>
              </a:lnSpc>
              <a:buFontTx/>
              <a:buNone/>
            </a:pPr>
            <a:r>
              <a:rPr lang="zh-CN" altLang="en-US" sz="3000">
                <a:latin typeface="宋体" pitchFamily="2" charset="-122"/>
              </a:rPr>
              <a:t>  是任何人成就事业的必要条件。</a:t>
            </a:r>
          </a:p>
        </p:txBody>
      </p:sp>
      <p:sp>
        <p:nvSpPr>
          <p:cNvPr id="1435653" name="Rectangle 5"/>
          <p:cNvSpPr>
            <a:spLocks noGrp="1" noChangeArrowheads="1"/>
          </p:cNvSpPr>
          <p:nvPr>
            <p:ph type="title"/>
          </p:nvPr>
        </p:nvSpPr>
        <p:spPr>
          <a:xfrm>
            <a:off x="620713" y="609600"/>
            <a:ext cx="5322887" cy="914400"/>
          </a:xfrm>
          <a:noFill/>
          <a:ln/>
        </p:spPr>
        <p:txBody>
          <a:bodyPr/>
          <a:lstStyle/>
          <a:p>
            <a:pPr algn="l"/>
            <a:r>
              <a:rPr kumimoji="1" lang="en-US" altLang="zh-CN" sz="3600" b="1">
                <a:solidFill>
                  <a:schemeClr val="tx1"/>
                </a:solidFill>
                <a:latin typeface="黑体" pitchFamily="49" charset="-122"/>
                <a:ea typeface="黑体" pitchFamily="49" charset="-122"/>
              </a:rPr>
              <a:t>2.</a:t>
            </a:r>
            <a:r>
              <a:rPr kumimoji="1" lang="zh-CN" altLang="en-US" sz="3600" b="1">
                <a:solidFill>
                  <a:schemeClr val="tx1"/>
                </a:solidFill>
                <a:latin typeface="黑体" pitchFamily="49" charset="-122"/>
                <a:ea typeface="黑体" pitchFamily="49" charset="-122"/>
              </a:rPr>
              <a:t>在平凡中，做出精彩</a:t>
            </a:r>
          </a:p>
        </p:txBody>
      </p:sp>
    </p:spTree>
  </p:cSld>
  <p:clrMapOvr>
    <a:masterClrMapping/>
  </p:clrMapOvr>
  <p:transition>
    <p:rand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626" name="Rectangle 2"/>
          <p:cNvSpPr>
            <a:spLocks noGrp="1" noChangeArrowheads="1"/>
          </p:cNvSpPr>
          <p:nvPr>
            <p:ph type="title"/>
          </p:nvPr>
        </p:nvSpPr>
        <p:spPr>
          <a:xfrm>
            <a:off x="620713" y="1219200"/>
            <a:ext cx="5170487" cy="762000"/>
          </a:xfrm>
        </p:spPr>
        <p:txBody>
          <a:bodyPr/>
          <a:lstStyle/>
          <a:p>
            <a:pPr algn="l"/>
            <a:r>
              <a:rPr kumimoji="1" lang="en-US" altLang="zh-CN" sz="3600" b="1">
                <a:solidFill>
                  <a:schemeClr val="tx1"/>
                </a:solidFill>
                <a:latin typeface="黑体" pitchFamily="49" charset="-122"/>
                <a:ea typeface="黑体" pitchFamily="49" charset="-122"/>
              </a:rPr>
              <a:t>3.</a:t>
            </a:r>
            <a:r>
              <a:rPr kumimoji="1" lang="zh-CN" altLang="en-US" sz="3600" b="1">
                <a:solidFill>
                  <a:schemeClr val="tx1"/>
                </a:solidFill>
                <a:latin typeface="黑体" pitchFamily="49" charset="-122"/>
                <a:ea typeface="黑体" pitchFamily="49" charset="-122"/>
              </a:rPr>
              <a:t>自己提问，突破惯性</a:t>
            </a:r>
          </a:p>
        </p:txBody>
      </p:sp>
      <p:sp>
        <p:nvSpPr>
          <p:cNvPr id="1434627" name="Rectangle 3"/>
          <p:cNvSpPr>
            <a:spLocks noGrp="1" noChangeArrowheads="1"/>
          </p:cNvSpPr>
          <p:nvPr>
            <p:ph type="body" idx="1"/>
          </p:nvPr>
        </p:nvSpPr>
        <p:spPr>
          <a:xfrm>
            <a:off x="762000" y="2971800"/>
            <a:ext cx="8229600" cy="2438400"/>
          </a:xfrm>
        </p:spPr>
        <p:txBody>
          <a:bodyPr/>
          <a:lstStyle/>
          <a:p>
            <a:pPr>
              <a:buFontTx/>
              <a:buNone/>
            </a:pPr>
            <a:r>
              <a:rPr lang="en-US" altLang="zh-CN"/>
              <a:t>        </a:t>
            </a:r>
            <a:r>
              <a:rPr lang="zh-CN" altLang="en-US" sz="2600">
                <a:latin typeface="宋体" pitchFamily="2" charset="-122"/>
              </a:rPr>
              <a:t>每个人之所以会有不同的成就，原因就在于所提</a:t>
            </a:r>
          </a:p>
          <a:p>
            <a:pPr>
              <a:buFontTx/>
              <a:buNone/>
            </a:pPr>
            <a:r>
              <a:rPr lang="zh-CN" altLang="en-US" sz="2600">
                <a:latin typeface="宋体" pitchFamily="2" charset="-122"/>
              </a:rPr>
              <a:t>  出的问题不同。只有能提出好的问题，才能得到好的</a:t>
            </a:r>
          </a:p>
          <a:p>
            <a:pPr>
              <a:buFontTx/>
              <a:buNone/>
            </a:pPr>
            <a:r>
              <a:rPr lang="zh-CN" altLang="en-US" sz="2600">
                <a:latin typeface="宋体" pitchFamily="2" charset="-122"/>
              </a:rPr>
              <a:t>  答案。</a:t>
            </a:r>
          </a:p>
          <a:p>
            <a:pPr>
              <a:buFontTx/>
              <a:buNone/>
            </a:pPr>
            <a:r>
              <a:rPr lang="zh-CN" altLang="en-US" sz="2400" b="1">
                <a:solidFill>
                  <a:srgbClr val="CC3300"/>
                </a:solidFill>
                <a:latin typeface="华文行楷" pitchFamily="2" charset="-122"/>
                <a:ea typeface="华文行楷" pitchFamily="2" charset="-122"/>
              </a:rPr>
              <a:t>           米契尔积极自问  </a:t>
            </a:r>
          </a:p>
        </p:txBody>
      </p:sp>
    </p:spTree>
  </p:cSld>
  <p:clrMapOvr>
    <a:masterClrMapping/>
  </p:clrMapOvr>
  <p:transition>
    <p:rand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6675" name="Rectangle 3"/>
          <p:cNvSpPr>
            <a:spLocks noGrp="1" noChangeArrowheads="1"/>
          </p:cNvSpPr>
          <p:nvPr>
            <p:ph type="body" idx="1"/>
          </p:nvPr>
        </p:nvSpPr>
        <p:spPr>
          <a:xfrm>
            <a:off x="228600" y="1905000"/>
            <a:ext cx="8458200" cy="3962400"/>
          </a:xfrm>
        </p:spPr>
        <p:txBody>
          <a:bodyPr/>
          <a:lstStyle/>
          <a:p>
            <a:pPr>
              <a:lnSpc>
                <a:spcPct val="80000"/>
              </a:lnSpc>
              <a:buFontTx/>
              <a:buNone/>
            </a:pPr>
            <a:r>
              <a:rPr lang="en-US" altLang="zh-CN" sz="2800" b="1">
                <a:solidFill>
                  <a:srgbClr val="00FF00"/>
                </a:solidFill>
                <a:latin typeface="宋体" pitchFamily="2" charset="-122"/>
              </a:rPr>
              <a:t>      </a:t>
            </a:r>
            <a:r>
              <a:rPr lang="zh-CN" altLang="en-US" sz="2800" b="1">
                <a:solidFill>
                  <a:srgbClr val="00FF00"/>
                </a:solidFill>
                <a:latin typeface="宋体" pitchFamily="2" charset="-122"/>
              </a:rPr>
              <a:t>我们应多加注意平日习惯用的问句，尽可能使</a:t>
            </a:r>
          </a:p>
          <a:p>
            <a:pPr>
              <a:lnSpc>
                <a:spcPct val="80000"/>
              </a:lnSpc>
              <a:buFontTx/>
              <a:buNone/>
            </a:pPr>
            <a:r>
              <a:rPr lang="zh-CN" altLang="en-US" sz="2800" b="1">
                <a:solidFill>
                  <a:srgbClr val="00FF00"/>
                </a:solidFill>
                <a:latin typeface="宋体" pitchFamily="2" charset="-122"/>
              </a:rPr>
              <a:t>  用具有建设性、促使奋发的、造成积极性的问句。</a:t>
            </a:r>
          </a:p>
          <a:p>
            <a:pPr>
              <a:lnSpc>
                <a:spcPct val="80000"/>
              </a:lnSpc>
              <a:buFontTx/>
              <a:buNone/>
            </a:pPr>
            <a:r>
              <a:rPr lang="zh-CN" altLang="en-US" sz="2800" b="1">
                <a:solidFill>
                  <a:schemeClr val="folHlink"/>
                </a:solidFill>
                <a:latin typeface="黑体" pitchFamily="49" charset="-122"/>
                <a:ea typeface="黑体" pitchFamily="49" charset="-122"/>
              </a:rPr>
              <a:t>   </a:t>
            </a:r>
            <a:r>
              <a:rPr lang="en-US" altLang="zh-CN" sz="2700">
                <a:solidFill>
                  <a:schemeClr val="folHlink"/>
                </a:solidFill>
                <a:latin typeface="宋体" pitchFamily="2" charset="-122"/>
              </a:rPr>
              <a:t>A</a:t>
            </a:r>
            <a:r>
              <a:rPr lang="zh-CN" altLang="en-US" sz="2700">
                <a:solidFill>
                  <a:schemeClr val="folHlink"/>
                </a:solidFill>
                <a:latin typeface="宋体" pitchFamily="2" charset="-122"/>
              </a:rPr>
              <a:t>、面对困难时提问自己</a:t>
            </a:r>
            <a:r>
              <a:rPr lang="en-US" altLang="zh-CN" sz="2700">
                <a:solidFill>
                  <a:schemeClr val="folHlink"/>
                </a:solidFill>
                <a:latin typeface="Arial"/>
              </a:rPr>
              <a:t>——</a:t>
            </a:r>
            <a:endParaRPr lang="en-US" altLang="zh-CN" sz="2700">
              <a:solidFill>
                <a:schemeClr val="folHlink"/>
              </a:solidFill>
              <a:latin typeface="宋体" pitchFamily="2" charset="-122"/>
            </a:endParaRPr>
          </a:p>
          <a:p>
            <a:pPr>
              <a:lnSpc>
                <a:spcPct val="80000"/>
              </a:lnSpc>
              <a:buFontTx/>
              <a:buNone/>
            </a:pPr>
            <a:r>
              <a:rPr lang="en-US" altLang="zh-CN" sz="2700">
                <a:latin typeface="宋体" pitchFamily="2" charset="-122"/>
              </a:rPr>
              <a:t>    </a:t>
            </a:r>
            <a:r>
              <a:rPr lang="en-US" altLang="zh-CN" sz="2700">
                <a:latin typeface="Arial"/>
              </a:rPr>
              <a:t>  </a:t>
            </a:r>
            <a:r>
              <a:rPr lang="zh-CN" altLang="en-US" sz="2700">
                <a:latin typeface="宋体" pitchFamily="2" charset="-122"/>
              </a:rPr>
              <a:t>（</a:t>
            </a:r>
            <a:r>
              <a:rPr lang="en-US" altLang="zh-CN" sz="2700">
                <a:latin typeface="宋体" pitchFamily="2" charset="-122"/>
              </a:rPr>
              <a:t>1</a:t>
            </a:r>
            <a:r>
              <a:rPr lang="zh-CN" altLang="en-US" sz="2700">
                <a:latin typeface="宋体" pitchFamily="2" charset="-122"/>
              </a:rPr>
              <a:t>）</a:t>
            </a:r>
            <a:r>
              <a:rPr lang="zh-CN" altLang="en-US" sz="2700">
                <a:latin typeface="Arial"/>
              </a:rPr>
              <a:t>“</a:t>
            </a:r>
            <a:r>
              <a:rPr lang="zh-CN" altLang="en-US" sz="2700">
                <a:latin typeface="宋体" pitchFamily="2" charset="-122"/>
              </a:rPr>
              <a:t>这件事有什么好的一面？</a:t>
            </a:r>
            <a:r>
              <a:rPr lang="zh-CN" altLang="en-US" sz="2700">
                <a:latin typeface="Arial"/>
              </a:rPr>
              <a:t>”</a:t>
            </a:r>
            <a:endParaRPr lang="zh-CN" altLang="en-US" sz="2700">
              <a:latin typeface="宋体" pitchFamily="2" charset="-122"/>
            </a:endParaRPr>
          </a:p>
          <a:p>
            <a:pPr>
              <a:lnSpc>
                <a:spcPct val="80000"/>
              </a:lnSpc>
              <a:buFontTx/>
              <a:buNone/>
            </a:pPr>
            <a:r>
              <a:rPr lang="zh-CN" altLang="en-US" sz="2700">
                <a:latin typeface="宋体" pitchFamily="2" charset="-122"/>
              </a:rPr>
              <a:t>     （</a:t>
            </a:r>
            <a:r>
              <a:rPr lang="en-US" altLang="zh-CN" sz="2700">
                <a:latin typeface="宋体" pitchFamily="2" charset="-122"/>
              </a:rPr>
              <a:t>2</a:t>
            </a:r>
            <a:r>
              <a:rPr lang="zh-CN" altLang="en-US" sz="2700">
                <a:latin typeface="宋体" pitchFamily="2" charset="-122"/>
              </a:rPr>
              <a:t>）</a:t>
            </a:r>
            <a:r>
              <a:rPr lang="zh-CN" altLang="en-US" sz="2700">
                <a:latin typeface="Arial"/>
              </a:rPr>
              <a:t>“</a:t>
            </a:r>
            <a:r>
              <a:rPr lang="zh-CN" altLang="en-US" sz="2700">
                <a:latin typeface="宋体" pitchFamily="2" charset="-122"/>
              </a:rPr>
              <a:t>还有什么不圆满的吗？</a:t>
            </a:r>
            <a:r>
              <a:rPr lang="zh-CN" altLang="en-US" sz="2700">
                <a:latin typeface="Arial"/>
              </a:rPr>
              <a:t>”</a:t>
            </a:r>
            <a:endParaRPr lang="zh-CN" altLang="en-US" sz="2700">
              <a:latin typeface="宋体" pitchFamily="2" charset="-122"/>
            </a:endParaRPr>
          </a:p>
          <a:p>
            <a:pPr>
              <a:lnSpc>
                <a:spcPct val="80000"/>
              </a:lnSpc>
              <a:buFontTx/>
              <a:buNone/>
            </a:pPr>
            <a:r>
              <a:rPr lang="zh-CN" altLang="en-US" sz="2700">
                <a:latin typeface="宋体" pitchFamily="2" charset="-122"/>
              </a:rPr>
              <a:t>     （</a:t>
            </a:r>
            <a:r>
              <a:rPr lang="en-US" altLang="zh-CN" sz="2700">
                <a:latin typeface="宋体" pitchFamily="2" charset="-122"/>
              </a:rPr>
              <a:t>3</a:t>
            </a:r>
            <a:r>
              <a:rPr lang="zh-CN" altLang="en-US" sz="2700">
                <a:latin typeface="宋体" pitchFamily="2" charset="-122"/>
              </a:rPr>
              <a:t>）</a:t>
            </a:r>
            <a:r>
              <a:rPr lang="zh-CN" altLang="en-US" sz="2700">
                <a:latin typeface="Arial"/>
              </a:rPr>
              <a:t>“</a:t>
            </a:r>
            <a:r>
              <a:rPr lang="zh-CN" altLang="en-US" sz="2700">
                <a:latin typeface="宋体" pitchFamily="2" charset="-122"/>
              </a:rPr>
              <a:t>我得怎么做才能得到所想要的结果？</a:t>
            </a:r>
            <a:r>
              <a:rPr lang="zh-CN" altLang="en-US" sz="2700">
                <a:latin typeface="Arial"/>
              </a:rPr>
              <a:t>”</a:t>
            </a:r>
            <a:endParaRPr lang="zh-CN" altLang="en-US" sz="2700">
              <a:latin typeface="宋体" pitchFamily="2" charset="-122"/>
            </a:endParaRPr>
          </a:p>
          <a:p>
            <a:pPr>
              <a:lnSpc>
                <a:spcPct val="80000"/>
              </a:lnSpc>
              <a:buFontTx/>
              <a:buNone/>
            </a:pPr>
            <a:r>
              <a:rPr lang="zh-CN" altLang="en-US" sz="2700">
                <a:latin typeface="宋体" pitchFamily="2" charset="-122"/>
              </a:rPr>
              <a:t>   </a:t>
            </a:r>
            <a:r>
              <a:rPr lang="zh-CN" altLang="en-US" sz="2700">
                <a:latin typeface="Arial"/>
              </a:rPr>
              <a:t>    </a:t>
            </a:r>
            <a:r>
              <a:rPr lang="zh-CN" altLang="en-US" sz="2700">
                <a:latin typeface="宋体" pitchFamily="2" charset="-122"/>
              </a:rPr>
              <a:t>（</a:t>
            </a:r>
            <a:r>
              <a:rPr lang="en-US" altLang="zh-CN" sz="2700">
                <a:latin typeface="宋体" pitchFamily="2" charset="-122"/>
              </a:rPr>
              <a:t>4</a:t>
            </a:r>
            <a:r>
              <a:rPr lang="zh-CN" altLang="en-US" sz="2700">
                <a:latin typeface="宋体" pitchFamily="2" charset="-122"/>
              </a:rPr>
              <a:t>）</a:t>
            </a:r>
            <a:r>
              <a:rPr lang="zh-CN" altLang="en-US" sz="2700">
                <a:latin typeface="Arial"/>
              </a:rPr>
              <a:t>“</a:t>
            </a:r>
            <a:r>
              <a:rPr lang="zh-CN" altLang="en-US" sz="2700">
                <a:latin typeface="宋体" pitchFamily="2" charset="-122"/>
              </a:rPr>
              <a:t>如果要得到所想要的结果，有哪些错 </a:t>
            </a:r>
          </a:p>
          <a:p>
            <a:pPr>
              <a:lnSpc>
                <a:spcPct val="80000"/>
              </a:lnSpc>
              <a:buFontTx/>
              <a:buNone/>
            </a:pPr>
            <a:r>
              <a:rPr lang="zh-CN" altLang="en-US" sz="2700">
                <a:latin typeface="宋体" pitchFamily="2" charset="-122"/>
              </a:rPr>
              <a:t>           误我不能再犯？</a:t>
            </a:r>
            <a:r>
              <a:rPr lang="zh-CN" altLang="en-US" sz="2700">
                <a:latin typeface="Arial"/>
              </a:rPr>
              <a:t>”</a:t>
            </a:r>
            <a:endParaRPr lang="zh-CN" altLang="en-US" sz="2700">
              <a:latin typeface="宋体" pitchFamily="2" charset="-122"/>
            </a:endParaRPr>
          </a:p>
          <a:p>
            <a:pPr>
              <a:lnSpc>
                <a:spcPct val="80000"/>
              </a:lnSpc>
              <a:buFontTx/>
              <a:buNone/>
            </a:pPr>
            <a:r>
              <a:rPr lang="zh-CN" altLang="en-US" sz="2700">
                <a:latin typeface="宋体" pitchFamily="2" charset="-122"/>
              </a:rPr>
              <a:t>   </a:t>
            </a:r>
            <a:r>
              <a:rPr lang="zh-CN" altLang="en-US" sz="2700">
                <a:latin typeface="Arial"/>
              </a:rPr>
              <a:t>    </a:t>
            </a:r>
            <a:r>
              <a:rPr lang="zh-CN" altLang="en-US" sz="2700">
                <a:latin typeface="宋体" pitchFamily="2" charset="-122"/>
              </a:rPr>
              <a:t>（</a:t>
            </a:r>
            <a:r>
              <a:rPr lang="en-US" altLang="zh-CN" sz="2700">
                <a:latin typeface="宋体" pitchFamily="2" charset="-122"/>
              </a:rPr>
              <a:t>5</a:t>
            </a:r>
            <a:r>
              <a:rPr lang="zh-CN" altLang="en-US" sz="2700">
                <a:latin typeface="宋体" pitchFamily="2" charset="-122"/>
              </a:rPr>
              <a:t>）</a:t>
            </a:r>
            <a:r>
              <a:rPr lang="zh-CN" altLang="en-US" sz="2700">
                <a:latin typeface="Arial"/>
              </a:rPr>
              <a:t>“</a:t>
            </a:r>
            <a:r>
              <a:rPr lang="zh-CN" altLang="en-US" sz="2700">
                <a:latin typeface="宋体" pitchFamily="2" charset="-122"/>
              </a:rPr>
              <a:t>我要如何以愉快的心情去处理这整件事</a:t>
            </a:r>
            <a:r>
              <a:rPr lang="zh-CN" altLang="en-US" sz="2700">
                <a:latin typeface="Arial"/>
              </a:rPr>
              <a:t>”</a:t>
            </a:r>
            <a:endParaRPr lang="zh-CN" altLang="en-US" sz="2700">
              <a:latin typeface="宋体" pitchFamily="2" charset="-122"/>
            </a:endParaRPr>
          </a:p>
        </p:txBody>
      </p:sp>
      <p:sp>
        <p:nvSpPr>
          <p:cNvPr id="1436677" name="Rectangle 5"/>
          <p:cNvSpPr>
            <a:spLocks noGrp="1" noChangeArrowheads="1"/>
          </p:cNvSpPr>
          <p:nvPr>
            <p:ph type="title"/>
          </p:nvPr>
        </p:nvSpPr>
        <p:spPr>
          <a:xfrm>
            <a:off x="609600" y="762000"/>
            <a:ext cx="5170488" cy="762000"/>
          </a:xfrm>
          <a:noFill/>
          <a:ln/>
        </p:spPr>
        <p:txBody>
          <a:bodyPr/>
          <a:lstStyle/>
          <a:p>
            <a:pPr algn="l"/>
            <a:r>
              <a:rPr kumimoji="1" lang="en-US" altLang="zh-CN" sz="3600" b="1">
                <a:solidFill>
                  <a:schemeClr val="tx1"/>
                </a:solidFill>
                <a:latin typeface="黑体" pitchFamily="49" charset="-122"/>
                <a:ea typeface="黑体" pitchFamily="49" charset="-122"/>
              </a:rPr>
              <a:t>3.</a:t>
            </a:r>
            <a:r>
              <a:rPr kumimoji="1" lang="zh-CN" altLang="en-US" sz="3600" b="1">
                <a:solidFill>
                  <a:schemeClr val="tx1"/>
                </a:solidFill>
                <a:latin typeface="黑体" pitchFamily="49" charset="-122"/>
                <a:ea typeface="黑体" pitchFamily="49" charset="-122"/>
              </a:rPr>
              <a:t>自己提问，突破惯性</a:t>
            </a:r>
          </a:p>
        </p:txBody>
      </p:sp>
    </p:spTree>
  </p:cSld>
  <p:clrMapOvr>
    <a:masterClrMapping/>
  </p:clrMapOvr>
  <p:transition>
    <p:rand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7699" name="Rectangle 3"/>
          <p:cNvSpPr>
            <a:spLocks noGrp="1" noChangeArrowheads="1"/>
          </p:cNvSpPr>
          <p:nvPr>
            <p:ph type="body" idx="1"/>
          </p:nvPr>
        </p:nvSpPr>
        <p:spPr>
          <a:xfrm>
            <a:off x="457200" y="609600"/>
            <a:ext cx="8382000" cy="5715000"/>
          </a:xfrm>
        </p:spPr>
        <p:txBody>
          <a:bodyPr/>
          <a:lstStyle/>
          <a:p>
            <a:pPr>
              <a:lnSpc>
                <a:spcPct val="80000"/>
              </a:lnSpc>
              <a:buFontTx/>
              <a:buNone/>
            </a:pPr>
            <a:r>
              <a:rPr lang="en-US" altLang="zh-CN" sz="2400">
                <a:solidFill>
                  <a:schemeClr val="folHlink"/>
                </a:solidFill>
                <a:latin typeface="宋体" pitchFamily="2" charset="-122"/>
              </a:rPr>
              <a:t> </a:t>
            </a:r>
            <a:r>
              <a:rPr lang="en-US" altLang="zh-CN" sz="2400" b="1">
                <a:solidFill>
                  <a:schemeClr val="folHlink"/>
                </a:solidFill>
                <a:latin typeface="Arial"/>
              </a:rPr>
              <a:t> </a:t>
            </a:r>
            <a:r>
              <a:rPr lang="en-US" altLang="zh-CN" sz="2400" b="1">
                <a:solidFill>
                  <a:schemeClr val="folHlink"/>
                </a:solidFill>
                <a:latin typeface="宋体" pitchFamily="2" charset="-122"/>
              </a:rPr>
              <a:t>B</a:t>
            </a:r>
            <a:r>
              <a:rPr lang="zh-CN" altLang="en-US" sz="2400" b="1">
                <a:solidFill>
                  <a:schemeClr val="folHlink"/>
                </a:solidFill>
                <a:latin typeface="宋体" pitchFamily="2" charset="-122"/>
              </a:rPr>
              <a:t>、每天的清晨提问自己。并对每个问题认真且仔细地想二至</a:t>
            </a:r>
          </a:p>
          <a:p>
            <a:pPr>
              <a:lnSpc>
                <a:spcPct val="80000"/>
              </a:lnSpc>
              <a:buFontTx/>
              <a:buNone/>
            </a:pPr>
            <a:r>
              <a:rPr lang="zh-CN" altLang="en-US" sz="2400" b="1">
                <a:solidFill>
                  <a:schemeClr val="folHlink"/>
                </a:solidFill>
                <a:latin typeface="宋体" pitchFamily="2" charset="-122"/>
              </a:rPr>
              <a:t>     三个答案。如实在很难想出来，不妨把问题改为带有</a:t>
            </a:r>
            <a:r>
              <a:rPr lang="zh-CN" altLang="en-US" sz="2400" b="1">
                <a:solidFill>
                  <a:schemeClr val="folHlink"/>
                </a:solidFill>
                <a:latin typeface="Arial"/>
              </a:rPr>
              <a:t>“</a:t>
            </a:r>
            <a:r>
              <a:rPr lang="zh-CN" altLang="en-US" sz="2400" b="1">
                <a:solidFill>
                  <a:schemeClr val="folHlink"/>
                </a:solidFill>
                <a:latin typeface="宋体" pitchFamily="2" charset="-122"/>
              </a:rPr>
              <a:t>可</a:t>
            </a:r>
          </a:p>
          <a:p>
            <a:pPr>
              <a:lnSpc>
                <a:spcPct val="80000"/>
              </a:lnSpc>
              <a:buFontTx/>
              <a:buNone/>
            </a:pPr>
            <a:r>
              <a:rPr lang="zh-CN" altLang="en-US" sz="2400" b="1">
                <a:solidFill>
                  <a:schemeClr val="folHlink"/>
                </a:solidFill>
                <a:latin typeface="宋体" pitchFamily="2" charset="-122"/>
              </a:rPr>
              <a:t>     能</a:t>
            </a:r>
            <a:r>
              <a:rPr lang="zh-CN" altLang="en-US" sz="2400" b="1">
                <a:solidFill>
                  <a:schemeClr val="folHlink"/>
                </a:solidFill>
                <a:latin typeface="Arial"/>
              </a:rPr>
              <a:t>”</a:t>
            </a:r>
            <a:r>
              <a:rPr lang="zh-CN" altLang="en-US" sz="2400" b="1">
                <a:solidFill>
                  <a:schemeClr val="folHlink"/>
                </a:solidFill>
                <a:latin typeface="宋体" pitchFamily="2" charset="-122"/>
              </a:rPr>
              <a:t>的意味</a:t>
            </a:r>
            <a:r>
              <a:rPr lang="en-US" altLang="zh-CN" sz="2400" b="1">
                <a:solidFill>
                  <a:schemeClr val="folHlink"/>
                </a:solidFill>
                <a:latin typeface="Arial"/>
              </a:rPr>
              <a:t>——</a:t>
            </a:r>
            <a:endParaRPr lang="en-US" altLang="zh-CN" sz="2400" b="1">
              <a:solidFill>
                <a:schemeClr val="folHlink"/>
              </a:solidFill>
              <a:latin typeface="宋体" pitchFamily="2" charset="-122"/>
            </a:endParaRPr>
          </a:p>
          <a:p>
            <a:pPr>
              <a:lnSpc>
                <a:spcPct val="80000"/>
              </a:lnSpc>
              <a:spcBef>
                <a:spcPct val="15000"/>
              </a:spcBef>
              <a:buFontTx/>
              <a:buNone/>
            </a:pPr>
            <a:r>
              <a:rPr lang="en-US" altLang="zh-CN" sz="2400">
                <a:latin typeface="Arial"/>
              </a:rPr>
              <a:t>    </a:t>
            </a:r>
            <a:r>
              <a:rPr lang="en-US" altLang="zh-CN" sz="2400">
                <a:latin typeface="宋体" pitchFamily="2" charset="-122"/>
              </a:rPr>
              <a:t>  </a:t>
            </a:r>
            <a:r>
              <a:rPr lang="zh-CN" altLang="en-US" sz="2400">
                <a:latin typeface="宋体" pitchFamily="2" charset="-122"/>
              </a:rPr>
              <a:t>（</a:t>
            </a:r>
            <a:r>
              <a:rPr lang="en-US" altLang="zh-CN" sz="2400">
                <a:latin typeface="宋体" pitchFamily="2" charset="-122"/>
              </a:rPr>
              <a:t>1</a:t>
            </a:r>
            <a:r>
              <a:rPr lang="zh-CN" altLang="en-US" sz="2400">
                <a:latin typeface="宋体" pitchFamily="2" charset="-122"/>
              </a:rPr>
              <a:t>）此刻人生中有什么让我觉得快乐？让我快乐到什么程</a:t>
            </a:r>
          </a:p>
          <a:p>
            <a:pPr>
              <a:lnSpc>
                <a:spcPct val="80000"/>
              </a:lnSpc>
              <a:spcBef>
                <a:spcPct val="15000"/>
              </a:spcBef>
              <a:buFontTx/>
              <a:buNone/>
            </a:pPr>
            <a:r>
              <a:rPr lang="zh-CN" altLang="en-US" sz="2400">
                <a:latin typeface="宋体" pitchFamily="2" charset="-122"/>
              </a:rPr>
              <a:t>         度？给我什么样的感受？</a:t>
            </a:r>
          </a:p>
          <a:p>
            <a:pPr>
              <a:lnSpc>
                <a:spcPct val="80000"/>
              </a:lnSpc>
              <a:spcBef>
                <a:spcPct val="15000"/>
              </a:spcBef>
              <a:buFontTx/>
              <a:buNone/>
            </a:pPr>
            <a:r>
              <a:rPr lang="zh-CN" altLang="en-US" sz="2400">
                <a:latin typeface="Arial"/>
              </a:rPr>
              <a:t>    </a:t>
            </a:r>
            <a:r>
              <a:rPr lang="zh-CN" altLang="en-US" sz="2400">
                <a:latin typeface="宋体" pitchFamily="2" charset="-122"/>
              </a:rPr>
              <a:t>  （</a:t>
            </a:r>
            <a:r>
              <a:rPr lang="en-US" altLang="zh-CN" sz="2400">
                <a:latin typeface="宋体" pitchFamily="2" charset="-122"/>
              </a:rPr>
              <a:t>2</a:t>
            </a:r>
            <a:r>
              <a:rPr lang="zh-CN" altLang="en-US" sz="2400">
                <a:latin typeface="宋体" pitchFamily="2" charset="-122"/>
              </a:rPr>
              <a:t>）此刻人生中有什么让我觉得振奋？让我振奋到什么程</a:t>
            </a:r>
          </a:p>
          <a:p>
            <a:pPr>
              <a:lnSpc>
                <a:spcPct val="80000"/>
              </a:lnSpc>
              <a:spcBef>
                <a:spcPct val="15000"/>
              </a:spcBef>
              <a:buFontTx/>
              <a:buNone/>
            </a:pPr>
            <a:r>
              <a:rPr lang="zh-CN" altLang="en-US" sz="2400">
                <a:latin typeface="宋体" pitchFamily="2" charset="-122"/>
              </a:rPr>
              <a:t>         度？给我什么样的感受？</a:t>
            </a:r>
          </a:p>
          <a:p>
            <a:pPr>
              <a:lnSpc>
                <a:spcPct val="80000"/>
              </a:lnSpc>
              <a:spcBef>
                <a:spcPct val="15000"/>
              </a:spcBef>
              <a:buFontTx/>
              <a:buNone/>
            </a:pPr>
            <a:r>
              <a:rPr lang="zh-CN" altLang="en-US" sz="2400">
                <a:latin typeface="宋体" pitchFamily="2" charset="-122"/>
              </a:rPr>
              <a:t>    （</a:t>
            </a:r>
            <a:r>
              <a:rPr lang="en-US" altLang="zh-CN" sz="2400">
                <a:latin typeface="宋体" pitchFamily="2" charset="-122"/>
              </a:rPr>
              <a:t>3</a:t>
            </a:r>
            <a:r>
              <a:rPr lang="zh-CN" altLang="en-US" sz="2400">
                <a:latin typeface="宋体" pitchFamily="2" charset="-122"/>
              </a:rPr>
              <a:t>）此刻人生中有什么让我觉得骄傲？让我骄傲到什么程</a:t>
            </a:r>
          </a:p>
          <a:p>
            <a:pPr>
              <a:lnSpc>
                <a:spcPct val="80000"/>
              </a:lnSpc>
              <a:spcBef>
                <a:spcPct val="15000"/>
              </a:spcBef>
              <a:buFontTx/>
              <a:buNone/>
            </a:pPr>
            <a:r>
              <a:rPr lang="zh-CN" altLang="en-US" sz="2400">
                <a:latin typeface="宋体" pitchFamily="2" charset="-122"/>
              </a:rPr>
              <a:t>         度？给我什么样的感受？</a:t>
            </a:r>
          </a:p>
          <a:p>
            <a:pPr>
              <a:lnSpc>
                <a:spcPct val="80000"/>
              </a:lnSpc>
              <a:spcBef>
                <a:spcPct val="15000"/>
              </a:spcBef>
              <a:buFontTx/>
              <a:buNone/>
            </a:pPr>
            <a:r>
              <a:rPr lang="zh-CN" altLang="en-US" sz="2400">
                <a:latin typeface="Arial"/>
              </a:rPr>
              <a:t>    </a:t>
            </a:r>
            <a:r>
              <a:rPr lang="zh-CN" altLang="en-US" sz="2400">
                <a:latin typeface="宋体" pitchFamily="2" charset="-122"/>
              </a:rPr>
              <a:t>  （</a:t>
            </a:r>
            <a:r>
              <a:rPr lang="en-US" altLang="zh-CN" sz="2400">
                <a:latin typeface="宋体" pitchFamily="2" charset="-122"/>
              </a:rPr>
              <a:t>4</a:t>
            </a:r>
            <a:r>
              <a:rPr lang="zh-CN" altLang="en-US" sz="2400">
                <a:latin typeface="宋体" pitchFamily="2" charset="-122"/>
              </a:rPr>
              <a:t>）此刻人生中有什么让我值得感谢？让我感谢到什么程</a:t>
            </a:r>
          </a:p>
          <a:p>
            <a:pPr>
              <a:lnSpc>
                <a:spcPct val="80000"/>
              </a:lnSpc>
              <a:spcBef>
                <a:spcPct val="15000"/>
              </a:spcBef>
              <a:buFontTx/>
              <a:buNone/>
            </a:pPr>
            <a:r>
              <a:rPr lang="zh-CN" altLang="en-US" sz="2400">
                <a:latin typeface="宋体" pitchFamily="2" charset="-122"/>
              </a:rPr>
              <a:t>         度？给我什么样的感受？</a:t>
            </a:r>
          </a:p>
          <a:p>
            <a:pPr>
              <a:lnSpc>
                <a:spcPct val="80000"/>
              </a:lnSpc>
              <a:spcBef>
                <a:spcPct val="15000"/>
              </a:spcBef>
              <a:buFontTx/>
              <a:buNone/>
            </a:pPr>
            <a:r>
              <a:rPr lang="zh-CN" altLang="en-US" sz="2400">
                <a:latin typeface="Arial"/>
              </a:rPr>
              <a:t>    </a:t>
            </a:r>
            <a:r>
              <a:rPr lang="zh-CN" altLang="en-US" sz="2400">
                <a:latin typeface="宋体" pitchFamily="2" charset="-122"/>
              </a:rPr>
              <a:t>  （</a:t>
            </a:r>
            <a:r>
              <a:rPr lang="en-US" altLang="zh-CN" sz="2400">
                <a:latin typeface="宋体" pitchFamily="2" charset="-122"/>
              </a:rPr>
              <a:t>5</a:t>
            </a:r>
            <a:r>
              <a:rPr lang="zh-CN" altLang="en-US" sz="2400">
                <a:latin typeface="宋体" pitchFamily="2" charset="-122"/>
              </a:rPr>
              <a:t>）此刻人生中有什么让我觉得欣喜？让我欣喜到什么程</a:t>
            </a:r>
          </a:p>
          <a:p>
            <a:pPr>
              <a:lnSpc>
                <a:spcPct val="80000"/>
              </a:lnSpc>
              <a:spcBef>
                <a:spcPct val="15000"/>
              </a:spcBef>
              <a:buFontTx/>
              <a:buNone/>
            </a:pPr>
            <a:r>
              <a:rPr lang="zh-CN" altLang="en-US" sz="2400">
                <a:latin typeface="宋体" pitchFamily="2" charset="-122"/>
              </a:rPr>
              <a:t>         度？给我什么样的感受？</a:t>
            </a:r>
          </a:p>
          <a:p>
            <a:pPr>
              <a:lnSpc>
                <a:spcPct val="80000"/>
              </a:lnSpc>
              <a:spcBef>
                <a:spcPct val="15000"/>
              </a:spcBef>
              <a:buFontTx/>
              <a:buNone/>
            </a:pPr>
            <a:r>
              <a:rPr lang="zh-CN" altLang="en-US" sz="2400">
                <a:latin typeface="Arial"/>
              </a:rPr>
              <a:t>    </a:t>
            </a:r>
            <a:r>
              <a:rPr lang="zh-CN" altLang="en-US" sz="2400">
                <a:latin typeface="宋体" pitchFamily="2" charset="-122"/>
              </a:rPr>
              <a:t>  （</a:t>
            </a:r>
            <a:r>
              <a:rPr lang="en-US" altLang="zh-CN" sz="2400">
                <a:latin typeface="宋体" pitchFamily="2" charset="-122"/>
              </a:rPr>
              <a:t>6</a:t>
            </a:r>
            <a:r>
              <a:rPr lang="zh-CN" altLang="en-US" sz="2400">
                <a:latin typeface="宋体" pitchFamily="2" charset="-122"/>
              </a:rPr>
              <a:t>）此刻人生中有什么值得我努力的？让我努力到什么程</a:t>
            </a:r>
          </a:p>
          <a:p>
            <a:pPr>
              <a:lnSpc>
                <a:spcPct val="80000"/>
              </a:lnSpc>
              <a:spcBef>
                <a:spcPct val="15000"/>
              </a:spcBef>
              <a:buFontTx/>
              <a:buNone/>
            </a:pPr>
            <a:r>
              <a:rPr lang="zh-CN" altLang="en-US" sz="2400">
                <a:latin typeface="宋体" pitchFamily="2" charset="-122"/>
              </a:rPr>
              <a:t>         度？给我什么样的感受？</a:t>
            </a:r>
          </a:p>
          <a:p>
            <a:pPr>
              <a:lnSpc>
                <a:spcPct val="80000"/>
              </a:lnSpc>
              <a:spcBef>
                <a:spcPct val="15000"/>
              </a:spcBef>
              <a:buFontTx/>
              <a:buNone/>
            </a:pPr>
            <a:r>
              <a:rPr lang="zh-CN" altLang="en-US" sz="2400">
                <a:latin typeface="Arial"/>
              </a:rPr>
              <a:t>    </a:t>
            </a:r>
            <a:r>
              <a:rPr lang="zh-CN" altLang="en-US" sz="2400">
                <a:latin typeface="宋体" pitchFamily="2" charset="-122"/>
              </a:rPr>
              <a:t>  （</a:t>
            </a:r>
            <a:r>
              <a:rPr lang="en-US" altLang="zh-CN" sz="2400">
                <a:latin typeface="宋体" pitchFamily="2" charset="-122"/>
              </a:rPr>
              <a:t>7</a:t>
            </a:r>
            <a:r>
              <a:rPr lang="zh-CN" altLang="en-US" sz="2400">
                <a:latin typeface="宋体" pitchFamily="2" charset="-122"/>
              </a:rPr>
              <a:t>）我喜欢什么人？什么人喜欢我？让我喜欢到什么程度？</a:t>
            </a:r>
          </a:p>
          <a:p>
            <a:pPr>
              <a:lnSpc>
                <a:spcPct val="80000"/>
              </a:lnSpc>
              <a:spcBef>
                <a:spcPct val="15000"/>
              </a:spcBef>
              <a:buFontTx/>
              <a:buNone/>
            </a:pPr>
            <a:r>
              <a:rPr lang="zh-CN" altLang="en-US" sz="2400">
                <a:latin typeface="宋体" pitchFamily="2" charset="-122"/>
              </a:rPr>
              <a:t>         给我什么样的感受？</a:t>
            </a:r>
          </a:p>
        </p:txBody>
      </p:sp>
    </p:spTree>
  </p:cSld>
  <p:clrMapOvr>
    <a:masterClrMapping/>
  </p:clrMapOvr>
  <p:transition>
    <p:rand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8723" name="Rectangle 3"/>
          <p:cNvSpPr>
            <a:spLocks noGrp="1" noChangeArrowheads="1"/>
          </p:cNvSpPr>
          <p:nvPr>
            <p:ph type="body" idx="1"/>
          </p:nvPr>
        </p:nvSpPr>
        <p:spPr>
          <a:xfrm>
            <a:off x="457200" y="838200"/>
            <a:ext cx="8229600" cy="5287963"/>
          </a:xfrm>
        </p:spPr>
        <p:txBody>
          <a:bodyPr/>
          <a:lstStyle/>
          <a:p>
            <a:pPr>
              <a:lnSpc>
                <a:spcPct val="90000"/>
              </a:lnSpc>
              <a:spcAft>
                <a:spcPct val="20000"/>
              </a:spcAft>
              <a:buFontTx/>
              <a:buNone/>
            </a:pPr>
            <a:r>
              <a:rPr lang="en-US" altLang="zh-CN" sz="2800" b="1">
                <a:solidFill>
                  <a:schemeClr val="folHlink"/>
                </a:solidFill>
                <a:latin typeface="Arial"/>
              </a:rPr>
              <a:t> </a:t>
            </a:r>
            <a:r>
              <a:rPr lang="en-US" altLang="zh-CN" sz="2800" b="1">
                <a:solidFill>
                  <a:schemeClr val="folHlink"/>
                </a:solidFill>
                <a:latin typeface="宋体" pitchFamily="2" charset="-122"/>
              </a:rPr>
              <a:t>C</a:t>
            </a:r>
            <a:r>
              <a:rPr lang="zh-CN" altLang="en-US" sz="2800" b="1">
                <a:solidFill>
                  <a:schemeClr val="folHlink"/>
                </a:solidFill>
                <a:latin typeface="宋体" pitchFamily="2" charset="-122"/>
              </a:rPr>
              <a:t>、每天晚上提问自己</a:t>
            </a:r>
            <a:r>
              <a:rPr lang="en-US" altLang="zh-CN" sz="2800" b="1">
                <a:solidFill>
                  <a:schemeClr val="folHlink"/>
                </a:solidFill>
                <a:latin typeface="Arial"/>
              </a:rPr>
              <a:t>——</a:t>
            </a:r>
            <a:endParaRPr lang="en-US" altLang="zh-CN" sz="2800" b="1">
              <a:solidFill>
                <a:schemeClr val="folHlink"/>
              </a:solidFill>
              <a:latin typeface="宋体" pitchFamily="2" charset="-122"/>
            </a:endParaRPr>
          </a:p>
          <a:p>
            <a:pPr>
              <a:lnSpc>
                <a:spcPct val="90000"/>
              </a:lnSpc>
              <a:spcAft>
                <a:spcPct val="20000"/>
              </a:spcAft>
              <a:buFontTx/>
              <a:buNone/>
            </a:pPr>
            <a:r>
              <a:rPr lang="en-US" altLang="zh-CN" sz="2800">
                <a:latin typeface="Arial"/>
              </a:rPr>
              <a:t>    </a:t>
            </a:r>
            <a:r>
              <a:rPr lang="en-US" altLang="zh-CN" sz="2800">
                <a:latin typeface="宋体" pitchFamily="2" charset="-122"/>
              </a:rPr>
              <a:t> </a:t>
            </a:r>
            <a:r>
              <a:rPr lang="zh-CN" altLang="en-US" sz="2800">
                <a:latin typeface="宋体" pitchFamily="2" charset="-122"/>
              </a:rPr>
              <a:t>（</a:t>
            </a:r>
            <a:r>
              <a:rPr lang="en-US" altLang="zh-CN" sz="2800">
                <a:latin typeface="宋体" pitchFamily="2" charset="-122"/>
              </a:rPr>
              <a:t>1</a:t>
            </a:r>
            <a:r>
              <a:rPr lang="zh-CN" altLang="en-US" sz="2800">
                <a:latin typeface="宋体" pitchFamily="2" charset="-122"/>
              </a:rPr>
              <a:t>）</a:t>
            </a:r>
            <a:r>
              <a:rPr lang="zh-CN" altLang="en-US" sz="2800">
                <a:latin typeface="Arial"/>
              </a:rPr>
              <a:t>“</a:t>
            </a:r>
            <a:r>
              <a:rPr lang="zh-CN" altLang="en-US" sz="2800">
                <a:latin typeface="宋体" pitchFamily="2" charset="-122"/>
              </a:rPr>
              <a:t>今天我有什么样的付出？我是用什么样的方</a:t>
            </a:r>
          </a:p>
          <a:p>
            <a:pPr>
              <a:lnSpc>
                <a:spcPct val="90000"/>
              </a:lnSpc>
              <a:spcAft>
                <a:spcPct val="20000"/>
              </a:spcAft>
              <a:buFontTx/>
              <a:buNone/>
            </a:pPr>
            <a:r>
              <a:rPr lang="zh-CN" altLang="en-US" sz="2800">
                <a:latin typeface="宋体" pitchFamily="2" charset="-122"/>
              </a:rPr>
              <a:t>         式付出？</a:t>
            </a:r>
            <a:r>
              <a:rPr lang="zh-CN" altLang="en-US" sz="2800">
                <a:latin typeface="Arial"/>
              </a:rPr>
              <a:t>”</a:t>
            </a:r>
            <a:endParaRPr lang="zh-CN" altLang="en-US" sz="2800">
              <a:latin typeface="宋体" pitchFamily="2" charset="-122"/>
            </a:endParaRPr>
          </a:p>
          <a:p>
            <a:pPr>
              <a:lnSpc>
                <a:spcPct val="90000"/>
              </a:lnSpc>
              <a:spcAft>
                <a:spcPct val="20000"/>
              </a:spcAft>
              <a:buFontTx/>
              <a:buNone/>
            </a:pPr>
            <a:r>
              <a:rPr lang="zh-CN" altLang="en-US" sz="2800">
                <a:latin typeface="宋体" pitchFamily="2" charset="-122"/>
              </a:rPr>
              <a:t>   （</a:t>
            </a:r>
            <a:r>
              <a:rPr lang="en-US" altLang="zh-CN" sz="2800">
                <a:latin typeface="宋体" pitchFamily="2" charset="-122"/>
              </a:rPr>
              <a:t>2</a:t>
            </a:r>
            <a:r>
              <a:rPr lang="zh-CN" altLang="en-US" sz="2800">
                <a:latin typeface="宋体" pitchFamily="2" charset="-122"/>
              </a:rPr>
              <a:t>）</a:t>
            </a:r>
            <a:r>
              <a:rPr lang="zh-CN" altLang="en-US" sz="2800">
                <a:latin typeface="Arial"/>
              </a:rPr>
              <a:t>“</a:t>
            </a:r>
            <a:r>
              <a:rPr lang="zh-CN" altLang="en-US" sz="2800">
                <a:latin typeface="宋体" pitchFamily="2" charset="-122"/>
              </a:rPr>
              <a:t>今天我学到了些什么？</a:t>
            </a:r>
            <a:r>
              <a:rPr lang="zh-CN" altLang="en-US" sz="2800">
                <a:latin typeface="Arial"/>
              </a:rPr>
              <a:t>”</a:t>
            </a:r>
            <a:endParaRPr lang="zh-CN" altLang="en-US" sz="2800">
              <a:latin typeface="宋体" pitchFamily="2" charset="-122"/>
            </a:endParaRPr>
          </a:p>
          <a:p>
            <a:pPr>
              <a:lnSpc>
                <a:spcPct val="90000"/>
              </a:lnSpc>
              <a:spcAft>
                <a:spcPct val="20000"/>
              </a:spcAft>
              <a:buFontTx/>
              <a:buNone/>
            </a:pPr>
            <a:r>
              <a:rPr lang="zh-CN" altLang="en-US" sz="2800">
                <a:latin typeface="宋体" pitchFamily="2" charset="-122"/>
              </a:rPr>
              <a:t>   （</a:t>
            </a:r>
            <a:r>
              <a:rPr lang="en-US" altLang="zh-CN" sz="2800">
                <a:latin typeface="宋体" pitchFamily="2" charset="-122"/>
              </a:rPr>
              <a:t>3</a:t>
            </a:r>
            <a:r>
              <a:rPr lang="zh-CN" altLang="en-US" sz="2800">
                <a:latin typeface="宋体" pitchFamily="2" charset="-122"/>
              </a:rPr>
              <a:t>）</a:t>
            </a:r>
            <a:r>
              <a:rPr lang="zh-CN" altLang="en-US" sz="2800">
                <a:latin typeface="Arial"/>
              </a:rPr>
              <a:t>“</a:t>
            </a:r>
            <a:r>
              <a:rPr lang="zh-CN" altLang="en-US" sz="2800">
                <a:latin typeface="宋体" pitchFamily="2" charset="-122"/>
              </a:rPr>
              <a:t>今天我给自己的人生提高了什么样的品质？</a:t>
            </a:r>
          </a:p>
          <a:p>
            <a:pPr>
              <a:lnSpc>
                <a:spcPct val="90000"/>
              </a:lnSpc>
              <a:spcAft>
                <a:spcPct val="20000"/>
              </a:spcAft>
              <a:buFontTx/>
              <a:buNone/>
            </a:pPr>
            <a:r>
              <a:rPr lang="zh-CN" altLang="en-US" sz="2800">
                <a:latin typeface="宋体" pitchFamily="2" charset="-122"/>
              </a:rPr>
              <a:t>         对于未来，我把今天作了什么样的投资？</a:t>
            </a:r>
            <a:r>
              <a:rPr lang="zh-CN" altLang="en-US" sz="2800">
                <a:latin typeface="Arial"/>
              </a:rPr>
              <a:t>”</a:t>
            </a:r>
            <a:endParaRPr lang="zh-CN" altLang="en-US" sz="2800">
              <a:latin typeface="宋体" pitchFamily="2" charset="-122"/>
            </a:endParaRPr>
          </a:p>
          <a:p>
            <a:pPr>
              <a:lnSpc>
                <a:spcPct val="90000"/>
              </a:lnSpc>
              <a:spcAft>
                <a:spcPct val="20000"/>
              </a:spcAft>
              <a:buFontTx/>
              <a:buNone/>
            </a:pPr>
            <a:endParaRPr lang="zh-CN" altLang="en-US" sz="1800">
              <a:latin typeface="宋体" pitchFamily="2" charset="-122"/>
            </a:endParaRPr>
          </a:p>
          <a:p>
            <a:pPr>
              <a:lnSpc>
                <a:spcPct val="90000"/>
              </a:lnSpc>
              <a:spcAft>
                <a:spcPct val="20000"/>
              </a:spcAft>
              <a:buFontTx/>
              <a:buNone/>
            </a:pPr>
            <a:r>
              <a:rPr lang="zh-CN" altLang="en-US" sz="2800" b="1">
                <a:solidFill>
                  <a:schemeClr val="folHlink"/>
                </a:solidFill>
                <a:latin typeface="Arial"/>
              </a:rPr>
              <a:t> </a:t>
            </a:r>
            <a:r>
              <a:rPr lang="en-US" altLang="zh-CN" sz="2800" b="1">
                <a:solidFill>
                  <a:schemeClr val="folHlink"/>
                </a:solidFill>
                <a:latin typeface="宋体" pitchFamily="2" charset="-122"/>
              </a:rPr>
              <a:t>D</a:t>
            </a:r>
            <a:r>
              <a:rPr lang="zh-CN" altLang="en-US" sz="2800" b="1">
                <a:solidFill>
                  <a:schemeClr val="folHlink"/>
                </a:solidFill>
                <a:latin typeface="宋体" pitchFamily="2" charset="-122"/>
              </a:rPr>
              <a:t>、两个最重要的提问</a:t>
            </a:r>
            <a:r>
              <a:rPr lang="en-US" altLang="zh-CN" sz="2800" b="1">
                <a:solidFill>
                  <a:schemeClr val="folHlink"/>
                </a:solidFill>
                <a:latin typeface="Arial"/>
              </a:rPr>
              <a:t>——</a:t>
            </a:r>
            <a:endParaRPr lang="en-US" altLang="zh-CN" sz="2800" b="1">
              <a:solidFill>
                <a:schemeClr val="folHlink"/>
              </a:solidFill>
              <a:latin typeface="宋体" pitchFamily="2" charset="-122"/>
            </a:endParaRPr>
          </a:p>
          <a:p>
            <a:pPr>
              <a:lnSpc>
                <a:spcPct val="90000"/>
              </a:lnSpc>
              <a:spcAft>
                <a:spcPct val="20000"/>
              </a:spcAft>
              <a:buFontTx/>
              <a:buNone/>
            </a:pPr>
            <a:r>
              <a:rPr lang="en-US" altLang="zh-CN" sz="2800">
                <a:latin typeface="Arial"/>
              </a:rPr>
              <a:t>    </a:t>
            </a:r>
            <a:r>
              <a:rPr lang="en-US" altLang="zh-CN" sz="2800">
                <a:latin typeface="宋体" pitchFamily="2" charset="-122"/>
              </a:rPr>
              <a:t> </a:t>
            </a:r>
            <a:r>
              <a:rPr lang="zh-CN" altLang="en-US" sz="2800">
                <a:latin typeface="宋体" pitchFamily="2" charset="-122"/>
              </a:rPr>
              <a:t>（</a:t>
            </a:r>
            <a:r>
              <a:rPr lang="en-US" altLang="zh-CN" sz="2800">
                <a:latin typeface="宋体" pitchFamily="2" charset="-122"/>
              </a:rPr>
              <a:t>1</a:t>
            </a:r>
            <a:r>
              <a:rPr lang="zh-CN" altLang="en-US" sz="2800">
                <a:latin typeface="宋体" pitchFamily="2" charset="-122"/>
              </a:rPr>
              <a:t>）</a:t>
            </a:r>
            <a:r>
              <a:rPr lang="zh-CN" altLang="en-US" sz="2800">
                <a:latin typeface="Arial"/>
              </a:rPr>
              <a:t>“</a:t>
            </a:r>
            <a:r>
              <a:rPr lang="zh-CN" altLang="en-US" sz="2800">
                <a:latin typeface="宋体" pitchFamily="2" charset="-122"/>
              </a:rPr>
              <a:t>这件事有什么好的一面？</a:t>
            </a:r>
            <a:r>
              <a:rPr lang="zh-CN" altLang="en-US" sz="2800">
                <a:latin typeface="Arial"/>
              </a:rPr>
              <a:t>”</a:t>
            </a:r>
            <a:endParaRPr lang="zh-CN" altLang="en-US" sz="2800">
              <a:latin typeface="宋体" pitchFamily="2" charset="-122"/>
            </a:endParaRPr>
          </a:p>
          <a:p>
            <a:pPr>
              <a:lnSpc>
                <a:spcPct val="90000"/>
              </a:lnSpc>
              <a:spcAft>
                <a:spcPct val="20000"/>
              </a:spcAft>
              <a:buFontTx/>
              <a:buNone/>
            </a:pPr>
            <a:r>
              <a:rPr lang="zh-CN" altLang="en-US" sz="2800">
                <a:latin typeface="Arial"/>
              </a:rPr>
              <a:t>    </a:t>
            </a:r>
            <a:r>
              <a:rPr lang="zh-CN" altLang="en-US" sz="2800">
                <a:latin typeface="宋体" pitchFamily="2" charset="-122"/>
              </a:rPr>
              <a:t> （</a:t>
            </a:r>
            <a:r>
              <a:rPr lang="en-US" altLang="zh-CN" sz="2800">
                <a:latin typeface="宋体" pitchFamily="2" charset="-122"/>
              </a:rPr>
              <a:t>2</a:t>
            </a:r>
            <a:r>
              <a:rPr lang="zh-CN" altLang="en-US" sz="2800">
                <a:latin typeface="宋体" pitchFamily="2" charset="-122"/>
              </a:rPr>
              <a:t>）</a:t>
            </a:r>
            <a:r>
              <a:rPr lang="zh-CN" altLang="en-US" sz="2800">
                <a:latin typeface="Arial"/>
              </a:rPr>
              <a:t>“</a:t>
            </a:r>
            <a:r>
              <a:rPr lang="zh-CN" altLang="en-US" sz="2800">
                <a:latin typeface="宋体" pitchFamily="2" charset="-122"/>
              </a:rPr>
              <a:t>我要如何来利用？</a:t>
            </a:r>
            <a:r>
              <a:rPr lang="zh-CN" altLang="en-US" sz="2800">
                <a:latin typeface="Arial"/>
              </a:rPr>
              <a:t>”</a:t>
            </a:r>
            <a:endParaRPr lang="zh-CN" altLang="en-US" sz="2800">
              <a:latin typeface="宋体" pitchFamily="2" charset="-122"/>
            </a:endParaRPr>
          </a:p>
        </p:txBody>
      </p:sp>
    </p:spTree>
  </p:cSld>
  <p:clrMapOvr>
    <a:masterClrMapping/>
  </p:clrMapOvr>
  <p:transition>
    <p:rand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746" name="Rectangle 2"/>
          <p:cNvSpPr>
            <a:spLocks noGrp="1" noChangeArrowheads="1"/>
          </p:cNvSpPr>
          <p:nvPr>
            <p:ph type="title"/>
          </p:nvPr>
        </p:nvSpPr>
        <p:spPr>
          <a:xfrm>
            <a:off x="533400" y="609600"/>
            <a:ext cx="5715000" cy="838200"/>
          </a:xfrm>
        </p:spPr>
        <p:txBody>
          <a:bodyPr/>
          <a:lstStyle/>
          <a:p>
            <a:pPr algn="l"/>
            <a:r>
              <a:rPr kumimoji="1" lang="en-US" altLang="zh-CN" sz="3600" b="1">
                <a:solidFill>
                  <a:schemeClr val="tx1"/>
                </a:solidFill>
                <a:latin typeface="黑体" pitchFamily="49" charset="-122"/>
                <a:ea typeface="黑体" pitchFamily="49" charset="-122"/>
              </a:rPr>
              <a:t>4.</a:t>
            </a:r>
            <a:r>
              <a:rPr kumimoji="1" lang="zh-CN" altLang="en-US" sz="3600" b="1">
                <a:solidFill>
                  <a:schemeClr val="tx1"/>
                </a:solidFill>
                <a:latin typeface="黑体" pitchFamily="49" charset="-122"/>
                <a:ea typeface="黑体" pitchFamily="49" charset="-122"/>
              </a:rPr>
              <a:t>积极尝试，邂逅机遇</a:t>
            </a:r>
            <a:endParaRPr lang="zh-CN" altLang="en-US" sz="4000">
              <a:solidFill>
                <a:schemeClr val="tx1"/>
              </a:solidFill>
              <a:latin typeface="黑体" pitchFamily="49" charset="-122"/>
              <a:ea typeface="黑体" pitchFamily="49" charset="-122"/>
            </a:endParaRPr>
          </a:p>
        </p:txBody>
      </p:sp>
      <p:sp>
        <p:nvSpPr>
          <p:cNvPr id="1439747" name="Rectangle 3"/>
          <p:cNvSpPr>
            <a:spLocks noGrp="1" noChangeArrowheads="1"/>
          </p:cNvSpPr>
          <p:nvPr>
            <p:ph type="body" idx="1"/>
          </p:nvPr>
        </p:nvSpPr>
        <p:spPr>
          <a:xfrm>
            <a:off x="457200" y="1646238"/>
            <a:ext cx="8229600" cy="4525962"/>
          </a:xfrm>
        </p:spPr>
        <p:txBody>
          <a:bodyPr/>
          <a:lstStyle/>
          <a:p>
            <a:pPr>
              <a:lnSpc>
                <a:spcPct val="90000"/>
              </a:lnSpc>
              <a:spcBef>
                <a:spcPct val="10000"/>
              </a:spcBef>
              <a:spcAft>
                <a:spcPct val="10000"/>
              </a:spcAft>
              <a:buFontTx/>
              <a:buNone/>
            </a:pPr>
            <a:r>
              <a:rPr lang="en-US" altLang="zh-CN" sz="2400" b="1">
                <a:latin typeface="黑体" pitchFamily="49" charset="-122"/>
                <a:ea typeface="黑体" pitchFamily="49" charset="-122"/>
              </a:rPr>
              <a:t>      </a:t>
            </a:r>
            <a:r>
              <a:rPr lang="zh-CN" altLang="en-US" sz="2600">
                <a:latin typeface="宋体" pitchFamily="2" charset="-122"/>
              </a:rPr>
              <a:t>生命中随处是机遇，许多机遇就藏在一个又一个 </a:t>
            </a:r>
          </a:p>
          <a:p>
            <a:pPr>
              <a:lnSpc>
                <a:spcPct val="90000"/>
              </a:lnSpc>
              <a:spcBef>
                <a:spcPct val="10000"/>
              </a:spcBef>
              <a:spcAft>
                <a:spcPct val="10000"/>
              </a:spcAft>
              <a:buFontTx/>
              <a:buNone/>
            </a:pPr>
            <a:r>
              <a:rPr lang="zh-CN" altLang="en-US" sz="2600">
                <a:latin typeface="宋体" pitchFamily="2" charset="-122"/>
              </a:rPr>
              <a:t>  挫折之中，如果在挫折面前气馁，就可能会与机遇擦</a:t>
            </a:r>
          </a:p>
          <a:p>
            <a:pPr>
              <a:lnSpc>
                <a:spcPct val="90000"/>
              </a:lnSpc>
              <a:spcBef>
                <a:spcPct val="10000"/>
              </a:spcBef>
              <a:spcAft>
                <a:spcPct val="10000"/>
              </a:spcAft>
              <a:buFontTx/>
              <a:buNone/>
            </a:pPr>
            <a:r>
              <a:rPr lang="zh-CN" altLang="en-US" sz="2600">
                <a:latin typeface="宋体" pitchFamily="2" charset="-122"/>
              </a:rPr>
              <a:t>  肩而过。</a:t>
            </a:r>
          </a:p>
          <a:p>
            <a:pPr>
              <a:lnSpc>
                <a:spcPct val="90000"/>
              </a:lnSpc>
              <a:spcBef>
                <a:spcPct val="10000"/>
              </a:spcBef>
              <a:spcAft>
                <a:spcPct val="10000"/>
              </a:spcAft>
              <a:buFontTx/>
              <a:buNone/>
            </a:pPr>
            <a:r>
              <a:rPr lang="zh-CN" altLang="en-US" sz="2600">
                <a:latin typeface="Arial"/>
              </a:rPr>
              <a:t>    </a:t>
            </a:r>
            <a:r>
              <a:rPr lang="zh-CN" altLang="en-US" sz="2600">
                <a:latin typeface="宋体" pitchFamily="2" charset="-122"/>
              </a:rPr>
              <a:t>    积极尝试是最好的方法。在一个现代化的企业中，</a:t>
            </a:r>
          </a:p>
          <a:p>
            <a:pPr>
              <a:lnSpc>
                <a:spcPct val="90000"/>
              </a:lnSpc>
              <a:spcBef>
                <a:spcPct val="10000"/>
              </a:spcBef>
              <a:spcAft>
                <a:spcPct val="10000"/>
              </a:spcAft>
              <a:buFontTx/>
              <a:buNone/>
            </a:pPr>
            <a:r>
              <a:rPr lang="zh-CN" altLang="en-US" sz="2600">
                <a:latin typeface="宋体" pitchFamily="2" charset="-122"/>
              </a:rPr>
              <a:t>  你不需要担心因为尝试而遭到失败。一项对美国多个</a:t>
            </a:r>
          </a:p>
          <a:p>
            <a:pPr>
              <a:lnSpc>
                <a:spcPct val="90000"/>
              </a:lnSpc>
              <a:spcBef>
                <a:spcPct val="10000"/>
              </a:spcBef>
              <a:spcAft>
                <a:spcPct val="10000"/>
              </a:spcAft>
              <a:buFontTx/>
              <a:buNone/>
            </a:pPr>
            <a:r>
              <a:rPr lang="zh-CN" altLang="en-US" sz="2600">
                <a:latin typeface="宋体" pitchFamily="2" charset="-122"/>
              </a:rPr>
              <a:t>  大公司的首席执行官的调查表明，</a:t>
            </a:r>
            <a:r>
              <a:rPr lang="en-US" altLang="zh-CN" sz="2600">
                <a:latin typeface="宋体" pitchFamily="2" charset="-122"/>
              </a:rPr>
              <a:t>CEO</a:t>
            </a:r>
            <a:r>
              <a:rPr lang="zh-CN" altLang="en-US" sz="2600">
                <a:latin typeface="宋体" pitchFamily="2" charset="-122"/>
              </a:rPr>
              <a:t>们最欣赏的就</a:t>
            </a:r>
          </a:p>
          <a:p>
            <a:pPr>
              <a:lnSpc>
                <a:spcPct val="90000"/>
              </a:lnSpc>
              <a:spcBef>
                <a:spcPct val="10000"/>
              </a:spcBef>
              <a:spcAft>
                <a:spcPct val="10000"/>
              </a:spcAft>
              <a:buFontTx/>
              <a:buNone/>
            </a:pPr>
            <a:r>
              <a:rPr lang="zh-CN" altLang="en-US" sz="2600">
                <a:latin typeface="宋体" pitchFamily="2" charset="-122"/>
              </a:rPr>
              <a:t>  是那些主动要求做某项新工作的员工。无论能否做好，</a:t>
            </a:r>
          </a:p>
          <a:p>
            <a:pPr>
              <a:lnSpc>
                <a:spcPct val="90000"/>
              </a:lnSpc>
              <a:spcBef>
                <a:spcPct val="10000"/>
              </a:spcBef>
              <a:spcAft>
                <a:spcPct val="10000"/>
              </a:spcAft>
              <a:buFontTx/>
              <a:buNone/>
            </a:pPr>
            <a:r>
              <a:rPr lang="zh-CN" altLang="en-US" sz="2600">
                <a:latin typeface="宋体" pitchFamily="2" charset="-122"/>
              </a:rPr>
              <a:t>  至少这些员工比那些只会被动接受工作的员工更令人</a:t>
            </a:r>
          </a:p>
          <a:p>
            <a:pPr>
              <a:lnSpc>
                <a:spcPct val="90000"/>
              </a:lnSpc>
              <a:spcBef>
                <a:spcPct val="10000"/>
              </a:spcBef>
              <a:spcAft>
                <a:spcPct val="10000"/>
              </a:spcAft>
              <a:buFontTx/>
              <a:buNone/>
            </a:pPr>
            <a:r>
              <a:rPr lang="zh-CN" altLang="en-US" sz="2600">
                <a:latin typeface="宋体" pitchFamily="2" charset="-122"/>
              </a:rPr>
              <a:t>  欣赏，因为他们有勇气、积极上进，而且会从尝试中</a:t>
            </a:r>
          </a:p>
          <a:p>
            <a:pPr>
              <a:lnSpc>
                <a:spcPct val="90000"/>
              </a:lnSpc>
              <a:spcBef>
                <a:spcPct val="10000"/>
              </a:spcBef>
              <a:spcAft>
                <a:spcPct val="10000"/>
              </a:spcAft>
              <a:buFontTx/>
              <a:buNone/>
            </a:pPr>
            <a:r>
              <a:rPr lang="zh-CN" altLang="en-US" sz="2600">
                <a:latin typeface="宋体" pitchFamily="2" charset="-122"/>
              </a:rPr>
              <a:t>  学习到更多的经验。</a:t>
            </a:r>
          </a:p>
        </p:txBody>
      </p:sp>
    </p:spTree>
  </p:cSld>
  <p:clrMapOvr>
    <a:masterClrMapping/>
  </p:clrMapOvr>
  <p:transition>
    <p:rand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0771" name="Rectangle 3"/>
          <p:cNvSpPr>
            <a:spLocks noGrp="1" noChangeArrowheads="1"/>
          </p:cNvSpPr>
          <p:nvPr>
            <p:ph type="body" idx="1"/>
          </p:nvPr>
        </p:nvSpPr>
        <p:spPr>
          <a:xfrm>
            <a:off x="457200" y="1371600"/>
            <a:ext cx="8382000" cy="5105400"/>
          </a:xfrm>
        </p:spPr>
        <p:txBody>
          <a:bodyPr/>
          <a:lstStyle/>
          <a:p>
            <a:pPr>
              <a:lnSpc>
                <a:spcPct val="80000"/>
              </a:lnSpc>
              <a:spcBef>
                <a:spcPct val="5000"/>
              </a:spcBef>
              <a:spcAft>
                <a:spcPct val="5000"/>
              </a:spcAft>
              <a:buFontTx/>
              <a:buNone/>
            </a:pPr>
            <a:r>
              <a:rPr lang="en-US" altLang="zh-CN" sz="2400">
                <a:latin typeface="宋体" pitchFamily="2" charset="-122"/>
              </a:rPr>
              <a:t>      </a:t>
            </a:r>
            <a:r>
              <a:rPr lang="zh-CN" altLang="en-US" sz="2400">
                <a:latin typeface="宋体" pitchFamily="2" charset="-122"/>
              </a:rPr>
              <a:t>在美国，父母经常说的一句话是：</a:t>
            </a:r>
            <a:r>
              <a:rPr lang="zh-CN" altLang="en-US" sz="2400">
                <a:latin typeface="Arial"/>
              </a:rPr>
              <a:t>“</a:t>
            </a:r>
            <a:r>
              <a:rPr lang="zh-CN" altLang="en-US" sz="2400">
                <a:latin typeface="宋体" pitchFamily="2" charset="-122"/>
              </a:rPr>
              <a:t>你没有试过</a:t>
            </a:r>
            <a:r>
              <a:rPr lang="en-US" altLang="zh-CN" sz="2400">
                <a:latin typeface="宋体" pitchFamily="2" charset="-122"/>
              </a:rPr>
              <a:t>,</a:t>
            </a:r>
            <a:r>
              <a:rPr lang="zh-CN" altLang="en-US" sz="2400">
                <a:latin typeface="宋体" pitchFamily="2" charset="-122"/>
              </a:rPr>
              <a:t>怎么知</a:t>
            </a:r>
          </a:p>
          <a:p>
            <a:pPr>
              <a:lnSpc>
                <a:spcPct val="80000"/>
              </a:lnSpc>
              <a:spcBef>
                <a:spcPct val="5000"/>
              </a:spcBef>
              <a:spcAft>
                <a:spcPct val="5000"/>
              </a:spcAft>
              <a:buFontTx/>
              <a:buNone/>
            </a:pPr>
            <a:r>
              <a:rPr lang="zh-CN" altLang="en-US" sz="2400">
                <a:latin typeface="宋体" pitchFamily="2" charset="-122"/>
              </a:rPr>
              <a:t>  道自己不喜欢呢？</a:t>
            </a:r>
            <a:r>
              <a:rPr lang="zh-CN" altLang="en-US" sz="2400">
                <a:latin typeface="Arial"/>
              </a:rPr>
              <a:t>”</a:t>
            </a:r>
            <a:r>
              <a:rPr lang="zh-CN" altLang="en-US" sz="2400">
                <a:latin typeface="宋体" pitchFamily="2" charset="-122"/>
              </a:rPr>
              <a:t>只有充分利用自己的时间</a:t>
            </a:r>
            <a:r>
              <a:rPr lang="en-US" altLang="zh-CN" sz="2400">
                <a:latin typeface="宋体" pitchFamily="2" charset="-122"/>
              </a:rPr>
              <a:t>,</a:t>
            </a:r>
            <a:r>
              <a:rPr lang="zh-CN" altLang="en-US" sz="2400">
                <a:latin typeface="宋体" pitchFamily="2" charset="-122"/>
              </a:rPr>
              <a:t>尝试做不同的</a:t>
            </a:r>
          </a:p>
          <a:p>
            <a:pPr>
              <a:lnSpc>
                <a:spcPct val="80000"/>
              </a:lnSpc>
              <a:spcBef>
                <a:spcPct val="5000"/>
              </a:spcBef>
              <a:spcAft>
                <a:spcPct val="5000"/>
              </a:spcAft>
              <a:buFontTx/>
              <a:buNone/>
            </a:pPr>
            <a:r>
              <a:rPr lang="zh-CN" altLang="en-US" sz="2400">
                <a:latin typeface="宋体" pitchFamily="2" charset="-122"/>
              </a:rPr>
              <a:t>  事情</a:t>
            </a:r>
            <a:r>
              <a:rPr lang="en-US" altLang="zh-CN" sz="2400">
                <a:latin typeface="宋体" pitchFamily="2" charset="-122"/>
              </a:rPr>
              <a:t>,</a:t>
            </a:r>
            <a:r>
              <a:rPr lang="zh-CN" altLang="en-US" sz="2400">
                <a:latin typeface="宋体" pitchFamily="2" charset="-122"/>
              </a:rPr>
              <a:t>才能找到通向成功的路。美国人很喜欢尝试不同的工</a:t>
            </a:r>
          </a:p>
          <a:p>
            <a:pPr>
              <a:lnSpc>
                <a:spcPct val="80000"/>
              </a:lnSpc>
              <a:spcBef>
                <a:spcPct val="5000"/>
              </a:spcBef>
              <a:spcAft>
                <a:spcPct val="5000"/>
              </a:spcAft>
              <a:buFontTx/>
              <a:buNone/>
            </a:pPr>
            <a:r>
              <a:rPr lang="zh-CN" altLang="en-US" sz="2400">
                <a:latin typeface="宋体" pitchFamily="2" charset="-122"/>
              </a:rPr>
              <a:t>  作</a:t>
            </a:r>
            <a:r>
              <a:rPr lang="en-US" altLang="zh-CN" sz="2400">
                <a:latin typeface="宋体" pitchFamily="2" charset="-122"/>
              </a:rPr>
              <a:t>,</a:t>
            </a:r>
            <a:r>
              <a:rPr lang="zh-CN" altLang="en-US" sz="2400">
                <a:latin typeface="宋体" pitchFamily="2" charset="-122"/>
              </a:rPr>
              <a:t>他们一生中平均要换四次工作。但中国人不愿意换工作</a:t>
            </a:r>
            <a:r>
              <a:rPr lang="en-US" altLang="zh-CN" sz="2400">
                <a:latin typeface="宋体" pitchFamily="2" charset="-122"/>
              </a:rPr>
              <a:t>,</a:t>
            </a:r>
          </a:p>
          <a:p>
            <a:pPr>
              <a:lnSpc>
                <a:spcPct val="80000"/>
              </a:lnSpc>
              <a:spcBef>
                <a:spcPct val="5000"/>
              </a:spcBef>
              <a:spcAft>
                <a:spcPct val="5000"/>
              </a:spcAft>
              <a:buFontTx/>
              <a:buNone/>
            </a:pPr>
            <a:r>
              <a:rPr lang="en-US" altLang="zh-CN" sz="2400">
                <a:latin typeface="宋体" pitchFamily="2" charset="-122"/>
              </a:rPr>
              <a:t>  </a:t>
            </a:r>
            <a:r>
              <a:rPr lang="zh-CN" altLang="en-US" sz="2400">
                <a:latin typeface="宋体" pitchFamily="2" charset="-122"/>
              </a:rPr>
              <a:t>而更倾向于终生做一件事。其实</a:t>
            </a:r>
            <a:r>
              <a:rPr lang="en-US" altLang="zh-CN" sz="2400">
                <a:latin typeface="宋体" pitchFamily="2" charset="-122"/>
              </a:rPr>
              <a:t>,</a:t>
            </a:r>
            <a:r>
              <a:rPr lang="zh-CN" altLang="en-US" sz="2400">
                <a:latin typeface="宋体" pitchFamily="2" charset="-122"/>
              </a:rPr>
              <a:t>换工作岗位的意义在于</a:t>
            </a:r>
            <a:r>
              <a:rPr lang="en-US" altLang="zh-CN" sz="2400">
                <a:latin typeface="宋体" pitchFamily="2" charset="-122"/>
              </a:rPr>
              <a:t>,</a:t>
            </a:r>
          </a:p>
          <a:p>
            <a:pPr>
              <a:lnSpc>
                <a:spcPct val="80000"/>
              </a:lnSpc>
              <a:spcBef>
                <a:spcPct val="5000"/>
              </a:spcBef>
              <a:spcAft>
                <a:spcPct val="5000"/>
              </a:spcAft>
              <a:buFontTx/>
              <a:buNone/>
            </a:pPr>
            <a:r>
              <a:rPr lang="en-US" altLang="zh-CN" sz="2400">
                <a:latin typeface="宋体" pitchFamily="2" charset="-122"/>
              </a:rPr>
              <a:t>  </a:t>
            </a:r>
            <a:r>
              <a:rPr lang="zh-CN" altLang="en-US" sz="2400">
                <a:latin typeface="宋体" pitchFamily="2" charset="-122"/>
              </a:rPr>
              <a:t>你一开始做的决定并不一定是你的终生决定</a:t>
            </a:r>
            <a:r>
              <a:rPr lang="en-US" altLang="zh-CN" sz="2400">
                <a:latin typeface="宋体" pitchFamily="2" charset="-122"/>
              </a:rPr>
              <a:t>,</a:t>
            </a:r>
            <a:r>
              <a:rPr lang="zh-CN" altLang="en-US" sz="2400">
                <a:latin typeface="宋体" pitchFamily="2" charset="-122"/>
              </a:rPr>
              <a:t>你仍然有机会</a:t>
            </a:r>
          </a:p>
          <a:p>
            <a:pPr>
              <a:lnSpc>
                <a:spcPct val="80000"/>
              </a:lnSpc>
              <a:spcBef>
                <a:spcPct val="5000"/>
              </a:spcBef>
              <a:spcAft>
                <a:spcPct val="5000"/>
              </a:spcAft>
              <a:buFontTx/>
              <a:buNone/>
            </a:pPr>
            <a:r>
              <a:rPr lang="zh-CN" altLang="en-US" sz="2400">
                <a:latin typeface="宋体" pitchFamily="2" charset="-122"/>
              </a:rPr>
              <a:t>  去尝试更多的东西</a:t>
            </a:r>
            <a:r>
              <a:rPr lang="en-US" altLang="zh-CN" sz="2400">
                <a:latin typeface="宋体" pitchFamily="2" charset="-122"/>
              </a:rPr>
              <a:t>,</a:t>
            </a:r>
            <a:r>
              <a:rPr lang="zh-CN" altLang="en-US" sz="2400">
                <a:latin typeface="宋体" pitchFamily="2" charset="-122"/>
              </a:rPr>
              <a:t>只有这样才能真正找到自己的兴趣所在</a:t>
            </a:r>
            <a:r>
              <a:rPr lang="en-US" altLang="zh-CN" sz="2400">
                <a:latin typeface="宋体" pitchFamily="2" charset="-122"/>
              </a:rPr>
              <a:t>,</a:t>
            </a:r>
          </a:p>
          <a:p>
            <a:pPr>
              <a:lnSpc>
                <a:spcPct val="80000"/>
              </a:lnSpc>
              <a:spcBef>
                <a:spcPct val="5000"/>
              </a:spcBef>
              <a:spcAft>
                <a:spcPct val="5000"/>
              </a:spcAft>
              <a:buFontTx/>
              <a:buNone/>
            </a:pPr>
            <a:r>
              <a:rPr lang="en-US" altLang="zh-CN" sz="2400">
                <a:latin typeface="宋体" pitchFamily="2" charset="-122"/>
              </a:rPr>
              <a:t>  </a:t>
            </a:r>
            <a:r>
              <a:rPr lang="zh-CN" altLang="en-US" sz="2400">
                <a:latin typeface="宋体" pitchFamily="2" charset="-122"/>
              </a:rPr>
              <a:t>才能最大限度地发挥自己的潜力。</a:t>
            </a:r>
          </a:p>
          <a:p>
            <a:pPr>
              <a:lnSpc>
                <a:spcPct val="80000"/>
              </a:lnSpc>
              <a:spcBef>
                <a:spcPct val="5000"/>
              </a:spcBef>
              <a:spcAft>
                <a:spcPct val="5000"/>
              </a:spcAft>
              <a:buFontTx/>
              <a:buNone/>
            </a:pPr>
            <a:r>
              <a:rPr lang="zh-CN" altLang="en-US" sz="2400">
                <a:latin typeface="Arial"/>
              </a:rPr>
              <a:t>    </a:t>
            </a:r>
            <a:r>
              <a:rPr lang="zh-CN" altLang="en-US" sz="2400">
                <a:latin typeface="宋体" pitchFamily="2" charset="-122"/>
              </a:rPr>
              <a:t>    机遇不会主动上门</a:t>
            </a:r>
            <a:r>
              <a:rPr lang="en-US" altLang="zh-CN" sz="2400">
                <a:latin typeface="宋体" pitchFamily="2" charset="-122"/>
              </a:rPr>
              <a:t>,</a:t>
            </a:r>
            <a:r>
              <a:rPr lang="zh-CN" altLang="en-US" sz="2400">
                <a:latin typeface="宋体" pitchFamily="2" charset="-122"/>
              </a:rPr>
              <a:t>坐等是消极的做法。屠格涅夫说：</a:t>
            </a:r>
          </a:p>
          <a:p>
            <a:pPr>
              <a:lnSpc>
                <a:spcPct val="80000"/>
              </a:lnSpc>
              <a:spcBef>
                <a:spcPct val="5000"/>
              </a:spcBef>
              <a:spcAft>
                <a:spcPct val="5000"/>
              </a:spcAft>
              <a:buFontTx/>
              <a:buNone/>
            </a:pPr>
            <a:r>
              <a:rPr lang="zh-CN" altLang="en-US" sz="2400">
                <a:latin typeface="宋体" pitchFamily="2" charset="-122"/>
              </a:rPr>
              <a:t>  </a:t>
            </a:r>
            <a:r>
              <a:rPr lang="zh-CN" altLang="en-US" sz="2400">
                <a:latin typeface="Arial"/>
              </a:rPr>
              <a:t>“</a:t>
            </a:r>
            <a:r>
              <a:rPr lang="zh-CN" altLang="en-US" sz="2400">
                <a:latin typeface="宋体" pitchFamily="2" charset="-122"/>
              </a:rPr>
              <a:t>等待的方法有两种</a:t>
            </a:r>
            <a:r>
              <a:rPr lang="en-US" altLang="zh-CN" sz="2400">
                <a:latin typeface="宋体" pitchFamily="2" charset="-122"/>
              </a:rPr>
              <a:t>,</a:t>
            </a:r>
            <a:r>
              <a:rPr lang="zh-CN" altLang="en-US" sz="2400">
                <a:latin typeface="宋体" pitchFamily="2" charset="-122"/>
              </a:rPr>
              <a:t>一种是什么事也不做地空等</a:t>
            </a:r>
            <a:r>
              <a:rPr lang="en-US" altLang="zh-CN" sz="2400">
                <a:latin typeface="宋体" pitchFamily="2" charset="-122"/>
              </a:rPr>
              <a:t>,</a:t>
            </a:r>
            <a:r>
              <a:rPr lang="zh-CN" altLang="en-US" sz="2400">
                <a:latin typeface="宋体" pitchFamily="2" charset="-122"/>
              </a:rPr>
              <a:t>另一种是</a:t>
            </a:r>
          </a:p>
          <a:p>
            <a:pPr>
              <a:lnSpc>
                <a:spcPct val="80000"/>
              </a:lnSpc>
              <a:spcBef>
                <a:spcPct val="5000"/>
              </a:spcBef>
              <a:spcAft>
                <a:spcPct val="5000"/>
              </a:spcAft>
              <a:buFontTx/>
              <a:buNone/>
            </a:pPr>
            <a:r>
              <a:rPr lang="zh-CN" altLang="en-US" sz="2400">
                <a:latin typeface="宋体" pitchFamily="2" charset="-122"/>
              </a:rPr>
              <a:t>   一边等</a:t>
            </a:r>
            <a:r>
              <a:rPr lang="en-US" altLang="zh-CN" sz="2400">
                <a:latin typeface="宋体" pitchFamily="2" charset="-122"/>
              </a:rPr>
              <a:t>,</a:t>
            </a:r>
            <a:r>
              <a:rPr lang="zh-CN" altLang="en-US" sz="2400">
                <a:latin typeface="宋体" pitchFamily="2" charset="-122"/>
              </a:rPr>
              <a:t>一边把事情向前推动。</a:t>
            </a:r>
            <a:r>
              <a:rPr lang="zh-CN" altLang="en-US" sz="2400">
                <a:latin typeface="Arial"/>
              </a:rPr>
              <a:t>”</a:t>
            </a:r>
            <a:r>
              <a:rPr lang="zh-CN" altLang="en-US" sz="2400">
                <a:latin typeface="宋体" pitchFamily="2" charset="-122"/>
              </a:rPr>
              <a:t>也就是说</a:t>
            </a:r>
            <a:r>
              <a:rPr lang="en-US" altLang="zh-CN" sz="2400">
                <a:latin typeface="宋体" pitchFamily="2" charset="-122"/>
              </a:rPr>
              <a:t>,</a:t>
            </a:r>
            <a:r>
              <a:rPr lang="zh-CN" altLang="en-US" sz="2400">
                <a:latin typeface="宋体" pitchFamily="2" charset="-122"/>
              </a:rPr>
              <a:t>在机遇还没有来</a:t>
            </a:r>
          </a:p>
          <a:p>
            <a:pPr>
              <a:lnSpc>
                <a:spcPct val="80000"/>
              </a:lnSpc>
              <a:spcBef>
                <a:spcPct val="5000"/>
              </a:spcBef>
              <a:spcAft>
                <a:spcPct val="5000"/>
              </a:spcAft>
              <a:buFontTx/>
              <a:buNone/>
            </a:pPr>
            <a:r>
              <a:rPr lang="zh-CN" altLang="en-US" sz="2400">
                <a:latin typeface="宋体" pitchFamily="2" charset="-122"/>
              </a:rPr>
              <a:t>   临时，就应事事用心</a:t>
            </a:r>
            <a:r>
              <a:rPr lang="en-US" altLang="zh-CN" sz="2400">
                <a:latin typeface="宋体" pitchFamily="2" charset="-122"/>
              </a:rPr>
              <a:t>,</a:t>
            </a:r>
            <a:r>
              <a:rPr lang="zh-CN" altLang="en-US" sz="2400">
                <a:latin typeface="宋体" pitchFamily="2" charset="-122"/>
              </a:rPr>
              <a:t>事事尽力。在实际工作中</a:t>
            </a:r>
            <a:r>
              <a:rPr lang="en-US" altLang="zh-CN" sz="2400">
                <a:latin typeface="宋体" pitchFamily="2" charset="-122"/>
              </a:rPr>
              <a:t>,</a:t>
            </a:r>
            <a:r>
              <a:rPr lang="zh-CN" altLang="en-US" sz="2400">
                <a:latin typeface="宋体" pitchFamily="2" charset="-122"/>
              </a:rPr>
              <a:t>挑战常常</a:t>
            </a:r>
          </a:p>
          <a:p>
            <a:pPr>
              <a:lnSpc>
                <a:spcPct val="80000"/>
              </a:lnSpc>
              <a:spcBef>
                <a:spcPct val="5000"/>
              </a:spcBef>
              <a:spcAft>
                <a:spcPct val="5000"/>
              </a:spcAft>
              <a:buFontTx/>
              <a:buNone/>
            </a:pPr>
            <a:r>
              <a:rPr lang="zh-CN" altLang="en-US" sz="2400">
                <a:latin typeface="宋体" pitchFamily="2" charset="-122"/>
              </a:rPr>
              <a:t>   和机遇一同出现。如果不敢迎接挑战</a:t>
            </a:r>
            <a:r>
              <a:rPr lang="en-US" altLang="zh-CN" sz="2400">
                <a:latin typeface="宋体" pitchFamily="2" charset="-122"/>
              </a:rPr>
              <a:t>,</a:t>
            </a:r>
            <a:r>
              <a:rPr lang="zh-CN" altLang="en-US" sz="2400">
                <a:latin typeface="宋体" pitchFamily="2" charset="-122"/>
              </a:rPr>
              <a:t>就会让机遇从身边</a:t>
            </a:r>
          </a:p>
          <a:p>
            <a:pPr>
              <a:lnSpc>
                <a:spcPct val="80000"/>
              </a:lnSpc>
              <a:spcBef>
                <a:spcPct val="5000"/>
              </a:spcBef>
              <a:spcAft>
                <a:spcPct val="5000"/>
              </a:spcAft>
              <a:buFontTx/>
              <a:buNone/>
            </a:pPr>
            <a:r>
              <a:rPr lang="zh-CN" altLang="en-US" sz="2400">
                <a:latin typeface="宋体" pitchFamily="2" charset="-122"/>
              </a:rPr>
              <a:t>   溜走。</a:t>
            </a:r>
          </a:p>
          <a:p>
            <a:pPr>
              <a:lnSpc>
                <a:spcPct val="80000"/>
              </a:lnSpc>
              <a:spcBef>
                <a:spcPct val="5000"/>
              </a:spcBef>
              <a:spcAft>
                <a:spcPct val="5000"/>
              </a:spcAft>
              <a:buFontTx/>
              <a:buNone/>
            </a:pPr>
            <a:r>
              <a:rPr lang="zh-CN" altLang="en-US" sz="2400">
                <a:latin typeface="宋体" pitchFamily="2" charset="-122"/>
              </a:rPr>
              <a:t>      </a:t>
            </a:r>
            <a:r>
              <a:rPr lang="zh-CN" altLang="en-US" sz="2400" b="1">
                <a:solidFill>
                  <a:srgbClr val="CC3300"/>
                </a:solidFill>
                <a:latin typeface="华文行楷" pitchFamily="2" charset="-122"/>
                <a:ea typeface="华文行楷" pitchFamily="2" charset="-122"/>
              </a:rPr>
              <a:t>（李开复接上司班）</a:t>
            </a:r>
            <a:r>
              <a:rPr lang="zh-CN" altLang="en-US" sz="2400">
                <a:solidFill>
                  <a:srgbClr val="CC3300"/>
                </a:solidFill>
                <a:latin typeface="华文行楷" pitchFamily="2" charset="-122"/>
                <a:ea typeface="华文行楷" pitchFamily="2" charset="-122"/>
              </a:rPr>
              <a:t> </a:t>
            </a:r>
          </a:p>
        </p:txBody>
      </p:sp>
      <p:sp>
        <p:nvSpPr>
          <p:cNvPr id="1440773" name="Rectangle 5"/>
          <p:cNvSpPr>
            <a:spLocks noGrp="1" noChangeArrowheads="1"/>
          </p:cNvSpPr>
          <p:nvPr>
            <p:ph type="title"/>
          </p:nvPr>
        </p:nvSpPr>
        <p:spPr>
          <a:xfrm>
            <a:off x="533400" y="533400"/>
            <a:ext cx="5715000" cy="838200"/>
          </a:xfrm>
          <a:noFill/>
          <a:ln/>
        </p:spPr>
        <p:txBody>
          <a:bodyPr/>
          <a:lstStyle/>
          <a:p>
            <a:pPr algn="l"/>
            <a:r>
              <a:rPr kumimoji="1" lang="en-US" altLang="zh-CN" sz="3600" b="1">
                <a:solidFill>
                  <a:schemeClr val="tx1"/>
                </a:solidFill>
                <a:latin typeface="黑体" pitchFamily="49" charset="-122"/>
                <a:ea typeface="黑体" pitchFamily="49" charset="-122"/>
              </a:rPr>
              <a:t>4.</a:t>
            </a:r>
            <a:r>
              <a:rPr kumimoji="1" lang="zh-CN" altLang="en-US" sz="3600" b="1">
                <a:solidFill>
                  <a:schemeClr val="tx1"/>
                </a:solidFill>
                <a:latin typeface="黑体" pitchFamily="49" charset="-122"/>
                <a:ea typeface="黑体" pitchFamily="49" charset="-122"/>
              </a:rPr>
              <a:t>积极尝试，邂逅机遇</a:t>
            </a:r>
            <a:endParaRPr lang="zh-CN" altLang="en-US" sz="4000">
              <a:solidFill>
                <a:schemeClr val="tx1"/>
              </a:solidFill>
              <a:latin typeface="黑体" pitchFamily="49" charset="-122"/>
              <a:ea typeface="黑体" pitchFamily="49" charset="-122"/>
            </a:endParaRPr>
          </a:p>
        </p:txBody>
      </p:sp>
    </p:spTree>
  </p:cSld>
  <p:clrMapOvr>
    <a:masterClrMapping/>
  </p:clrMapOvr>
  <p:transition>
    <p:rand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2035" name="Rectangle 3"/>
          <p:cNvSpPr>
            <a:spLocks noGrp="1" noChangeArrowheads="1"/>
          </p:cNvSpPr>
          <p:nvPr>
            <p:ph type="body" idx="1"/>
          </p:nvPr>
        </p:nvSpPr>
        <p:spPr>
          <a:xfrm>
            <a:off x="1143000" y="1966913"/>
            <a:ext cx="7467600" cy="2452687"/>
          </a:xfrm>
        </p:spPr>
        <p:txBody>
          <a:bodyPr/>
          <a:lstStyle/>
          <a:p>
            <a:pPr>
              <a:buFontTx/>
              <a:buNone/>
            </a:pPr>
            <a:r>
              <a:rPr kumimoji="1" lang="zh-CN" altLang="en-US" sz="6600" b="1">
                <a:solidFill>
                  <a:srgbClr val="FF00FF"/>
                </a:solidFill>
                <a:latin typeface="楷体_GB2312" pitchFamily="49" charset="-122"/>
                <a:ea typeface="楷体_GB2312" pitchFamily="49" charset="-122"/>
              </a:rPr>
              <a:t>七</a:t>
            </a:r>
            <a:r>
              <a:rPr kumimoji="1" lang="en-US" altLang="zh-CN" sz="6600" b="1">
                <a:solidFill>
                  <a:srgbClr val="FF00FF"/>
                </a:solidFill>
                <a:latin typeface="楷体_GB2312" pitchFamily="49" charset="-122"/>
                <a:ea typeface="楷体_GB2312" pitchFamily="49" charset="-122"/>
              </a:rPr>
              <a:t>.</a:t>
            </a:r>
            <a:r>
              <a:rPr kumimoji="1" lang="zh-CN" altLang="en-US" sz="6600" b="1">
                <a:solidFill>
                  <a:srgbClr val="FF00FF"/>
                </a:solidFill>
                <a:latin typeface="楷体_GB2312" pitchFamily="49" charset="-122"/>
                <a:ea typeface="楷体_GB2312" pitchFamily="49" charset="-122"/>
              </a:rPr>
              <a:t>重塑员工心态的</a:t>
            </a:r>
          </a:p>
          <a:p>
            <a:pPr>
              <a:buFontTx/>
              <a:buNone/>
            </a:pPr>
            <a:r>
              <a:rPr kumimoji="1" lang="zh-CN" altLang="en-US" sz="6600" b="1">
                <a:solidFill>
                  <a:srgbClr val="FF00FF"/>
                </a:solidFill>
                <a:latin typeface="楷体_GB2312" pitchFamily="49" charset="-122"/>
                <a:ea typeface="楷体_GB2312" pitchFamily="49" charset="-122"/>
              </a:rPr>
              <a:t>   组织技巧</a:t>
            </a:r>
          </a:p>
        </p:txBody>
      </p:sp>
    </p:spTree>
  </p:cSld>
  <p:clrMapOvr>
    <a:masterClrMapping/>
  </p:clrMapOvr>
  <p:transition>
    <p:rand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1011" name="Rectangle 3"/>
          <p:cNvSpPr>
            <a:spLocks noGrp="1" noChangeArrowheads="1"/>
          </p:cNvSpPr>
          <p:nvPr>
            <p:ph type="body" idx="1"/>
          </p:nvPr>
        </p:nvSpPr>
        <p:spPr>
          <a:xfrm>
            <a:off x="2514600" y="1219200"/>
            <a:ext cx="4572000" cy="4475163"/>
          </a:xfrm>
        </p:spPr>
        <p:txBody>
          <a:bodyPr/>
          <a:lstStyle/>
          <a:p>
            <a:pPr>
              <a:lnSpc>
                <a:spcPct val="90000"/>
              </a:lnSpc>
              <a:buFontTx/>
              <a:buNone/>
            </a:pPr>
            <a:r>
              <a:rPr lang="en-US" altLang="zh-CN" b="1">
                <a:latin typeface="黑体" pitchFamily="49" charset="-122"/>
                <a:ea typeface="黑体" pitchFamily="49" charset="-122"/>
              </a:rPr>
              <a:t>1.</a:t>
            </a:r>
            <a:r>
              <a:rPr lang="zh-CN" altLang="en-US" b="1">
                <a:latin typeface="黑体" pitchFamily="49" charset="-122"/>
                <a:ea typeface="黑体" pitchFamily="49" charset="-122"/>
              </a:rPr>
              <a:t>建立员工测试制度。</a:t>
            </a:r>
          </a:p>
          <a:p>
            <a:pPr>
              <a:lnSpc>
                <a:spcPct val="90000"/>
              </a:lnSpc>
              <a:buFontTx/>
              <a:buNone/>
            </a:pPr>
            <a:r>
              <a:rPr lang="en-US" altLang="zh-CN" b="1">
                <a:latin typeface="黑体" pitchFamily="49" charset="-122"/>
                <a:ea typeface="黑体" pitchFamily="49" charset="-122"/>
              </a:rPr>
              <a:t>2.</a:t>
            </a:r>
            <a:r>
              <a:rPr lang="zh-CN" altLang="en-US" b="1">
                <a:latin typeface="黑体" pitchFamily="49" charset="-122"/>
                <a:ea typeface="黑体" pitchFamily="49" charset="-122"/>
              </a:rPr>
              <a:t>推行员工换岗制度</a:t>
            </a:r>
          </a:p>
          <a:p>
            <a:pPr>
              <a:lnSpc>
                <a:spcPct val="90000"/>
              </a:lnSpc>
              <a:buFontTx/>
              <a:buNone/>
            </a:pPr>
            <a:r>
              <a:rPr lang="en-US" altLang="zh-CN" b="1">
                <a:latin typeface="黑体" pitchFamily="49" charset="-122"/>
                <a:ea typeface="黑体" pitchFamily="49" charset="-122"/>
              </a:rPr>
              <a:t>3.</a:t>
            </a:r>
            <a:r>
              <a:rPr lang="zh-CN" altLang="en-US" b="1">
                <a:latin typeface="黑体" pitchFamily="49" charset="-122"/>
                <a:ea typeface="黑体" pitchFamily="49" charset="-122"/>
              </a:rPr>
              <a:t>实行员工人性管理，</a:t>
            </a:r>
          </a:p>
          <a:p>
            <a:pPr>
              <a:lnSpc>
                <a:spcPct val="90000"/>
              </a:lnSpc>
              <a:buFontTx/>
              <a:buNone/>
            </a:pPr>
            <a:r>
              <a:rPr lang="en-US" altLang="zh-CN" b="1">
                <a:latin typeface="黑体" pitchFamily="49" charset="-122"/>
                <a:ea typeface="黑体" pitchFamily="49" charset="-122"/>
              </a:rPr>
              <a:t>4.</a:t>
            </a:r>
            <a:r>
              <a:rPr lang="zh-CN" altLang="en-US" b="1">
                <a:latin typeface="黑体" pitchFamily="49" charset="-122"/>
                <a:ea typeface="黑体" pitchFamily="49" charset="-122"/>
              </a:rPr>
              <a:t>扩大员工参与程度</a:t>
            </a:r>
          </a:p>
          <a:p>
            <a:pPr>
              <a:lnSpc>
                <a:spcPct val="90000"/>
              </a:lnSpc>
              <a:buFontTx/>
              <a:buNone/>
            </a:pPr>
            <a:r>
              <a:rPr lang="en-US" altLang="zh-CN" b="1">
                <a:latin typeface="黑体" pitchFamily="49" charset="-122"/>
                <a:ea typeface="黑体" pitchFamily="49" charset="-122"/>
              </a:rPr>
              <a:t>5.</a:t>
            </a:r>
            <a:r>
              <a:rPr lang="zh-CN" altLang="en-US" b="1">
                <a:latin typeface="黑体" pitchFamily="49" charset="-122"/>
                <a:ea typeface="黑体" pitchFamily="49" charset="-122"/>
              </a:rPr>
              <a:t>扩大员工自主程度，</a:t>
            </a:r>
          </a:p>
          <a:p>
            <a:pPr>
              <a:lnSpc>
                <a:spcPct val="90000"/>
              </a:lnSpc>
              <a:buFontTx/>
              <a:buNone/>
            </a:pPr>
            <a:r>
              <a:rPr lang="en-US" altLang="zh-CN" b="1">
                <a:latin typeface="黑体" pitchFamily="49" charset="-122"/>
                <a:ea typeface="黑体" pitchFamily="49" charset="-122"/>
              </a:rPr>
              <a:t>6.</a:t>
            </a:r>
            <a:r>
              <a:rPr lang="zh-CN" altLang="en-US" b="1">
                <a:latin typeface="黑体" pitchFamily="49" charset="-122"/>
                <a:ea typeface="黑体" pitchFamily="49" charset="-122"/>
              </a:rPr>
              <a:t>扩大员工信息渠道</a:t>
            </a:r>
          </a:p>
          <a:p>
            <a:pPr>
              <a:lnSpc>
                <a:spcPct val="90000"/>
              </a:lnSpc>
              <a:buFontTx/>
              <a:buNone/>
            </a:pPr>
            <a:r>
              <a:rPr lang="en-US" altLang="zh-CN" b="1">
                <a:latin typeface="黑体" pitchFamily="49" charset="-122"/>
                <a:ea typeface="黑体" pitchFamily="49" charset="-122"/>
              </a:rPr>
              <a:t>7.</a:t>
            </a:r>
            <a:r>
              <a:rPr lang="zh-CN" altLang="en-US" b="1">
                <a:latin typeface="黑体" pitchFamily="49" charset="-122"/>
                <a:ea typeface="黑体" pitchFamily="49" charset="-122"/>
              </a:rPr>
              <a:t>建立员工申述制度，</a:t>
            </a:r>
          </a:p>
          <a:p>
            <a:pPr>
              <a:lnSpc>
                <a:spcPct val="90000"/>
              </a:lnSpc>
              <a:buFontTx/>
              <a:buNone/>
            </a:pPr>
            <a:r>
              <a:rPr lang="en-US" altLang="zh-CN" b="1">
                <a:latin typeface="黑体" pitchFamily="49" charset="-122"/>
                <a:ea typeface="黑体" pitchFamily="49" charset="-122"/>
              </a:rPr>
              <a:t>8.</a:t>
            </a:r>
            <a:r>
              <a:rPr lang="zh-CN" altLang="en-US" b="1">
                <a:latin typeface="黑体" pitchFamily="49" charset="-122"/>
                <a:ea typeface="黑体" pitchFamily="49" charset="-122"/>
              </a:rPr>
              <a:t>加强员工沟通建设。</a:t>
            </a:r>
          </a:p>
        </p:txBody>
      </p:sp>
    </p:spTree>
  </p:cSld>
  <p:clrMapOvr>
    <a:masterClrMapping/>
  </p:clrMapOvr>
  <p:transition>
    <p:rand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3058" name="Rectangle 2"/>
          <p:cNvSpPr>
            <a:spLocks noGrp="1" noChangeArrowheads="1"/>
          </p:cNvSpPr>
          <p:nvPr>
            <p:ph type="title"/>
          </p:nvPr>
        </p:nvSpPr>
        <p:spPr>
          <a:xfrm>
            <a:off x="533400" y="838200"/>
            <a:ext cx="4953000" cy="990600"/>
          </a:xfrm>
        </p:spPr>
        <p:txBody>
          <a:bodyPr/>
          <a:lstStyle/>
          <a:p>
            <a:pPr algn="l"/>
            <a:r>
              <a:rPr kumimoji="1" lang="en-US" altLang="zh-CN" sz="3600" b="1">
                <a:solidFill>
                  <a:schemeClr val="tx1"/>
                </a:solidFill>
                <a:latin typeface="黑体" pitchFamily="49" charset="-122"/>
                <a:ea typeface="黑体" pitchFamily="49" charset="-122"/>
              </a:rPr>
              <a:t>1.</a:t>
            </a:r>
            <a:r>
              <a:rPr kumimoji="1" lang="zh-CN" altLang="en-US" sz="3600" b="1">
                <a:solidFill>
                  <a:schemeClr val="tx1"/>
                </a:solidFill>
                <a:latin typeface="黑体" pitchFamily="49" charset="-122"/>
                <a:ea typeface="黑体" pitchFamily="49" charset="-122"/>
              </a:rPr>
              <a:t>建立员工测试制度</a:t>
            </a:r>
          </a:p>
        </p:txBody>
      </p:sp>
      <p:sp>
        <p:nvSpPr>
          <p:cNvPr id="1453059" name="Rectangle 3"/>
          <p:cNvSpPr>
            <a:spLocks noGrp="1" noChangeArrowheads="1"/>
          </p:cNvSpPr>
          <p:nvPr>
            <p:ph type="body" idx="1"/>
          </p:nvPr>
        </p:nvSpPr>
        <p:spPr>
          <a:xfrm>
            <a:off x="457200" y="2286000"/>
            <a:ext cx="8229600" cy="2895600"/>
          </a:xfrm>
        </p:spPr>
        <p:txBody>
          <a:bodyPr/>
          <a:lstStyle/>
          <a:p>
            <a:pPr>
              <a:buFontTx/>
              <a:buNone/>
            </a:pPr>
            <a:r>
              <a:rPr lang="en-US" altLang="zh-CN" b="1">
                <a:latin typeface="黑体" pitchFamily="49" charset="-122"/>
                <a:ea typeface="黑体" pitchFamily="49" charset="-122"/>
              </a:rPr>
              <a:t>     </a:t>
            </a:r>
            <a:r>
              <a:rPr lang="zh-CN" altLang="en-US" sz="2600">
                <a:latin typeface="宋体" pitchFamily="2" charset="-122"/>
              </a:rPr>
              <a:t>建立招聘前和招聘后的员工心理测试制度。包括</a:t>
            </a:r>
          </a:p>
          <a:p>
            <a:pPr>
              <a:buFontTx/>
              <a:buNone/>
            </a:pPr>
            <a:r>
              <a:rPr lang="zh-CN" altLang="en-US" sz="2600">
                <a:latin typeface="宋体" pitchFamily="2" charset="-122"/>
              </a:rPr>
              <a:t>  个性测试、能力测试、压力测试等，根据掌握的信息</a:t>
            </a:r>
          </a:p>
          <a:p>
            <a:pPr>
              <a:buFontTx/>
              <a:buNone/>
            </a:pPr>
            <a:r>
              <a:rPr lang="zh-CN" altLang="en-US" sz="2600">
                <a:latin typeface="宋体" pitchFamily="2" charset="-122"/>
              </a:rPr>
              <a:t>  合理调配岗位，实现人尽其才；选拔与工作要求（个</a:t>
            </a:r>
          </a:p>
          <a:p>
            <a:pPr>
              <a:buFontTx/>
              <a:buNone/>
            </a:pPr>
            <a:r>
              <a:rPr lang="zh-CN" altLang="en-US" sz="2600">
                <a:latin typeface="宋体" pitchFamily="2" charset="-122"/>
              </a:rPr>
              <a:t>  性要求、能力要求等各方面）相符合的人员，力求避</a:t>
            </a:r>
          </a:p>
          <a:p>
            <a:pPr>
              <a:buFontTx/>
              <a:buNone/>
            </a:pPr>
            <a:r>
              <a:rPr lang="zh-CN" altLang="en-US" sz="2600">
                <a:latin typeface="宋体" pitchFamily="2" charset="-122"/>
              </a:rPr>
              <a:t>  免上岗后因无法胜任工作而产生心理问题。 </a:t>
            </a:r>
          </a:p>
        </p:txBody>
      </p:sp>
    </p:spTree>
  </p:cSld>
  <p:clrMapOvr>
    <a:masterClrMapping/>
  </p:clrMapOvr>
  <p:transition>
    <p:rand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82" name="Rectangle 2"/>
          <p:cNvSpPr>
            <a:spLocks noGrp="1" noChangeArrowheads="1"/>
          </p:cNvSpPr>
          <p:nvPr>
            <p:ph type="title"/>
          </p:nvPr>
        </p:nvSpPr>
        <p:spPr>
          <a:xfrm>
            <a:off x="471488" y="762000"/>
            <a:ext cx="5091112" cy="914400"/>
          </a:xfrm>
        </p:spPr>
        <p:txBody>
          <a:bodyPr/>
          <a:lstStyle/>
          <a:p>
            <a:pPr algn="l"/>
            <a:r>
              <a:rPr kumimoji="1" lang="en-US" altLang="zh-CN" sz="3600" b="1">
                <a:solidFill>
                  <a:schemeClr val="tx1"/>
                </a:solidFill>
                <a:latin typeface="黑体" pitchFamily="49" charset="-122"/>
                <a:ea typeface="黑体" pitchFamily="49" charset="-122"/>
              </a:rPr>
              <a:t>2.</a:t>
            </a:r>
            <a:r>
              <a:rPr kumimoji="1" lang="zh-CN" altLang="en-US" sz="3600" b="1">
                <a:solidFill>
                  <a:schemeClr val="tx1"/>
                </a:solidFill>
                <a:latin typeface="黑体" pitchFamily="49" charset="-122"/>
                <a:ea typeface="黑体" pitchFamily="49" charset="-122"/>
              </a:rPr>
              <a:t>推行员工换岗制度</a:t>
            </a:r>
          </a:p>
        </p:txBody>
      </p:sp>
      <p:sp>
        <p:nvSpPr>
          <p:cNvPr id="1454083" name="Rectangle 3"/>
          <p:cNvSpPr>
            <a:spLocks noGrp="1" noChangeArrowheads="1"/>
          </p:cNvSpPr>
          <p:nvPr>
            <p:ph type="body" idx="1"/>
          </p:nvPr>
        </p:nvSpPr>
        <p:spPr>
          <a:xfrm>
            <a:off x="685800" y="2133600"/>
            <a:ext cx="8229600" cy="3124200"/>
          </a:xfrm>
        </p:spPr>
        <p:txBody>
          <a:bodyPr/>
          <a:lstStyle/>
          <a:p>
            <a:pPr>
              <a:spcAft>
                <a:spcPct val="20000"/>
              </a:spcAft>
              <a:buFontTx/>
              <a:buNone/>
            </a:pPr>
            <a:r>
              <a:rPr lang="en-US" altLang="zh-CN" sz="2800" b="1">
                <a:latin typeface="黑体" pitchFamily="49" charset="-122"/>
                <a:ea typeface="黑体" pitchFamily="49" charset="-122"/>
              </a:rPr>
              <a:t>    </a:t>
            </a:r>
            <a:r>
              <a:rPr lang="zh-CN" altLang="en-US" sz="2800">
                <a:latin typeface="宋体" pitchFamily="2" charset="-122"/>
              </a:rPr>
              <a:t>推行换岗制度，让员工在角色转换中保持活力</a:t>
            </a:r>
          </a:p>
          <a:p>
            <a:pPr>
              <a:spcAft>
                <a:spcPct val="20000"/>
              </a:spcAft>
              <a:buFontTx/>
              <a:buNone/>
            </a:pPr>
            <a:r>
              <a:rPr lang="zh-CN" altLang="en-US" sz="2800">
                <a:latin typeface="宋体" pitchFamily="2" charset="-122"/>
              </a:rPr>
              <a:t>和新鲜感。通过工作的横向扩展，增加任务种类，</a:t>
            </a:r>
          </a:p>
          <a:p>
            <a:pPr>
              <a:spcAft>
                <a:spcPct val="20000"/>
              </a:spcAft>
              <a:buFontTx/>
              <a:buNone/>
            </a:pPr>
            <a:r>
              <a:rPr lang="zh-CN" altLang="en-US" sz="2800">
                <a:latin typeface="宋体" pitchFamily="2" charset="-122"/>
              </a:rPr>
              <a:t>丰富工作内容，使工作本身更具有多样性，减少员</a:t>
            </a:r>
          </a:p>
          <a:p>
            <a:pPr>
              <a:spcAft>
                <a:spcPct val="20000"/>
              </a:spcAft>
              <a:buFontTx/>
              <a:buNone/>
            </a:pPr>
            <a:r>
              <a:rPr lang="zh-CN" altLang="en-US" sz="2800">
                <a:latin typeface="宋体" pitchFamily="2" charset="-122"/>
              </a:rPr>
              <a:t>工的工作枯燥感；对工作内容作纵向扩展，增强员</a:t>
            </a:r>
          </a:p>
          <a:p>
            <a:pPr>
              <a:spcAft>
                <a:spcPct val="20000"/>
              </a:spcAft>
              <a:buFontTx/>
              <a:buNone/>
            </a:pPr>
            <a:r>
              <a:rPr lang="zh-CN" altLang="en-US" sz="2800">
                <a:latin typeface="宋体" pitchFamily="2" charset="-122"/>
              </a:rPr>
              <a:t>工对工作计划、执行和评估的控制程度。 </a:t>
            </a:r>
          </a:p>
        </p:txBody>
      </p:sp>
    </p:spTree>
  </p:cSld>
  <p:clrMapOvr>
    <a:masterClrMapping/>
  </p:clrMapOvr>
  <p:transition>
    <p:rand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5106" name="Rectangle 2"/>
          <p:cNvSpPr>
            <a:spLocks noGrp="1" noChangeArrowheads="1"/>
          </p:cNvSpPr>
          <p:nvPr>
            <p:ph type="title"/>
          </p:nvPr>
        </p:nvSpPr>
        <p:spPr>
          <a:xfrm>
            <a:off x="852488" y="990600"/>
            <a:ext cx="4710112" cy="914400"/>
          </a:xfrm>
        </p:spPr>
        <p:txBody>
          <a:bodyPr/>
          <a:lstStyle/>
          <a:p>
            <a:pPr algn="l"/>
            <a:r>
              <a:rPr kumimoji="1" lang="en-US" altLang="zh-CN" sz="3600" b="1">
                <a:solidFill>
                  <a:schemeClr val="tx1"/>
                </a:solidFill>
                <a:latin typeface="黑体" pitchFamily="49" charset="-122"/>
                <a:ea typeface="黑体" pitchFamily="49" charset="-122"/>
              </a:rPr>
              <a:t>3.</a:t>
            </a:r>
            <a:r>
              <a:rPr kumimoji="1" lang="zh-CN" altLang="en-US" sz="3600" b="1">
                <a:solidFill>
                  <a:schemeClr val="tx1"/>
                </a:solidFill>
                <a:latin typeface="黑体" pitchFamily="49" charset="-122"/>
                <a:ea typeface="黑体" pitchFamily="49" charset="-122"/>
              </a:rPr>
              <a:t>实行员工人性管理</a:t>
            </a:r>
          </a:p>
        </p:txBody>
      </p:sp>
      <p:sp>
        <p:nvSpPr>
          <p:cNvPr id="1455107" name="Rectangle 3"/>
          <p:cNvSpPr>
            <a:spLocks noGrp="1" noChangeArrowheads="1"/>
          </p:cNvSpPr>
          <p:nvPr>
            <p:ph type="body" idx="1"/>
          </p:nvPr>
        </p:nvSpPr>
        <p:spPr>
          <a:xfrm>
            <a:off x="457200" y="2286000"/>
            <a:ext cx="8229600" cy="3276600"/>
          </a:xfrm>
        </p:spPr>
        <p:txBody>
          <a:bodyPr/>
          <a:lstStyle/>
          <a:p>
            <a:pPr>
              <a:spcAft>
                <a:spcPct val="20000"/>
              </a:spcAft>
              <a:buFontTx/>
              <a:buNone/>
            </a:pPr>
            <a:r>
              <a:rPr lang="en-US" altLang="zh-CN" sz="2800">
                <a:latin typeface="宋体" pitchFamily="2" charset="-122"/>
              </a:rPr>
              <a:t>      </a:t>
            </a:r>
            <a:r>
              <a:rPr lang="zh-CN" altLang="en-US" sz="2800">
                <a:latin typeface="宋体" pitchFamily="2" charset="-122"/>
              </a:rPr>
              <a:t>实行人性化管理，如设定宽松的工作规范，</a:t>
            </a:r>
          </a:p>
          <a:p>
            <a:pPr>
              <a:spcAft>
                <a:spcPct val="20000"/>
              </a:spcAft>
              <a:buFontTx/>
              <a:buNone/>
            </a:pPr>
            <a:r>
              <a:rPr lang="zh-CN" altLang="en-US" sz="2800">
                <a:latin typeface="宋体" pitchFamily="2" charset="-122"/>
              </a:rPr>
              <a:t>  在不影响工作的前提下，尽量减少对员工的监视</a:t>
            </a:r>
          </a:p>
          <a:p>
            <a:pPr>
              <a:spcAft>
                <a:spcPct val="20000"/>
              </a:spcAft>
              <a:buFontTx/>
              <a:buNone/>
            </a:pPr>
            <a:r>
              <a:rPr lang="zh-CN" altLang="en-US" sz="2800">
                <a:latin typeface="宋体" pitchFamily="2" charset="-122"/>
              </a:rPr>
              <a:t>  措施；让员工着便装上班；实行弹性工作制，让</a:t>
            </a:r>
          </a:p>
          <a:p>
            <a:pPr>
              <a:spcAft>
                <a:spcPct val="20000"/>
              </a:spcAft>
              <a:buFontTx/>
              <a:buNone/>
            </a:pPr>
            <a:r>
              <a:rPr lang="zh-CN" altLang="en-US" sz="2800">
                <a:latin typeface="宋体" pitchFamily="2" charset="-122"/>
              </a:rPr>
              <a:t>  员工自定工作时间；尽量减少加班，在连续工作</a:t>
            </a:r>
          </a:p>
          <a:p>
            <a:pPr>
              <a:spcAft>
                <a:spcPct val="20000"/>
              </a:spcAft>
              <a:buFontTx/>
              <a:buNone/>
            </a:pPr>
            <a:r>
              <a:rPr lang="zh-CN" altLang="en-US" sz="2800">
                <a:latin typeface="宋体" pitchFamily="2" charset="-122"/>
              </a:rPr>
              <a:t>  后设立休息放松时间，如安排下午茶时间，等等。</a:t>
            </a:r>
            <a:r>
              <a:rPr lang="zh-CN" altLang="en-US"/>
              <a:t> </a:t>
            </a:r>
          </a:p>
        </p:txBody>
      </p:sp>
    </p:spTree>
  </p:cSld>
  <p:clrMapOvr>
    <a:masterClrMapping/>
  </p:clrMapOvr>
  <p:transition>
    <p:rand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6130" name="Rectangle 2"/>
          <p:cNvSpPr>
            <a:spLocks noGrp="1" noChangeArrowheads="1"/>
          </p:cNvSpPr>
          <p:nvPr>
            <p:ph type="title"/>
          </p:nvPr>
        </p:nvSpPr>
        <p:spPr>
          <a:xfrm>
            <a:off x="773113" y="914400"/>
            <a:ext cx="4560887" cy="990600"/>
          </a:xfrm>
        </p:spPr>
        <p:txBody>
          <a:bodyPr/>
          <a:lstStyle/>
          <a:p>
            <a:pPr algn="l"/>
            <a:r>
              <a:rPr kumimoji="1" lang="en-US" altLang="zh-CN" sz="3600" b="1">
                <a:solidFill>
                  <a:schemeClr val="tx1"/>
                </a:solidFill>
                <a:latin typeface="黑体" pitchFamily="49" charset="-122"/>
                <a:ea typeface="黑体" pitchFamily="49" charset="-122"/>
              </a:rPr>
              <a:t>4.</a:t>
            </a:r>
            <a:r>
              <a:rPr kumimoji="1" lang="zh-CN" altLang="en-US" sz="3600" b="1">
                <a:solidFill>
                  <a:schemeClr val="tx1"/>
                </a:solidFill>
                <a:latin typeface="黑体" pitchFamily="49" charset="-122"/>
                <a:ea typeface="黑体" pitchFamily="49" charset="-122"/>
              </a:rPr>
              <a:t>扩大员工参与程度</a:t>
            </a:r>
          </a:p>
        </p:txBody>
      </p:sp>
      <p:sp>
        <p:nvSpPr>
          <p:cNvPr id="1456131" name="Rectangle 3"/>
          <p:cNvSpPr>
            <a:spLocks noGrp="1" noChangeArrowheads="1"/>
          </p:cNvSpPr>
          <p:nvPr>
            <p:ph type="body" idx="1"/>
          </p:nvPr>
        </p:nvSpPr>
        <p:spPr>
          <a:xfrm>
            <a:off x="609600" y="2209800"/>
            <a:ext cx="8229600" cy="3048000"/>
          </a:xfrm>
        </p:spPr>
        <p:txBody>
          <a:bodyPr/>
          <a:lstStyle/>
          <a:p>
            <a:pPr>
              <a:buFontTx/>
              <a:buNone/>
            </a:pPr>
            <a:r>
              <a:rPr lang="en-US" altLang="zh-CN" b="1">
                <a:latin typeface="黑体" pitchFamily="49" charset="-122"/>
                <a:ea typeface="黑体" pitchFamily="49" charset="-122"/>
              </a:rPr>
              <a:t>     </a:t>
            </a:r>
            <a:r>
              <a:rPr lang="zh-CN" altLang="en-US" sz="2800">
                <a:latin typeface="宋体" pitchFamily="2" charset="-122"/>
              </a:rPr>
              <a:t>扩大员工对企业管理参与程度，包括企业决</a:t>
            </a:r>
          </a:p>
          <a:p>
            <a:pPr>
              <a:buFontTx/>
              <a:buNone/>
            </a:pPr>
            <a:r>
              <a:rPr lang="zh-CN" altLang="en-US" sz="2800">
                <a:latin typeface="宋体" pitchFamily="2" charset="-122"/>
              </a:rPr>
              <a:t>  策的参与、企业制度制订的参与，特别是与他们</a:t>
            </a:r>
          </a:p>
          <a:p>
            <a:pPr>
              <a:buFontTx/>
              <a:buNone/>
            </a:pPr>
            <a:r>
              <a:rPr lang="zh-CN" altLang="en-US" sz="2800">
                <a:latin typeface="宋体" pitchFamily="2" charset="-122"/>
              </a:rPr>
              <a:t>  息息相关的一些决策，组织员工的头脑风暴</a:t>
            </a:r>
          </a:p>
          <a:p>
            <a:pPr>
              <a:buFontTx/>
              <a:buNone/>
            </a:pPr>
            <a:r>
              <a:rPr lang="zh-CN" altLang="en-US" sz="2800">
                <a:latin typeface="宋体" pitchFamily="2" charset="-122"/>
              </a:rPr>
              <a:t> （</a:t>
            </a:r>
            <a:r>
              <a:rPr lang="en-US" altLang="zh-CN" sz="2800">
                <a:latin typeface="宋体" pitchFamily="2" charset="-122"/>
              </a:rPr>
              <a:t>brainstorming</a:t>
            </a:r>
            <a:r>
              <a:rPr lang="zh-CN" altLang="en-US" sz="2800">
                <a:latin typeface="宋体" pitchFamily="2" charset="-122"/>
              </a:rPr>
              <a:t>）会议，建立与管理者对话的制</a:t>
            </a:r>
          </a:p>
          <a:p>
            <a:pPr>
              <a:buFontTx/>
              <a:buNone/>
            </a:pPr>
            <a:r>
              <a:rPr lang="zh-CN" altLang="en-US" sz="2800">
                <a:latin typeface="宋体" pitchFamily="2" charset="-122"/>
              </a:rPr>
              <a:t>  度。</a:t>
            </a:r>
          </a:p>
        </p:txBody>
      </p:sp>
    </p:spTree>
  </p:cSld>
  <p:clrMapOvr>
    <a:masterClrMapping/>
  </p:clrMapOvr>
  <p:transition>
    <p:rand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7154" name="Rectangle 2"/>
          <p:cNvSpPr>
            <a:spLocks noGrp="1" noChangeArrowheads="1"/>
          </p:cNvSpPr>
          <p:nvPr>
            <p:ph type="title"/>
          </p:nvPr>
        </p:nvSpPr>
        <p:spPr>
          <a:xfrm>
            <a:off x="544513" y="609600"/>
            <a:ext cx="4560887" cy="914400"/>
          </a:xfrm>
        </p:spPr>
        <p:txBody>
          <a:bodyPr/>
          <a:lstStyle/>
          <a:p>
            <a:pPr algn="l"/>
            <a:r>
              <a:rPr kumimoji="1" lang="en-US" altLang="zh-CN" sz="3600" b="1">
                <a:solidFill>
                  <a:schemeClr val="tx1"/>
                </a:solidFill>
                <a:latin typeface="黑体" pitchFamily="49" charset="-122"/>
                <a:ea typeface="黑体" pitchFamily="49" charset="-122"/>
              </a:rPr>
              <a:t>5.</a:t>
            </a:r>
            <a:r>
              <a:rPr kumimoji="1" lang="zh-CN" altLang="en-US" sz="3600" b="1">
                <a:solidFill>
                  <a:schemeClr val="tx1"/>
                </a:solidFill>
                <a:latin typeface="黑体" pitchFamily="49" charset="-122"/>
                <a:ea typeface="黑体" pitchFamily="49" charset="-122"/>
              </a:rPr>
              <a:t>扩大员工自主程度</a:t>
            </a:r>
          </a:p>
        </p:txBody>
      </p:sp>
      <p:sp>
        <p:nvSpPr>
          <p:cNvPr id="1457155" name="Rectangle 3"/>
          <p:cNvSpPr>
            <a:spLocks noGrp="1" noChangeArrowheads="1"/>
          </p:cNvSpPr>
          <p:nvPr>
            <p:ph type="body" idx="1"/>
          </p:nvPr>
        </p:nvSpPr>
        <p:spPr/>
        <p:txBody>
          <a:bodyPr/>
          <a:lstStyle/>
          <a:p>
            <a:pPr>
              <a:lnSpc>
                <a:spcPct val="90000"/>
              </a:lnSpc>
              <a:buFontTx/>
              <a:buNone/>
            </a:pPr>
            <a:r>
              <a:rPr lang="en-US" altLang="zh-CN" sz="2800" b="1">
                <a:latin typeface="黑体" pitchFamily="49" charset="-122"/>
                <a:ea typeface="黑体" pitchFamily="49" charset="-122"/>
              </a:rPr>
              <a:t>      </a:t>
            </a:r>
            <a:r>
              <a:rPr lang="zh-CN" altLang="en-US" sz="2800">
                <a:latin typeface="宋体" pitchFamily="2" charset="-122"/>
              </a:rPr>
              <a:t>扩大员工在工作过程中的自主程度，包括工</a:t>
            </a:r>
          </a:p>
          <a:p>
            <a:pPr>
              <a:lnSpc>
                <a:spcPct val="90000"/>
              </a:lnSpc>
              <a:buFontTx/>
              <a:buNone/>
            </a:pPr>
            <a:r>
              <a:rPr lang="zh-CN" altLang="en-US" sz="2800">
                <a:latin typeface="宋体" pitchFamily="2" charset="-122"/>
              </a:rPr>
              <a:t>  作时间的自主程度、工作操作的自主程度和工作</a:t>
            </a:r>
          </a:p>
          <a:p>
            <a:pPr>
              <a:lnSpc>
                <a:spcPct val="90000"/>
              </a:lnSpc>
              <a:buFontTx/>
              <a:buNone/>
            </a:pPr>
            <a:r>
              <a:rPr lang="zh-CN" altLang="en-US" sz="2800">
                <a:latin typeface="宋体" pitchFamily="2" charset="-122"/>
              </a:rPr>
              <a:t>  地点的自主程度，减少工作的枯燥程度，增加工</a:t>
            </a:r>
          </a:p>
          <a:p>
            <a:pPr>
              <a:lnSpc>
                <a:spcPct val="90000"/>
              </a:lnSpc>
              <a:buFontTx/>
              <a:buNone/>
            </a:pPr>
            <a:r>
              <a:rPr lang="zh-CN" altLang="en-US" sz="2800">
                <a:latin typeface="宋体" pitchFamily="2" charset="-122"/>
              </a:rPr>
              <a:t>  作的创造性。例如，改变机械的传送带式生产，</a:t>
            </a:r>
          </a:p>
          <a:p>
            <a:pPr>
              <a:lnSpc>
                <a:spcPct val="90000"/>
              </a:lnSpc>
              <a:buFontTx/>
              <a:buNone/>
            </a:pPr>
            <a:r>
              <a:rPr lang="zh-CN" altLang="en-US" sz="2800">
                <a:latin typeface="宋体" pitchFamily="2" charset="-122"/>
              </a:rPr>
              <a:t>  让员工不再固定在一个位置上进行简单重复的劳</a:t>
            </a:r>
          </a:p>
          <a:p>
            <a:pPr>
              <a:lnSpc>
                <a:spcPct val="90000"/>
              </a:lnSpc>
              <a:buFontTx/>
              <a:buNone/>
            </a:pPr>
            <a:r>
              <a:rPr lang="zh-CN" altLang="en-US" sz="2800">
                <a:latin typeface="宋体" pitchFamily="2" charset="-122"/>
              </a:rPr>
              <a:t>  动，而是在同一位置组装完成一件完全的产品，</a:t>
            </a:r>
          </a:p>
          <a:p>
            <a:pPr>
              <a:lnSpc>
                <a:spcPct val="90000"/>
              </a:lnSpc>
              <a:buFontTx/>
              <a:buNone/>
            </a:pPr>
            <a:r>
              <a:rPr lang="zh-CN" altLang="en-US" sz="2800">
                <a:latin typeface="宋体" pitchFamily="2" charset="-122"/>
              </a:rPr>
              <a:t>  员工不再是一个大机器上的螺丝钉，让员工可以</a:t>
            </a:r>
          </a:p>
          <a:p>
            <a:pPr>
              <a:lnSpc>
                <a:spcPct val="90000"/>
              </a:lnSpc>
              <a:buFontTx/>
              <a:buNone/>
            </a:pPr>
            <a:r>
              <a:rPr lang="zh-CN" altLang="en-US" sz="2800">
                <a:latin typeface="宋体" pitchFamily="2" charset="-122"/>
              </a:rPr>
              <a:t>  选择操作的顺序、流程，并将操作的体会和经验</a:t>
            </a:r>
          </a:p>
          <a:p>
            <a:pPr>
              <a:lnSpc>
                <a:spcPct val="90000"/>
              </a:lnSpc>
              <a:buFontTx/>
              <a:buNone/>
            </a:pPr>
            <a:r>
              <a:rPr lang="zh-CN" altLang="en-US" sz="2800">
                <a:latin typeface="宋体" pitchFamily="2" charset="-122"/>
              </a:rPr>
              <a:t>  反馈到研发和管理部门。 </a:t>
            </a:r>
          </a:p>
        </p:txBody>
      </p:sp>
    </p:spTree>
  </p:cSld>
  <p:clrMapOvr>
    <a:masterClrMapping/>
  </p:clrMapOvr>
  <p:transition>
    <p:random/>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1250" name="Rectangle 2"/>
          <p:cNvSpPr>
            <a:spLocks noGrp="1" noChangeArrowheads="1"/>
          </p:cNvSpPr>
          <p:nvPr>
            <p:ph type="title"/>
          </p:nvPr>
        </p:nvSpPr>
        <p:spPr>
          <a:xfrm>
            <a:off x="696913" y="914400"/>
            <a:ext cx="5246687" cy="838200"/>
          </a:xfrm>
        </p:spPr>
        <p:txBody>
          <a:bodyPr/>
          <a:lstStyle/>
          <a:p>
            <a:pPr algn="l"/>
            <a:r>
              <a:rPr kumimoji="1" lang="en-US" altLang="zh-CN" sz="3600" b="1">
                <a:solidFill>
                  <a:schemeClr val="tx1"/>
                </a:solidFill>
                <a:latin typeface="黑体" pitchFamily="49" charset="-122"/>
                <a:ea typeface="黑体" pitchFamily="49" charset="-122"/>
              </a:rPr>
              <a:t>6.</a:t>
            </a:r>
            <a:r>
              <a:rPr kumimoji="1" lang="zh-CN" altLang="en-US" sz="3600" b="1">
                <a:solidFill>
                  <a:schemeClr val="tx1"/>
                </a:solidFill>
                <a:latin typeface="黑体" pitchFamily="49" charset="-122"/>
                <a:ea typeface="黑体" pitchFamily="49" charset="-122"/>
              </a:rPr>
              <a:t>扩大员工信息渠道</a:t>
            </a:r>
          </a:p>
        </p:txBody>
      </p:sp>
      <p:sp>
        <p:nvSpPr>
          <p:cNvPr id="1461251" name="Rectangle 3"/>
          <p:cNvSpPr>
            <a:spLocks noGrp="1" noChangeArrowheads="1"/>
          </p:cNvSpPr>
          <p:nvPr>
            <p:ph type="body" idx="1"/>
          </p:nvPr>
        </p:nvSpPr>
        <p:spPr>
          <a:xfrm>
            <a:off x="457200" y="2093913"/>
            <a:ext cx="8229600" cy="3773487"/>
          </a:xfrm>
        </p:spPr>
        <p:txBody>
          <a:bodyPr/>
          <a:lstStyle/>
          <a:p>
            <a:pPr>
              <a:spcAft>
                <a:spcPct val="20000"/>
              </a:spcAft>
              <a:buFontTx/>
              <a:buNone/>
            </a:pPr>
            <a:r>
              <a:rPr lang="en-US" altLang="zh-CN" sz="2800">
                <a:latin typeface="宋体" pitchFamily="2" charset="-122"/>
              </a:rPr>
              <a:t>      </a:t>
            </a:r>
            <a:r>
              <a:rPr lang="zh-CN" altLang="en-US" sz="2800">
                <a:latin typeface="宋体" pitchFamily="2" charset="-122"/>
              </a:rPr>
              <a:t>通过各种手段使员工充分获得各种信息（市</a:t>
            </a:r>
          </a:p>
          <a:p>
            <a:pPr>
              <a:spcAft>
                <a:spcPct val="20000"/>
              </a:spcAft>
              <a:buFontTx/>
              <a:buNone/>
            </a:pPr>
            <a:r>
              <a:rPr lang="zh-CN" altLang="en-US" sz="2800">
                <a:latin typeface="宋体" pitchFamily="2" charset="-122"/>
              </a:rPr>
              <a:t>  场信息，政策信息，企业决策信息，领导意图，</a:t>
            </a:r>
          </a:p>
          <a:p>
            <a:pPr>
              <a:spcAft>
                <a:spcPct val="20000"/>
              </a:spcAft>
              <a:buFontTx/>
              <a:buNone/>
            </a:pPr>
            <a:r>
              <a:rPr lang="zh-CN" altLang="en-US" sz="2800">
                <a:latin typeface="宋体" pitchFamily="2" charset="-122"/>
              </a:rPr>
              <a:t>  职业信息，角色职责以及相关的社会信息），减</a:t>
            </a:r>
          </a:p>
          <a:p>
            <a:pPr>
              <a:spcAft>
                <a:spcPct val="20000"/>
              </a:spcAft>
              <a:buFontTx/>
              <a:buNone/>
            </a:pPr>
            <a:r>
              <a:rPr lang="zh-CN" altLang="en-US" sz="2800">
                <a:latin typeface="宋体" pitchFamily="2" charset="-122"/>
              </a:rPr>
              <a:t>  少企业制度、政策的含糊性和工作角色的模糊与</a:t>
            </a:r>
          </a:p>
          <a:p>
            <a:pPr>
              <a:spcAft>
                <a:spcPct val="20000"/>
              </a:spcAft>
              <a:buFontTx/>
              <a:buNone/>
            </a:pPr>
            <a:r>
              <a:rPr lang="zh-CN" altLang="en-US" sz="2800">
                <a:latin typeface="宋体" pitchFamily="2" charset="-122"/>
              </a:rPr>
              <a:t>  冲突，从而减少员工由于不可控、不确定性带来</a:t>
            </a:r>
          </a:p>
          <a:p>
            <a:pPr>
              <a:spcAft>
                <a:spcPct val="20000"/>
              </a:spcAft>
              <a:buFontTx/>
              <a:buNone/>
            </a:pPr>
            <a:r>
              <a:rPr lang="zh-CN" altLang="en-US" sz="2800">
                <a:latin typeface="宋体" pitchFamily="2" charset="-122"/>
              </a:rPr>
              <a:t>  的不安全感。 </a:t>
            </a:r>
          </a:p>
        </p:txBody>
      </p:sp>
    </p:spTree>
  </p:cSld>
  <p:clrMapOvr>
    <a:masterClrMapping/>
  </p:clrMapOvr>
  <p:transition>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2274" name="Rectangle 2"/>
          <p:cNvSpPr>
            <a:spLocks noGrp="1" noChangeArrowheads="1"/>
          </p:cNvSpPr>
          <p:nvPr>
            <p:ph type="title"/>
          </p:nvPr>
        </p:nvSpPr>
        <p:spPr>
          <a:xfrm>
            <a:off x="533400" y="1249363"/>
            <a:ext cx="4572000" cy="884237"/>
          </a:xfrm>
        </p:spPr>
        <p:txBody>
          <a:bodyPr/>
          <a:lstStyle/>
          <a:p>
            <a:pPr algn="l"/>
            <a:r>
              <a:rPr kumimoji="1" lang="en-US" altLang="zh-CN" sz="3600" b="1">
                <a:solidFill>
                  <a:schemeClr val="tx1"/>
                </a:solidFill>
                <a:latin typeface="黑体" pitchFamily="49" charset="-122"/>
                <a:ea typeface="黑体" pitchFamily="49" charset="-122"/>
              </a:rPr>
              <a:t>7.</a:t>
            </a:r>
            <a:r>
              <a:rPr kumimoji="1" lang="zh-CN" altLang="en-US" sz="3600" b="1">
                <a:solidFill>
                  <a:schemeClr val="tx1"/>
                </a:solidFill>
                <a:latin typeface="黑体" pitchFamily="49" charset="-122"/>
                <a:ea typeface="黑体" pitchFamily="49" charset="-122"/>
              </a:rPr>
              <a:t>建立员工申述制度</a:t>
            </a:r>
          </a:p>
        </p:txBody>
      </p:sp>
      <p:sp>
        <p:nvSpPr>
          <p:cNvPr id="1462275" name="Rectangle 3"/>
          <p:cNvSpPr>
            <a:spLocks noGrp="1" noChangeArrowheads="1"/>
          </p:cNvSpPr>
          <p:nvPr>
            <p:ph type="body" idx="1"/>
          </p:nvPr>
        </p:nvSpPr>
        <p:spPr>
          <a:xfrm>
            <a:off x="457200" y="2819400"/>
            <a:ext cx="8229600" cy="2057400"/>
          </a:xfrm>
        </p:spPr>
        <p:txBody>
          <a:bodyPr/>
          <a:lstStyle/>
          <a:p>
            <a:pPr>
              <a:spcAft>
                <a:spcPct val="20000"/>
              </a:spcAft>
              <a:buFontTx/>
              <a:buNone/>
            </a:pPr>
            <a:r>
              <a:rPr lang="en-US" altLang="zh-CN" sz="2800">
                <a:latin typeface="宋体" pitchFamily="2" charset="-122"/>
              </a:rPr>
              <a:t>      </a:t>
            </a:r>
            <a:r>
              <a:rPr lang="zh-CN" altLang="en-US" sz="2800">
                <a:latin typeface="宋体" pitchFamily="2" charset="-122"/>
              </a:rPr>
              <a:t>设置意见箱或网上论坛等，建立员工申述制</a:t>
            </a:r>
          </a:p>
          <a:p>
            <a:pPr>
              <a:spcAft>
                <a:spcPct val="20000"/>
              </a:spcAft>
              <a:buFontTx/>
              <a:buNone/>
            </a:pPr>
            <a:r>
              <a:rPr lang="zh-CN" altLang="en-US" sz="2800">
                <a:latin typeface="宋体" pitchFamily="2" charset="-122"/>
              </a:rPr>
              <a:t>  度，让员工公开谈论工作问题。有些问题和情况</a:t>
            </a:r>
          </a:p>
          <a:p>
            <a:pPr>
              <a:spcAft>
                <a:spcPct val="20000"/>
              </a:spcAft>
              <a:buFontTx/>
              <a:buNone/>
            </a:pPr>
            <a:r>
              <a:rPr lang="zh-CN" altLang="en-US" sz="2800">
                <a:latin typeface="宋体" pitchFamily="2" charset="-122"/>
              </a:rPr>
              <a:t>  仅仅是公开讨论本身就能使员工心情释放。 </a:t>
            </a:r>
          </a:p>
        </p:txBody>
      </p:sp>
    </p:spTree>
  </p:cSld>
  <p:clrMapOvr>
    <a:masterClrMapping/>
  </p:clrMapOvr>
  <p:transition>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3298" name="Rectangle 2"/>
          <p:cNvSpPr>
            <a:spLocks noGrp="1" noChangeArrowheads="1"/>
          </p:cNvSpPr>
          <p:nvPr>
            <p:ph type="title"/>
          </p:nvPr>
        </p:nvSpPr>
        <p:spPr>
          <a:xfrm>
            <a:off x="468313" y="533400"/>
            <a:ext cx="4637087" cy="838200"/>
          </a:xfrm>
        </p:spPr>
        <p:txBody>
          <a:bodyPr/>
          <a:lstStyle/>
          <a:p>
            <a:pPr algn="l"/>
            <a:r>
              <a:rPr kumimoji="1" lang="en-US" altLang="zh-CN" sz="3600" b="1">
                <a:solidFill>
                  <a:schemeClr val="tx1"/>
                </a:solidFill>
                <a:latin typeface="黑体" pitchFamily="49" charset="-122"/>
                <a:ea typeface="黑体" pitchFamily="49" charset="-122"/>
              </a:rPr>
              <a:t>8.</a:t>
            </a:r>
            <a:r>
              <a:rPr kumimoji="1" lang="zh-CN" altLang="en-US" sz="3600" b="1">
                <a:solidFill>
                  <a:schemeClr val="tx1"/>
                </a:solidFill>
                <a:latin typeface="黑体" pitchFamily="49" charset="-122"/>
                <a:ea typeface="黑体" pitchFamily="49" charset="-122"/>
              </a:rPr>
              <a:t>加强员工沟通建设</a:t>
            </a:r>
          </a:p>
        </p:txBody>
      </p:sp>
      <p:sp>
        <p:nvSpPr>
          <p:cNvPr id="1463299" name="Rectangle 3"/>
          <p:cNvSpPr>
            <a:spLocks noGrp="1" noChangeArrowheads="1"/>
          </p:cNvSpPr>
          <p:nvPr>
            <p:ph type="body" idx="1"/>
          </p:nvPr>
        </p:nvSpPr>
        <p:spPr>
          <a:xfrm>
            <a:off x="457200" y="1524000"/>
            <a:ext cx="8229600" cy="4800600"/>
          </a:xfrm>
        </p:spPr>
        <p:txBody>
          <a:bodyPr/>
          <a:lstStyle/>
          <a:p>
            <a:pPr>
              <a:lnSpc>
                <a:spcPct val="80000"/>
              </a:lnSpc>
              <a:spcBef>
                <a:spcPct val="10000"/>
              </a:spcBef>
              <a:spcAft>
                <a:spcPct val="10000"/>
              </a:spcAft>
              <a:buFontTx/>
              <a:buNone/>
            </a:pPr>
            <a:r>
              <a:rPr lang="en-US" altLang="zh-CN" sz="2800">
                <a:latin typeface="宋体" pitchFamily="2" charset="-122"/>
              </a:rPr>
              <a:t>      </a:t>
            </a:r>
            <a:r>
              <a:rPr lang="zh-CN" altLang="en-US" sz="2800">
                <a:latin typeface="宋体" pitchFamily="2" charset="-122"/>
              </a:rPr>
              <a:t>加强员工的沟通。各级主管应与下属积极沟</a:t>
            </a:r>
          </a:p>
          <a:p>
            <a:pPr>
              <a:lnSpc>
                <a:spcPct val="80000"/>
              </a:lnSpc>
              <a:spcBef>
                <a:spcPct val="10000"/>
              </a:spcBef>
              <a:spcAft>
                <a:spcPct val="10000"/>
              </a:spcAft>
              <a:buFontTx/>
              <a:buNone/>
            </a:pPr>
            <a:r>
              <a:rPr lang="zh-CN" altLang="en-US" sz="2800">
                <a:latin typeface="宋体" pitchFamily="2" charset="-122"/>
              </a:rPr>
              <a:t>  通，倾听员工对自己能力、需要、价值观的述说，</a:t>
            </a:r>
          </a:p>
          <a:p>
            <a:pPr>
              <a:lnSpc>
                <a:spcPct val="80000"/>
              </a:lnSpc>
              <a:spcBef>
                <a:spcPct val="10000"/>
              </a:spcBef>
              <a:spcAft>
                <a:spcPct val="10000"/>
              </a:spcAft>
              <a:buFontTx/>
              <a:buNone/>
            </a:pPr>
            <a:r>
              <a:rPr lang="zh-CN" altLang="en-US" sz="2800">
                <a:latin typeface="宋体" pitchFamily="2" charset="-122"/>
              </a:rPr>
              <a:t>  全方位了解下属在生活中遇到的困难并给予尽可</a:t>
            </a:r>
          </a:p>
          <a:p>
            <a:pPr>
              <a:lnSpc>
                <a:spcPct val="80000"/>
              </a:lnSpc>
              <a:spcBef>
                <a:spcPct val="10000"/>
              </a:spcBef>
              <a:spcAft>
                <a:spcPct val="10000"/>
              </a:spcAft>
              <a:buFontTx/>
              <a:buNone/>
            </a:pPr>
            <a:r>
              <a:rPr lang="zh-CN" altLang="en-US" sz="2800">
                <a:latin typeface="宋体" pitchFamily="2" charset="-122"/>
              </a:rPr>
              <a:t>  能的安慰、帮助；</a:t>
            </a:r>
          </a:p>
          <a:p>
            <a:pPr>
              <a:lnSpc>
                <a:spcPct val="80000"/>
              </a:lnSpc>
              <a:spcBef>
                <a:spcPct val="10000"/>
              </a:spcBef>
              <a:spcAft>
                <a:spcPct val="10000"/>
              </a:spcAft>
              <a:buFontTx/>
              <a:buNone/>
            </a:pPr>
            <a:r>
              <a:rPr lang="zh-CN" altLang="en-US" sz="2800">
                <a:latin typeface="宋体" pitchFamily="2" charset="-122"/>
              </a:rPr>
              <a:t>      促进员工与员工之间的平行沟通，通过团队</a:t>
            </a:r>
          </a:p>
          <a:p>
            <a:pPr>
              <a:lnSpc>
                <a:spcPct val="80000"/>
              </a:lnSpc>
              <a:spcBef>
                <a:spcPct val="10000"/>
              </a:spcBef>
              <a:spcAft>
                <a:spcPct val="10000"/>
              </a:spcAft>
              <a:buFontTx/>
              <a:buNone/>
            </a:pPr>
            <a:r>
              <a:rPr lang="zh-CN" altLang="en-US" sz="2800">
                <a:latin typeface="宋体" pitchFamily="2" charset="-122"/>
              </a:rPr>
              <a:t>  学习、对话等形式加强交流，协助员工学会改进</a:t>
            </a:r>
          </a:p>
          <a:p>
            <a:pPr>
              <a:lnSpc>
                <a:spcPct val="80000"/>
              </a:lnSpc>
              <a:spcBef>
                <a:spcPct val="10000"/>
              </a:spcBef>
              <a:spcAft>
                <a:spcPct val="10000"/>
              </a:spcAft>
              <a:buFontTx/>
              <a:buNone/>
            </a:pPr>
            <a:r>
              <a:rPr lang="zh-CN" altLang="en-US" sz="2800">
                <a:latin typeface="宋体" pitchFamily="2" charset="-122"/>
              </a:rPr>
              <a:t>  人际关系，全面、客观、公正地认识和评价他人，</a:t>
            </a:r>
          </a:p>
          <a:p>
            <a:pPr>
              <a:lnSpc>
                <a:spcPct val="80000"/>
              </a:lnSpc>
              <a:spcBef>
                <a:spcPct val="10000"/>
              </a:spcBef>
              <a:spcAft>
                <a:spcPct val="10000"/>
              </a:spcAft>
              <a:buFontTx/>
              <a:buNone/>
            </a:pPr>
            <a:r>
              <a:rPr lang="zh-CN" altLang="en-US" sz="2800">
                <a:latin typeface="宋体" pitchFamily="2" charset="-122"/>
              </a:rPr>
              <a:t>  增进员工间的理解与合作，减少矛盾和冲突，防</a:t>
            </a:r>
          </a:p>
          <a:p>
            <a:pPr>
              <a:lnSpc>
                <a:spcPct val="80000"/>
              </a:lnSpc>
              <a:spcBef>
                <a:spcPct val="10000"/>
              </a:spcBef>
              <a:spcAft>
                <a:spcPct val="10000"/>
              </a:spcAft>
              <a:buFontTx/>
              <a:buNone/>
            </a:pPr>
            <a:r>
              <a:rPr lang="zh-CN" altLang="en-US" sz="2800">
                <a:latin typeface="宋体" pitchFamily="2" charset="-122"/>
              </a:rPr>
              <a:t>  止各自为政、互相扯皮；建立员工与经理、员工</a:t>
            </a:r>
          </a:p>
          <a:p>
            <a:pPr>
              <a:lnSpc>
                <a:spcPct val="80000"/>
              </a:lnSpc>
              <a:spcBef>
                <a:spcPct val="10000"/>
              </a:spcBef>
              <a:spcAft>
                <a:spcPct val="10000"/>
              </a:spcAft>
              <a:buFontTx/>
              <a:buNone/>
            </a:pPr>
            <a:r>
              <a:rPr lang="zh-CN" altLang="en-US" sz="2800">
                <a:latin typeface="宋体" pitchFamily="2" charset="-122"/>
              </a:rPr>
              <a:t>  与人力资源部的沟通制度与渠道，特别是充分利</a:t>
            </a:r>
          </a:p>
          <a:p>
            <a:pPr>
              <a:lnSpc>
                <a:spcPct val="80000"/>
              </a:lnSpc>
              <a:spcBef>
                <a:spcPct val="10000"/>
              </a:spcBef>
              <a:spcAft>
                <a:spcPct val="10000"/>
              </a:spcAft>
              <a:buFontTx/>
              <a:buNone/>
            </a:pPr>
            <a:r>
              <a:rPr lang="zh-CN" altLang="en-US" sz="2800">
                <a:latin typeface="宋体" pitchFamily="2" charset="-122"/>
              </a:rPr>
              <a:t>  用网上沟通。</a:t>
            </a:r>
          </a:p>
        </p:txBody>
      </p:sp>
    </p:spTree>
  </p:cSld>
  <p:clrMapOvr>
    <a:masterClrMapping/>
  </p:clrMapOvr>
  <p:transition>
    <p:random/>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24" name="WordArt 4"/>
          <p:cNvSpPr>
            <a:spLocks noChangeArrowheads="1" noChangeShapeType="1" noTextEdit="1"/>
          </p:cNvSpPr>
          <p:nvPr/>
        </p:nvSpPr>
        <p:spPr bwMode="auto">
          <a:xfrm>
            <a:off x="838200" y="1371600"/>
            <a:ext cx="7696200" cy="3657600"/>
          </a:xfrm>
          <a:prstGeom prst="rect">
            <a:avLst/>
          </a:prstGeom>
        </p:spPr>
        <p:txBody>
          <a:bodyPr wrap="none" fromWordArt="1">
            <a:prstTxWarp prst="textPlain">
              <a:avLst>
                <a:gd name="adj" fmla="val 50000"/>
              </a:avLst>
            </a:prstTxWarp>
          </a:bodyPr>
          <a:lstStyle/>
          <a:p>
            <a:pPr algn="ctr"/>
            <a:r>
              <a:rPr lang="zh-CN" altLang="en-US" sz="3600" kern="10">
                <a:ln w="12700">
                  <a:solidFill>
                    <a:schemeClr val="tx1"/>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outerShdw>
                </a:effectLst>
                <a:latin typeface="华文行楷"/>
                <a:ea typeface="华文行楷"/>
              </a:rPr>
              <a:t>谢谢您的参与！</a:t>
            </a:r>
          </a:p>
        </p:txBody>
      </p:sp>
    </p:spTree>
  </p:cSld>
  <p:clrMapOvr>
    <a:masterClrMapping/>
  </p:clrMapOvr>
  <p:transition>
    <p:random/>
  </p:transition>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6344</TotalTime>
  <Words>4375</Words>
  <Application>Microsoft Office PowerPoint</Application>
  <PresentationFormat>全屏显示(4:3)</PresentationFormat>
  <Paragraphs>508</Paragraphs>
  <Slides>66</Slides>
  <Notes>6</Notes>
  <HiddenSlides>0</HiddenSlides>
  <MMClips>0</MMClips>
  <ScaleCrop>false</ScaleCrop>
  <HeadingPairs>
    <vt:vector size="4" baseType="variant">
      <vt:variant>
        <vt:lpstr>主题</vt:lpstr>
      </vt:variant>
      <vt:variant>
        <vt:i4>1</vt:i4>
      </vt:variant>
      <vt:variant>
        <vt:lpstr>幻灯片标题</vt:lpstr>
      </vt:variant>
      <vt:variant>
        <vt:i4>66</vt:i4>
      </vt:variant>
    </vt:vector>
  </HeadingPairs>
  <TitlesOfParts>
    <vt:vector size="67" baseType="lpstr">
      <vt:lpstr>默认设计模板</vt:lpstr>
      <vt:lpstr>幻灯片 1</vt:lpstr>
      <vt:lpstr> 与您共享 学习的快乐！</vt:lpstr>
      <vt:lpstr>幻灯片 3</vt:lpstr>
      <vt:lpstr>幻灯片 4</vt:lpstr>
      <vt:lpstr>心态管理的社会背景</vt:lpstr>
      <vt:lpstr>心态管理的社会背景</vt:lpstr>
      <vt:lpstr>心态管理的社会背景</vt:lpstr>
      <vt:lpstr>心态管理的社会背景</vt:lpstr>
      <vt:lpstr>幻灯片 9</vt:lpstr>
      <vt:lpstr>幻灯片 10</vt:lpstr>
      <vt:lpstr>1.什么是心态？</vt:lpstr>
      <vt:lpstr>2.心态的来源？</vt:lpstr>
      <vt:lpstr>3.心念决定心态？</vt:lpstr>
      <vt:lpstr>幻灯片 14</vt:lpstr>
      <vt:lpstr>幻灯片 15</vt:lpstr>
      <vt:lpstr>1.第一种员工</vt:lpstr>
      <vt:lpstr>2.第二种员工</vt:lpstr>
      <vt:lpstr>3.第三种员工</vt:lpstr>
      <vt:lpstr>幻灯片 19</vt:lpstr>
      <vt:lpstr>幻灯片 20</vt:lpstr>
      <vt:lpstr>1.自卑心态</vt:lpstr>
      <vt:lpstr>2.怯懦心态</vt:lpstr>
      <vt:lpstr>3.猜嫉心态</vt:lpstr>
      <vt:lpstr>4.叛逆心态</vt:lpstr>
      <vt:lpstr>5.显摆心态</vt:lpstr>
      <vt:lpstr>6.贪图心态</vt:lpstr>
      <vt:lpstr>7.冷漠心态</vt:lpstr>
      <vt:lpstr>幻灯片 28</vt:lpstr>
      <vt:lpstr>幻灯片 29</vt:lpstr>
      <vt:lpstr>1.第一个心态：企业主人的心态</vt:lpstr>
      <vt:lpstr>1.第一个心态：企业主人的心态</vt:lpstr>
      <vt:lpstr>1.第一个心态：企业主人的心态</vt:lpstr>
      <vt:lpstr>2.第二个心态：事业热忱的心态</vt:lpstr>
      <vt:lpstr>2.第二个心态：事业热忱的心态</vt:lpstr>
      <vt:lpstr>3.第三个心态：事情专注的心态</vt:lpstr>
      <vt:lpstr>4.第四个心态：自我负责的心态</vt:lpstr>
      <vt:lpstr>幻灯片 37</vt:lpstr>
      <vt:lpstr>幻灯片 38</vt:lpstr>
      <vt:lpstr>1.自我验证心态语言改变法         －事情理应如你所认为的那样吗？</vt:lpstr>
      <vt:lpstr> 2.自我局限心态语言改变法          －走出你自己划下的疆界</vt:lpstr>
      <vt:lpstr>3.托付思想心态语言改变法        －你把幸福快乐的掌控权给了谁？</vt:lpstr>
      <vt:lpstr>幻灯片 42</vt:lpstr>
      <vt:lpstr>幻灯片 43</vt:lpstr>
      <vt:lpstr>积极的心态</vt:lpstr>
      <vt:lpstr>1.拒绝拖延，立即行动</vt:lpstr>
      <vt:lpstr>1.拒绝拖延，立即行动</vt:lpstr>
      <vt:lpstr>1.拒绝拖延，立即行动</vt:lpstr>
      <vt:lpstr>2.在平凡中，做出精彩</vt:lpstr>
      <vt:lpstr>2.在平凡中，做出精彩</vt:lpstr>
      <vt:lpstr>3.自己提问，突破惯性</vt:lpstr>
      <vt:lpstr>3.自己提问，突破惯性</vt:lpstr>
      <vt:lpstr>幻灯片 52</vt:lpstr>
      <vt:lpstr>幻灯片 53</vt:lpstr>
      <vt:lpstr>4.积极尝试，邂逅机遇</vt:lpstr>
      <vt:lpstr>4.积极尝试，邂逅机遇</vt:lpstr>
      <vt:lpstr>幻灯片 56</vt:lpstr>
      <vt:lpstr>幻灯片 57</vt:lpstr>
      <vt:lpstr>1.建立员工测试制度</vt:lpstr>
      <vt:lpstr>2.推行员工换岗制度</vt:lpstr>
      <vt:lpstr>3.实行员工人性管理</vt:lpstr>
      <vt:lpstr>4.扩大员工参与程度</vt:lpstr>
      <vt:lpstr>5.扩大员工自主程度</vt:lpstr>
      <vt:lpstr>6.扩大员工信息渠道</vt:lpstr>
      <vt:lpstr>7.建立员工申述制度</vt:lpstr>
      <vt:lpstr>8.加强员工沟通建设</vt:lpstr>
      <vt:lpstr>幻灯片 66</vt:lpstr>
    </vt:vector>
  </TitlesOfParts>
  <Company>chinatma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生产主管职业化训练教程</dc:title>
  <dc:creator>wangjing</dc:creator>
  <cp:lastModifiedBy>微软用户</cp:lastModifiedBy>
  <cp:revision>115</cp:revision>
  <dcterms:created xsi:type="dcterms:W3CDTF">2002-09-04T14:00:51Z</dcterms:created>
  <dcterms:modified xsi:type="dcterms:W3CDTF">2018-04-24T10:04:19Z</dcterms:modified>
</cp:coreProperties>
</file>