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57" r:id="rId4"/>
    <p:sldId id="258" r:id="rId5"/>
    <p:sldId id="259" r:id="rId6"/>
    <p:sldId id="260" r:id="rId7"/>
    <p:sldId id="261" r:id="rId8"/>
    <p:sldId id="262" r:id="rId9"/>
    <p:sldId id="263" r:id="rId10"/>
    <p:sldId id="264" r:id="rId11"/>
    <p:sldId id="279" r:id="rId12"/>
    <p:sldId id="265" r:id="rId13"/>
    <p:sldId id="266" r:id="rId14"/>
    <p:sldId id="267" r:id="rId15"/>
    <p:sldId id="268" r:id="rId16"/>
    <p:sldId id="269" r:id="rId17"/>
    <p:sldId id="270" r:id="rId18"/>
    <p:sldId id="271" r:id="rId19"/>
    <p:sldId id="272" r:id="rId20"/>
    <p:sldId id="273" r:id="rId21"/>
    <p:sldId id="274" r:id="rId22"/>
    <p:sldId id="275"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30" r:id="rId58"/>
    <p:sldId id="332" r:id="rId59"/>
    <p:sldId id="314" r:id="rId60"/>
    <p:sldId id="315" r:id="rId61"/>
    <p:sldId id="316" r:id="rId62"/>
    <p:sldId id="317" r:id="rId63"/>
    <p:sldId id="331" r:id="rId64"/>
    <p:sldId id="318" r:id="rId65"/>
    <p:sldId id="319" r:id="rId66"/>
    <p:sldId id="320" r:id="rId67"/>
    <p:sldId id="321" r:id="rId68"/>
    <p:sldId id="322" r:id="rId69"/>
    <p:sldId id="323" r:id="rId70"/>
    <p:sldId id="324" r:id="rId71"/>
    <p:sldId id="325" r:id="rId72"/>
    <p:sldId id="326" r:id="rId7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默认节" id="{FFAF0FCB-8C98-42FF-815A-DABA902E95FC}">
          <p14:sldIdLst>
            <p14:sldId id="256"/>
            <p14:sldId id="277"/>
            <p14:sldId id="278"/>
            <p14:sldId id="257"/>
            <p14:sldId id="258"/>
            <p14:sldId id="259"/>
            <p14:sldId id="260"/>
            <p14:sldId id="261"/>
            <p14:sldId id="262"/>
            <p14:sldId id="263"/>
            <p14:sldId id="264"/>
            <p14:sldId id="279"/>
            <p14:sldId id="265"/>
            <p14:sldId id="266"/>
            <p14:sldId id="267"/>
            <p14:sldId id="268"/>
            <p14:sldId id="269"/>
            <p14:sldId id="270"/>
            <p14:sldId id="271"/>
            <p14:sldId id="272"/>
            <p14:sldId id="273"/>
            <p14:sldId id="274"/>
            <p14:sldId id="275"/>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 id="306"/>
            <p14:sldId id="307"/>
            <p14:sldId id="308"/>
            <p14:sldId id="309"/>
            <p14:sldId id="310"/>
            <p14:sldId id="311"/>
            <p14:sldId id="312"/>
            <p14:sldId id="313"/>
            <p14:sldId id="330"/>
            <p14:sldId id="332"/>
            <p14:sldId id="314"/>
            <p14:sldId id="315"/>
            <p14:sldId id="316"/>
            <p14:sldId id="317"/>
            <p14:sldId id="331"/>
            <p14:sldId id="318"/>
            <p14:sldId id="319"/>
            <p14:sldId id="320"/>
            <p14:sldId id="321"/>
            <p14:sldId id="322"/>
            <p14:sldId id="323"/>
            <p14:sldId id="324"/>
            <p14:sldId id="325"/>
            <p14:sldId id="326"/>
          </p14:sldIdLst>
        </p14:section>
        <p14:section name="无标题节" id="{7DCCDE2E-8180-481A-8CD9-EF03F2470136}">
          <p14:sldIdLst/>
        </p14:section>
        <p14:section name="无标题节" id="{94F80E48-7C6F-4878-9E52-8D5500BE8045}">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62" d="100"/>
          <a:sy n="62" d="100"/>
        </p:scale>
        <p:origin x="-912" y="-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2808746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795997" y="1811558"/>
            <a:ext cx="10515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1066990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3025208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278265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89287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2172631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1442977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268940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1816095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1468479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50260E9-E335-4D62-BF92-9E5AA2E46ECB}" type="datetimeFigureOut">
              <a:rPr lang="zh-CN" altLang="en-US" smtClean="0"/>
              <a:pPr/>
              <a:t>2019/12/12 Thursday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2626597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0260E9-E335-4D62-BF92-9E5AA2E46ECB}" type="datetimeFigureOut">
              <a:rPr lang="zh-CN" altLang="en-US" smtClean="0"/>
              <a:pPr/>
              <a:t>2019/12/12 Thursday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AA23D4-EC9A-47F8-B578-735C151A8757}" type="slidenum">
              <a:rPr lang="zh-CN" altLang="en-US" smtClean="0"/>
              <a:pPr/>
              <a:t>‹#›</a:t>
            </a:fld>
            <a:endParaRPr lang="zh-CN" altLang="en-US"/>
          </a:p>
        </p:txBody>
      </p:sp>
    </p:spTree>
    <p:extLst>
      <p:ext uri="{BB962C8B-B14F-4D97-AF65-F5344CB8AC3E}">
        <p14:creationId xmlns="" xmlns:p14="http://schemas.microsoft.com/office/powerpoint/2010/main" val="22553646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987637" y="1991360"/>
            <a:ext cx="6110643" cy="700424"/>
          </a:xfrm>
          <a:noFill/>
        </p:spPr>
        <p:txBody>
          <a:bodyPr>
            <a:noAutofit/>
          </a:bodyPr>
          <a:lstStyle/>
          <a:p>
            <a:r>
              <a:rPr lang="zh-CN" altLang="en-US" sz="7200" dirty="0" smtClean="0">
                <a:latin typeface="黑体" panose="02010609060101010101" pitchFamily="49" charset="-122"/>
                <a:ea typeface="黑体" panose="02010609060101010101" pitchFamily="49" charset="-122"/>
              </a:rPr>
              <a:t>面膜知识</a:t>
            </a:r>
            <a:endParaRPr lang="zh-CN" altLang="en-US" sz="7200" dirty="0">
              <a:latin typeface="黑体" panose="02010609060101010101" pitchFamily="49" charset="-122"/>
              <a:ea typeface="黑体" panose="02010609060101010101" pitchFamily="49" charset="-122"/>
            </a:endParaRPr>
          </a:p>
        </p:txBody>
      </p:sp>
      <p:pic>
        <p:nvPicPr>
          <p:cNvPr id="5" name="图片 4" descr="womens-2308899__340.webp.jpg"/>
          <p:cNvPicPr>
            <a:picLocks noChangeAspect="1"/>
          </p:cNvPicPr>
          <p:nvPr/>
        </p:nvPicPr>
        <p:blipFill>
          <a:blip r:embed="rId2"/>
          <a:stretch>
            <a:fillRect/>
          </a:stretch>
        </p:blipFill>
        <p:spPr>
          <a:xfrm>
            <a:off x="3743325" y="3592830"/>
            <a:ext cx="4897755" cy="3265170"/>
          </a:xfrm>
          <a:prstGeom prst="parallelogram">
            <a:avLst/>
          </a:prstGeom>
        </p:spPr>
      </p:pic>
      <p:pic>
        <p:nvPicPr>
          <p:cNvPr id="4" name="图片 3" descr="timg.jpg"/>
          <p:cNvPicPr>
            <a:picLocks noChangeAspect="1"/>
          </p:cNvPicPr>
          <p:nvPr/>
        </p:nvPicPr>
        <p:blipFill>
          <a:blip r:embed="rId3"/>
          <a:stretch>
            <a:fillRect/>
          </a:stretch>
        </p:blipFill>
        <p:spPr>
          <a:xfrm>
            <a:off x="934720" y="218440"/>
            <a:ext cx="10160000" cy="4064000"/>
          </a:xfrm>
          <a:prstGeom prst="donut">
            <a:avLst/>
          </a:prstGeom>
        </p:spPr>
      </p:pic>
    </p:spTree>
    <p:extLst>
      <p:ext uri="{BB962C8B-B14F-4D97-AF65-F5344CB8AC3E}">
        <p14:creationId xmlns="" xmlns:p14="http://schemas.microsoft.com/office/powerpoint/2010/main" val="1633719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55320" y="213360"/>
            <a:ext cx="4343400" cy="816928"/>
          </a:xfrm>
          <a:noFill/>
        </p:spPr>
        <p:txBody>
          <a:bodyPr>
            <a:normAutofit fontScale="90000"/>
          </a:bodyPr>
          <a:lstStyle/>
          <a:p>
            <a:r>
              <a:rPr lang="en-US" altLang="zh-CN" dirty="0" smtClean="0">
                <a:latin typeface="黑体" panose="02010609060101010101" pitchFamily="49" charset="-122"/>
                <a:ea typeface="黑体" panose="02010609060101010101" pitchFamily="49" charset="-122"/>
              </a:rPr>
              <a:t>1</a:t>
            </a:r>
            <a:r>
              <a:rPr lang="zh-CN" altLang="en-US" dirty="0" smtClean="0">
                <a:latin typeface="黑体" panose="02010609060101010101" pitchFamily="49" charset="-122"/>
                <a:ea typeface="黑体" panose="02010609060101010101" pitchFamily="49" charset="-122"/>
              </a:rPr>
              <a:t>、面膜纸的分类</a:t>
            </a:r>
            <a:endParaRPr lang="zh-CN" altLang="en-US" dirty="0">
              <a:latin typeface="黑体" panose="02010609060101010101" pitchFamily="49" charset="-122"/>
              <a:ea typeface="黑体" panose="02010609060101010101" pitchFamily="49" charset="-122"/>
            </a:endParaRPr>
          </a:p>
        </p:txBody>
      </p:sp>
      <p:sp>
        <p:nvSpPr>
          <p:cNvPr id="4" name="矩形 3"/>
          <p:cNvSpPr/>
          <p:nvPr/>
        </p:nvSpPr>
        <p:spPr>
          <a:xfrm>
            <a:off x="4788680" y="1423929"/>
            <a:ext cx="3108543" cy="461665"/>
          </a:xfrm>
          <a:prstGeom prst="rect">
            <a:avLst/>
          </a:prstGeom>
        </p:spPr>
        <p:txBody>
          <a:bodyPr wrap="none">
            <a:spAutoFit/>
          </a:bodyPr>
          <a:lstStyle/>
          <a:p>
            <a:r>
              <a:rPr lang="en-US" altLang="zh-CN" sz="2400" i="0" dirty="0" smtClean="0">
                <a:solidFill>
                  <a:srgbClr val="3E3E3E"/>
                </a:solidFill>
                <a:effectLst/>
                <a:latin typeface="黑体" panose="02010609060101010101" pitchFamily="49" charset="-122"/>
                <a:ea typeface="黑体" panose="02010609060101010101" pitchFamily="49" charset="-122"/>
              </a:rPr>
              <a:t>1</a:t>
            </a:r>
            <a:r>
              <a:rPr lang="zh-CN" altLang="en-US" sz="2400" dirty="0" smtClean="0">
                <a:solidFill>
                  <a:srgbClr val="3E3E3E"/>
                </a:solidFill>
                <a:latin typeface="黑体" panose="02010609060101010101" pitchFamily="49" charset="-122"/>
                <a:ea typeface="黑体" panose="02010609060101010101" pitchFamily="49" charset="-122"/>
              </a:rPr>
              <a:t>）、传统</a:t>
            </a:r>
            <a:r>
              <a:rPr lang="zh-CN" altLang="en-US" sz="2400" dirty="0">
                <a:solidFill>
                  <a:srgbClr val="3E3E3E"/>
                </a:solidFill>
                <a:latin typeface="黑体" panose="02010609060101010101" pitchFamily="49" charset="-122"/>
                <a:ea typeface="黑体" panose="02010609060101010101" pitchFamily="49" charset="-122"/>
              </a:rPr>
              <a:t>无纺布面膜</a:t>
            </a:r>
            <a:endParaRPr lang="zh-CN" altLang="en-US" sz="2400" dirty="0">
              <a:latin typeface="黑体" panose="02010609060101010101" pitchFamily="49" charset="-122"/>
              <a:ea typeface="黑体" panose="02010609060101010101" pitchFamily="49" charset="-122"/>
            </a:endParaRPr>
          </a:p>
        </p:txBody>
      </p:sp>
      <p:sp>
        <p:nvSpPr>
          <p:cNvPr id="5" name="矩形 4"/>
          <p:cNvSpPr/>
          <p:nvPr/>
        </p:nvSpPr>
        <p:spPr>
          <a:xfrm>
            <a:off x="4788680" y="1917491"/>
            <a:ext cx="2492990" cy="461665"/>
          </a:xfrm>
          <a:prstGeom prst="rect">
            <a:avLst/>
          </a:prstGeom>
        </p:spPr>
        <p:txBody>
          <a:bodyPr wrap="none">
            <a:spAutoFit/>
          </a:bodyPr>
          <a:lstStyle/>
          <a:p>
            <a:r>
              <a:rPr lang="en-US" altLang="zh-CN" sz="2400" i="0" dirty="0" smtClean="0">
                <a:effectLst/>
                <a:latin typeface="黑体" panose="02010609060101010101" pitchFamily="49" charset="-122"/>
                <a:ea typeface="黑体" panose="02010609060101010101" pitchFamily="49" charset="-122"/>
              </a:rPr>
              <a:t>2</a:t>
            </a:r>
            <a:r>
              <a:rPr lang="zh-CN" altLang="en-US" sz="2400" dirty="0" smtClean="0">
                <a:latin typeface="黑体" panose="02010609060101010101" pitchFamily="49" charset="-122"/>
                <a:ea typeface="黑体" panose="02010609060101010101" pitchFamily="49" charset="-122"/>
              </a:rPr>
              <a:t>）、水晶</a:t>
            </a:r>
            <a:r>
              <a:rPr lang="zh-CN" altLang="en-US" sz="2400" dirty="0">
                <a:latin typeface="黑体" panose="02010609060101010101" pitchFamily="49" charset="-122"/>
                <a:ea typeface="黑体" panose="02010609060101010101" pitchFamily="49" charset="-122"/>
              </a:rPr>
              <a:t>型面膜</a:t>
            </a:r>
          </a:p>
        </p:txBody>
      </p:sp>
      <p:sp>
        <p:nvSpPr>
          <p:cNvPr id="6" name="矩形 5"/>
          <p:cNvSpPr/>
          <p:nvPr/>
        </p:nvSpPr>
        <p:spPr>
          <a:xfrm>
            <a:off x="4788680" y="2425491"/>
            <a:ext cx="2185214" cy="461665"/>
          </a:xfrm>
          <a:prstGeom prst="rect">
            <a:avLst/>
          </a:prstGeom>
        </p:spPr>
        <p:txBody>
          <a:bodyPr wrap="none">
            <a:spAutoFit/>
          </a:bodyPr>
          <a:lstStyle/>
          <a:p>
            <a:r>
              <a:rPr lang="en-US" altLang="zh-CN" sz="2400" i="0" dirty="0" smtClean="0">
                <a:effectLst/>
                <a:latin typeface="黑体" panose="02010609060101010101" pitchFamily="49" charset="-122"/>
                <a:ea typeface="黑体" panose="02010609060101010101" pitchFamily="49" charset="-122"/>
              </a:rPr>
              <a:t>3</a:t>
            </a:r>
            <a:r>
              <a:rPr lang="zh-CN" altLang="en-US" sz="2400" dirty="0" smtClean="0">
                <a:latin typeface="黑体" panose="02010609060101010101" pitchFamily="49" charset="-122"/>
                <a:ea typeface="黑体" panose="02010609060101010101" pitchFamily="49" charset="-122"/>
              </a:rPr>
              <a:t>）、果</a:t>
            </a:r>
            <a:r>
              <a:rPr lang="zh-CN" altLang="en-US" sz="2400" dirty="0">
                <a:latin typeface="黑体" panose="02010609060101010101" pitchFamily="49" charset="-122"/>
                <a:ea typeface="黑体" panose="02010609060101010101" pitchFamily="49" charset="-122"/>
              </a:rPr>
              <a:t>纤面膜</a:t>
            </a:r>
          </a:p>
        </p:txBody>
      </p:sp>
      <p:sp>
        <p:nvSpPr>
          <p:cNvPr id="7" name="矩形 6"/>
          <p:cNvSpPr/>
          <p:nvPr/>
        </p:nvSpPr>
        <p:spPr>
          <a:xfrm>
            <a:off x="4788680" y="2933491"/>
            <a:ext cx="4031873" cy="461665"/>
          </a:xfrm>
          <a:prstGeom prst="rect">
            <a:avLst/>
          </a:prstGeom>
        </p:spPr>
        <p:txBody>
          <a:bodyPr wrap="none">
            <a:spAutoFit/>
          </a:bodyPr>
          <a:lstStyle/>
          <a:p>
            <a:r>
              <a:rPr lang="en-US" altLang="zh-CN" sz="2400" i="0" dirty="0" smtClean="0">
                <a:solidFill>
                  <a:srgbClr val="3E3E3E"/>
                </a:solidFill>
                <a:effectLst/>
                <a:latin typeface="黑体" panose="02010609060101010101" pitchFamily="49" charset="-122"/>
                <a:ea typeface="黑体" panose="02010609060101010101" pitchFamily="49" charset="-122"/>
              </a:rPr>
              <a:t>4</a:t>
            </a:r>
            <a:r>
              <a:rPr lang="zh-CN" altLang="en-US" sz="2400" dirty="0" smtClean="0">
                <a:solidFill>
                  <a:srgbClr val="3E3E3E"/>
                </a:solidFill>
                <a:latin typeface="黑体" panose="02010609060101010101" pitchFamily="49" charset="-122"/>
                <a:ea typeface="黑体" panose="02010609060101010101" pitchFamily="49" charset="-122"/>
              </a:rPr>
              <a:t>）、概念</a:t>
            </a:r>
            <a:r>
              <a:rPr lang="zh-CN" altLang="en-US" sz="2400" dirty="0">
                <a:solidFill>
                  <a:srgbClr val="3E3E3E"/>
                </a:solidFill>
                <a:latin typeface="黑体" panose="02010609060101010101" pitchFamily="49" charset="-122"/>
                <a:ea typeface="黑体" panose="02010609060101010101" pitchFamily="49" charset="-122"/>
              </a:rPr>
              <a:t>隐形“蚕丝”面膜</a:t>
            </a:r>
            <a:endParaRPr lang="zh-CN" altLang="en-US" sz="2400" dirty="0">
              <a:latin typeface="黑体" panose="02010609060101010101" pitchFamily="49" charset="-122"/>
              <a:ea typeface="黑体" panose="02010609060101010101" pitchFamily="49" charset="-122"/>
            </a:endParaRPr>
          </a:p>
        </p:txBody>
      </p:sp>
      <p:sp>
        <p:nvSpPr>
          <p:cNvPr id="8" name="矩形 7"/>
          <p:cNvSpPr/>
          <p:nvPr/>
        </p:nvSpPr>
        <p:spPr>
          <a:xfrm>
            <a:off x="4823304" y="3565721"/>
            <a:ext cx="4031873" cy="461665"/>
          </a:xfrm>
          <a:prstGeom prst="rect">
            <a:avLst/>
          </a:prstGeom>
        </p:spPr>
        <p:txBody>
          <a:bodyPr wrap="none">
            <a:spAutoFit/>
          </a:bodyPr>
          <a:lstStyle/>
          <a:p>
            <a:r>
              <a:rPr lang="en-US" altLang="zh-CN" sz="2400" i="0" dirty="0" smtClean="0">
                <a:solidFill>
                  <a:srgbClr val="3E3E3E"/>
                </a:solidFill>
                <a:effectLst/>
                <a:latin typeface="黑体" panose="02010609060101010101" pitchFamily="49" charset="-122"/>
                <a:ea typeface="黑体" panose="02010609060101010101" pitchFamily="49" charset="-122"/>
              </a:rPr>
              <a:t>5</a:t>
            </a:r>
            <a:r>
              <a:rPr lang="zh-CN" altLang="en-US" sz="2400" dirty="0" smtClean="0">
                <a:solidFill>
                  <a:srgbClr val="3E3E3E"/>
                </a:solidFill>
                <a:latin typeface="黑体" panose="02010609060101010101" pitchFamily="49" charset="-122"/>
                <a:ea typeface="黑体" panose="02010609060101010101" pitchFamily="49" charset="-122"/>
              </a:rPr>
              <a:t>）、</a:t>
            </a:r>
            <a:r>
              <a:rPr lang="zh-CN" altLang="en-US" sz="2400" i="0" dirty="0" smtClean="0">
                <a:solidFill>
                  <a:srgbClr val="3E3E3E"/>
                </a:solidFill>
                <a:effectLst/>
                <a:latin typeface="黑体" panose="02010609060101010101" pitchFamily="49" charset="-122"/>
                <a:ea typeface="黑体" panose="02010609060101010101" pitchFamily="49" charset="-122"/>
              </a:rPr>
              <a:t>百分百纯蚕丝隐形面膜</a:t>
            </a:r>
            <a:endParaRPr lang="zh-CN" altLang="en-US" sz="2400" dirty="0">
              <a:latin typeface="黑体" panose="02010609060101010101" pitchFamily="49" charset="-122"/>
              <a:ea typeface="黑体" panose="02010609060101010101" pitchFamily="49" charset="-122"/>
            </a:endParaRPr>
          </a:p>
        </p:txBody>
      </p:sp>
      <p:sp>
        <p:nvSpPr>
          <p:cNvPr id="9" name="矩形 8"/>
          <p:cNvSpPr/>
          <p:nvPr/>
        </p:nvSpPr>
        <p:spPr>
          <a:xfrm>
            <a:off x="4823304" y="4179502"/>
            <a:ext cx="2800767" cy="461665"/>
          </a:xfrm>
          <a:prstGeom prst="rect">
            <a:avLst/>
          </a:prstGeom>
        </p:spPr>
        <p:txBody>
          <a:bodyPr wrap="none">
            <a:spAutoFit/>
          </a:bodyPr>
          <a:lstStyle/>
          <a:p>
            <a:r>
              <a:rPr lang="en-US" altLang="zh-CN" sz="2400" i="0" dirty="0" smtClean="0">
                <a:solidFill>
                  <a:srgbClr val="3E3E3E"/>
                </a:solidFill>
                <a:effectLst/>
                <a:latin typeface="黑体" panose="02010609060101010101" pitchFamily="49" charset="-122"/>
                <a:ea typeface="黑体" panose="02010609060101010101" pitchFamily="49" charset="-122"/>
              </a:rPr>
              <a:t>6</a:t>
            </a:r>
            <a:r>
              <a:rPr lang="zh-CN" altLang="en-US" sz="2400" dirty="0" smtClean="0">
                <a:solidFill>
                  <a:srgbClr val="3E3E3E"/>
                </a:solidFill>
                <a:latin typeface="黑体" panose="02010609060101010101" pitchFamily="49" charset="-122"/>
                <a:ea typeface="黑体" panose="02010609060101010101" pitchFamily="49" charset="-122"/>
              </a:rPr>
              <a:t>）、</a:t>
            </a:r>
            <a:r>
              <a:rPr lang="zh-CN" altLang="en-US" sz="2400" i="0" dirty="0" smtClean="0">
                <a:solidFill>
                  <a:srgbClr val="3E3E3E"/>
                </a:solidFill>
                <a:effectLst/>
                <a:latin typeface="黑体" panose="02010609060101010101" pitchFamily="49" charset="-122"/>
                <a:ea typeface="黑体" panose="02010609060101010101" pitchFamily="49" charset="-122"/>
              </a:rPr>
              <a:t>生物纤维面膜</a:t>
            </a:r>
            <a:endParaRPr lang="zh-CN" altLang="en-US" sz="2400" dirty="0">
              <a:latin typeface="黑体" panose="02010609060101010101" pitchFamily="49" charset="-122"/>
              <a:ea typeface="黑体" panose="02010609060101010101" pitchFamily="49" charset="-122"/>
            </a:endParaRPr>
          </a:p>
        </p:txBody>
      </p:sp>
      <p:sp>
        <p:nvSpPr>
          <p:cNvPr id="10" name="矩形 9"/>
          <p:cNvSpPr/>
          <p:nvPr/>
        </p:nvSpPr>
        <p:spPr>
          <a:xfrm>
            <a:off x="4830248" y="4706380"/>
            <a:ext cx="1877437" cy="461665"/>
          </a:xfrm>
          <a:prstGeom prst="rect">
            <a:avLst/>
          </a:prstGeom>
        </p:spPr>
        <p:txBody>
          <a:bodyPr wrap="none">
            <a:spAutoFit/>
          </a:bodyPr>
          <a:lstStyle/>
          <a:p>
            <a:r>
              <a:rPr lang="en-US" altLang="zh-CN" sz="2400" i="0" dirty="0" smtClean="0">
                <a:solidFill>
                  <a:srgbClr val="3E3E3E"/>
                </a:solidFill>
                <a:effectLst/>
                <a:latin typeface="黑体" panose="02010609060101010101" pitchFamily="49" charset="-122"/>
                <a:ea typeface="黑体" panose="02010609060101010101" pitchFamily="49" charset="-122"/>
              </a:rPr>
              <a:t>7</a:t>
            </a:r>
            <a:r>
              <a:rPr lang="zh-CN" altLang="en-US" sz="2400" dirty="0" smtClean="0">
                <a:solidFill>
                  <a:srgbClr val="3E3E3E"/>
                </a:solidFill>
                <a:latin typeface="黑体" panose="02010609060101010101" pitchFamily="49" charset="-122"/>
                <a:ea typeface="黑体" panose="02010609060101010101" pitchFamily="49" charset="-122"/>
              </a:rPr>
              <a:t>）、</a:t>
            </a:r>
            <a:r>
              <a:rPr lang="zh-CN" altLang="en-US" sz="2400" i="0" dirty="0" smtClean="0">
                <a:solidFill>
                  <a:srgbClr val="3E3E3E"/>
                </a:solidFill>
                <a:effectLst/>
                <a:latin typeface="黑体" panose="02010609060101010101" pitchFamily="49" charset="-122"/>
                <a:ea typeface="黑体" panose="02010609060101010101" pitchFamily="49" charset="-122"/>
              </a:rPr>
              <a:t>黑面膜</a:t>
            </a:r>
            <a:endParaRPr lang="zh-CN" altLang="en-US" sz="2400" dirty="0">
              <a:latin typeface="黑体" panose="02010609060101010101" pitchFamily="49" charset="-122"/>
              <a:ea typeface="黑体" panose="02010609060101010101" pitchFamily="49" charset="-122"/>
            </a:endParaRPr>
          </a:p>
        </p:txBody>
      </p:sp>
    </p:spTree>
    <p:extLst>
      <p:ext uri="{BB962C8B-B14F-4D97-AF65-F5344CB8AC3E}">
        <p14:creationId xmlns="" xmlns:p14="http://schemas.microsoft.com/office/powerpoint/2010/main" val="26568916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223520"/>
            <a:ext cx="10515600" cy="595344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、传统无纺布</a:t>
            </a:r>
            <a:r>
              <a:rPr lang="zh-CN" altLang="en-US" sz="2400" b="1" dirty="0" smtClean="0">
                <a:latin typeface="黑体" panose="02010609060101010101" pitchFamily="49" charset="-122"/>
                <a:ea typeface="黑体" panose="02010609060101010101" pitchFamily="49" charset="-122"/>
              </a:rPr>
              <a:t>面膜</a:t>
            </a: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dirty="0">
              <a:latin typeface="黑体" panose="02010609060101010101" pitchFamily="49" charset="-122"/>
              <a:ea typeface="黑体" panose="02010609060101010101" pitchFamily="49" charset="-122"/>
            </a:endParaRPr>
          </a:p>
          <a:p>
            <a:pPr marL="0" indent="0">
              <a:buNone/>
            </a:pPr>
            <a:r>
              <a:rPr lang="zh-CN" altLang="en-US" sz="2000" b="1" dirty="0">
                <a:latin typeface="黑体" panose="02010609060101010101" pitchFamily="49" charset="-122"/>
                <a:ea typeface="黑体" panose="02010609060101010101" pitchFamily="49" charset="-122"/>
              </a:rPr>
              <a:t>定义</a:t>
            </a:r>
            <a:r>
              <a:rPr lang="zh-CN" altLang="en-US" sz="2000" dirty="0">
                <a:latin typeface="黑体" panose="02010609060101010101" pitchFamily="49" charset="-122"/>
                <a:ea typeface="黑体" panose="02010609060101010101" pitchFamily="49" charset="-122"/>
              </a:rPr>
              <a:t>：无纺布面膜是贴式面膜的一种，是以无纺布为精华液载体，早期贴式面膜大多以此为载体。它减少了滋润营养成分的蒸发和流失。使精华液更易吸收</a:t>
            </a:r>
            <a:r>
              <a:rPr lang="zh-CN" altLang="en-US" sz="2000" dirty="0" smtClean="0">
                <a:latin typeface="黑体" panose="02010609060101010101" pitchFamily="49" charset="-122"/>
                <a:ea typeface="黑体" panose="02010609060101010101" pitchFamily="49" charset="-122"/>
              </a:rPr>
              <a:t>。</a:t>
            </a:r>
            <a:endParaRPr lang="en-US" altLang="zh-CN" sz="2000" dirty="0" smtClean="0">
              <a:latin typeface="黑体" panose="02010609060101010101" pitchFamily="49" charset="-122"/>
              <a:ea typeface="黑体" panose="02010609060101010101" pitchFamily="49" charset="-122"/>
            </a:endParaRPr>
          </a:p>
          <a:p>
            <a:pPr marL="0" indent="0">
              <a:buNone/>
            </a:pPr>
            <a:endParaRPr lang="zh-CN" altLang="en-US" sz="2000" dirty="0">
              <a:latin typeface="黑体" panose="02010609060101010101" pitchFamily="49" charset="-122"/>
              <a:ea typeface="黑体" panose="02010609060101010101" pitchFamily="49" charset="-122"/>
            </a:endParaRPr>
          </a:p>
          <a:p>
            <a:pPr marL="0" indent="0">
              <a:buNone/>
            </a:pPr>
            <a:r>
              <a:rPr lang="zh-CN" altLang="en-US" sz="2000" b="1" dirty="0">
                <a:latin typeface="黑体" panose="02010609060101010101" pitchFamily="49" charset="-122"/>
                <a:ea typeface="黑体" panose="02010609060101010101" pitchFamily="49" charset="-122"/>
              </a:rPr>
              <a:t>材料</a:t>
            </a:r>
            <a:r>
              <a:rPr lang="zh-CN" altLang="en-US" sz="2000" dirty="0">
                <a:latin typeface="黑体" panose="02010609060101010101" pitchFamily="49" charset="-122"/>
                <a:ea typeface="黑体" panose="02010609060101010101" pitchFamily="49" charset="-122"/>
              </a:rPr>
              <a:t>：无纺布是一种非织造布，它是直接利用高聚物切片，短纤维或长丝，通过各种纤网成形方法和固站技术形成的具有柔软，透气和平面结构的新型纤维制品。</a:t>
            </a:r>
          </a:p>
          <a:p>
            <a:pPr marL="0" indent="0">
              <a:buNone/>
            </a:pPr>
            <a:endParaRPr lang="zh-CN" altLang="en-US" dirty="0"/>
          </a:p>
        </p:txBody>
      </p:sp>
    </p:spTree>
    <p:extLst>
      <p:ext uri="{BB962C8B-B14F-4D97-AF65-F5344CB8AC3E}">
        <p14:creationId xmlns="" xmlns:p14="http://schemas.microsoft.com/office/powerpoint/2010/main" val="18184681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36880"/>
            <a:ext cx="10515600" cy="5740083"/>
          </a:xfrm>
        </p:spPr>
        <p:txBody>
          <a:bodyPr>
            <a:normAutofit/>
          </a:bodyPr>
          <a:lstStyle/>
          <a:p>
            <a:pPr marL="0" indent="0">
              <a:buNone/>
            </a:pPr>
            <a:r>
              <a:rPr lang="zh-CN" altLang="en-US" sz="2600" b="1" dirty="0" smtClean="0">
                <a:latin typeface="黑体" panose="02010609060101010101" pitchFamily="49" charset="-122"/>
                <a:ea typeface="黑体" panose="02010609060101010101" pitchFamily="49" charset="-122"/>
              </a:rPr>
              <a:t>特点</a:t>
            </a:r>
            <a:r>
              <a:rPr lang="zh-CN" altLang="en-US" sz="2600" dirty="0" smtClean="0">
                <a:latin typeface="黑体" panose="02010609060101010101" pitchFamily="49" charset="-122"/>
                <a:ea typeface="黑体" panose="02010609060101010101" pitchFamily="49" charset="-122"/>
              </a:rPr>
              <a:t>：</a:t>
            </a:r>
            <a:endParaRPr lang="en-US" altLang="zh-CN" sz="2600" dirty="0" smtClean="0">
              <a:latin typeface="黑体" panose="02010609060101010101" pitchFamily="49" charset="-122"/>
              <a:ea typeface="黑体" panose="02010609060101010101" pitchFamily="49" charset="-122"/>
            </a:endParaRPr>
          </a:p>
          <a:p>
            <a:pPr marL="0" indent="0">
              <a:buNone/>
            </a:pPr>
            <a:r>
              <a:rPr lang="en-US" altLang="zh-CN" sz="2200" dirty="0" smtClean="0">
                <a:latin typeface="黑体" panose="02010609060101010101" pitchFamily="49" charset="-122"/>
                <a:ea typeface="黑体" panose="02010609060101010101" pitchFamily="49" charset="-122"/>
              </a:rPr>
              <a:t>1)</a:t>
            </a:r>
            <a:r>
              <a:rPr lang="zh-CN" altLang="en-US" sz="2200" dirty="0" smtClean="0">
                <a:latin typeface="黑体" panose="02010609060101010101" pitchFamily="49" charset="-122"/>
                <a:ea typeface="黑体" panose="02010609060101010101" pitchFamily="49" charset="-122"/>
              </a:rPr>
              <a:t>一次一片，封闭包装，清洁卫生，防腐剂含量相对低；</a:t>
            </a:r>
          </a:p>
          <a:p>
            <a:pPr marL="0" indent="0">
              <a:buNone/>
            </a:pPr>
            <a:r>
              <a:rPr lang="en-US" altLang="zh-CN" sz="2200" dirty="0" smtClean="0">
                <a:latin typeface="黑体" panose="02010609060101010101" pitchFamily="49" charset="-122"/>
                <a:ea typeface="黑体" panose="02010609060101010101" pitchFamily="49" charset="-122"/>
              </a:rPr>
              <a:t>2)</a:t>
            </a:r>
            <a:r>
              <a:rPr lang="zh-CN" altLang="en-US" sz="2200" dirty="0" smtClean="0">
                <a:latin typeface="黑体" panose="02010609060101010101" pitchFamily="49" charset="-122"/>
                <a:ea typeface="黑体" panose="02010609060101010101" pitchFamily="49" charset="-122"/>
              </a:rPr>
              <a:t>无纺布基材蓬松，柔软，棉网均匀性好，不产生纤维屑，强韧耐用；</a:t>
            </a:r>
          </a:p>
          <a:p>
            <a:pPr marL="0" indent="0">
              <a:buNone/>
            </a:pPr>
            <a:r>
              <a:rPr lang="en-US" altLang="zh-CN" sz="2200" dirty="0" smtClean="0">
                <a:latin typeface="黑体" panose="02010609060101010101" pitchFamily="49" charset="-122"/>
                <a:ea typeface="黑体" panose="02010609060101010101" pitchFamily="49" charset="-122"/>
              </a:rPr>
              <a:t>3)</a:t>
            </a:r>
            <a:r>
              <a:rPr lang="zh-CN" altLang="en-US" sz="2200" dirty="0" smtClean="0">
                <a:latin typeface="黑体" panose="02010609060101010101" pitchFamily="49" charset="-122"/>
                <a:ea typeface="黑体" panose="02010609060101010101" pitchFamily="49" charset="-122"/>
              </a:rPr>
              <a:t>相比涂抹式面膜，可随身携带，清洁方便，部分可免洗；</a:t>
            </a:r>
          </a:p>
          <a:p>
            <a:pPr marL="0" indent="0">
              <a:buNone/>
            </a:pPr>
            <a:r>
              <a:rPr lang="en-US" altLang="zh-CN" sz="2200" dirty="0" smtClean="0">
                <a:latin typeface="黑体" panose="02010609060101010101" pitchFamily="49" charset="-122"/>
                <a:ea typeface="黑体" panose="02010609060101010101" pitchFamily="49" charset="-122"/>
              </a:rPr>
              <a:t>4)</a:t>
            </a:r>
            <a:r>
              <a:rPr lang="zh-CN" altLang="en-US" sz="2200" dirty="0" smtClean="0">
                <a:latin typeface="黑体" panose="02010609060101010101" pitchFamily="49" charset="-122"/>
                <a:ea typeface="黑体" panose="02010609060101010101" pitchFamily="49" charset="-122"/>
              </a:rPr>
              <a:t>价格相对其他湿巾型面膜，成本较低。</a:t>
            </a:r>
          </a:p>
          <a:p>
            <a:pPr marL="0" indent="0">
              <a:buNone/>
            </a:pPr>
            <a:r>
              <a:rPr lang="zh-CN" altLang="en-US" sz="2600" b="1" dirty="0" smtClean="0">
                <a:latin typeface="黑体" panose="02010609060101010101" pitchFamily="49" charset="-122"/>
                <a:ea typeface="黑体" panose="02010609060101010101" pitchFamily="49" charset="-122"/>
              </a:rPr>
              <a:t>缺点</a:t>
            </a:r>
            <a:r>
              <a:rPr lang="zh-CN" altLang="en-US" sz="2600" dirty="0" smtClean="0">
                <a:latin typeface="黑体" panose="02010609060101010101" pitchFamily="49" charset="-122"/>
                <a:ea typeface="黑体" panose="02010609060101010101" pitchFamily="49" charset="-122"/>
              </a:rPr>
              <a:t>：</a:t>
            </a:r>
            <a:endParaRPr lang="en-US" altLang="zh-CN" sz="26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 </a:t>
            </a:r>
            <a:r>
              <a:rPr lang="zh-CN" altLang="en-US" sz="2000" dirty="0" smtClean="0">
                <a:latin typeface="黑体" panose="02010609060101010101" pitchFamily="49" charset="-122"/>
                <a:ea typeface="黑体" panose="02010609060101010101" pitchFamily="49" charset="-122"/>
              </a:rPr>
              <a:t>与皮肤亲和力不佳，厚重不服帖，透气性一般；达不到真正敷面膜的意义。</a:t>
            </a:r>
          </a:p>
          <a:p>
            <a:pPr marL="0" indent="0">
              <a:buNone/>
            </a:pPr>
            <a:r>
              <a:rPr lang="en-US" altLang="zh-CN" sz="2000" dirty="0" smtClean="0">
                <a:latin typeface="黑体" panose="02010609060101010101" pitchFamily="49" charset="-122"/>
                <a:ea typeface="黑体" panose="02010609060101010101" pitchFamily="49" charset="-122"/>
              </a:rPr>
              <a:t>2) </a:t>
            </a:r>
            <a:r>
              <a:rPr lang="zh-CN" altLang="en-US" sz="2000" dirty="0" smtClean="0">
                <a:latin typeface="黑体" panose="02010609060101010101" pitchFamily="49" charset="-122"/>
                <a:ea typeface="黑体" panose="02010609060101010101" pitchFamily="49" charset="-122"/>
              </a:rPr>
              <a:t>无纺布又叫不织布，其原料构成大致为：</a:t>
            </a:r>
            <a:r>
              <a:rPr lang="en-US" altLang="zh-CN" sz="2000" dirty="0" smtClean="0">
                <a:latin typeface="黑体" panose="02010609060101010101" pitchFamily="49" charset="-122"/>
                <a:ea typeface="黑体" panose="02010609060101010101" pitchFamily="49" charset="-122"/>
              </a:rPr>
              <a:t>63%</a:t>
            </a:r>
            <a:r>
              <a:rPr lang="zh-CN" altLang="en-US" sz="2000" dirty="0" smtClean="0">
                <a:latin typeface="黑体" panose="02010609060101010101" pitchFamily="49" charset="-122"/>
                <a:ea typeface="黑体" panose="02010609060101010101" pitchFamily="49" charset="-122"/>
              </a:rPr>
              <a:t>为聚丙烯，</a:t>
            </a:r>
            <a:r>
              <a:rPr lang="en-US" altLang="zh-CN" sz="2000" dirty="0" smtClean="0">
                <a:latin typeface="黑体" panose="02010609060101010101" pitchFamily="49" charset="-122"/>
                <a:ea typeface="黑体" panose="02010609060101010101" pitchFamily="49" charset="-122"/>
              </a:rPr>
              <a:t>23%</a:t>
            </a:r>
            <a:r>
              <a:rPr lang="zh-CN" altLang="en-US" sz="2000" dirty="0" smtClean="0">
                <a:latin typeface="黑体" panose="02010609060101010101" pitchFamily="49" charset="-122"/>
                <a:ea typeface="黑体" panose="02010609060101010101" pitchFamily="49" charset="-122"/>
              </a:rPr>
              <a:t>为聚酯，</a:t>
            </a:r>
            <a:r>
              <a:rPr lang="en-US" altLang="zh-CN" sz="2000" dirty="0" smtClean="0">
                <a:latin typeface="黑体" panose="02010609060101010101" pitchFamily="49" charset="-122"/>
                <a:ea typeface="黑体" panose="02010609060101010101" pitchFamily="49" charset="-122"/>
              </a:rPr>
              <a:t>8%</a:t>
            </a:r>
            <a:r>
              <a:rPr lang="zh-CN" altLang="en-US" sz="2000" dirty="0" smtClean="0">
                <a:latin typeface="黑体" panose="02010609060101010101" pitchFamily="49" charset="-122"/>
                <a:ea typeface="黑体" panose="02010609060101010101" pitchFamily="49" charset="-122"/>
              </a:rPr>
              <a:t>为粘胶，</a:t>
            </a:r>
            <a:r>
              <a:rPr lang="en-US" altLang="zh-CN" sz="2000" dirty="0" smtClean="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为丙烯酸纤维，</a:t>
            </a:r>
            <a:r>
              <a:rPr lang="en-US" altLang="zh-CN" sz="2000" dirty="0" smtClean="0">
                <a:latin typeface="黑体" panose="02010609060101010101" pitchFamily="49" charset="-122"/>
                <a:ea typeface="黑体" panose="02010609060101010101" pitchFamily="49" charset="-122"/>
              </a:rPr>
              <a:t>15%</a:t>
            </a:r>
            <a:r>
              <a:rPr lang="zh-CN" altLang="en-US" sz="2000" dirty="0" smtClean="0">
                <a:latin typeface="黑体" panose="02010609060101010101" pitchFamily="49" charset="-122"/>
                <a:ea typeface="黑体" panose="02010609060101010101" pitchFamily="49" charset="-122"/>
              </a:rPr>
              <a:t>为聚酰胺，剩余为其他纤维。再经高温熔融，喷丝，䌷纲。热压卷取连续一步法生产而成，敏感性肌肤要特别注意使用。</a:t>
            </a:r>
          </a:p>
          <a:p>
            <a:pPr marL="0" indent="0">
              <a:buNone/>
            </a:pPr>
            <a:r>
              <a:rPr lang="en-US" altLang="zh-CN" sz="2000" dirty="0" smtClean="0">
                <a:latin typeface="黑体" panose="02010609060101010101" pitchFamily="49" charset="-122"/>
                <a:ea typeface="黑体" panose="02010609060101010101" pitchFamily="49" charset="-122"/>
              </a:rPr>
              <a:t>3</a:t>
            </a:r>
            <a:r>
              <a:rPr lang="zh-CN" altLang="en-US" sz="2000" dirty="0" smtClean="0">
                <a:latin typeface="黑体" panose="02010609060101010101" pitchFamily="49" charset="-122"/>
                <a:ea typeface="黑体" panose="02010609060101010101" pitchFamily="49" charset="-122"/>
              </a:rPr>
              <a:t>）此外，无纺布生产过程中会消耗大量的石油资源，从这一点说，无纺布面膜并不是真正意义上的环保材料。</a:t>
            </a:r>
          </a:p>
          <a:p>
            <a:pPr marL="0" indent="0">
              <a:buNone/>
            </a:pPr>
            <a:r>
              <a:rPr lang="en-US" altLang="zh-CN" sz="2000" dirty="0" smtClean="0">
                <a:latin typeface="黑体" panose="02010609060101010101" pitchFamily="49" charset="-122"/>
                <a:ea typeface="黑体" panose="02010609060101010101" pitchFamily="49" charset="-122"/>
              </a:rPr>
              <a:t>4</a:t>
            </a:r>
            <a:r>
              <a:rPr lang="zh-CN" altLang="en-US" sz="2000" dirty="0" smtClean="0">
                <a:latin typeface="黑体" panose="02010609060101010101" pitchFamily="49" charset="-122"/>
                <a:ea typeface="黑体" panose="02010609060101010101" pitchFamily="49" charset="-122"/>
              </a:rPr>
              <a:t>）敷膜时如同白色面具，视觉感差，且行动不便。</a:t>
            </a:r>
          </a:p>
          <a:p>
            <a:pPr marL="0" indent="0">
              <a:buNone/>
            </a:pPr>
            <a:endParaRPr lang="zh-CN" altLang="en-US" dirty="0"/>
          </a:p>
        </p:txBody>
      </p:sp>
    </p:spTree>
    <p:extLst>
      <p:ext uri="{BB962C8B-B14F-4D97-AF65-F5344CB8AC3E}">
        <p14:creationId xmlns="" xmlns:p14="http://schemas.microsoft.com/office/powerpoint/2010/main" val="36814520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65760"/>
            <a:ext cx="10515600" cy="5811203"/>
          </a:xfrm>
        </p:spPr>
        <p:txBody>
          <a:bodyPr>
            <a:normAutofit/>
          </a:bodyPr>
          <a:lstStyle/>
          <a:p>
            <a:pPr marL="0" indent="0">
              <a:buNone/>
            </a:pPr>
            <a:r>
              <a:rPr lang="en-US" altLang="zh-CN" sz="2400" b="1" dirty="0">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、水晶型面膜</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dirty="0"/>
          </a:p>
          <a:p>
            <a:pPr marL="0" indent="0">
              <a:buNone/>
            </a:pPr>
            <a:r>
              <a:rPr lang="zh-CN" altLang="en-US" sz="2400" b="1" dirty="0">
                <a:latin typeface="黑体" panose="02010609060101010101" pitchFamily="49" charset="-122"/>
                <a:ea typeface="黑体" panose="02010609060101010101" pitchFamily="49" charset="-122"/>
              </a:rPr>
              <a:t>定义</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是</a:t>
            </a:r>
            <a:r>
              <a:rPr lang="zh-CN" altLang="en-US" sz="2000" dirty="0">
                <a:latin typeface="黑体" panose="02010609060101010101" pitchFamily="49" charset="-122"/>
                <a:ea typeface="黑体" panose="02010609060101010101" pitchFamily="49" charset="-122"/>
              </a:rPr>
              <a:t>用硅胶，琼脂等水晶凝胶作为基底材质，再将各种营养成分凝结在内，形成的一种透明水晶状面膜。水晶胶与皮肤接触后在体温的作用下会逐渐溶解并渗透。</a:t>
            </a:r>
          </a:p>
          <a:p>
            <a:pPr marL="0" indent="0">
              <a:buNone/>
            </a:pPr>
            <a:r>
              <a:rPr lang="zh-CN" altLang="en-US" sz="2400" b="1" dirty="0">
                <a:latin typeface="黑体" panose="02010609060101010101" pitchFamily="49" charset="-122"/>
                <a:ea typeface="黑体" panose="02010609060101010101" pitchFamily="49" charset="-122"/>
              </a:rPr>
              <a:t>优点</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肌肤 外观晶莹剔透美观；</a:t>
            </a:r>
          </a:p>
          <a:p>
            <a:pPr marL="0" indent="0">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使用方便； 直接敷贴，且无黏液不粘手；</a:t>
            </a:r>
          </a:p>
          <a:p>
            <a:pPr marL="0" indent="0">
              <a:buNone/>
            </a:pPr>
            <a:r>
              <a:rPr lang="en-US" altLang="zh-CN" sz="2000" dirty="0">
                <a:latin typeface="黑体" panose="02010609060101010101" pitchFamily="49" charset="-122"/>
                <a:ea typeface="黑体" panose="02010609060101010101" pitchFamily="49" charset="-122"/>
              </a:rPr>
              <a:t>3)</a:t>
            </a:r>
            <a:r>
              <a:rPr lang="zh-CN" altLang="en-US" sz="2000" dirty="0">
                <a:latin typeface="黑体" panose="02010609060101010101" pitchFamily="49" charset="-122"/>
                <a:ea typeface="黑体" panose="02010609060101010101" pitchFamily="49" charset="-122"/>
              </a:rPr>
              <a:t>密封性好 无纺布面膜贴肤性差和材质细纹的先天不足，能 用在眼贴膜上特别合适。</a:t>
            </a:r>
          </a:p>
          <a:p>
            <a:pPr marL="0" indent="0">
              <a:buNone/>
            </a:pPr>
            <a:r>
              <a:rPr lang="en-US" altLang="zh-CN" sz="2000" dirty="0">
                <a:latin typeface="黑体" panose="02010609060101010101" pitchFamily="49" charset="-122"/>
                <a:ea typeface="黑体" panose="02010609060101010101" pitchFamily="49" charset="-122"/>
              </a:rPr>
              <a:t>4)</a:t>
            </a:r>
            <a:r>
              <a:rPr lang="zh-CN" altLang="en-US" sz="2000" dirty="0">
                <a:latin typeface="黑体" panose="02010609060101010101" pitchFamily="49" charset="-122"/>
                <a:ea typeface="黑体" panose="02010609060101010101" pitchFamily="49" charset="-122"/>
              </a:rPr>
              <a:t>性质温和，大多数肌肤均可使用。</a:t>
            </a:r>
          </a:p>
          <a:p>
            <a:pPr marL="0" indent="0">
              <a:buNone/>
            </a:pPr>
            <a:r>
              <a:rPr lang="zh-CN" altLang="en-US" sz="2400" b="1" dirty="0">
                <a:latin typeface="黑体" panose="02010609060101010101" pitchFamily="49" charset="-122"/>
                <a:ea typeface="黑体" panose="02010609060101010101" pitchFamily="49" charset="-122"/>
              </a:rPr>
              <a:t>缺点</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由于水晶膜成 性的约束，对添加的护肤成分有限制；</a:t>
            </a: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不透气，敷膜时造成肌肤新城代谢运行不畅而有不适感，敷贴时时间不易过长。</a:t>
            </a:r>
          </a:p>
          <a:p>
            <a:pPr marL="0" indent="0">
              <a:buNone/>
            </a:pPr>
            <a:endParaRPr lang="zh-CN" altLang="en-US" dirty="0"/>
          </a:p>
        </p:txBody>
      </p:sp>
    </p:spTree>
    <p:extLst>
      <p:ext uri="{BB962C8B-B14F-4D97-AF65-F5344CB8AC3E}">
        <p14:creationId xmlns="" xmlns:p14="http://schemas.microsoft.com/office/powerpoint/2010/main" val="28456089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8160"/>
            <a:ext cx="10515600" cy="5658803"/>
          </a:xfrm>
        </p:spPr>
        <p:txBody>
          <a:bodyPr/>
          <a:lstStyle/>
          <a:p>
            <a:pPr marL="0" indent="0">
              <a:buNone/>
            </a:pPr>
            <a:r>
              <a:rPr lang="en-US" altLang="zh-CN" sz="2400" b="1" dirty="0">
                <a:latin typeface="黑体" panose="02010609060101010101" pitchFamily="49" charset="-122"/>
                <a:ea typeface="黑体" panose="02010609060101010101" pitchFamily="49" charset="-122"/>
              </a:rPr>
              <a:t>3</a:t>
            </a:r>
            <a:r>
              <a:rPr lang="zh-CN" altLang="en-US" sz="2400" b="1" dirty="0">
                <a:latin typeface="黑体" panose="02010609060101010101" pitchFamily="49" charset="-122"/>
                <a:ea typeface="黑体" panose="02010609060101010101" pitchFamily="49" charset="-122"/>
              </a:rPr>
              <a:t>、果纤面膜</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定义：</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果</a:t>
            </a:r>
            <a:r>
              <a:rPr lang="zh-CN" altLang="en-US" sz="2000" dirty="0">
                <a:latin typeface="黑体" panose="02010609060101010101" pitchFamily="49" charset="-122"/>
                <a:ea typeface="黑体" panose="02010609060101010101" pitchFamily="49" charset="-122"/>
              </a:rPr>
              <a:t>纤面膜以木浆为原料，经水刺法纺织而成。</a:t>
            </a: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产品</a:t>
            </a:r>
            <a:r>
              <a:rPr lang="zh-CN" altLang="en-US" sz="2400" b="1" dirty="0">
                <a:latin typeface="黑体" panose="02010609060101010101" pitchFamily="49" charset="-122"/>
                <a:ea typeface="黑体" panose="02010609060101010101" pitchFamily="49" charset="-122"/>
              </a:rPr>
              <a:t>特色</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原料</a:t>
            </a:r>
            <a:r>
              <a:rPr lang="zh-CN" altLang="en-US" sz="2000" dirty="0">
                <a:latin typeface="黑体" panose="02010609060101010101" pitchFamily="49" charset="-122"/>
                <a:ea typeface="黑体" panose="02010609060101010101" pitchFamily="49" charset="-122"/>
              </a:rPr>
              <a:t>天然，亲肤。贴肤性比较传统无纺布好。成本较隐形蚕丝面膜低。</a:t>
            </a: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特点：</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产品</a:t>
            </a:r>
            <a:r>
              <a:rPr lang="zh-CN" altLang="en-US" sz="2000" dirty="0">
                <a:latin typeface="黑体" panose="02010609060101010101" pitchFamily="49" charset="-122"/>
                <a:ea typeface="黑体" panose="02010609060101010101" pitchFamily="49" charset="-122"/>
              </a:rPr>
              <a:t>固结度差，面膜泡在精华液中时间长了容易散开，在敷用的时候也容易因为拉扯尔破裂。贴肤性尚不够完美，无法有效传达精华液中的美容成分。</a:t>
            </a:r>
          </a:p>
          <a:p>
            <a:pPr marL="0" indent="0">
              <a:buNone/>
            </a:pPr>
            <a:endParaRPr lang="zh-CN" altLang="en-US" dirty="0"/>
          </a:p>
        </p:txBody>
      </p:sp>
    </p:spTree>
    <p:extLst>
      <p:ext uri="{BB962C8B-B14F-4D97-AF65-F5344CB8AC3E}">
        <p14:creationId xmlns="" xmlns:p14="http://schemas.microsoft.com/office/powerpoint/2010/main" val="10460834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67360"/>
            <a:ext cx="10515600" cy="570960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4</a:t>
            </a:r>
            <a:r>
              <a:rPr lang="zh-CN" altLang="en-US" sz="2400" b="1" dirty="0">
                <a:latin typeface="黑体" panose="02010609060101010101" pitchFamily="49" charset="-122"/>
                <a:ea typeface="黑体" panose="02010609060101010101" pitchFamily="49" charset="-122"/>
              </a:rPr>
              <a:t>、概念隐形“蚕丝”面膜</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定义：</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概念</a:t>
            </a:r>
            <a:r>
              <a:rPr lang="zh-CN" altLang="en-US" sz="2000" dirty="0">
                <a:latin typeface="黑体" panose="02010609060101010101" pitchFamily="49" charset="-122"/>
                <a:ea typeface="黑体" panose="02010609060101010101" pitchFamily="49" charset="-122"/>
              </a:rPr>
              <a:t>隐形蚕丝面膜采用天然植物纤维，经过世界先进的有机溶剂纺丝工艺，使其具有良好的弹力和韧性，能在吸附大量精华液的同时，紧密吸附皮肤表面，敷膜时可以自由行动，无须躺定。而且敷在脸上能达到透明隐形的效果。比传统无纺布面膜更服帖，更方便，更优雅。是很好的无纺布面膜的升级品。因其薄如蚕翼，拉升如丝，所以美名“蚕丝面膜”。但它的成分与蚕丝无关，所以我们这里称之为“概念隐形蚕丝面膜”。</a:t>
            </a:r>
          </a:p>
          <a:p>
            <a:pPr marL="0" indent="0">
              <a:buNone/>
            </a:pPr>
            <a:endParaRPr lang="zh-CN" altLang="en-US" dirty="0"/>
          </a:p>
        </p:txBody>
      </p:sp>
    </p:spTree>
    <p:extLst>
      <p:ext uri="{BB962C8B-B14F-4D97-AF65-F5344CB8AC3E}">
        <p14:creationId xmlns="" xmlns:p14="http://schemas.microsoft.com/office/powerpoint/2010/main" val="32946322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08000"/>
            <a:ext cx="10515600" cy="5668963"/>
          </a:xfrm>
        </p:spPr>
        <p:txBody>
          <a:bodyPr>
            <a:normAutofit/>
          </a:bodyPr>
          <a:lstStyle/>
          <a:p>
            <a:pPr marL="0" indent="0">
              <a:buNone/>
            </a:pPr>
            <a:r>
              <a:rPr lang="zh-CN" altLang="en-US" sz="2400" b="1" dirty="0" smtClean="0">
                <a:latin typeface="黑体" panose="02010609060101010101" pitchFamily="49" charset="-122"/>
                <a:ea typeface="黑体" panose="02010609060101010101" pitchFamily="49" charset="-122"/>
              </a:rPr>
              <a:t>产品特色：</a:t>
            </a:r>
            <a:endParaRPr lang="zh-CN" altLang="en-US" sz="24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smtClean="0">
                <a:latin typeface="黑体" panose="02010609060101010101" pitchFamily="49" charset="-122"/>
                <a:ea typeface="黑体" panose="02010609060101010101" pitchFamily="49" charset="-122"/>
              </a:rPr>
              <a:t>透明隐形，轻薄无负担：据测量，一片未灌装的“蚕丝隐形面膜”重量仅</a:t>
            </a:r>
            <a:r>
              <a:rPr lang="en-US" altLang="zh-CN" sz="2000" dirty="0" smtClean="0">
                <a:latin typeface="黑体" panose="02010609060101010101" pitchFamily="49" charset="-122"/>
                <a:ea typeface="黑体" panose="02010609060101010101" pitchFamily="49" charset="-122"/>
              </a:rPr>
              <a:t>1~1.4</a:t>
            </a:r>
            <a:r>
              <a:rPr lang="zh-CN" altLang="en-US" sz="2000" dirty="0" smtClean="0">
                <a:latin typeface="黑体" panose="02010609060101010101" pitchFamily="49" charset="-122"/>
                <a:ea typeface="黑体" panose="02010609060101010101" pitchFamily="49" charset="-122"/>
              </a:rPr>
              <a:t>克，厚度仅</a:t>
            </a:r>
            <a:r>
              <a:rPr lang="en-US" altLang="zh-CN" sz="2000" dirty="0" smtClean="0">
                <a:latin typeface="黑体" panose="02010609060101010101" pitchFamily="49" charset="-122"/>
                <a:ea typeface="黑体" panose="02010609060101010101" pitchFamily="49" charset="-122"/>
              </a:rPr>
              <a:t>0.1</a:t>
            </a:r>
            <a:r>
              <a:rPr lang="zh-CN" altLang="en-US" sz="2000" dirty="0" smtClean="0">
                <a:latin typeface="黑体" panose="02010609060101010101" pitchFamily="49" charset="-122"/>
                <a:ea typeface="黑体" panose="02010609060101010101" pitchFamily="49" charset="-122"/>
              </a:rPr>
              <a:t>毫米。其能承托</a:t>
            </a:r>
            <a:r>
              <a:rPr lang="en-US" altLang="zh-CN" sz="2000" dirty="0" smtClean="0">
                <a:latin typeface="黑体" panose="02010609060101010101" pitchFamily="49" charset="-122"/>
                <a:ea typeface="黑体" panose="02010609060101010101" pitchFamily="49" charset="-122"/>
              </a:rPr>
              <a:t>25</a:t>
            </a:r>
            <a:r>
              <a:rPr lang="zh-CN" altLang="en-US" sz="2000" dirty="0" smtClean="0">
                <a:latin typeface="黑体" panose="02010609060101010101" pitchFamily="49" charset="-122"/>
                <a:ea typeface="黑体" panose="02010609060101010101" pitchFamily="49" charset="-122"/>
              </a:rPr>
              <a:t>倍精华液，所以敷在脸上你几乎感觉不到膜的存在。这是无纺布无法达到的效果。</a:t>
            </a:r>
          </a:p>
          <a:p>
            <a:pPr marL="0" indent="0">
              <a:buNone/>
            </a:pPr>
            <a:r>
              <a:rPr lang="en-US" altLang="zh-CN" sz="2000" dirty="0" smtClean="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有弹性，更服帖；采用天然植物纤维，经过世界先进的织法工艺，比无纺布面膜更有弹力和韧性，敷在脸上后能根据不同脸型拉伸调整</a:t>
            </a:r>
            <a:r>
              <a:rPr lang="en-US" altLang="zh-CN" sz="2000" dirty="0" smtClean="0">
                <a:latin typeface="黑体" panose="02010609060101010101" pitchFamily="49" charset="-122"/>
                <a:ea typeface="黑体" panose="02010609060101010101" pitchFamily="49" charset="-122"/>
              </a:rPr>
              <a:t>SIZE</a:t>
            </a:r>
            <a:r>
              <a:rPr lang="zh-CN" altLang="en-US" sz="2000" dirty="0" smtClean="0">
                <a:latin typeface="黑体" panose="02010609060101010101" pitchFamily="49" charset="-122"/>
                <a:ea typeface="黑体" panose="02010609060101010101" pitchFamily="49" charset="-122"/>
              </a:rPr>
              <a:t>，使之照顾到肌肤的各个角落，完美贴合肌肤轮廓。</a:t>
            </a:r>
          </a:p>
          <a:p>
            <a:pPr marL="0" indent="0">
              <a:buNone/>
            </a:pPr>
            <a:r>
              <a:rPr lang="en-US" altLang="zh-CN" sz="2000" dirty="0" smtClean="0">
                <a:latin typeface="黑体" panose="02010609060101010101" pitchFamily="49" charset="-122"/>
                <a:ea typeface="黑体" panose="02010609060101010101" pitchFamily="49" charset="-122"/>
              </a:rPr>
              <a:t>3)</a:t>
            </a:r>
            <a:r>
              <a:rPr lang="zh-CN" altLang="en-US" sz="2000" dirty="0" smtClean="0">
                <a:latin typeface="黑体" panose="02010609060101010101" pitchFamily="49" charset="-122"/>
                <a:ea typeface="黑体" panose="02010609060101010101" pitchFamily="49" charset="-122"/>
              </a:rPr>
              <a:t>柔软丝滑：采用全新的有机溶剂纺织工艺，具有真丝的光泽和丝滑柔软的手感、良好的吸水性、优美的垂坠性、天然透气性、抗静电等优异功能，让肌肤享受丝般柔滑细腻的敷膜感受。</a:t>
            </a:r>
          </a:p>
          <a:p>
            <a:pPr marL="0" indent="0">
              <a:buNone/>
            </a:pPr>
            <a:r>
              <a:rPr lang="zh-CN" altLang="en-US" sz="2400" b="1" dirty="0" smtClean="0">
                <a:latin typeface="黑体" panose="02010609060101010101" pitchFamily="49" charset="-122"/>
                <a:ea typeface="黑体" panose="02010609060101010101" pitchFamily="49" charset="-122"/>
              </a:rPr>
              <a:t>缺点：</a:t>
            </a: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smtClean="0">
                <a:latin typeface="黑体" panose="02010609060101010101" pitchFamily="49" charset="-122"/>
                <a:ea typeface="黑体" panose="02010609060101010101" pitchFamily="49" charset="-122"/>
              </a:rPr>
              <a:t>目前市面上的隐形蚕丝面膜由于生产商质量良莠不齐，部分产品存在产品不安全 性，选择厂家要慎重。</a:t>
            </a:r>
          </a:p>
          <a:p>
            <a:pPr marL="0" indent="0">
              <a:buNone/>
            </a:pPr>
            <a:r>
              <a:rPr lang="en-US" altLang="zh-CN" sz="2000" dirty="0" smtClean="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大量虚假宣传与产品本身不符，误导消费者。</a:t>
            </a:r>
          </a:p>
          <a:p>
            <a:pPr marL="0" indent="0">
              <a:buNone/>
            </a:pPr>
            <a:endParaRPr lang="zh-CN" altLang="en-US" dirty="0"/>
          </a:p>
        </p:txBody>
      </p:sp>
    </p:spTree>
    <p:extLst>
      <p:ext uri="{BB962C8B-B14F-4D97-AF65-F5344CB8AC3E}">
        <p14:creationId xmlns="" xmlns:p14="http://schemas.microsoft.com/office/powerpoint/2010/main" val="14813899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79120"/>
            <a:ext cx="10515600" cy="559784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、百分百纯蚕丝隐形面膜</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dirty="0"/>
          </a:p>
          <a:p>
            <a:pPr marL="0" indent="0">
              <a:buNone/>
            </a:pPr>
            <a:r>
              <a:rPr lang="zh-CN" altLang="en-US" sz="2400" b="1" dirty="0">
                <a:latin typeface="黑体" panose="02010609060101010101" pitchFamily="49" charset="-122"/>
                <a:ea typeface="黑体" panose="02010609060101010101" pitchFamily="49" charset="-122"/>
              </a:rPr>
              <a:t>成分</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百</a:t>
            </a:r>
            <a:r>
              <a:rPr lang="zh-CN" altLang="en-US" sz="2000" dirty="0">
                <a:latin typeface="黑体" panose="02010609060101010101" pitchFamily="49" charset="-122"/>
                <a:ea typeface="黑体" panose="02010609060101010101" pitchFamily="49" charset="-122"/>
              </a:rPr>
              <a:t>分百纯蚕丝，约</a:t>
            </a:r>
            <a:r>
              <a:rPr lang="en-US" altLang="zh-CN" sz="2000" dirty="0">
                <a:latin typeface="黑体" panose="02010609060101010101" pitchFamily="49" charset="-122"/>
                <a:ea typeface="黑体" panose="02010609060101010101" pitchFamily="49" charset="-122"/>
              </a:rPr>
              <a:t>15</a:t>
            </a:r>
            <a:r>
              <a:rPr lang="zh-CN" altLang="en-US" sz="2000" dirty="0">
                <a:latin typeface="黑体" panose="02010609060101010101" pitchFamily="49" charset="-122"/>
                <a:ea typeface="黑体" panose="02010609060101010101" pitchFamily="49" charset="-122"/>
              </a:rPr>
              <a:t>个蚕茧织成一片面膜</a:t>
            </a:r>
          </a:p>
          <a:p>
            <a:pPr marL="0" indent="0">
              <a:buNone/>
            </a:pPr>
            <a:r>
              <a:rPr lang="zh-CN" altLang="en-US" sz="2400" dirty="0">
                <a:latin typeface="黑体" panose="02010609060101010101" pitchFamily="49" charset="-122"/>
                <a:ea typeface="黑体" panose="02010609060101010101" pitchFamily="49" charset="-122"/>
              </a:rPr>
              <a:t>源起</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灵感</a:t>
            </a:r>
            <a:r>
              <a:rPr lang="zh-CN" altLang="en-US" sz="2000" dirty="0">
                <a:latin typeface="黑体" panose="02010609060101010101" pitchFamily="49" charset="-122"/>
                <a:ea typeface="黑体" panose="02010609060101010101" pitchFamily="49" charset="-122"/>
              </a:rPr>
              <a:t>来自几千年的中国丝绸文化和宫廷贵妃的美容美颜秘方，流传至今。</a:t>
            </a:r>
          </a:p>
          <a:p>
            <a:pPr marL="0" indent="0">
              <a:buNone/>
            </a:pPr>
            <a:endParaRPr lang="zh-CN" altLang="en-US" dirty="0"/>
          </a:p>
        </p:txBody>
      </p:sp>
    </p:spTree>
    <p:extLst>
      <p:ext uri="{BB962C8B-B14F-4D97-AF65-F5344CB8AC3E}">
        <p14:creationId xmlns="" xmlns:p14="http://schemas.microsoft.com/office/powerpoint/2010/main" val="10531067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67360"/>
            <a:ext cx="10515600" cy="5709603"/>
          </a:xfrm>
        </p:spPr>
        <p:txBody>
          <a:bodyPr>
            <a:normAutofit lnSpcReduction="10000"/>
          </a:bodyPr>
          <a:lstStyle/>
          <a:p>
            <a:pPr marL="0" indent="0">
              <a:buNone/>
            </a:pPr>
            <a:r>
              <a:rPr lang="zh-CN" altLang="en-US" b="1" dirty="0" smtClean="0">
                <a:latin typeface="黑体" panose="02010609060101010101" pitchFamily="49" charset="-122"/>
                <a:ea typeface="黑体" panose="02010609060101010101" pitchFamily="49" charset="-122"/>
              </a:rPr>
              <a:t>特点：</a:t>
            </a:r>
            <a:endParaRPr lang="en-US" altLang="zh-CN" b="1" dirty="0" smtClean="0">
              <a:latin typeface="黑体" panose="02010609060101010101" pitchFamily="49" charset="-122"/>
              <a:ea typeface="黑体" panose="02010609060101010101" pitchFamily="49" charset="-122"/>
            </a:endParaRPr>
          </a:p>
          <a:p>
            <a:pPr marL="0" indent="0">
              <a:buNone/>
            </a:pPr>
            <a:r>
              <a:rPr lang="en-US" altLang="zh-CN" sz="2200" dirty="0" smtClean="0">
                <a:latin typeface="黑体" panose="02010609060101010101" pitchFamily="49" charset="-122"/>
                <a:ea typeface="黑体" panose="02010609060101010101" pitchFamily="49" charset="-122"/>
              </a:rPr>
              <a:t>1) </a:t>
            </a:r>
            <a:r>
              <a:rPr lang="zh-CN" altLang="en-US" sz="2200" dirty="0" smtClean="0">
                <a:latin typeface="黑体" panose="02010609060101010101" pitchFamily="49" charset="-122"/>
                <a:ea typeface="黑体" panose="02010609060101010101" pitchFamily="49" charset="-122"/>
              </a:rPr>
              <a:t>面膜材质本身具备一定的护肤作用，让“膜”力加倍。与普通无纺布或纯棉贴片面膜最大的区别，纯蚕丝面膜材质本身就具有天然的护肤功效。研究证明：蚕丝是天然的蛋白质纤维，其中含有</a:t>
            </a:r>
            <a:r>
              <a:rPr lang="en-US" altLang="zh-CN" sz="2200" dirty="0" smtClean="0">
                <a:latin typeface="黑体" panose="02010609060101010101" pitchFamily="49" charset="-122"/>
                <a:ea typeface="黑体" panose="02010609060101010101" pitchFamily="49" charset="-122"/>
              </a:rPr>
              <a:t>70%</a:t>
            </a:r>
            <a:r>
              <a:rPr lang="zh-CN" altLang="en-US" sz="2200" dirty="0" smtClean="0">
                <a:latin typeface="黑体" panose="02010609060101010101" pitchFamily="49" charset="-122"/>
                <a:ea typeface="黑体" panose="02010609060101010101" pitchFamily="49" charset="-122"/>
              </a:rPr>
              <a:t>左右的丝素，而丝素中蛋白质丰富，含有</a:t>
            </a:r>
            <a:r>
              <a:rPr lang="en-US" altLang="zh-CN" sz="2200" dirty="0" smtClean="0">
                <a:latin typeface="黑体" panose="02010609060101010101" pitchFamily="49" charset="-122"/>
                <a:ea typeface="黑体" panose="02010609060101010101" pitchFamily="49" charset="-122"/>
              </a:rPr>
              <a:t>18</a:t>
            </a:r>
            <a:r>
              <a:rPr lang="zh-CN" altLang="en-US" sz="2200" dirty="0" smtClean="0">
                <a:latin typeface="黑体" panose="02010609060101010101" pitchFamily="49" charset="-122"/>
                <a:ea typeface="黑体" panose="02010609060101010101" pitchFamily="49" charset="-122"/>
              </a:rPr>
              <a:t>中氨基酸，其中亮氨酸可加速细胞的新陈代谢，有助于伤口愈合；丝氨酸，苏氨酸可生成胶原蛋白，可延缓皮肤老化。</a:t>
            </a:r>
          </a:p>
          <a:p>
            <a:pPr marL="0" indent="0">
              <a:buNone/>
            </a:pPr>
            <a:r>
              <a:rPr lang="en-US" altLang="zh-CN" sz="2200" dirty="0" smtClean="0">
                <a:latin typeface="黑体" panose="02010609060101010101" pitchFamily="49" charset="-122"/>
                <a:ea typeface="黑体" panose="02010609060101010101" pitchFamily="49" charset="-122"/>
              </a:rPr>
              <a:t>2</a:t>
            </a:r>
            <a:r>
              <a:rPr lang="zh-CN" altLang="en-US" sz="2200" dirty="0" smtClean="0">
                <a:latin typeface="黑体" panose="02010609060101010101" pitchFamily="49" charset="-122"/>
                <a:ea typeface="黑体" panose="02010609060101010101" pitchFamily="49" charset="-122"/>
              </a:rPr>
              <a:t>）轻薄服帖，柔滑亲肤，纯天然不过敏。蚕丝是有生命的布料，由十八种氨基酸组成的天然蛋白纤维，与人体皮肤的化学结果十分相似，有着很好的相容性，由于其光滑性、悬垂性、弹性、抗皱性、抗菌性都大大优于棉，对人体的摩擦刺激系数在各类纤维中是最低的（仅为</a:t>
            </a:r>
            <a:r>
              <a:rPr lang="en-US" altLang="zh-CN" sz="2200" dirty="0" smtClean="0">
                <a:latin typeface="黑体" panose="02010609060101010101" pitchFamily="49" charset="-122"/>
                <a:ea typeface="黑体" panose="02010609060101010101" pitchFamily="49" charset="-122"/>
              </a:rPr>
              <a:t>7.4%</a:t>
            </a:r>
            <a:r>
              <a:rPr lang="zh-CN" altLang="en-US" sz="2200" dirty="0" smtClean="0">
                <a:latin typeface="黑体" panose="02010609060101010101" pitchFamily="49" charset="-122"/>
                <a:ea typeface="黑体" panose="02010609060101010101" pitchFamily="49" charset="-122"/>
              </a:rPr>
              <a:t>）；大大降低皮肤过敏和瘙痒的几率。</a:t>
            </a:r>
          </a:p>
          <a:p>
            <a:pPr marL="0" indent="0">
              <a:buNone/>
            </a:pPr>
            <a:r>
              <a:rPr lang="en-US" altLang="zh-CN" sz="2200" dirty="0" smtClean="0">
                <a:latin typeface="黑体" panose="02010609060101010101" pitchFamily="49" charset="-122"/>
                <a:ea typeface="黑体" panose="02010609060101010101" pitchFamily="49" charset="-122"/>
              </a:rPr>
              <a:t>3</a:t>
            </a:r>
            <a:r>
              <a:rPr lang="zh-CN" altLang="en-US" sz="2200" dirty="0" smtClean="0">
                <a:latin typeface="黑体" panose="02010609060101010101" pitchFamily="49" charset="-122"/>
                <a:ea typeface="黑体" panose="02010609060101010101" pitchFamily="49" charset="-122"/>
              </a:rPr>
              <a:t>）轻逸奢华，呵宠美肌。蚕丝是大自然赐予人类最美好之精华，被人类公认为最佳名贵纤维，享有“纤维皇后”的美誉。当娇嫩肌肤与细腻柔滑的蚕丝邂逅，带来奢华绝伦的顶级护肤享受。</a:t>
            </a:r>
          </a:p>
          <a:p>
            <a:pPr marL="0" indent="0">
              <a:buNone/>
            </a:pPr>
            <a:r>
              <a:rPr lang="zh-CN" altLang="en-US" sz="2600" b="1" dirty="0" smtClean="0">
                <a:latin typeface="黑体" panose="02010609060101010101" pitchFamily="49" charset="-122"/>
                <a:ea typeface="黑体" panose="02010609060101010101" pitchFamily="49" charset="-122"/>
              </a:rPr>
              <a:t>缺点</a:t>
            </a:r>
            <a:r>
              <a:rPr lang="zh-CN" altLang="en-US" sz="2600" dirty="0" smtClean="0">
                <a:latin typeface="黑体" panose="02010609060101010101" pitchFamily="49" charset="-122"/>
                <a:ea typeface="黑体" panose="02010609060101010101" pitchFamily="49" charset="-122"/>
              </a:rPr>
              <a:t>：</a:t>
            </a:r>
            <a:endParaRPr lang="en-US" altLang="zh-CN" sz="26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smtClean="0">
                <a:latin typeface="黑体" panose="02010609060101010101" pitchFamily="49" charset="-122"/>
                <a:ea typeface="黑体" panose="02010609060101010101" pitchFamily="49" charset="-122"/>
              </a:rPr>
              <a:t>百分百纯蚕丝制成，成本高昂奢华，非大众消费品。</a:t>
            </a:r>
          </a:p>
          <a:p>
            <a:pPr marL="0" indent="0">
              <a:buNone/>
            </a:pPr>
            <a:r>
              <a:rPr lang="en-US" altLang="zh-CN" sz="2000" dirty="0" smtClean="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市场蚕丝概念面膜太多，需要了解相关正确的专业鉴别方法才不致上当受骗。</a:t>
            </a:r>
          </a:p>
          <a:p>
            <a:pPr marL="0" indent="0">
              <a:buNone/>
            </a:pPr>
            <a:endParaRPr lang="zh-CN" altLang="en-US" dirty="0"/>
          </a:p>
        </p:txBody>
      </p:sp>
    </p:spTree>
    <p:extLst>
      <p:ext uri="{BB962C8B-B14F-4D97-AF65-F5344CB8AC3E}">
        <p14:creationId xmlns="" xmlns:p14="http://schemas.microsoft.com/office/powerpoint/2010/main" val="26228759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641600" y="2244725"/>
            <a:ext cx="7538720" cy="904875"/>
          </a:xfrm>
        </p:spPr>
        <p:txBody>
          <a:bodyPr>
            <a:normAutofit fontScale="90000"/>
          </a:bodyPr>
          <a:lstStyle/>
          <a:p>
            <a:r>
              <a:rPr lang="en-US" altLang="zh-CN" dirty="0" smtClean="0"/>
              <a:t/>
            </a:r>
            <a:br>
              <a:rPr lang="en-US" altLang="zh-CN" dirty="0" smtClean="0"/>
            </a:br>
            <a:r>
              <a:rPr lang="zh-CN" altLang="en-US" sz="4900" dirty="0" smtClean="0">
                <a:latin typeface="黑体" panose="02010609060101010101" pitchFamily="49" charset="-122"/>
                <a:ea typeface="黑体" panose="02010609060101010101" pitchFamily="49" charset="-122"/>
              </a:rPr>
              <a:t>鉴别“真蚕丝面膜”的方法</a:t>
            </a:r>
            <a:br>
              <a:rPr lang="zh-CN" altLang="en-US" sz="4900" dirty="0" smtClean="0">
                <a:latin typeface="黑体" panose="02010609060101010101" pitchFamily="49" charset="-122"/>
                <a:ea typeface="黑体" panose="02010609060101010101" pitchFamily="49" charset="-122"/>
              </a:rPr>
            </a:br>
            <a:endParaRPr lang="zh-CN" altLang="en-US" sz="4900" dirty="0">
              <a:latin typeface="黑体" panose="02010609060101010101" pitchFamily="49" charset="-122"/>
              <a:ea typeface="黑体" panose="02010609060101010101" pitchFamily="49" charset="-122"/>
            </a:endParaRPr>
          </a:p>
        </p:txBody>
      </p:sp>
    </p:spTree>
    <p:extLst>
      <p:ext uri="{BB962C8B-B14F-4D97-AF65-F5344CB8AC3E}">
        <p14:creationId xmlns="" xmlns:p14="http://schemas.microsoft.com/office/powerpoint/2010/main" val="41511651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06400"/>
            <a:ext cx="10515600" cy="5770563"/>
          </a:xfrm>
        </p:spPr>
        <p:txBody>
          <a:bodyPr/>
          <a:lstStyle/>
          <a:p>
            <a:pPr marL="0" indent="0">
              <a:buNone/>
            </a:pPr>
            <a:endParaRPr lang="zh-CN" altLang="en-US" dirty="0"/>
          </a:p>
          <a:p>
            <a:pPr marL="0" indent="0">
              <a:buNone/>
            </a:pPr>
            <a:r>
              <a:rPr lang="zh-CN" altLang="en-US" sz="2400" b="1" dirty="0">
                <a:latin typeface="黑体" panose="02010609060101010101" pitchFamily="49" charset="-122"/>
                <a:ea typeface="黑体" panose="02010609060101010101" pitchFamily="49" charset="-122"/>
              </a:rPr>
              <a:t>鉴别方式一：溶解法</a:t>
            </a:r>
          </a:p>
          <a:p>
            <a:pPr marL="0" indent="0">
              <a:buNone/>
            </a:pPr>
            <a:r>
              <a:rPr lang="zh-CN" altLang="en-US" sz="2000" dirty="0">
                <a:latin typeface="黑体" panose="02010609060101010101" pitchFamily="49" charset="-122"/>
                <a:ea typeface="黑体" panose="02010609060101010101" pitchFamily="49" charset="-122"/>
              </a:rPr>
              <a:t>一分钟完全融入漂白剂实验。</a:t>
            </a:r>
          </a:p>
          <a:p>
            <a:pPr marL="0" indent="0">
              <a:buNone/>
            </a:pPr>
            <a:r>
              <a:rPr lang="zh-CN" altLang="en-US" sz="2400" b="1" dirty="0">
                <a:latin typeface="黑体" panose="02010609060101010101" pitchFamily="49" charset="-122"/>
                <a:ea typeface="黑体" panose="02010609060101010101" pitchFamily="49" charset="-122"/>
              </a:rPr>
              <a:t>原理</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蚕丝</a:t>
            </a:r>
            <a:r>
              <a:rPr lang="zh-CN" altLang="en-US" sz="2000" dirty="0">
                <a:latin typeface="黑体" panose="02010609060101010101" pitchFamily="49" charset="-122"/>
                <a:ea typeface="黑体" panose="02010609060101010101" pitchFamily="49" charset="-122"/>
              </a:rPr>
              <a:t>的主要成分是蛋白质，漂白水的主要成分是次氯酸钠。具有强氧化性，能够氧化破坏蛋白质的结构使之溶解。</a:t>
            </a:r>
          </a:p>
          <a:p>
            <a:pPr marL="0" indent="0">
              <a:buNone/>
            </a:pPr>
            <a:r>
              <a:rPr lang="zh-CN" altLang="en-US" sz="2400" b="1" dirty="0">
                <a:latin typeface="黑体" panose="02010609060101010101" pitchFamily="49" charset="-122"/>
                <a:ea typeface="黑体" panose="02010609060101010101" pitchFamily="49" charset="-122"/>
              </a:rPr>
              <a:t>鉴别方式二：燃烧法</a:t>
            </a:r>
          </a:p>
          <a:p>
            <a:pPr marL="0" indent="0">
              <a:buNone/>
            </a:pPr>
            <a:r>
              <a:rPr lang="zh-CN" altLang="en-US" sz="2000" dirty="0">
                <a:latin typeface="黑体" panose="02010609060101010101" pitchFamily="49" charset="-122"/>
                <a:ea typeface="黑体" panose="02010609060101010101" pitchFamily="49" charset="-122"/>
              </a:rPr>
              <a:t>纯蚕丝面膜点燃后有浓烈的毛发味，就像头发燃烧的味道，阻燃，燃烧后手一揉搓变成粉末。其他仿丝燃烧后有明显的化学气味，且揉捏不碎。</a:t>
            </a:r>
          </a:p>
          <a:p>
            <a:pPr marL="0" indent="0">
              <a:buNone/>
            </a:pPr>
            <a:r>
              <a:rPr lang="zh-CN" altLang="en-US" sz="2400" b="1" dirty="0">
                <a:latin typeface="黑体" panose="02010609060101010101" pitchFamily="49" charset="-122"/>
                <a:ea typeface="黑体" panose="02010609060101010101" pitchFamily="49" charset="-122"/>
              </a:rPr>
              <a:t>原理</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纯</a:t>
            </a:r>
            <a:r>
              <a:rPr lang="zh-CN" altLang="en-US" sz="2000" dirty="0">
                <a:latin typeface="黑体" panose="02010609060101010101" pitchFamily="49" charset="-122"/>
                <a:ea typeface="黑体" panose="02010609060101010101" pitchFamily="49" charset="-122"/>
              </a:rPr>
              <a:t>蚕丝面膜有毛发气味，因为蚕丝含有一定的丝胶蛋白，动物纤维都有此味道。</a:t>
            </a:r>
          </a:p>
          <a:p>
            <a:pPr marL="0" indent="0">
              <a:buNone/>
            </a:pPr>
            <a:endParaRPr lang="zh-CN" altLang="en-US" dirty="0"/>
          </a:p>
        </p:txBody>
      </p:sp>
    </p:spTree>
    <p:extLst>
      <p:ext uri="{BB962C8B-B14F-4D97-AF65-F5344CB8AC3E}">
        <p14:creationId xmlns="" xmlns:p14="http://schemas.microsoft.com/office/powerpoint/2010/main" val="3737082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04800"/>
            <a:ext cx="10515600" cy="587216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6</a:t>
            </a:r>
            <a:r>
              <a:rPr lang="zh-CN" altLang="en-US" sz="2400" b="1" dirty="0">
                <a:latin typeface="黑体" panose="02010609060101010101" pitchFamily="49" charset="-122"/>
                <a:ea typeface="黑体" panose="02010609060101010101" pitchFamily="49" charset="-122"/>
              </a:rPr>
              <a:t>、生物纤维面膜</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医疗</a:t>
            </a:r>
            <a:r>
              <a:rPr lang="zh-CN" altLang="en-US" sz="2000" dirty="0">
                <a:latin typeface="黑体" panose="02010609060101010101" pitchFamily="49" charset="-122"/>
                <a:ea typeface="黑体" panose="02010609060101010101" pitchFamily="49" charset="-122"/>
              </a:rPr>
              <a:t>级材料面膜，专业美容保养</a:t>
            </a:r>
          </a:p>
          <a:p>
            <a:pPr marL="0" indent="0">
              <a:buNone/>
            </a:pPr>
            <a:r>
              <a:rPr lang="zh-CN" altLang="en-US" sz="2400" b="1" dirty="0">
                <a:latin typeface="黑体" panose="02010609060101010101" pitchFamily="49" charset="-122"/>
                <a:ea typeface="黑体" panose="02010609060101010101" pitchFamily="49" charset="-122"/>
              </a:rPr>
              <a:t>定义</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由植物性原料经严格挑选天然菌种，发酵产生之微生物纤维素（</a:t>
            </a:r>
            <a:r>
              <a:rPr lang="en-US" altLang="zh-CN" sz="2000" dirty="0" smtClean="0">
                <a:latin typeface="黑体" panose="02010609060101010101" pitchFamily="49" charset="-122"/>
                <a:ea typeface="黑体" panose="02010609060101010101" pitchFamily="49" charset="-122"/>
              </a:rPr>
              <a:t>Bacterial Cellulose</a:t>
            </a:r>
            <a:r>
              <a:rPr lang="zh-CN" altLang="en-US" sz="2000" dirty="0" smtClean="0">
                <a:latin typeface="黑体" panose="02010609060101010101" pitchFamily="49" charset="-122"/>
                <a:ea typeface="黑体" panose="02010609060101010101" pitchFamily="49" charset="-122"/>
              </a:rPr>
              <a:t>）简称生物纤维（</a:t>
            </a:r>
            <a:r>
              <a:rPr lang="en-US" altLang="zh-CN" sz="2000" dirty="0" smtClean="0">
                <a:latin typeface="黑体" panose="02010609060101010101" pitchFamily="49" charset="-122"/>
                <a:ea typeface="黑体" panose="02010609060101010101" pitchFamily="49" charset="-122"/>
              </a:rPr>
              <a:t>Bio-cellulose</a:t>
            </a:r>
            <a:r>
              <a:rPr lang="zh-CN" altLang="en-US" sz="2000" dirty="0" smtClean="0">
                <a:latin typeface="黑体" panose="02010609060101010101" pitchFamily="49" charset="-122"/>
                <a:ea typeface="黑体" panose="02010609060101010101" pitchFamily="49" charset="-122"/>
              </a:rPr>
              <a:t>）</a:t>
            </a:r>
            <a:r>
              <a:rPr lang="en-US" altLang="zh-CN" sz="2000" dirty="0" smtClean="0">
                <a:latin typeface="黑体" panose="02010609060101010101" pitchFamily="49" charset="-122"/>
                <a:ea typeface="黑体" panose="02010609060101010101" pitchFamily="49" charset="-122"/>
              </a:rPr>
              <a:t>,</a:t>
            </a:r>
            <a:r>
              <a:rPr lang="zh-CN" altLang="en-US" sz="2000" dirty="0" smtClean="0">
                <a:latin typeface="黑体" panose="02010609060101010101" pitchFamily="49" charset="-122"/>
                <a:ea typeface="黑体" panose="02010609060101010101" pitchFamily="49" charset="-122"/>
              </a:rPr>
              <a:t>它是一项最新生化科技，来自微生物工程（</a:t>
            </a:r>
            <a:r>
              <a:rPr lang="en-US" altLang="zh-CN" sz="2000" dirty="0" smtClean="0">
                <a:latin typeface="黑体" panose="02010609060101010101" pitchFamily="49" charset="-122"/>
                <a:ea typeface="黑体" panose="02010609060101010101" pitchFamily="49" charset="-122"/>
              </a:rPr>
              <a:t>Microbial engineering</a:t>
            </a:r>
            <a:r>
              <a:rPr lang="zh-CN" altLang="en-US" sz="2000" dirty="0" smtClean="0">
                <a:latin typeface="黑体" panose="02010609060101010101" pitchFamily="49" charset="-122"/>
                <a:ea typeface="黑体" panose="02010609060101010101" pitchFamily="49" charset="-122"/>
              </a:rPr>
              <a:t>）</a:t>
            </a:r>
            <a:r>
              <a:rPr lang="en-US" altLang="zh-CN" sz="2000" dirty="0" smtClean="0">
                <a:latin typeface="黑体" panose="02010609060101010101" pitchFamily="49" charset="-122"/>
                <a:ea typeface="黑体" panose="02010609060101010101" pitchFamily="49" charset="-122"/>
              </a:rPr>
              <a:t>,</a:t>
            </a:r>
            <a:r>
              <a:rPr lang="zh-CN" altLang="en-US" sz="2000" dirty="0" smtClean="0">
                <a:latin typeface="黑体" panose="02010609060101010101" pitchFamily="49" charset="-122"/>
                <a:ea typeface="黑体" panose="02010609060101010101" pitchFamily="49" charset="-122"/>
              </a:rPr>
              <a:t>国际医学界广泛应用于人造血管及人工真皮产品，具优异服帖保水能力，百分百生物相容。亲肤无刺激，是划时代的产品，将面膜提升至专业医疗美容级的新境界。医学上用于烧烫伤口敷料，临床证明有良好的功效。</a:t>
            </a:r>
          </a:p>
          <a:p>
            <a:pPr marL="0" indent="0">
              <a:buNone/>
            </a:pPr>
            <a:r>
              <a:rPr lang="zh-CN" altLang="en-US" sz="2400" b="1" dirty="0" smtClean="0">
                <a:latin typeface="黑体" panose="02010609060101010101" pitchFamily="49" charset="-122"/>
                <a:ea typeface="黑体" panose="02010609060101010101" pitchFamily="49" charset="-122"/>
              </a:rPr>
              <a:t>成分</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其</a:t>
            </a:r>
            <a:r>
              <a:rPr lang="zh-CN" altLang="en-US" sz="2000" dirty="0">
                <a:latin typeface="黑体" panose="02010609060101010101" pitchFamily="49" charset="-122"/>
                <a:ea typeface="黑体" panose="02010609060101010101" pitchFamily="49" charset="-122"/>
              </a:rPr>
              <a:t>成分</a:t>
            </a:r>
            <a:r>
              <a:rPr lang="en-US" altLang="zh-CN" sz="2000" dirty="0">
                <a:latin typeface="黑体" panose="02010609060101010101" pitchFamily="49" charset="-122"/>
                <a:ea typeface="黑体" panose="02010609060101010101" pitchFamily="49" charset="-122"/>
              </a:rPr>
              <a:t>99.9%</a:t>
            </a:r>
            <a:r>
              <a:rPr lang="zh-CN" altLang="en-US" sz="2000" dirty="0">
                <a:latin typeface="黑体" panose="02010609060101010101" pitchFamily="49" charset="-122"/>
                <a:ea typeface="黑体" panose="02010609060101010101" pitchFamily="49" charset="-122"/>
              </a:rPr>
              <a:t>以上为纤维素（</a:t>
            </a:r>
            <a:r>
              <a:rPr lang="en-US" altLang="zh-CN" sz="2000" dirty="0">
                <a:latin typeface="黑体" panose="02010609060101010101" pitchFamily="49" charset="-122"/>
                <a:ea typeface="黑体" panose="02010609060101010101" pitchFamily="49" charset="-122"/>
              </a:rPr>
              <a:t>Bacterial Cellulose</a:t>
            </a:r>
            <a:r>
              <a:rPr lang="zh-CN" altLang="en-US" sz="2000" dirty="0">
                <a:latin typeface="黑体" panose="02010609060101010101" pitchFamily="49" charset="-122"/>
                <a:ea typeface="黑体" panose="02010609060101010101" pitchFamily="49" charset="-122"/>
              </a:rPr>
              <a:t>），天然生物纤维材料主要为生物体的高分子（如核酸、蛋白质、纤维素及多糖）形成的纤维，其中结构蛋白是一重要类别，包括蚕丝，蜘蛛丝和胶氧纤维等。</a:t>
            </a:r>
          </a:p>
        </p:txBody>
      </p:sp>
    </p:spTree>
    <p:extLst>
      <p:ext uri="{BB962C8B-B14F-4D97-AF65-F5344CB8AC3E}">
        <p14:creationId xmlns="" xmlns:p14="http://schemas.microsoft.com/office/powerpoint/2010/main" val="33422693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284480"/>
            <a:ext cx="10515600" cy="5892483"/>
          </a:xfrm>
        </p:spPr>
        <p:txBody>
          <a:bodyPr>
            <a:normAutofit/>
          </a:bodyPr>
          <a:lstStyle/>
          <a:p>
            <a:pPr marL="0" indent="0">
              <a:buNone/>
            </a:pPr>
            <a:r>
              <a:rPr lang="zh-CN" altLang="en-US" sz="2600" b="1" dirty="0">
                <a:latin typeface="黑体" panose="02010609060101010101" pitchFamily="49" charset="-122"/>
                <a:ea typeface="黑体" panose="02010609060101010101" pitchFamily="49" charset="-122"/>
              </a:rPr>
              <a:t>生物纤维特点：</a:t>
            </a:r>
            <a:endParaRPr lang="zh-CN" altLang="en-US" sz="2600" dirty="0">
              <a:latin typeface="黑体" panose="02010609060101010101" pitchFamily="49" charset="-122"/>
              <a:ea typeface="黑体" panose="02010609060101010101" pitchFamily="49" charset="-122"/>
            </a:endParaRPr>
          </a:p>
          <a:p>
            <a:pPr marL="0" indent="0">
              <a:buNone/>
            </a:pPr>
            <a:r>
              <a:rPr lang="en-US" altLang="zh-CN" sz="2200" dirty="0">
                <a:latin typeface="黑体" panose="02010609060101010101" pitchFamily="49" charset="-122"/>
                <a:ea typeface="黑体" panose="02010609060101010101" pitchFamily="49" charset="-122"/>
              </a:rPr>
              <a:t>1)</a:t>
            </a:r>
            <a:r>
              <a:rPr lang="zh-CN" altLang="en-US" sz="2200" dirty="0">
                <a:latin typeface="黑体" panose="02010609060101010101" pitchFamily="49" charset="-122"/>
                <a:ea typeface="黑体" panose="02010609060101010101" pitchFamily="49" charset="-122"/>
              </a:rPr>
              <a:t>超细纤维和卓越吸附性，生物纤维直径为</a:t>
            </a:r>
            <a:r>
              <a:rPr lang="en-US" altLang="zh-CN" sz="2200" dirty="0">
                <a:latin typeface="黑体" panose="02010609060101010101" pitchFamily="49" charset="-122"/>
                <a:ea typeface="黑体" panose="02010609060101010101" pitchFamily="49" charset="-122"/>
              </a:rPr>
              <a:t>2-100</a:t>
            </a:r>
            <a:r>
              <a:rPr lang="zh-CN" altLang="en-US" sz="2200" dirty="0">
                <a:latin typeface="黑体" panose="02010609060101010101" pitchFamily="49" charset="-122"/>
                <a:ea typeface="黑体" panose="02010609060101010101" pitchFamily="49" charset="-122"/>
              </a:rPr>
              <a:t>奈米，约为头发</a:t>
            </a:r>
            <a:r>
              <a:rPr lang="en-US" altLang="zh-CN" sz="2200" dirty="0">
                <a:latin typeface="黑体" panose="02010609060101010101" pitchFamily="49" charset="-122"/>
                <a:ea typeface="黑体" panose="02010609060101010101" pitchFamily="49" charset="-122"/>
              </a:rPr>
              <a:t>1/1000</a:t>
            </a:r>
            <a:r>
              <a:rPr lang="zh-CN" altLang="en-US" sz="2200" dirty="0">
                <a:latin typeface="黑体" panose="02010609060101010101" pitchFamily="49" charset="-122"/>
                <a:ea typeface="黑体" panose="02010609060101010101" pitchFamily="49" charset="-122"/>
              </a:rPr>
              <a:t>细，是传统无纺布的</a:t>
            </a:r>
            <a:r>
              <a:rPr lang="en-US" altLang="zh-CN" sz="2200" dirty="0">
                <a:latin typeface="黑体" panose="02010609060101010101" pitchFamily="49" charset="-122"/>
                <a:ea typeface="黑体" panose="02010609060101010101" pitchFamily="49" charset="-122"/>
              </a:rPr>
              <a:t>1/133</a:t>
            </a:r>
            <a:r>
              <a:rPr lang="zh-CN" altLang="en-US" sz="2200" dirty="0">
                <a:latin typeface="黑体" panose="02010609060101010101" pitchFamily="49" charset="-122"/>
                <a:ea typeface="黑体" panose="02010609060101010101" pitchFamily="49" charset="-122"/>
              </a:rPr>
              <a:t>，能深入皮沟，紧紧抓住肌肤细胞，产生向上提拉作用，负压作用下，迫使肌肤大口大口吸收精华液。</a:t>
            </a:r>
          </a:p>
          <a:p>
            <a:pPr marL="0" indent="0">
              <a:buNone/>
            </a:pPr>
            <a:r>
              <a:rPr lang="en-US" altLang="zh-CN" sz="2200" dirty="0">
                <a:latin typeface="黑体" panose="02010609060101010101" pitchFamily="49" charset="-122"/>
                <a:ea typeface="黑体" panose="02010609060101010101" pitchFamily="49" charset="-122"/>
              </a:rPr>
              <a:t>2)</a:t>
            </a:r>
            <a:r>
              <a:rPr lang="zh-CN" altLang="en-US" sz="2200" dirty="0">
                <a:latin typeface="黑体" panose="02010609060101010101" pitchFamily="49" charset="-122"/>
                <a:ea typeface="黑体" panose="02010609060101010101" pitchFamily="49" charset="-122"/>
              </a:rPr>
              <a:t>超强的储水功能（一般的薄膜，把干膜放在水中，可以储存</a:t>
            </a:r>
            <a:r>
              <a:rPr lang="en-US" altLang="zh-CN" sz="2200" dirty="0">
                <a:latin typeface="黑体" panose="02010609060101010101" pitchFamily="49" charset="-122"/>
                <a:ea typeface="黑体" panose="02010609060101010101" pitchFamily="49" charset="-122"/>
              </a:rPr>
              <a:t>200g</a:t>
            </a:r>
            <a:r>
              <a:rPr lang="zh-CN" altLang="en-US" sz="2200" dirty="0">
                <a:latin typeface="黑体" panose="02010609060101010101" pitchFamily="49" charset="-122"/>
                <a:ea typeface="黑体" panose="02010609060101010101" pitchFamily="49" charset="-122"/>
              </a:rPr>
              <a:t>）</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特强的水汽转水率，让肌肤更好吸收。</a:t>
            </a:r>
          </a:p>
          <a:p>
            <a:pPr marL="0" indent="0">
              <a:buNone/>
            </a:pPr>
            <a:r>
              <a:rPr lang="en-US" altLang="zh-CN" sz="2200" dirty="0">
                <a:latin typeface="黑体" panose="02010609060101010101" pitchFamily="49" charset="-122"/>
                <a:ea typeface="黑体" panose="02010609060101010101" pitchFamily="49" charset="-122"/>
              </a:rPr>
              <a:t>3)</a:t>
            </a:r>
            <a:r>
              <a:rPr lang="zh-CN" altLang="en-US" sz="2200" dirty="0">
                <a:latin typeface="黑体" panose="02010609060101010101" pitchFamily="49" charset="-122"/>
                <a:ea typeface="黑体" panose="02010609060101010101" pitchFamily="49" charset="-122"/>
              </a:rPr>
              <a:t>具有高弹性和适应性，生物相容性。</a:t>
            </a:r>
          </a:p>
          <a:p>
            <a:pPr marL="0" indent="0">
              <a:buNone/>
            </a:pPr>
            <a:r>
              <a:rPr lang="en-US" altLang="zh-CN" sz="2200" dirty="0">
                <a:latin typeface="黑体" panose="02010609060101010101" pitchFamily="49" charset="-122"/>
                <a:ea typeface="黑体" panose="02010609060101010101" pitchFamily="49" charset="-122"/>
              </a:rPr>
              <a:t>4)</a:t>
            </a:r>
            <a:r>
              <a:rPr lang="zh-CN" altLang="en-US" sz="2200" dirty="0">
                <a:latin typeface="黑体" panose="02010609060101010101" pitchFamily="49" charset="-122"/>
                <a:ea typeface="黑体" panose="02010609060101010101" pitchFamily="49" charset="-122"/>
              </a:rPr>
              <a:t>绵密网状</a:t>
            </a:r>
            <a:r>
              <a:rPr lang="en-US" altLang="zh-CN" sz="2200" dirty="0">
                <a:latin typeface="黑体" panose="02010609060101010101" pitchFamily="49" charset="-122"/>
                <a:ea typeface="黑体" panose="02010609060101010101" pitchFamily="49" charset="-122"/>
              </a:rPr>
              <a:t>3D</a:t>
            </a:r>
            <a:r>
              <a:rPr lang="zh-CN" altLang="en-US" sz="2200" dirty="0">
                <a:latin typeface="黑体" panose="02010609060101010101" pitchFamily="49" charset="-122"/>
                <a:ea typeface="黑体" panose="02010609060101010101" pitchFamily="49" charset="-122"/>
              </a:rPr>
              <a:t>微雕结构，精准修复每粒细胞！</a:t>
            </a:r>
          </a:p>
          <a:p>
            <a:pPr marL="0" indent="0">
              <a:buNone/>
            </a:pPr>
            <a:r>
              <a:rPr lang="en-US" altLang="zh-CN" sz="2200" dirty="0">
                <a:latin typeface="黑体" panose="02010609060101010101" pitchFamily="49" charset="-122"/>
                <a:ea typeface="黑体" panose="02010609060101010101" pitchFamily="49" charset="-122"/>
              </a:rPr>
              <a:t>5)</a:t>
            </a:r>
            <a:r>
              <a:rPr lang="zh-CN" altLang="en-US" sz="2200" dirty="0">
                <a:latin typeface="黑体" panose="02010609060101010101" pitchFamily="49" charset="-122"/>
                <a:ea typeface="黑体" panose="02010609060101010101" pitchFamily="49" charset="-122"/>
              </a:rPr>
              <a:t>纯植物性有机原料制造，食品级的绿色环保面膜</a:t>
            </a:r>
          </a:p>
          <a:p>
            <a:pPr marL="0" indent="0">
              <a:buNone/>
            </a:pPr>
            <a:r>
              <a:rPr lang="zh-CN" altLang="en-US" sz="2600" b="1" dirty="0">
                <a:latin typeface="黑体" panose="02010609060101010101" pitchFamily="49" charset="-122"/>
                <a:ea typeface="黑体" panose="02010609060101010101" pitchFamily="49" charset="-122"/>
              </a:rPr>
              <a:t>缺点</a:t>
            </a:r>
            <a:r>
              <a:rPr lang="zh-CN" altLang="en-US" sz="2600" b="1" dirty="0" smtClean="0">
                <a:latin typeface="黑体" panose="02010609060101010101" pitchFamily="49" charset="-122"/>
                <a:ea typeface="黑体" panose="02010609060101010101" pitchFamily="49" charset="-122"/>
              </a:rPr>
              <a:t>：</a:t>
            </a:r>
            <a:endParaRPr lang="en-US" altLang="zh-CN" sz="26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由于</a:t>
            </a:r>
            <a:r>
              <a:rPr lang="zh-CN" altLang="en-US" sz="2000" dirty="0">
                <a:latin typeface="黑体" panose="02010609060101010101" pitchFamily="49" charset="-122"/>
                <a:ea typeface="黑体" panose="02010609060101010101" pitchFamily="49" charset="-122"/>
              </a:rPr>
              <a:t>产品中蕴含着类似于人体表皮细胞核状中空的生物活性体，需要通过特殊的工艺，发酵过程需要在</a:t>
            </a:r>
            <a:r>
              <a:rPr lang="en-US" altLang="zh-CN" sz="2000" dirty="0">
                <a:latin typeface="黑体" panose="02010609060101010101" pitchFamily="49" charset="-122"/>
                <a:ea typeface="黑体" panose="02010609060101010101" pitchFamily="49" charset="-122"/>
              </a:rPr>
              <a:t>38</a:t>
            </a:r>
            <a:r>
              <a:rPr lang="zh-CN" altLang="en-US" sz="2000" dirty="0">
                <a:latin typeface="黑体" panose="02010609060101010101" pitchFamily="49" charset="-122"/>
                <a:ea typeface="黑体" panose="02010609060101010101" pitchFamily="49" charset="-122"/>
              </a:rPr>
              <a:t>度的高温下培养，才能让营养成分进入中空的生物活性体内，生产工艺复杂。如在</a:t>
            </a:r>
            <a:r>
              <a:rPr lang="en-US" altLang="zh-CN" sz="2000" dirty="0">
                <a:latin typeface="黑体" panose="02010609060101010101" pitchFamily="49" charset="-122"/>
                <a:ea typeface="黑体" panose="02010609060101010101" pitchFamily="49" charset="-122"/>
              </a:rPr>
              <a:t>1000</a:t>
            </a:r>
            <a:r>
              <a:rPr lang="zh-CN" altLang="en-US" sz="2000" dirty="0">
                <a:latin typeface="黑体" panose="02010609060101010101" pitchFamily="49" charset="-122"/>
                <a:ea typeface="黑体" panose="02010609060101010101" pitchFamily="49" charset="-122"/>
              </a:rPr>
              <a:t>度的显微镜下看显微是吧规则的，厚度也不均匀，肉眼是无法辨别的，工期较长。所以生产成本昂贵，主要针对高端消费群体，由于生产要求非常严格，稍有处理不好容易发生霉变。</a:t>
            </a:r>
          </a:p>
        </p:txBody>
      </p:sp>
    </p:spTree>
    <p:extLst>
      <p:ext uri="{BB962C8B-B14F-4D97-AF65-F5344CB8AC3E}">
        <p14:creationId xmlns="" xmlns:p14="http://schemas.microsoft.com/office/powerpoint/2010/main" val="8460980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96240"/>
            <a:ext cx="10515600" cy="5780723"/>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7</a:t>
            </a:r>
            <a:r>
              <a:rPr lang="zh-CN" altLang="en-US" sz="2400" b="1" dirty="0">
                <a:latin typeface="黑体" panose="02010609060101010101" pitchFamily="49" charset="-122"/>
                <a:ea typeface="黑体" panose="02010609060101010101" pitchFamily="49" charset="-122"/>
              </a:rPr>
              <a:t>、黑面膜</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dirty="0"/>
          </a:p>
          <a:p>
            <a:pPr marL="0" indent="0">
              <a:buNone/>
            </a:pPr>
            <a:r>
              <a:rPr lang="zh-CN" altLang="en-US" sz="2400" b="1" dirty="0" smtClean="0">
                <a:latin typeface="黑体" panose="02010609060101010101" pitchFamily="49" charset="-122"/>
                <a:ea typeface="黑体" panose="02010609060101010101" pitchFamily="49" charset="-122"/>
              </a:rPr>
              <a:t>定义：</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黑色</a:t>
            </a:r>
            <a:r>
              <a:rPr lang="zh-CN" altLang="en-US" sz="2000" dirty="0">
                <a:latin typeface="黑体" panose="02010609060101010101" pitchFamily="49" charset="-122"/>
                <a:ea typeface="黑体" panose="02010609060101010101" pitchFamily="49" charset="-122"/>
              </a:rPr>
              <a:t>无纺布面膜。市面上常见黑色面膜膜材主打优异清洁力，平衡控油等功效。</a:t>
            </a:r>
          </a:p>
          <a:p>
            <a:pPr marL="0" indent="0">
              <a:buNone/>
            </a:pPr>
            <a:endParaRPr lang="zh-CN" altLang="en-US" dirty="0"/>
          </a:p>
        </p:txBody>
      </p:sp>
    </p:spTree>
    <p:extLst>
      <p:ext uri="{BB962C8B-B14F-4D97-AF65-F5344CB8AC3E}">
        <p14:creationId xmlns="" xmlns:p14="http://schemas.microsoft.com/office/powerpoint/2010/main" val="17736954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121920"/>
            <a:ext cx="10515600" cy="605504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黑</a:t>
            </a:r>
            <a:r>
              <a:rPr lang="zh-CN" altLang="en-US" sz="2400" b="1" dirty="0">
                <a:latin typeface="黑体" panose="02010609060101010101" pitchFamily="49" charset="-122"/>
                <a:ea typeface="黑体" panose="02010609060101010101" pitchFamily="49" charset="-122"/>
              </a:rPr>
              <a:t>面膜材料有份三大</a:t>
            </a:r>
            <a:r>
              <a:rPr lang="zh-CN" altLang="en-US" sz="2400" b="1" dirty="0" smtClean="0">
                <a:latin typeface="黑体" panose="02010609060101010101" pitchFamily="49" charset="-122"/>
                <a:ea typeface="黑体" panose="02010609060101010101" pitchFamily="49" charset="-122"/>
              </a:rPr>
              <a:t>类</a:t>
            </a:r>
            <a:endParaRPr lang="en-US" altLang="zh-CN" sz="2400" b="1" dirty="0" smtClean="0">
              <a:latin typeface="黑体" panose="02010609060101010101" pitchFamily="49" charset="-122"/>
              <a:ea typeface="黑体" panose="02010609060101010101" pitchFamily="49" charset="-122"/>
            </a:endParaRPr>
          </a:p>
          <a:p>
            <a:pPr marL="0" indent="0">
              <a:buNone/>
            </a:pPr>
            <a:endParaRPr lang="zh-CN" altLang="en-US" sz="2400" b="1" dirty="0">
              <a:latin typeface="黑体" panose="02010609060101010101" pitchFamily="49" charset="-122"/>
              <a:ea typeface="黑体" panose="02010609060101010101" pitchFamily="49" charset="-122"/>
            </a:endParaRPr>
          </a:p>
          <a:p>
            <a:pPr marL="0" indent="0">
              <a:buNone/>
            </a:pPr>
            <a:r>
              <a:rPr lang="en-US" altLang="zh-CN" sz="2000" dirty="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、以普通无纺布染色。染黑色无纺布面膜与普通无纺布面膜无异，并无特别清洁力、</a:t>
            </a:r>
          </a:p>
          <a:p>
            <a:pPr marL="0" indent="0">
              <a:buNone/>
            </a:pPr>
            <a:r>
              <a:rPr lang="zh-CN" altLang="en-US" sz="2000" dirty="0" smtClean="0">
                <a:latin typeface="黑体" panose="02010609060101010101" pitchFamily="49" charset="-122"/>
                <a:ea typeface="黑体" panose="02010609060101010101" pitchFamily="49" charset="-122"/>
              </a:rPr>
              <a:t>也</a:t>
            </a:r>
            <a:r>
              <a:rPr lang="zh-CN" altLang="en-US" sz="2000" dirty="0">
                <a:latin typeface="黑体" panose="02010609060101010101" pitchFamily="49" charset="-122"/>
                <a:ea typeface="黑体" panose="02010609060101010101" pitchFamily="49" charset="-122"/>
              </a:rPr>
              <a:t>不敷贴肌肤，且染色色料可能释放到精华液，染黑产品。</a:t>
            </a: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、竹炭纤维无纺布。竹炭纤维面膜为市面上黑面膜主流，易竹炭纤维混合其他吸水性植物纤维如棉、人造棉等制造而成的无纺布。由于竹炭本身孔隙结构为方格状，质地轻 。制成纤维喉多孔性减低，也减低吸附脏污能力，服帖程度与一般无纺布无异，通常面膜上需要开刀口才能贴合多角度的脸部肌肤。</a:t>
            </a: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3</a:t>
            </a:r>
            <a:r>
              <a:rPr lang="zh-CN" altLang="en-US" sz="2000" dirty="0">
                <a:latin typeface="黑体" panose="02010609060101010101" pitchFamily="49" charset="-122"/>
                <a:ea typeface="黑体" panose="02010609060101010101" pitchFamily="49" charset="-122"/>
              </a:rPr>
              <a:t>、备长炭纤维无纺布。备长炭是以高木材如山毛棒为原料，经高温摄氏</a:t>
            </a:r>
            <a:r>
              <a:rPr lang="en-US" altLang="zh-CN" sz="2000" dirty="0">
                <a:latin typeface="黑体" panose="02010609060101010101" pitchFamily="49" charset="-122"/>
                <a:ea typeface="黑体" panose="02010609060101010101" pitchFamily="49" charset="-122"/>
              </a:rPr>
              <a:t>1200</a:t>
            </a:r>
            <a:r>
              <a:rPr lang="zh-CN" altLang="en-US" sz="2000" dirty="0">
                <a:latin typeface="黑体" panose="02010609060101010101" pitchFamily="49" charset="-122"/>
                <a:ea typeface="黑体" panose="02010609060101010101" pitchFamily="49" charset="-122"/>
              </a:rPr>
              <a:t>度至</a:t>
            </a:r>
            <a:r>
              <a:rPr lang="en-US" altLang="zh-CN" sz="2000" dirty="0">
                <a:latin typeface="黑体" panose="02010609060101010101" pitchFamily="49" charset="-122"/>
                <a:ea typeface="黑体" panose="02010609060101010101" pitchFamily="49" charset="-122"/>
              </a:rPr>
              <a:t>1400</a:t>
            </a:r>
            <a:r>
              <a:rPr lang="zh-CN" altLang="en-US" sz="2000" dirty="0">
                <a:latin typeface="黑体" panose="02010609060101010101" pitchFamily="49" charset="-122"/>
                <a:ea typeface="黑体" panose="02010609060101010101" pitchFamily="49" charset="-122"/>
              </a:rPr>
              <a:t>度锻烧炭化而成。将优质备长炭制成纤维纺织而成的无纺布，具有优异的吸附清洁能力，并且释放大量负离子，中和因各种污染在肌肤累积的正离子，还原字符自然平衡状态</a:t>
            </a:r>
            <a:r>
              <a:rPr lang="zh-CN" altLang="en-US" sz="2000" dirty="0" smtClean="0">
                <a:latin typeface="黑体" panose="02010609060101010101" pitchFamily="49" charset="-122"/>
                <a:ea typeface="黑体" panose="02010609060101010101" pitchFamily="49" charset="-122"/>
              </a:rPr>
              <a:t>。</a:t>
            </a:r>
            <a:endParaRPr lang="zh-CN" altLang="en-US" sz="2000" dirty="0">
              <a:latin typeface="黑体" panose="02010609060101010101" pitchFamily="49" charset="-122"/>
              <a:ea typeface="黑体" panose="02010609060101010101" pitchFamily="49" charset="-122"/>
            </a:endParaRPr>
          </a:p>
        </p:txBody>
      </p:sp>
    </p:spTree>
    <p:extLst>
      <p:ext uri="{BB962C8B-B14F-4D97-AF65-F5344CB8AC3E}">
        <p14:creationId xmlns="" xmlns:p14="http://schemas.microsoft.com/office/powerpoint/2010/main" val="34099764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0"/>
            <a:ext cx="10515600" cy="6176963"/>
          </a:xfrm>
        </p:spPr>
        <p:txBody>
          <a:bodyPr>
            <a:normAutofit/>
          </a:bodyPr>
          <a:lstStyle/>
          <a:p>
            <a:pPr marL="0" indent="0">
              <a:buNone/>
            </a:pPr>
            <a:endParaRPr lang="en-US" altLang="zh-CN" sz="26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净白肌肤：</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深层吸附皮沟内平常难以清除的脏污，将堆积在毛孔、皮纹中老皮角质吸附清洁，天天敷用，缩小毛孔，呈现细致肤质。紧密服帖</a:t>
            </a:r>
            <a:r>
              <a:rPr lang="en-US" altLang="zh-CN" sz="2000" dirty="0" smtClean="0">
                <a:latin typeface="黑体" panose="02010609060101010101" pitchFamily="49" charset="-122"/>
                <a:ea typeface="黑体" panose="02010609060101010101" pitchFamily="49" charset="-122"/>
              </a:rPr>
              <a:t>100% </a:t>
            </a:r>
            <a:r>
              <a:rPr lang="zh-CN" altLang="en-US" sz="2000" dirty="0" smtClean="0">
                <a:latin typeface="黑体" panose="02010609060101010101" pitchFamily="49" charset="-122"/>
                <a:ea typeface="黑体" panose="02010609060101010101" pitchFamily="49" charset="-122"/>
              </a:rPr>
              <a:t>纪州备长炭纤维织成。不掺杂其他纤维。才能以备长炭优异的多孔性紧密贴合肌肤。产生敷压作用，强迫毛孔吸收满满的美容精华，呈现肌肤绝对弹性，润泽肌肤。</a:t>
            </a:r>
          </a:p>
          <a:p>
            <a:pPr marL="0" indent="0">
              <a:buNone/>
            </a:pPr>
            <a:r>
              <a:rPr lang="zh-CN" altLang="en-US" sz="2400" b="1" dirty="0" smtClean="0">
                <a:latin typeface="黑体" panose="02010609060101010101" pitchFamily="49" charset="-122"/>
                <a:ea typeface="黑体" panose="02010609060101010101" pitchFamily="49" charset="-122"/>
              </a:rPr>
              <a:t>柔软敷感：</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经过反复测试，以</a:t>
            </a:r>
            <a:r>
              <a:rPr lang="en-US" altLang="zh-CN" sz="2000" dirty="0" smtClean="0">
                <a:latin typeface="黑体" panose="02010609060101010101" pitchFamily="49" charset="-122"/>
                <a:ea typeface="黑体" panose="02010609060101010101" pitchFamily="49" charset="-122"/>
              </a:rPr>
              <a:t>40</a:t>
            </a:r>
            <a:r>
              <a:rPr lang="zh-CN" altLang="en-US" sz="2000" dirty="0" smtClean="0">
                <a:latin typeface="黑体" panose="02010609060101010101" pitchFamily="49" charset="-122"/>
                <a:ea typeface="黑体" panose="02010609060101010101" pitchFamily="49" charset="-122"/>
              </a:rPr>
              <a:t>克重量最为理想敷感。柔软包裹立体脸庞，净嫩肌肤。</a:t>
            </a:r>
          </a:p>
          <a:p>
            <a:pPr marL="0" indent="0">
              <a:buNone/>
            </a:pPr>
            <a:r>
              <a:rPr lang="zh-CN" altLang="en-US" sz="2400" b="1" dirty="0" smtClean="0">
                <a:latin typeface="黑体" panose="02010609060101010101" pitchFamily="49" charset="-122"/>
                <a:ea typeface="黑体" panose="02010609060101010101" pitchFamily="49" charset="-122"/>
              </a:rPr>
              <a:t>天然亲肤：</a:t>
            </a: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100%</a:t>
            </a:r>
            <a:r>
              <a:rPr lang="zh-CN" altLang="en-US" sz="2000" dirty="0" smtClean="0">
                <a:latin typeface="黑体" panose="02010609060101010101" pitchFamily="49" charset="-122"/>
                <a:ea typeface="黑体" panose="02010609060101010101" pitchFamily="49" charset="-122"/>
              </a:rPr>
              <a:t>植物纤维，燃烧时如木炭般，余烬成粉末状。可埋在土里自然降解。</a:t>
            </a:r>
          </a:p>
          <a:p>
            <a:pPr marL="0" indent="0">
              <a:buNone/>
            </a:pPr>
            <a:r>
              <a:rPr lang="zh-CN" altLang="en-US" sz="2400" b="1" dirty="0" smtClean="0">
                <a:latin typeface="黑体" panose="02010609060101010101" pitchFamily="49" charset="-122"/>
                <a:ea typeface="黑体" panose="02010609060101010101" pitchFamily="49" charset="-122"/>
              </a:rPr>
              <a:t>负离子美容：</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能释放出负离子。中和肌肤细胞内因各种污染产生之正离子，回归肌肤最自然平衡状态。在性别上进行细分，男士专用的面膜将逐步进入市场。</a:t>
            </a:r>
          </a:p>
          <a:p>
            <a:pPr marL="0" indent="0">
              <a:buNone/>
            </a:pPr>
            <a:r>
              <a:rPr lang="zh-CN" altLang="en-US" sz="2000" dirty="0" smtClean="0">
                <a:latin typeface="黑体" panose="02010609060101010101" pitchFamily="49" charset="-122"/>
                <a:ea typeface="黑体" panose="02010609060101010101" pitchFamily="49" charset="-122"/>
              </a:rPr>
              <a:t>备长炭拥有比竹炭更强吸附力、更服帖</a:t>
            </a:r>
          </a:p>
          <a:p>
            <a:pPr marL="0" indent="0">
              <a:buNone/>
            </a:pPr>
            <a:r>
              <a:rPr lang="zh-CN" altLang="en-US" sz="2000" dirty="0" smtClean="0">
                <a:latin typeface="黑体" panose="02010609060101010101" pitchFamily="49" charset="-122"/>
                <a:ea typeface="黑体" panose="02010609060101010101" pitchFamily="49" charset="-122"/>
              </a:rPr>
              <a:t>备长炭孔结构面积不规则分布，磨成粉末状也保有其多孔性，织成面膜布后，以高倍电子显微镜观察，纤维表面也呈现多孔分布，吸附能力强，更服帖肌肤，产生更多负离子。</a:t>
            </a:r>
          </a:p>
          <a:p>
            <a:pPr marL="0" indent="0">
              <a:buNone/>
            </a:pPr>
            <a:endParaRPr lang="zh-CN" altLang="en-US" dirty="0" smtClean="0"/>
          </a:p>
          <a:p>
            <a:pPr marL="0" indent="0">
              <a:buNone/>
            </a:pPr>
            <a:endParaRPr lang="zh-CN" altLang="en-US" dirty="0"/>
          </a:p>
        </p:txBody>
      </p:sp>
    </p:spTree>
    <p:extLst>
      <p:ext uri="{BB962C8B-B14F-4D97-AF65-F5344CB8AC3E}">
        <p14:creationId xmlns="" xmlns:p14="http://schemas.microsoft.com/office/powerpoint/2010/main" val="16931728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35280"/>
            <a:ext cx="10515600" cy="5841683"/>
          </a:xfrm>
        </p:spPr>
        <p:txBody>
          <a:bodyPr>
            <a:normAutofit/>
          </a:bodyPr>
          <a:lstStyle/>
          <a:p>
            <a:pPr marL="0" indent="0">
              <a:buNone/>
            </a:pPr>
            <a:endParaRPr lang="en-US" altLang="zh-CN" sz="4400" dirty="0" smtClean="0">
              <a:latin typeface="黑体" panose="02010609060101010101" pitchFamily="49" charset="-122"/>
              <a:ea typeface="黑体" panose="02010609060101010101" pitchFamily="49" charset="-122"/>
            </a:endParaRPr>
          </a:p>
          <a:p>
            <a:pPr marL="0" indent="0">
              <a:buNone/>
            </a:pPr>
            <a:r>
              <a:rPr lang="zh-CN" altLang="en-US" sz="4400" dirty="0" smtClean="0">
                <a:latin typeface="黑体" panose="02010609060101010101" pitchFamily="49" charset="-122"/>
                <a:ea typeface="黑体" panose="02010609060101010101" pitchFamily="49" charset="-122"/>
              </a:rPr>
              <a:t>     各</a:t>
            </a:r>
            <a:r>
              <a:rPr lang="zh-CN" altLang="en-US" sz="4400" dirty="0">
                <a:latin typeface="黑体" panose="02010609060101010101" pitchFamily="49" charset="-122"/>
                <a:ea typeface="黑体" panose="02010609060101010101" pitchFamily="49" charset="-122"/>
              </a:rPr>
              <a:t>类型面膜的市场占比</a:t>
            </a:r>
            <a:r>
              <a:rPr lang="zh-CN" altLang="en-US" sz="4400" dirty="0" smtClean="0">
                <a:latin typeface="黑体" panose="02010609060101010101" pitchFamily="49" charset="-122"/>
                <a:ea typeface="黑体" panose="02010609060101010101" pitchFamily="49" charset="-122"/>
              </a:rPr>
              <a:t>情况</a:t>
            </a:r>
            <a:endParaRPr lang="en-US" altLang="zh-CN" sz="4400" dirty="0" smtClean="0">
              <a:latin typeface="黑体" panose="02010609060101010101" pitchFamily="49" charset="-122"/>
              <a:ea typeface="黑体" panose="02010609060101010101" pitchFamily="49" charset="-122"/>
            </a:endParaRPr>
          </a:p>
          <a:p>
            <a:pPr marL="0" indent="0">
              <a:buNone/>
            </a:pPr>
            <a:endParaRPr lang="en-US" altLang="zh-CN" sz="2400" dirty="0" smtClean="0">
              <a:latin typeface="黑体" panose="02010609060101010101" pitchFamily="49" charset="-122"/>
              <a:ea typeface="黑体" panose="02010609060101010101" pitchFamily="49" charset="-122"/>
            </a:endParaRPr>
          </a:p>
          <a:p>
            <a:pPr marL="0" indent="0">
              <a:buNone/>
            </a:pPr>
            <a:r>
              <a:rPr lang="en-US" altLang="zh-CN" sz="2400" dirty="0" smtClean="0">
                <a:latin typeface="黑体" panose="02010609060101010101" pitchFamily="49" charset="-122"/>
                <a:ea typeface="黑体" panose="02010609060101010101" pitchFamily="49" charset="-122"/>
              </a:rPr>
              <a:t>1</a:t>
            </a:r>
            <a:r>
              <a:rPr lang="zh-CN" altLang="en-US" sz="2400" dirty="0">
                <a:latin typeface="黑体" panose="02010609060101010101" pitchFamily="49" charset="-122"/>
                <a:ea typeface="黑体" panose="02010609060101010101" pitchFamily="49" charset="-122"/>
              </a:rPr>
              <a:t>、从</a:t>
            </a:r>
            <a:r>
              <a:rPr lang="en-US" altLang="zh-CN" sz="2400" dirty="0">
                <a:latin typeface="黑体" panose="02010609060101010101" pitchFamily="49" charset="-122"/>
                <a:ea typeface="黑体" panose="02010609060101010101" pitchFamily="49" charset="-122"/>
              </a:rPr>
              <a:t>CTR</a:t>
            </a:r>
            <a:r>
              <a:rPr lang="zh-CN" altLang="en-US" sz="2400" dirty="0">
                <a:latin typeface="黑体" panose="02010609060101010101" pitchFamily="49" charset="-122"/>
                <a:ea typeface="黑体" panose="02010609060101010101" pitchFamily="49" charset="-122"/>
              </a:rPr>
              <a:t>最近四年的发展来看，贴式面膜一直占据面膜市场的大多数，</a:t>
            </a:r>
            <a:r>
              <a:rPr lang="en-US" altLang="zh-CN" sz="2400" dirty="0">
                <a:latin typeface="黑体" panose="02010609060101010101" pitchFamily="49" charset="-122"/>
                <a:ea typeface="黑体" panose="02010609060101010101" pitchFamily="49" charset="-122"/>
              </a:rPr>
              <a:t>2012</a:t>
            </a:r>
            <a:r>
              <a:rPr lang="zh-CN" altLang="en-US" sz="2400" dirty="0">
                <a:latin typeface="黑体" panose="02010609060101010101" pitchFamily="49" charset="-122"/>
                <a:ea typeface="黑体" panose="02010609060101010101" pitchFamily="49" charset="-122"/>
              </a:rPr>
              <a:t>和</a:t>
            </a:r>
            <a:r>
              <a:rPr lang="en-US" altLang="zh-CN" sz="2400" dirty="0">
                <a:latin typeface="黑体" panose="02010609060101010101" pitchFamily="49" charset="-122"/>
                <a:ea typeface="黑体" panose="02010609060101010101" pitchFamily="49" charset="-122"/>
              </a:rPr>
              <a:t>2013</a:t>
            </a:r>
            <a:r>
              <a:rPr lang="zh-CN" altLang="en-US" sz="2400" dirty="0">
                <a:latin typeface="黑体" panose="02010609060101010101" pitchFamily="49" charset="-122"/>
                <a:ea typeface="黑体" panose="02010609060101010101" pitchFamily="49" charset="-122"/>
              </a:rPr>
              <a:t>年贴式面膜的比例大约是：</a:t>
            </a:r>
            <a:r>
              <a:rPr lang="en-US" altLang="zh-CN" sz="2400" dirty="0">
                <a:latin typeface="黑体" panose="02010609060101010101" pitchFamily="49" charset="-122"/>
                <a:ea typeface="黑体" panose="02010609060101010101" pitchFamily="49" charset="-122"/>
              </a:rPr>
              <a:t>6:4</a:t>
            </a:r>
            <a:endParaRPr lang="zh-CN" altLang="en-US" sz="2400" dirty="0">
              <a:latin typeface="黑体" panose="02010609060101010101" pitchFamily="49" charset="-122"/>
              <a:ea typeface="黑体" panose="02010609060101010101" pitchFamily="49" charset="-122"/>
            </a:endParaRPr>
          </a:p>
          <a:p>
            <a:pPr marL="0" indent="0">
              <a:buNone/>
            </a:pPr>
            <a:r>
              <a:rPr lang="en-US" altLang="zh-CN" sz="2400" dirty="0">
                <a:latin typeface="黑体" panose="02010609060101010101" pitchFamily="49" charset="-122"/>
                <a:ea typeface="黑体" panose="02010609060101010101" pitchFamily="49" charset="-122"/>
              </a:rPr>
              <a:t>2</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2013</a:t>
            </a:r>
            <a:r>
              <a:rPr lang="zh-CN" altLang="en-US" sz="2400" dirty="0">
                <a:latin typeface="黑体" panose="02010609060101010101" pitchFamily="49" charset="-122"/>
                <a:ea typeface="黑体" panose="02010609060101010101" pitchFamily="49" charset="-122"/>
              </a:rPr>
              <a:t>年尼尔森数据中，贴式面膜占比</a:t>
            </a:r>
            <a:r>
              <a:rPr lang="en-US" altLang="zh-CN" sz="2400" dirty="0">
                <a:latin typeface="黑体" panose="02010609060101010101" pitchFamily="49" charset="-122"/>
                <a:ea typeface="黑体" panose="02010609060101010101" pitchFamily="49" charset="-122"/>
              </a:rPr>
              <a:t>63%</a:t>
            </a:r>
            <a:r>
              <a:rPr lang="zh-CN" altLang="en-US" sz="2400" dirty="0">
                <a:latin typeface="黑体" panose="02010609060101010101" pitchFamily="49" charset="-122"/>
                <a:ea typeface="黑体" panose="02010609060101010101" pitchFamily="49" charset="-122"/>
              </a:rPr>
              <a:t>，增长 </a:t>
            </a:r>
            <a:r>
              <a:rPr lang="en-US" altLang="zh-CN" sz="2400" dirty="0">
                <a:latin typeface="黑体" panose="02010609060101010101" pitchFamily="49" charset="-122"/>
                <a:ea typeface="黑体" panose="02010609060101010101" pitchFamily="49" charset="-122"/>
              </a:rPr>
              <a:t>26%</a:t>
            </a:r>
            <a:r>
              <a:rPr lang="zh-CN" altLang="en-US" sz="2400" dirty="0">
                <a:latin typeface="黑体" panose="02010609060101010101" pitchFamily="49" charset="-122"/>
                <a:ea typeface="黑体" panose="02010609060101010101" pitchFamily="49" charset="-122"/>
              </a:rPr>
              <a:t>。涂抹式面膜占比</a:t>
            </a:r>
            <a:r>
              <a:rPr lang="en-US" altLang="zh-CN" sz="2400" dirty="0">
                <a:latin typeface="黑体" panose="02010609060101010101" pitchFamily="49" charset="-122"/>
                <a:ea typeface="黑体" panose="02010609060101010101" pitchFamily="49" charset="-122"/>
              </a:rPr>
              <a:t>37%</a:t>
            </a:r>
            <a:r>
              <a:rPr lang="zh-CN" altLang="en-US" sz="2400" dirty="0">
                <a:latin typeface="黑体" panose="02010609060101010101" pitchFamily="49" charset="-122"/>
                <a:ea typeface="黑体" panose="02010609060101010101" pitchFamily="49" charset="-122"/>
              </a:rPr>
              <a:t>增长为</a:t>
            </a:r>
            <a:r>
              <a:rPr lang="en-US" altLang="zh-CN" sz="2400" dirty="0">
                <a:latin typeface="黑体" panose="02010609060101010101" pitchFamily="49" charset="-122"/>
                <a:ea typeface="黑体" panose="02010609060101010101" pitchFamily="49" charset="-122"/>
              </a:rPr>
              <a:t>7%</a:t>
            </a:r>
            <a:r>
              <a:rPr lang="zh-CN" altLang="en-US" sz="2400" dirty="0">
                <a:latin typeface="黑体" panose="02010609060101010101" pitchFamily="49" charset="-122"/>
                <a:ea typeface="黑体" panose="02010609060101010101" pitchFamily="49" charset="-122"/>
              </a:rPr>
              <a:t>。</a:t>
            </a:r>
          </a:p>
          <a:p>
            <a:pPr marL="0" indent="0">
              <a:buNone/>
            </a:pPr>
            <a:r>
              <a:rPr lang="en-US" altLang="zh-CN" sz="2400" dirty="0">
                <a:latin typeface="黑体" panose="02010609060101010101" pitchFamily="49" charset="-122"/>
                <a:ea typeface="黑体" panose="02010609060101010101" pitchFamily="49" charset="-122"/>
              </a:rPr>
              <a:t>3</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2013</a:t>
            </a:r>
            <a:r>
              <a:rPr lang="zh-CN" altLang="en-US" sz="2400" dirty="0">
                <a:latin typeface="黑体" panose="02010609060101010101" pitchFamily="49" charset="-122"/>
                <a:ea typeface="黑体" panose="02010609060101010101" pitchFamily="49" charset="-122"/>
              </a:rPr>
              <a:t>年</a:t>
            </a:r>
            <a:r>
              <a:rPr lang="en-US" altLang="zh-CN" sz="2400" dirty="0">
                <a:latin typeface="黑体" panose="02010609060101010101" pitchFamily="49" charset="-122"/>
                <a:ea typeface="黑体" panose="02010609060101010101" pitchFamily="49" charset="-122"/>
              </a:rPr>
              <a:t>Q2</a:t>
            </a:r>
            <a:r>
              <a:rPr lang="zh-CN" altLang="en-US" sz="2400" dirty="0">
                <a:latin typeface="黑体" panose="02010609060101010101" pitchFamily="49" charset="-122"/>
                <a:ea typeface="黑体" panose="02010609060101010101" pitchFamily="49" charset="-122"/>
              </a:rPr>
              <a:t>淘宝面膜单款产品总销量</a:t>
            </a:r>
            <a:r>
              <a:rPr lang="en-US" altLang="zh-CN" sz="2400" dirty="0">
                <a:latin typeface="黑体" panose="02010609060101010101" pitchFamily="49" charset="-122"/>
                <a:ea typeface="黑体" panose="02010609060101010101" pitchFamily="49" charset="-122"/>
              </a:rPr>
              <a:t>Top100</a:t>
            </a:r>
            <a:r>
              <a:rPr lang="zh-CN" altLang="en-US" sz="2400" dirty="0">
                <a:latin typeface="黑体" panose="02010609060101010101" pitchFamily="49" charset="-122"/>
                <a:ea typeface="黑体" panose="02010609060101010101" pitchFamily="49" charset="-122"/>
              </a:rPr>
              <a:t>名</a:t>
            </a:r>
          </a:p>
          <a:p>
            <a:pPr marL="0" indent="0">
              <a:buNone/>
            </a:pPr>
            <a:r>
              <a:rPr lang="zh-CN" altLang="en-US" sz="2400" dirty="0">
                <a:latin typeface="黑体" panose="02010609060101010101" pitchFamily="49" charset="-122"/>
                <a:ea typeface="黑体" panose="02010609060101010101" pitchFamily="49" charset="-122"/>
              </a:rPr>
              <a:t>其中，贴式面膜占比</a:t>
            </a:r>
            <a:r>
              <a:rPr lang="en-US" altLang="zh-CN" sz="2400" dirty="0">
                <a:latin typeface="黑体" panose="02010609060101010101" pitchFamily="49" charset="-122"/>
                <a:ea typeface="黑体" panose="02010609060101010101" pitchFamily="49" charset="-122"/>
              </a:rPr>
              <a:t>50%</a:t>
            </a:r>
            <a:r>
              <a:rPr lang="zh-CN" altLang="en-US" sz="2400" dirty="0">
                <a:latin typeface="黑体" panose="02010609060101010101" pitchFamily="49" charset="-122"/>
                <a:ea typeface="黑体" panose="02010609060101010101" pitchFamily="49" charset="-122"/>
              </a:rPr>
              <a:t>，其他类型面膜占比</a:t>
            </a:r>
            <a:r>
              <a:rPr lang="en-US" altLang="zh-CN" sz="2400" dirty="0">
                <a:latin typeface="黑体" panose="02010609060101010101" pitchFamily="49" charset="-122"/>
                <a:ea typeface="黑体" panose="02010609060101010101" pitchFamily="49" charset="-122"/>
              </a:rPr>
              <a:t>50%</a:t>
            </a:r>
            <a:r>
              <a:rPr lang="zh-CN" altLang="en-US" sz="2400" dirty="0">
                <a:latin typeface="黑体" panose="02010609060101010101" pitchFamily="49" charset="-122"/>
                <a:ea typeface="黑体" panose="02010609060101010101" pitchFamily="49" charset="-122"/>
              </a:rPr>
              <a:t>，说明 天，面膜市场相对清洁性更强的涂抹式类面膜需求高过其他类型各面膜种类占百分比如下图：</a:t>
            </a:r>
          </a:p>
          <a:p>
            <a:pPr marL="0" indent="0">
              <a:buNone/>
            </a:pPr>
            <a:r>
              <a:rPr lang="en-US" altLang="zh-CN" sz="2400" dirty="0">
                <a:latin typeface="黑体" panose="02010609060101010101" pitchFamily="49" charset="-122"/>
                <a:ea typeface="黑体" panose="02010609060101010101" pitchFamily="49" charset="-122"/>
              </a:rPr>
              <a:t>4</a:t>
            </a:r>
            <a:r>
              <a:rPr lang="zh-CN" altLang="en-US" sz="2400" dirty="0">
                <a:latin typeface="黑体" panose="02010609060101010101" pitchFamily="49" charset="-122"/>
                <a:ea typeface="黑体" panose="02010609060101010101" pitchFamily="49" charset="-122"/>
              </a:rPr>
              <a:t>、面膜品类整体销售季节性波动明显，即用型面膜的销售 峰从</a:t>
            </a:r>
            <a:r>
              <a:rPr lang="en-US" altLang="zh-CN" sz="2400" dirty="0">
                <a:latin typeface="黑体" panose="02010609060101010101" pitchFamily="49" charset="-122"/>
                <a:ea typeface="黑体" panose="02010609060101010101" pitchFamily="49" charset="-122"/>
              </a:rPr>
              <a:t>7</a:t>
            </a:r>
            <a:r>
              <a:rPr lang="zh-CN" altLang="en-US" sz="2400" dirty="0">
                <a:latin typeface="黑体" panose="02010609060101010101" pitchFamily="49" charset="-122"/>
                <a:ea typeface="黑体" panose="02010609060101010101" pitchFamily="49" charset="-122"/>
              </a:rPr>
              <a:t>月开始，持续到</a:t>
            </a:r>
            <a:r>
              <a:rPr lang="en-US" altLang="zh-CN" sz="2400" dirty="0">
                <a:latin typeface="黑体" panose="02010609060101010101" pitchFamily="49" charset="-122"/>
                <a:ea typeface="黑体" panose="02010609060101010101" pitchFamily="49" charset="-122"/>
              </a:rPr>
              <a:t>12</a:t>
            </a:r>
            <a:r>
              <a:rPr lang="zh-CN" altLang="en-US" sz="2400" dirty="0">
                <a:latin typeface="黑体" panose="02010609060101010101" pitchFamily="49" charset="-122"/>
                <a:ea typeface="黑体" panose="02010609060101010101" pitchFamily="49" charset="-122"/>
              </a:rPr>
              <a:t>月，在第四季度达到最高峰。</a:t>
            </a:r>
          </a:p>
          <a:p>
            <a:pPr marL="0" indent="0">
              <a:buNone/>
            </a:pPr>
            <a:endParaRPr lang="zh-CN" altLang="en-US" dirty="0"/>
          </a:p>
        </p:txBody>
      </p:sp>
    </p:spTree>
    <p:extLst>
      <p:ext uri="{BB962C8B-B14F-4D97-AF65-F5344CB8AC3E}">
        <p14:creationId xmlns="" xmlns:p14="http://schemas.microsoft.com/office/powerpoint/2010/main" val="16534635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第二章：面膜类型及发展趋势</a:t>
            </a:r>
          </a:p>
        </p:txBody>
      </p:sp>
      <p:sp>
        <p:nvSpPr>
          <p:cNvPr id="3" name="内容占位符 2"/>
          <p:cNvSpPr>
            <a:spLocks noGrp="1"/>
          </p:cNvSpPr>
          <p:nvPr>
            <p:ph idx="1"/>
          </p:nvPr>
        </p:nvSpPr>
        <p:spPr/>
        <p:txBody>
          <a:bodyPr>
            <a:normAutofit/>
          </a:bodyPr>
          <a:lstStyle/>
          <a:p>
            <a:pPr marL="0" indent="0">
              <a:buNone/>
            </a:pPr>
            <a:r>
              <a:rPr lang="zh-CN" altLang="en-US" sz="2400" dirty="0" smtClean="0">
                <a:latin typeface="黑体" panose="02010609060101010101" pitchFamily="49" charset="-122"/>
                <a:ea typeface="黑体" panose="02010609060101010101" pitchFamily="49" charset="-122"/>
              </a:rPr>
              <a:t>        </a:t>
            </a:r>
            <a:endParaRPr lang="en-US" altLang="zh-CN" sz="2400" dirty="0" smtClean="0">
              <a:latin typeface="黑体" panose="02010609060101010101" pitchFamily="49" charset="-122"/>
              <a:ea typeface="黑体" panose="02010609060101010101" pitchFamily="49" charset="-122"/>
            </a:endParaRPr>
          </a:p>
          <a:p>
            <a:pPr marL="0" indent="0">
              <a:buNone/>
            </a:pPr>
            <a:r>
              <a:rPr lang="en-US" altLang="zh-CN" sz="2400" dirty="0">
                <a:latin typeface="黑体" panose="02010609060101010101" pitchFamily="49" charset="-122"/>
                <a:ea typeface="黑体" panose="02010609060101010101" pitchFamily="49" charset="-122"/>
              </a:rPr>
              <a:t> </a:t>
            </a:r>
            <a:r>
              <a:rPr lang="en-US" altLang="zh-CN" sz="2400" dirty="0" smtClean="0">
                <a:latin typeface="黑体" panose="02010609060101010101" pitchFamily="49" charset="-122"/>
                <a:ea typeface="黑体" panose="02010609060101010101" pitchFamily="49" charset="-122"/>
              </a:rPr>
              <a:t>       </a:t>
            </a:r>
            <a:r>
              <a:rPr lang="zh-CN" altLang="en-US" sz="2400" dirty="0" smtClean="0">
                <a:latin typeface="黑体" panose="02010609060101010101" pitchFamily="49" charset="-122"/>
                <a:ea typeface="黑体" panose="02010609060101010101" pitchFamily="49" charset="-122"/>
              </a:rPr>
              <a:t> 一</a:t>
            </a:r>
            <a:r>
              <a:rPr lang="zh-CN" altLang="en-US" sz="2400" dirty="0">
                <a:latin typeface="黑体" panose="02010609060101010101" pitchFamily="49" charset="-122"/>
                <a:ea typeface="黑体" panose="02010609060101010101" pitchFamily="49" charset="-122"/>
              </a:rPr>
              <a:t>、面膜功效分类及市场</a:t>
            </a:r>
            <a:r>
              <a:rPr lang="zh-CN" altLang="en-US" sz="2400" dirty="0" smtClean="0">
                <a:latin typeface="黑体" panose="02010609060101010101" pitchFamily="49" charset="-122"/>
                <a:ea typeface="黑体" panose="02010609060101010101" pitchFamily="49" charset="-122"/>
              </a:rPr>
              <a:t>分析</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400" dirty="0" smtClean="0">
                <a:latin typeface="黑体" panose="02010609060101010101" pitchFamily="49" charset="-122"/>
                <a:ea typeface="黑体" panose="02010609060101010101" pitchFamily="49" charset="-122"/>
              </a:rPr>
              <a:t>       （</a:t>
            </a:r>
            <a:r>
              <a:rPr lang="zh-CN" altLang="en-US" sz="2400" dirty="0">
                <a:latin typeface="黑体" panose="02010609060101010101" pitchFamily="49" charset="-122"/>
                <a:ea typeface="黑体" panose="02010609060101010101" pitchFamily="49" charset="-122"/>
              </a:rPr>
              <a:t>一）面膜功效</a:t>
            </a:r>
            <a:r>
              <a:rPr lang="zh-CN" altLang="en-US" sz="2400" dirty="0" smtClean="0">
                <a:latin typeface="黑体" panose="02010609060101010101" pitchFamily="49" charset="-122"/>
                <a:ea typeface="黑体" panose="02010609060101010101" pitchFamily="49" charset="-122"/>
              </a:rPr>
              <a:t>分类</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400" dirty="0" smtClean="0">
                <a:latin typeface="黑体" panose="02010609060101010101" pitchFamily="49" charset="-122"/>
                <a:ea typeface="黑体" panose="02010609060101010101" pitchFamily="49" charset="-122"/>
              </a:rPr>
              <a:t>       （</a:t>
            </a:r>
            <a:r>
              <a:rPr lang="zh-CN" altLang="en-US" sz="2400" dirty="0">
                <a:latin typeface="黑体" panose="02010609060101010101" pitchFamily="49" charset="-122"/>
                <a:ea typeface="黑体" panose="02010609060101010101" pitchFamily="49" charset="-122"/>
              </a:rPr>
              <a:t>二）面膜市场功效</a:t>
            </a:r>
            <a:r>
              <a:rPr lang="zh-CN" altLang="en-US" sz="2400" dirty="0" smtClean="0">
                <a:latin typeface="黑体" panose="02010609060101010101" pitchFamily="49" charset="-122"/>
                <a:ea typeface="黑体" panose="02010609060101010101" pitchFamily="49" charset="-122"/>
              </a:rPr>
              <a:t>需求分析</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400" dirty="0" smtClean="0">
                <a:latin typeface="黑体" panose="02010609060101010101" pitchFamily="49" charset="-122"/>
                <a:ea typeface="黑体" panose="02010609060101010101" pitchFamily="49" charset="-122"/>
              </a:rPr>
              <a:t>         二</a:t>
            </a:r>
            <a:r>
              <a:rPr lang="zh-CN" altLang="en-US" sz="2400" dirty="0">
                <a:latin typeface="黑体" panose="02010609060101010101" pitchFamily="49" charset="-122"/>
                <a:ea typeface="黑体" panose="02010609060101010101" pitchFamily="49" charset="-122"/>
              </a:rPr>
              <a:t>、面膜材质类型分类及介绍</a:t>
            </a:r>
          </a:p>
        </p:txBody>
      </p:sp>
    </p:spTree>
    <p:extLst>
      <p:ext uri="{BB962C8B-B14F-4D97-AF65-F5344CB8AC3E}">
        <p14:creationId xmlns="" xmlns:p14="http://schemas.microsoft.com/office/powerpoint/2010/main" val="36701456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400" dirty="0" smtClean="0">
                <a:latin typeface="黑体" panose="02010609060101010101" pitchFamily="49" charset="-122"/>
                <a:ea typeface="黑体" panose="02010609060101010101" pitchFamily="49" charset="-122"/>
              </a:rPr>
              <a:t>（一）面膜的功效分类</a:t>
            </a:r>
            <a:endParaRPr lang="zh-CN" altLang="en-US" sz="2400"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p:txBody>
          <a:bodyPr>
            <a:normAutofit/>
          </a:bodyPr>
          <a:lstStyle/>
          <a:p>
            <a:pPr marL="0" indent="0">
              <a:buNone/>
            </a:pPr>
            <a:r>
              <a:rPr lang="zh-CN" altLang="en-US" sz="2000" dirty="0">
                <a:latin typeface="黑体" panose="02010609060101010101" pitchFamily="49" charset="-122"/>
                <a:ea typeface="黑体" panose="02010609060101010101" pitchFamily="49" charset="-122"/>
              </a:rPr>
              <a:t>根据功效的不同，又分为清洁性面膜、补水型面膜、美白型面膜、控油类面膜、修复型面膜、滋养型面膜、舒缓型面膜、紧致型面膜等，更具具体成分的不同，区分具体的功效。</a:t>
            </a:r>
          </a:p>
        </p:txBody>
      </p:sp>
    </p:spTree>
    <p:extLst>
      <p:ext uri="{BB962C8B-B14F-4D97-AF65-F5344CB8AC3E}">
        <p14:creationId xmlns="" xmlns:p14="http://schemas.microsoft.com/office/powerpoint/2010/main" val="6861423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2400" b="1" dirty="0" smtClean="0">
                <a:latin typeface="黑体" panose="02010609060101010101" pitchFamily="49" charset="-122"/>
                <a:ea typeface="黑体" panose="02010609060101010101" pitchFamily="49" charset="-122"/>
              </a:rPr>
              <a:t/>
            </a:r>
            <a:br>
              <a:rPr lang="en-US" altLang="zh-CN" sz="2400" b="1" dirty="0" smtClean="0">
                <a:latin typeface="黑体" panose="02010609060101010101" pitchFamily="49" charset="-122"/>
                <a:ea typeface="黑体" panose="02010609060101010101" pitchFamily="49" charset="-122"/>
              </a:rPr>
            </a:br>
            <a:r>
              <a:rPr lang="en-US" altLang="zh-CN" sz="2400" b="1" dirty="0">
                <a:latin typeface="黑体" panose="02010609060101010101" pitchFamily="49" charset="-122"/>
                <a:ea typeface="黑体" panose="02010609060101010101" pitchFamily="49" charset="-122"/>
              </a:rPr>
              <a:t/>
            </a:r>
            <a:br>
              <a:rPr lang="en-US" altLang="zh-CN" sz="2400" b="1" dirty="0">
                <a:latin typeface="黑体" panose="02010609060101010101" pitchFamily="49" charset="-122"/>
                <a:ea typeface="黑体" panose="02010609060101010101" pitchFamily="49" charset="-122"/>
              </a:rPr>
            </a:br>
            <a:r>
              <a:rPr lang="zh-CN" altLang="en-US" sz="2700" b="1" dirty="0" smtClean="0">
                <a:latin typeface="黑体" panose="02010609060101010101" pitchFamily="49" charset="-122"/>
                <a:ea typeface="黑体" panose="02010609060101010101" pitchFamily="49" charset="-122"/>
              </a:rPr>
              <a:t>（二）面膜市场功效需求分析</a:t>
            </a:r>
            <a:r>
              <a:rPr lang="zh-CN" altLang="en-US" dirty="0" smtClean="0"/>
              <a:t/>
            </a:r>
            <a:br>
              <a:rPr lang="zh-CN" altLang="en-US" dirty="0" smtClean="0"/>
            </a:br>
            <a:endParaRPr lang="zh-CN" altLang="en-US" dirty="0"/>
          </a:p>
        </p:txBody>
      </p:sp>
      <p:sp>
        <p:nvSpPr>
          <p:cNvPr id="3" name="内容占位符 2"/>
          <p:cNvSpPr>
            <a:spLocks noGrp="1"/>
          </p:cNvSpPr>
          <p:nvPr>
            <p:ph idx="1"/>
          </p:nvPr>
        </p:nvSpPr>
        <p:spPr/>
        <p:txBody>
          <a:bodyPr>
            <a:normAutofit/>
          </a:bodyPr>
          <a:lstStyle/>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smtClean="0">
                <a:latin typeface="黑体" panose="02010609060101010101" pitchFamily="49" charset="-122"/>
                <a:ea typeface="黑体" panose="02010609060101010101" pitchFamily="49" charset="-122"/>
              </a:rPr>
              <a:t>、消费者</a:t>
            </a:r>
            <a:r>
              <a:rPr lang="zh-CN" altLang="en-US" sz="2000" dirty="0">
                <a:latin typeface="黑体" panose="02010609060101010101" pitchFamily="49" charset="-122"/>
                <a:ea typeface="黑体" panose="02010609060101010101" pitchFamily="49" charset="-122"/>
              </a:rPr>
              <a:t>在选择面膜时，功能是他们最看重的因素；而在“功能”因素中，补水保湿、美白、紧致是年轻群体最常选择的类别。</a:t>
            </a:r>
          </a:p>
          <a:p>
            <a:pPr marL="0" indent="0">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、男、女面膜市场不同功能面膜市场需求调查：</a:t>
            </a:r>
          </a:p>
          <a:p>
            <a:pPr marL="0" indent="0">
              <a:buNone/>
            </a:pPr>
            <a:r>
              <a:rPr lang="zh-CN" altLang="en-US" sz="2000" dirty="0">
                <a:latin typeface="黑体" panose="02010609060101010101" pitchFamily="49" charset="-122"/>
                <a:ea typeface="黑体" panose="02010609060101010101" pitchFamily="49" charset="-122"/>
              </a:rPr>
              <a:t>女性：女性面膜市场中美白、保湿、抗皱类的面膜比较有市场，需求潜力较大，近年随着电脑利用率的提高，女性在电脑前工作的时间越来越长，加入防辐射的护肤品越来越多。有防辐射功能的面膜逐渐走俏市场。</a:t>
            </a:r>
          </a:p>
          <a:p>
            <a:pPr marL="0" indent="0">
              <a:buNone/>
            </a:pPr>
            <a:r>
              <a:rPr lang="zh-CN" altLang="en-US" sz="2000" dirty="0">
                <a:latin typeface="黑体" panose="02010609060101010101" pitchFamily="49" charset="-122"/>
                <a:ea typeface="黑体" panose="02010609060101010101" pitchFamily="49" charset="-122"/>
              </a:rPr>
              <a:t>男性：男性面膜市场相较于女性功能需求单一，由于男性大部分油脂分泌旺盛，容易长痘，所以保湿、祛痘类的产品被大多数男性消费者所钟爱，其他功能相较而言要低得多。</a:t>
            </a:r>
          </a:p>
          <a:p>
            <a:pPr marL="0" indent="0">
              <a:buNone/>
            </a:pPr>
            <a:endParaRPr lang="zh-CN" altLang="en-US" dirty="0"/>
          </a:p>
        </p:txBody>
      </p:sp>
    </p:spTree>
    <p:extLst>
      <p:ext uri="{BB962C8B-B14F-4D97-AF65-F5344CB8AC3E}">
        <p14:creationId xmlns="" xmlns:p14="http://schemas.microsoft.com/office/powerpoint/2010/main" val="26074883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500062"/>
            <a:ext cx="10515600" cy="1325563"/>
          </a:xfrm>
        </p:spPr>
        <p:txBody>
          <a:bodyPr/>
          <a:lstStyle/>
          <a:p>
            <a:r>
              <a:rPr lang="zh-CN" altLang="en-US" sz="2400" b="1" dirty="0" smtClean="0">
                <a:latin typeface="黑体" panose="02010609060101010101" pitchFamily="49" charset="-122"/>
                <a:ea typeface="黑体" panose="02010609060101010101" pitchFamily="49" charset="-122"/>
              </a:rPr>
              <a:t>二、面膜材质类型分类及介绍</a:t>
            </a:r>
            <a:r>
              <a:rPr lang="zh-CN" altLang="en-US" dirty="0" smtClean="0"/>
              <a:t/>
            </a:r>
            <a:br>
              <a:rPr lang="zh-CN" altLang="en-US" dirty="0" smtClean="0"/>
            </a:br>
            <a:endParaRPr lang="zh-CN" altLang="en-US" dirty="0"/>
          </a:p>
        </p:txBody>
      </p:sp>
      <p:sp>
        <p:nvSpPr>
          <p:cNvPr id="3" name="内容占位符 2"/>
          <p:cNvSpPr>
            <a:spLocks noGrp="1"/>
          </p:cNvSpPr>
          <p:nvPr>
            <p:ph idx="1"/>
          </p:nvPr>
        </p:nvSpPr>
        <p:spPr/>
        <p:txBody>
          <a:bodyPr>
            <a:normAutofit/>
          </a:bodyPr>
          <a:lstStyle/>
          <a:p>
            <a:pPr marL="0" indent="0">
              <a:buNone/>
            </a:pPr>
            <a:r>
              <a:rPr lang="zh-CN" altLang="en-US" sz="2000" dirty="0" smtClean="0">
                <a:latin typeface="黑体" panose="02010609060101010101" pitchFamily="49" charset="-122"/>
                <a:ea typeface="黑体" panose="02010609060101010101" pitchFamily="49" charset="-122"/>
              </a:rPr>
              <a:t>面膜</a:t>
            </a:r>
            <a:r>
              <a:rPr lang="zh-CN" altLang="en-US" sz="2000" dirty="0">
                <a:latin typeface="黑体" panose="02010609060101010101" pitchFamily="49" charset="-122"/>
                <a:ea typeface="黑体" panose="02010609060101010101" pitchFamily="49" charset="-122"/>
              </a:rPr>
              <a:t>按材质分类主要有两大类</a:t>
            </a:r>
            <a:r>
              <a:rPr lang="zh-CN" altLang="en-US" sz="2000" dirty="0" smtClean="0">
                <a:latin typeface="黑体" panose="02010609060101010101" pitchFamily="49" charset="-122"/>
                <a:ea typeface="黑体" panose="02010609060101010101" pitchFamily="49" charset="-122"/>
              </a:rPr>
              <a:t>：</a:t>
            </a: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涂抹</a:t>
            </a:r>
            <a:r>
              <a:rPr lang="zh-CN" altLang="en-US" sz="2000" dirty="0">
                <a:latin typeface="黑体" panose="02010609060101010101" pitchFamily="49" charset="-122"/>
                <a:ea typeface="黑体" panose="02010609060101010101" pitchFamily="49" charset="-122"/>
              </a:rPr>
              <a:t>式面膜和贴式面膜。</a:t>
            </a: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特征</a:t>
            </a:r>
            <a:r>
              <a:rPr lang="zh-CN" altLang="en-US" sz="2000" dirty="0">
                <a:latin typeface="黑体" panose="02010609060101010101" pitchFamily="49" charset="-122"/>
                <a:ea typeface="黑体" panose="02010609060101010101" pitchFamily="49" charset="-122"/>
              </a:rPr>
              <a:t>：一种装在容器里的膏体、凝胶、乳霜状面膜，可以根据需求涂满整张脸或者局部。质地具有粘性，能通过涂抹自 附着在面部</a:t>
            </a:r>
            <a:r>
              <a:rPr lang="zh-CN" altLang="en-US" sz="2000" dirty="0" smtClean="0">
                <a:latin typeface="黑体" panose="02010609060101010101" pitchFamily="49" charset="-122"/>
                <a:ea typeface="黑体" panose="02010609060101010101" pitchFamily="49" charset="-122"/>
              </a:rPr>
              <a:t>。</a:t>
            </a:r>
            <a:endParaRPr lang="zh-CN" altLang="en-US" sz="2000" dirty="0">
              <a:latin typeface="黑体" panose="02010609060101010101" pitchFamily="49" charset="-122"/>
              <a:ea typeface="黑体" panose="02010609060101010101" pitchFamily="49" charset="-122"/>
            </a:endParaRPr>
          </a:p>
        </p:txBody>
      </p:sp>
    </p:spTree>
    <p:extLst>
      <p:ext uri="{BB962C8B-B14F-4D97-AF65-F5344CB8AC3E}">
        <p14:creationId xmlns="" xmlns:p14="http://schemas.microsoft.com/office/powerpoint/2010/main" val="25091975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
            </a:r>
            <a:br>
              <a:rPr lang="en-US" altLang="zh-CN" dirty="0" smtClean="0"/>
            </a:br>
            <a:r>
              <a:rPr lang="zh-CN" altLang="en-US" sz="2700" b="1" dirty="0" smtClean="0">
                <a:latin typeface="黑体" panose="02010609060101010101" pitchFamily="49" charset="-122"/>
                <a:ea typeface="黑体" panose="02010609060101010101" pitchFamily="49" charset="-122"/>
              </a:rPr>
              <a:t>常见的涂抹式面膜有一下几种类型：</a:t>
            </a:r>
            <a:r>
              <a:rPr lang="zh-CN" altLang="en-US" b="1" dirty="0" smtClean="0"/>
              <a:t/>
            </a:r>
            <a:br>
              <a:rPr lang="zh-CN" altLang="en-US" b="1" dirty="0" smtClean="0"/>
            </a:br>
            <a:endParaRPr lang="zh-CN" altLang="en-US" b="1" dirty="0"/>
          </a:p>
        </p:txBody>
      </p:sp>
      <p:sp>
        <p:nvSpPr>
          <p:cNvPr id="3" name="内容占位符 2"/>
          <p:cNvSpPr>
            <a:spLocks noGrp="1"/>
          </p:cNvSpPr>
          <p:nvPr>
            <p:ph idx="1"/>
          </p:nvPr>
        </p:nvSpPr>
        <p:spPr/>
        <p:txBody>
          <a:bodyPr>
            <a:normAutofit/>
          </a:bodyPr>
          <a:lstStyle/>
          <a:p>
            <a:pPr marL="0" indent="0" algn="ctr">
              <a:buNone/>
            </a:pPr>
            <a:r>
              <a:rPr lang="en-US" altLang="zh-CN" sz="2000" dirty="0" smtClean="0">
                <a:latin typeface="黑体" panose="02010609060101010101" pitchFamily="49" charset="-122"/>
                <a:ea typeface="黑体" panose="02010609060101010101" pitchFamily="49" charset="-122"/>
              </a:rPr>
              <a:t>  </a:t>
            </a:r>
          </a:p>
          <a:p>
            <a:pPr marL="0" indent="0" algn="ctr">
              <a:buNone/>
            </a:pPr>
            <a:endParaRPr lang="en-US" altLang="zh-CN" sz="2000" dirty="0">
              <a:latin typeface="黑体" panose="02010609060101010101" pitchFamily="49" charset="-122"/>
              <a:ea typeface="黑体" panose="02010609060101010101" pitchFamily="49" charset="-122"/>
            </a:endParaRPr>
          </a:p>
          <a:p>
            <a:pPr marL="0" indent="0" algn="ctr">
              <a:buNone/>
            </a:pPr>
            <a:r>
              <a:rPr lang="en-US" altLang="zh-CN" sz="2000" dirty="0" smtClean="0">
                <a:latin typeface="黑体" panose="02010609060101010101" pitchFamily="49" charset="-122"/>
                <a:ea typeface="黑体" panose="02010609060101010101" pitchFamily="49" charset="-122"/>
              </a:rPr>
              <a:t>  1</a:t>
            </a:r>
            <a:r>
              <a:rPr lang="zh-CN" altLang="en-US" sz="2000" dirty="0" smtClean="0">
                <a:latin typeface="黑体" panose="02010609060101010101" pitchFamily="49" charset="-122"/>
                <a:ea typeface="黑体" panose="02010609060101010101" pitchFamily="49" charset="-122"/>
              </a:rPr>
              <a:t>）、膜</a:t>
            </a:r>
            <a:r>
              <a:rPr lang="zh-CN" altLang="en-US" sz="2000" dirty="0">
                <a:latin typeface="黑体" panose="02010609060101010101" pitchFamily="49" charset="-122"/>
                <a:ea typeface="黑体" panose="02010609060101010101" pitchFamily="49" charset="-122"/>
              </a:rPr>
              <a:t>粉型面膜</a:t>
            </a:r>
            <a:r>
              <a:rPr lang="en-US" altLang="zh-CN" sz="2000" dirty="0">
                <a:latin typeface="黑体" panose="02010609060101010101" pitchFamily="49" charset="-122"/>
                <a:ea typeface="黑体" panose="02010609060101010101" pitchFamily="49" charset="-122"/>
              </a:rPr>
              <a:t>Powder </a:t>
            </a:r>
            <a:r>
              <a:rPr lang="en-US" altLang="zh-CN" sz="2000" dirty="0" smtClean="0">
                <a:latin typeface="黑体" panose="02010609060101010101" pitchFamily="49" charset="-122"/>
                <a:ea typeface="黑体" panose="02010609060101010101" pitchFamily="49" charset="-122"/>
              </a:rPr>
              <a:t>Mask</a:t>
            </a:r>
          </a:p>
          <a:p>
            <a:pPr marL="0" indent="0" algn="ctr">
              <a:buNone/>
            </a:pPr>
            <a:r>
              <a:rPr lang="en-US" altLang="zh-CN" sz="2000" dirty="0" smtClean="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）、泥</a:t>
            </a:r>
            <a:r>
              <a:rPr lang="zh-CN" altLang="en-US" sz="2000" dirty="0">
                <a:latin typeface="黑体" panose="02010609060101010101" pitchFamily="49" charset="-122"/>
                <a:ea typeface="黑体" panose="02010609060101010101" pitchFamily="49" charset="-122"/>
              </a:rPr>
              <a:t>膏型面膜</a:t>
            </a:r>
            <a:r>
              <a:rPr lang="en-US" altLang="zh-CN" sz="2000" dirty="0">
                <a:latin typeface="黑体" panose="02010609060101010101" pitchFamily="49" charset="-122"/>
                <a:ea typeface="黑体" panose="02010609060101010101" pitchFamily="49" charset="-122"/>
              </a:rPr>
              <a:t>Clay </a:t>
            </a:r>
            <a:r>
              <a:rPr lang="en-US" altLang="zh-CN" sz="2000" dirty="0" smtClean="0">
                <a:latin typeface="黑体" panose="02010609060101010101" pitchFamily="49" charset="-122"/>
                <a:ea typeface="黑体" panose="02010609060101010101" pitchFamily="49" charset="-122"/>
              </a:rPr>
              <a:t>Mask</a:t>
            </a:r>
          </a:p>
          <a:p>
            <a:pPr marL="0" indent="0" algn="ctr">
              <a:buNone/>
            </a:pPr>
            <a:r>
              <a:rPr lang="en-US" altLang="zh-CN" sz="2000" dirty="0" smtClean="0">
                <a:latin typeface="黑体" panose="02010609060101010101" pitchFamily="49" charset="-122"/>
                <a:ea typeface="黑体" panose="02010609060101010101" pitchFamily="49" charset="-122"/>
              </a:rPr>
              <a:t>3</a:t>
            </a:r>
            <a:r>
              <a:rPr lang="zh-CN" altLang="en-US" sz="2000" dirty="0" smtClean="0">
                <a:latin typeface="黑体" panose="02010609060101010101" pitchFamily="49" charset="-122"/>
                <a:ea typeface="黑体" panose="02010609060101010101" pitchFamily="49" charset="-122"/>
              </a:rPr>
              <a:t>）、撕</a:t>
            </a:r>
            <a:r>
              <a:rPr lang="zh-CN" altLang="en-US" sz="2000" dirty="0">
                <a:latin typeface="黑体" panose="02010609060101010101" pitchFamily="49" charset="-122"/>
                <a:ea typeface="黑体" panose="02010609060101010101" pitchFamily="49" charset="-122"/>
              </a:rPr>
              <a:t>剥型面膜</a:t>
            </a:r>
            <a:r>
              <a:rPr lang="en-US" altLang="zh-CN" sz="2000" dirty="0">
                <a:latin typeface="黑体" panose="02010609060101010101" pitchFamily="49" charset="-122"/>
                <a:ea typeface="黑体" panose="02010609060101010101" pitchFamily="49" charset="-122"/>
              </a:rPr>
              <a:t>peel </a:t>
            </a:r>
            <a:r>
              <a:rPr lang="en-US" altLang="zh-CN" sz="2000" dirty="0" smtClean="0">
                <a:latin typeface="黑体" panose="02010609060101010101" pitchFamily="49" charset="-122"/>
                <a:ea typeface="黑体" panose="02010609060101010101" pitchFamily="49" charset="-122"/>
              </a:rPr>
              <a:t>mask</a:t>
            </a:r>
          </a:p>
          <a:p>
            <a:pPr marL="0" indent="0" algn="ctr">
              <a:buNone/>
            </a:pPr>
            <a:r>
              <a:rPr lang="en-US" altLang="zh-CN" sz="2000" dirty="0" smtClean="0">
                <a:latin typeface="黑体" panose="02010609060101010101" pitchFamily="49" charset="-122"/>
                <a:ea typeface="黑体" panose="02010609060101010101" pitchFamily="49" charset="-122"/>
              </a:rPr>
              <a:t>   4</a:t>
            </a:r>
            <a:r>
              <a:rPr lang="zh-CN" altLang="en-US" sz="2000" dirty="0" smtClean="0">
                <a:latin typeface="黑体" panose="02010609060101010101" pitchFamily="49" charset="-122"/>
                <a:ea typeface="黑体" panose="02010609060101010101" pitchFamily="49" charset="-122"/>
              </a:rPr>
              <a:t>）、乳</a:t>
            </a:r>
            <a:r>
              <a:rPr lang="zh-CN" altLang="en-US" sz="2000" dirty="0">
                <a:latin typeface="黑体" panose="02010609060101010101" pitchFamily="49" charset="-122"/>
                <a:ea typeface="黑体" panose="02010609060101010101" pitchFamily="49" charset="-122"/>
              </a:rPr>
              <a:t>霜型面膜 </a:t>
            </a:r>
            <a:r>
              <a:rPr lang="en-US" altLang="zh-CN" sz="2000" dirty="0">
                <a:latin typeface="黑体" panose="02010609060101010101" pitchFamily="49" charset="-122"/>
                <a:ea typeface="黑体" panose="02010609060101010101" pitchFamily="49" charset="-122"/>
              </a:rPr>
              <a:t>Cream M </a:t>
            </a:r>
            <a:r>
              <a:rPr lang="en-US" altLang="zh-CN" sz="2000" dirty="0" smtClean="0">
                <a:latin typeface="黑体" panose="02010609060101010101" pitchFamily="49" charset="-122"/>
                <a:ea typeface="黑体" panose="02010609060101010101" pitchFamily="49" charset="-122"/>
              </a:rPr>
              <a:t>ask</a:t>
            </a:r>
          </a:p>
          <a:p>
            <a:pPr marL="0" indent="0" algn="ctr">
              <a:buNone/>
            </a:pPr>
            <a:r>
              <a:rPr lang="en-US" altLang="zh-CN" sz="2000" dirty="0" smtClean="0">
                <a:latin typeface="黑体" panose="02010609060101010101" pitchFamily="49" charset="-122"/>
                <a:ea typeface="黑体" panose="02010609060101010101" pitchFamily="49" charset="-122"/>
              </a:rPr>
              <a:t>         5</a:t>
            </a:r>
            <a:r>
              <a:rPr lang="zh-CN" altLang="en-US" sz="2000" dirty="0" smtClean="0">
                <a:latin typeface="黑体" panose="02010609060101010101" pitchFamily="49" charset="-122"/>
                <a:ea typeface="黑体" panose="02010609060101010101" pitchFamily="49" charset="-122"/>
              </a:rPr>
              <a:t>）、凝胶</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啫喱型面膜</a:t>
            </a:r>
            <a:r>
              <a:rPr lang="en-US" altLang="zh-CN" sz="2000" dirty="0">
                <a:latin typeface="黑体" panose="02010609060101010101" pitchFamily="49" charset="-122"/>
                <a:ea typeface="黑体" panose="02010609060101010101" pitchFamily="49" charset="-122"/>
              </a:rPr>
              <a:t>Gel-Like </a:t>
            </a:r>
            <a:r>
              <a:rPr lang="en-US" altLang="zh-CN" sz="2000" dirty="0" smtClean="0">
                <a:latin typeface="黑体" panose="02010609060101010101" pitchFamily="49" charset="-122"/>
                <a:ea typeface="黑体" panose="02010609060101010101" pitchFamily="49" charset="-122"/>
              </a:rPr>
              <a:t>Mask</a:t>
            </a:r>
          </a:p>
          <a:p>
            <a:pPr marL="0" indent="0" algn="ctr">
              <a:buNone/>
            </a:pPr>
            <a:r>
              <a:rPr lang="en-US" altLang="zh-CN" sz="2000" dirty="0" smtClean="0">
                <a:latin typeface="黑体" panose="02010609060101010101" pitchFamily="49" charset="-122"/>
                <a:ea typeface="黑体" panose="02010609060101010101" pitchFamily="49" charset="-122"/>
              </a:rPr>
              <a:t>  6</a:t>
            </a:r>
            <a:r>
              <a:rPr lang="zh-CN" altLang="en-US" sz="2000" dirty="0" smtClean="0">
                <a:latin typeface="黑体" panose="02010609060101010101" pitchFamily="49" charset="-122"/>
                <a:ea typeface="黑体" panose="02010609060101010101" pitchFamily="49" charset="-122"/>
              </a:rPr>
              <a:t>）、泡泡</a:t>
            </a:r>
            <a:r>
              <a:rPr lang="zh-CN" altLang="en-US" sz="2000" dirty="0">
                <a:latin typeface="黑体" panose="02010609060101010101" pitchFamily="49" charset="-122"/>
                <a:ea typeface="黑体" panose="02010609060101010101" pitchFamily="49" charset="-122"/>
              </a:rPr>
              <a:t>型面膜</a:t>
            </a:r>
            <a:r>
              <a:rPr lang="en-US" altLang="zh-CN" sz="2000" dirty="0">
                <a:latin typeface="黑体" panose="02010609060101010101" pitchFamily="49" charset="-122"/>
                <a:ea typeface="黑体" panose="02010609060101010101" pitchFamily="49" charset="-122"/>
              </a:rPr>
              <a:t>Bubble Mask</a:t>
            </a:r>
            <a:endParaRPr lang="zh-CN" altLang="en-US" sz="2000" dirty="0">
              <a:latin typeface="黑体" panose="02010609060101010101" pitchFamily="49" charset="-122"/>
              <a:ea typeface="黑体" panose="02010609060101010101" pitchFamily="49" charset="-122"/>
            </a:endParaRPr>
          </a:p>
        </p:txBody>
      </p:sp>
    </p:spTree>
    <p:extLst>
      <p:ext uri="{BB962C8B-B14F-4D97-AF65-F5344CB8AC3E}">
        <p14:creationId xmlns="" xmlns:p14="http://schemas.microsoft.com/office/powerpoint/2010/main" val="21370376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294640"/>
            <a:ext cx="10515600" cy="588232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、膜粉型面膜</a:t>
            </a:r>
            <a:r>
              <a:rPr lang="en-US" altLang="zh-CN" sz="2400" b="1" dirty="0">
                <a:latin typeface="黑体" panose="02010609060101010101" pitchFamily="49" charset="-122"/>
                <a:ea typeface="黑体" panose="02010609060101010101" pitchFamily="49" charset="-122"/>
              </a:rPr>
              <a:t>Powder Mask</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endParaRPr lang="en-US" altLang="zh-CN" sz="2000" dirty="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定义：</a:t>
            </a: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膜</a:t>
            </a:r>
            <a:r>
              <a:rPr lang="zh-CN" altLang="en-US" sz="2000" dirty="0">
                <a:latin typeface="黑体" panose="02010609060101010101" pitchFamily="49" charset="-122"/>
                <a:ea typeface="黑体" panose="02010609060101010101" pitchFamily="49" charset="-122"/>
              </a:rPr>
              <a:t>粉型面膜是一种粉末状面膜产品，用水等液体调和后涂敷在皮肤上，</a:t>
            </a:r>
            <a:r>
              <a:rPr lang="en-US" altLang="zh-CN" sz="2000" dirty="0">
                <a:latin typeface="黑体" panose="02010609060101010101" pitchFamily="49" charset="-122"/>
                <a:ea typeface="黑体" panose="02010609060101010101" pitchFamily="49" charset="-122"/>
              </a:rPr>
              <a:t>15-30</a:t>
            </a:r>
            <a:r>
              <a:rPr lang="zh-CN" altLang="en-US" sz="2000" dirty="0">
                <a:latin typeface="黑体" panose="02010609060101010101" pitchFamily="49" charset="-122"/>
                <a:ea typeface="黑体" panose="02010609060101010101" pitchFamily="49" charset="-122"/>
              </a:rPr>
              <a:t>分钟揭掉或是冲洗干净，以达到美容护肤的效果。通常分为硬膜、软膜粉和水洗膜粉。</a:t>
            </a:r>
          </a:p>
          <a:p>
            <a:pPr marL="0" indent="0">
              <a:buNone/>
            </a:pPr>
            <a:endParaRPr lang="zh-CN" altLang="en-US" dirty="0"/>
          </a:p>
        </p:txBody>
      </p:sp>
    </p:spTree>
    <p:extLst>
      <p:ext uri="{BB962C8B-B14F-4D97-AF65-F5344CB8AC3E}">
        <p14:creationId xmlns="" xmlns:p14="http://schemas.microsoft.com/office/powerpoint/2010/main" val="1276228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75920"/>
            <a:ext cx="10515600" cy="5801043"/>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特点：</a:t>
            </a: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smtClean="0">
                <a:latin typeface="黑体" panose="02010609060101010101" pitchFamily="49" charset="-122"/>
                <a:ea typeface="黑体" panose="02010609060101010101" pitchFamily="49" charset="-122"/>
              </a:rPr>
              <a:t>）较少或没有添加色素、香精等化学防腐剂，性质温和，对皮肤刺激较小；</a:t>
            </a:r>
          </a:p>
          <a:p>
            <a:pPr marL="0" indent="0">
              <a:buNone/>
            </a:pPr>
            <a:r>
              <a:rPr lang="en-US" altLang="zh-CN" sz="2000" dirty="0" smtClean="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）有较强的清洁效果，使皮肤的各种污垢垃圾得到深层清洁；</a:t>
            </a:r>
          </a:p>
          <a:p>
            <a:pPr marL="0" indent="0">
              <a:buNone/>
            </a:pPr>
            <a:r>
              <a:rPr lang="en-US" altLang="zh-CN" sz="2000" dirty="0" smtClean="0">
                <a:latin typeface="黑体" panose="02010609060101010101" pitchFamily="49" charset="-122"/>
                <a:ea typeface="黑体" panose="02010609060101010101" pitchFamily="49" charset="-122"/>
              </a:rPr>
              <a:t>3</a:t>
            </a:r>
            <a:r>
              <a:rPr lang="zh-CN" altLang="en-US" sz="2000" dirty="0" smtClean="0">
                <a:latin typeface="黑体" panose="02010609060101010101" pitchFamily="49" charset="-122"/>
                <a:ea typeface="黑体" panose="02010609060101010101" pitchFamily="49" charset="-122"/>
              </a:rPr>
              <a:t>）保质时间比较长，因为细菌没有水分是难以繁殖的，常温密封不受潮可以保存</a:t>
            </a:r>
            <a:r>
              <a:rPr lang="en-US" altLang="zh-CN" sz="2000" dirty="0" smtClean="0">
                <a:latin typeface="黑体" panose="02010609060101010101" pitchFamily="49" charset="-122"/>
                <a:ea typeface="黑体" panose="02010609060101010101" pitchFamily="49" charset="-122"/>
              </a:rPr>
              <a:t>3-6</a:t>
            </a:r>
            <a:r>
              <a:rPr lang="zh-CN" altLang="en-US" sz="2000" dirty="0" smtClean="0">
                <a:latin typeface="黑体" panose="02010609060101010101" pitchFamily="49" charset="-122"/>
                <a:ea typeface="黑体" panose="02010609060101010101" pitchFamily="49" charset="-122"/>
              </a:rPr>
              <a:t>年甚至更长。</a:t>
            </a:r>
          </a:p>
          <a:p>
            <a:pPr marL="0" indent="0">
              <a:buNone/>
            </a:pPr>
            <a:r>
              <a:rPr lang="zh-CN" altLang="en-US" sz="2400" b="1" dirty="0" smtClean="0">
                <a:latin typeface="黑体" panose="02010609060101010101" pitchFamily="49" charset="-122"/>
                <a:ea typeface="黑体" panose="02010609060101010101" pitchFamily="49" charset="-122"/>
              </a:rPr>
              <a:t>注意：</a:t>
            </a: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smtClean="0">
                <a:latin typeface="黑体" panose="02010609060101010101" pitchFamily="49" charset="-122"/>
                <a:ea typeface="黑体" panose="02010609060101010101" pitchFamily="49" charset="-122"/>
              </a:rPr>
              <a:t>）相比其他面膜类型，操作性较复杂。</a:t>
            </a:r>
          </a:p>
          <a:p>
            <a:pPr marL="0" indent="0">
              <a:buNone/>
            </a:pPr>
            <a:r>
              <a:rPr lang="en-US" altLang="zh-CN" sz="2000" dirty="0" smtClean="0">
                <a:latin typeface="黑体" panose="02010609060101010101" pitchFamily="49" charset="-122"/>
                <a:ea typeface="黑体" panose="02010609060101010101" pitchFamily="49" charset="-122"/>
              </a:rPr>
              <a:t>2</a:t>
            </a:r>
            <a:r>
              <a:rPr lang="zh-CN" altLang="en-US" sz="2000" dirty="0" smtClean="0">
                <a:latin typeface="黑体" panose="02010609060101010101" pitchFamily="49" charset="-122"/>
                <a:ea typeface="黑体" panose="02010609060101010101" pitchFamily="49" charset="-122"/>
              </a:rPr>
              <a:t>）另一个上膜必须小心，以免弄脏衣物；</a:t>
            </a:r>
          </a:p>
          <a:p>
            <a:pPr marL="0" indent="0">
              <a:buNone/>
            </a:pPr>
            <a:endParaRPr lang="zh-CN" altLang="en-US" dirty="0"/>
          </a:p>
        </p:txBody>
      </p:sp>
    </p:spTree>
    <p:extLst>
      <p:ext uri="{BB962C8B-B14F-4D97-AF65-F5344CB8AC3E}">
        <p14:creationId xmlns="" xmlns:p14="http://schemas.microsoft.com/office/powerpoint/2010/main" val="6330034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77520"/>
            <a:ext cx="10515600" cy="5699443"/>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、泥膏型面膜</a:t>
            </a:r>
            <a:r>
              <a:rPr lang="en-US" altLang="zh-CN" sz="2400" b="1" dirty="0">
                <a:latin typeface="黑体" panose="02010609060101010101" pitchFamily="49" charset="-122"/>
                <a:ea typeface="黑体" panose="02010609060101010101" pitchFamily="49" charset="-122"/>
              </a:rPr>
              <a:t>Clay Mask</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400" b="1" dirty="0">
                <a:latin typeface="黑体" panose="02010609060101010101" pitchFamily="49" charset="-122"/>
                <a:ea typeface="黑体" panose="02010609060101010101" pitchFamily="49" charset="-122"/>
              </a:rPr>
              <a:t>定义</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将</a:t>
            </a:r>
            <a:r>
              <a:rPr lang="zh-CN" altLang="en-US" sz="2000" dirty="0">
                <a:latin typeface="黑体" panose="02010609060101010101" pitchFamily="49" charset="-122"/>
                <a:ea typeface="黑体" panose="02010609060101010101" pitchFamily="49" charset="-122"/>
              </a:rPr>
              <a:t>选定的基质粉剂混合均匀，加入适量的水和表面活性剂，即成为最简单的敷面泥。通常就是用来作为涂擦在皮肤上的基质，涂上厚厚的一层，使皮肤与外界完全阻隔。</a:t>
            </a:r>
          </a:p>
          <a:p>
            <a:pPr marL="0" indent="0">
              <a:buNone/>
            </a:pPr>
            <a:r>
              <a:rPr lang="zh-CN" altLang="en-US" sz="2400" b="1" dirty="0">
                <a:latin typeface="黑体" panose="02010609060101010101" pitchFamily="49" charset="-122"/>
                <a:ea typeface="黑体" panose="02010609060101010101" pitchFamily="49" charset="-122"/>
              </a:rPr>
              <a:t>特点</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）吸脂力强</a:t>
            </a:r>
          </a:p>
          <a:p>
            <a:pPr marL="0" indent="0">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）清洁力佳，具有一定的去粉刺和黑头的作用。</a:t>
            </a:r>
          </a:p>
          <a:p>
            <a:pPr marL="0" indent="0">
              <a:buNone/>
            </a:pPr>
            <a:r>
              <a:rPr lang="zh-CN" altLang="en-US" sz="2400" b="1" dirty="0">
                <a:latin typeface="黑体" panose="02010609060101010101" pitchFamily="49" charset="-122"/>
                <a:ea typeface="黑体" panose="02010609060101010101" pitchFamily="49" charset="-122"/>
              </a:rPr>
              <a:t>注意</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敷面泥多含有高浓度的防腐剂，敏感型肤质者，必须小心使用泥膏类制品，以免引发肤质的不适。泥膏状的制品罪容易滋生细菌微生物了。</a:t>
            </a: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zh-CN" altLang="en-US" dirty="0"/>
          </a:p>
        </p:txBody>
      </p:sp>
    </p:spTree>
    <p:extLst>
      <p:ext uri="{BB962C8B-B14F-4D97-AF65-F5344CB8AC3E}">
        <p14:creationId xmlns="" xmlns:p14="http://schemas.microsoft.com/office/powerpoint/2010/main" val="32341882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911972"/>
            <a:ext cx="10515600" cy="1266451"/>
          </a:xfrm>
        </p:spPr>
        <p:txBody>
          <a:bodyPr/>
          <a:lstStyle/>
          <a:p>
            <a:r>
              <a:rPr lang="en-US" altLang="zh-CN" sz="2400" b="1" dirty="0" smtClean="0">
                <a:latin typeface="黑体" panose="02010609060101010101" pitchFamily="49" charset="-122"/>
                <a:ea typeface="黑体" panose="02010609060101010101" pitchFamily="49" charset="-122"/>
              </a:rPr>
              <a:t>3</a:t>
            </a:r>
            <a:r>
              <a:rPr lang="zh-CN" altLang="en-US" sz="2400" b="1" dirty="0" smtClean="0">
                <a:latin typeface="黑体" panose="02010609060101010101" pitchFamily="49" charset="-122"/>
                <a:ea typeface="黑体" panose="02010609060101010101" pitchFamily="49" charset="-122"/>
              </a:rPr>
              <a:t>、撕剥型面膜</a:t>
            </a:r>
            <a:r>
              <a:rPr lang="en-US" altLang="zh-CN" sz="2400" b="1" dirty="0" smtClean="0">
                <a:latin typeface="黑体" panose="02010609060101010101" pitchFamily="49" charset="-122"/>
                <a:ea typeface="黑体" panose="02010609060101010101" pitchFamily="49" charset="-122"/>
              </a:rPr>
              <a:t>peel mask</a:t>
            </a:r>
            <a:r>
              <a:rPr lang="zh-CN" altLang="en-US" dirty="0" smtClean="0"/>
              <a:t/>
            </a:r>
            <a:br>
              <a:rPr lang="zh-CN" altLang="en-US" dirty="0" smtClean="0"/>
            </a:br>
            <a:endParaRPr lang="zh-CN" altLang="en-US" dirty="0"/>
          </a:p>
        </p:txBody>
      </p:sp>
      <p:sp>
        <p:nvSpPr>
          <p:cNvPr id="3" name="内容占位符 2"/>
          <p:cNvSpPr>
            <a:spLocks noGrp="1"/>
          </p:cNvSpPr>
          <p:nvPr>
            <p:ph idx="1"/>
          </p:nvPr>
        </p:nvSpPr>
        <p:spPr/>
        <p:txBody>
          <a:bodyPr>
            <a:normAutofit/>
          </a:bodyPr>
          <a:lstStyle/>
          <a:p>
            <a:pPr marL="0" indent="0">
              <a:buNone/>
            </a:pPr>
            <a:r>
              <a:rPr lang="zh-CN" altLang="en-US" sz="2600" b="1" dirty="0" smtClean="0">
                <a:latin typeface="黑体" panose="02010609060101010101" pitchFamily="49" charset="-122"/>
                <a:ea typeface="黑体" panose="02010609060101010101" pitchFamily="49" charset="-122"/>
              </a:rPr>
              <a:t>定义：</a:t>
            </a:r>
            <a:endParaRPr lang="en-US" altLang="zh-CN" sz="2600" b="1" dirty="0" smtClean="0">
              <a:latin typeface="黑体" panose="02010609060101010101" pitchFamily="49" charset="-122"/>
              <a:ea typeface="黑体" panose="02010609060101010101" pitchFamily="49" charset="-122"/>
            </a:endParaRPr>
          </a:p>
          <a:p>
            <a:pPr marL="0" indent="0">
              <a:buNone/>
            </a:pPr>
            <a:r>
              <a:rPr lang="zh-CN" altLang="en-US" sz="2200" dirty="0" smtClean="0">
                <a:latin typeface="黑体" panose="02010609060101010101" pitchFamily="49" charset="-122"/>
                <a:ea typeface="黑体" panose="02010609060101010101" pitchFamily="49" charset="-122"/>
              </a:rPr>
              <a:t>一</a:t>
            </a:r>
            <a:r>
              <a:rPr lang="zh-CN" altLang="en-US" sz="2200" dirty="0">
                <a:latin typeface="黑体" panose="02010609060101010101" pitchFamily="49" charset="-122"/>
                <a:ea typeface="黑体" panose="02010609060101010101" pitchFamily="49" charset="-122"/>
              </a:rPr>
              <a:t>种敷到脸上变干后结成一层膜的面膜。它使表皮温度升高，从而能促进血液循环和新陈代谢。面膜干燥后，通过撕拉的方式将毛孔中的污物带出来，并达到去死皮的功效。</a:t>
            </a:r>
          </a:p>
          <a:p>
            <a:pPr marL="0" indent="0">
              <a:buNone/>
            </a:pPr>
            <a:r>
              <a:rPr lang="zh-CN" altLang="en-US" sz="2600" b="1" dirty="0">
                <a:latin typeface="黑体" panose="02010609060101010101" pitchFamily="49" charset="-122"/>
                <a:ea typeface="黑体" panose="02010609060101010101" pitchFamily="49" charset="-122"/>
              </a:rPr>
              <a:t>特点</a:t>
            </a:r>
            <a:r>
              <a:rPr lang="zh-CN" altLang="en-US" sz="2600" b="1" dirty="0" smtClean="0">
                <a:latin typeface="黑体" panose="02010609060101010101" pitchFamily="49" charset="-122"/>
                <a:ea typeface="黑体" panose="02010609060101010101" pitchFamily="49" charset="-122"/>
              </a:rPr>
              <a:t>：</a:t>
            </a:r>
            <a:endParaRPr lang="en-US" altLang="zh-CN" sz="26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）有很强的粘吸力，特别适合粉刺专用</a:t>
            </a:r>
            <a:r>
              <a:rPr lang="en-US" altLang="zh-CN" sz="2000" dirty="0">
                <a:latin typeface="黑体" panose="02010609060101010101" pitchFamily="49" charset="-122"/>
                <a:ea typeface="黑体" panose="02010609060101010101" pitchFamily="49" charset="-122"/>
              </a:rPr>
              <a:t>T</a:t>
            </a:r>
            <a:r>
              <a:rPr lang="zh-CN" altLang="en-US" sz="2000" dirty="0">
                <a:latin typeface="黑体" panose="02010609060101010101" pitchFamily="49" charset="-122"/>
                <a:ea typeface="黑体" panose="02010609060101010101" pitchFamily="49" charset="-122"/>
              </a:rPr>
              <a:t>字型面膜。</a:t>
            </a:r>
          </a:p>
          <a:p>
            <a:pPr marL="0" indent="0">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）清爽不粘腻，使用方便，简单，不像泥膏型面膜在使用后有较多的清洁工作要做。</a:t>
            </a:r>
          </a:p>
          <a:p>
            <a:pPr marL="0" indent="0">
              <a:buNone/>
            </a:pPr>
            <a:r>
              <a:rPr lang="zh-CN" altLang="en-US" sz="2400" b="1" dirty="0">
                <a:latin typeface="黑体" panose="02010609060101010101" pitchFamily="49" charset="-122"/>
                <a:ea typeface="黑体" panose="02010609060101010101" pitchFamily="49" charset="-122"/>
              </a:rPr>
              <a:t>注意</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撕</a:t>
            </a:r>
            <a:r>
              <a:rPr lang="zh-CN" altLang="en-US" sz="2000" dirty="0">
                <a:latin typeface="黑体" panose="02010609060101010101" pitchFamily="49" charset="-122"/>
                <a:ea typeface="黑体" panose="02010609060101010101" pitchFamily="49" charset="-122"/>
              </a:rPr>
              <a:t>剥型面膜的酒精浓度通常不低于</a:t>
            </a:r>
            <a:r>
              <a:rPr lang="en-US" altLang="zh-CN" sz="2000" dirty="0">
                <a:latin typeface="黑体" panose="02010609060101010101" pitchFamily="49" charset="-122"/>
                <a:ea typeface="黑体" panose="02010609060101010101" pitchFamily="49" charset="-122"/>
              </a:rPr>
              <a:t>10%</a:t>
            </a:r>
            <a:r>
              <a:rPr lang="zh-CN" altLang="en-US" sz="2000" dirty="0">
                <a:latin typeface="黑体" panose="02010609060101010101" pitchFamily="49" charset="-122"/>
                <a:ea typeface="黑体" panose="02010609060101010101" pitchFamily="49" charset="-122"/>
              </a:rPr>
              <a:t>，因此，过敏性肤质或有化脓性伤口的皮肤，不适宜使用。而且一定要注意顺着汗毛生长的方向自上而下的揭除，健康肌肤每周使用不超过两次。</a:t>
            </a:r>
          </a:p>
          <a:p>
            <a:pPr marL="0" indent="0">
              <a:buNone/>
            </a:pPr>
            <a:endParaRPr lang="zh-CN" altLang="en-US" dirty="0"/>
          </a:p>
        </p:txBody>
      </p:sp>
    </p:spTree>
    <p:extLst>
      <p:ext uri="{BB962C8B-B14F-4D97-AF65-F5344CB8AC3E}">
        <p14:creationId xmlns="" xmlns:p14="http://schemas.microsoft.com/office/powerpoint/2010/main" val="7475589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89280"/>
            <a:ext cx="10515600" cy="5587683"/>
          </a:xfrm>
        </p:spPr>
        <p:txBody>
          <a:bodyPr>
            <a:normAutofit/>
          </a:bodyPr>
          <a:lstStyle/>
          <a:p>
            <a:pPr marL="0" indent="0">
              <a:buNone/>
            </a:pPr>
            <a:r>
              <a:rPr lang="en-US" altLang="zh-CN" sz="2600" b="1" dirty="0">
                <a:latin typeface="黑体" panose="02010609060101010101" pitchFamily="49" charset="-122"/>
                <a:ea typeface="黑体" panose="02010609060101010101" pitchFamily="49" charset="-122"/>
              </a:rPr>
              <a:t>4</a:t>
            </a:r>
            <a:r>
              <a:rPr lang="zh-CN" altLang="en-US" sz="2600" b="1" dirty="0">
                <a:latin typeface="黑体" panose="02010609060101010101" pitchFamily="49" charset="-122"/>
                <a:ea typeface="黑体" panose="02010609060101010101" pitchFamily="49" charset="-122"/>
              </a:rPr>
              <a:t>、乳霜型面膜 </a:t>
            </a:r>
            <a:r>
              <a:rPr lang="en-US" altLang="zh-CN" sz="2600" b="1" dirty="0">
                <a:latin typeface="黑体" panose="02010609060101010101" pitchFamily="49" charset="-122"/>
                <a:ea typeface="黑体" panose="02010609060101010101" pitchFamily="49" charset="-122"/>
              </a:rPr>
              <a:t>Cream M ask</a:t>
            </a:r>
            <a:endParaRPr lang="zh-CN" altLang="en-US" sz="2600" dirty="0">
              <a:latin typeface="黑体" panose="02010609060101010101" pitchFamily="49" charset="-122"/>
              <a:ea typeface="黑体" panose="02010609060101010101" pitchFamily="49" charset="-122"/>
            </a:endParaRPr>
          </a:p>
          <a:p>
            <a:pPr marL="0" indent="0">
              <a:buNone/>
            </a:pPr>
            <a:r>
              <a:rPr lang="zh-CN" altLang="en-US" sz="2600" b="1" dirty="0">
                <a:latin typeface="黑体" panose="02010609060101010101" pitchFamily="49" charset="-122"/>
                <a:ea typeface="黑体" panose="02010609060101010101" pitchFamily="49" charset="-122"/>
              </a:rPr>
              <a:t>定义</a:t>
            </a:r>
            <a:r>
              <a:rPr lang="zh-CN" altLang="en-US" sz="2600" b="1" dirty="0" smtClean="0">
                <a:latin typeface="黑体" panose="02010609060101010101" pitchFamily="49" charset="-122"/>
                <a:ea typeface="黑体" panose="02010609060101010101" pitchFamily="49" charset="-122"/>
              </a:rPr>
              <a:t>：</a:t>
            </a:r>
            <a:endParaRPr lang="en-US" altLang="zh-CN" sz="2600" b="1" dirty="0" smtClean="0">
              <a:latin typeface="黑体" panose="02010609060101010101" pitchFamily="49" charset="-122"/>
              <a:ea typeface="黑体" panose="02010609060101010101" pitchFamily="49" charset="-122"/>
            </a:endParaRPr>
          </a:p>
          <a:p>
            <a:pPr marL="0" indent="0">
              <a:buNone/>
            </a:pPr>
            <a:r>
              <a:rPr lang="zh-CN" altLang="en-US" sz="2200" dirty="0" smtClean="0">
                <a:latin typeface="黑体" panose="02010609060101010101" pitchFamily="49" charset="-122"/>
                <a:ea typeface="黑体" panose="02010609060101010101" pitchFamily="49" charset="-122"/>
              </a:rPr>
              <a:t>乳</a:t>
            </a:r>
            <a:r>
              <a:rPr lang="zh-CN" altLang="en-US" sz="2200" dirty="0">
                <a:latin typeface="黑体" panose="02010609060101010101" pitchFamily="49" charset="-122"/>
                <a:ea typeface="黑体" panose="02010609060101010101" pitchFamily="49" charset="-122"/>
              </a:rPr>
              <a:t>霜型面膜质地和护肤霜差不多，通常要用一些高吸水的成分，配合具有亮泽并锁水的油脂，调制成乳霜状。使用时涂上厚厚一层在脸上，以达到立即水润的效果。有免洗和不免洗式的，免洗的就是现在的乳霜型睡眠面膜。</a:t>
            </a:r>
          </a:p>
          <a:p>
            <a:pPr marL="0" indent="0">
              <a:buNone/>
            </a:pPr>
            <a:r>
              <a:rPr lang="zh-CN" altLang="en-US" sz="2600" b="1" dirty="0">
                <a:latin typeface="黑体" panose="02010609060101010101" pitchFamily="49" charset="-122"/>
                <a:ea typeface="黑体" panose="02010609060101010101" pitchFamily="49" charset="-122"/>
              </a:rPr>
              <a:t>特点</a:t>
            </a:r>
            <a:r>
              <a:rPr lang="zh-CN" altLang="en-US" sz="2600" b="1" dirty="0" smtClean="0">
                <a:latin typeface="黑体" panose="02010609060101010101" pitchFamily="49" charset="-122"/>
                <a:ea typeface="黑体" panose="02010609060101010101" pitchFamily="49" charset="-122"/>
              </a:rPr>
              <a:t>：</a:t>
            </a:r>
            <a:endParaRPr lang="en-US" altLang="zh-CN" sz="2600" b="1" dirty="0" smtClean="0">
              <a:latin typeface="黑体" panose="02010609060101010101" pitchFamily="49" charset="-122"/>
              <a:ea typeface="黑体" panose="02010609060101010101" pitchFamily="49" charset="-122"/>
            </a:endParaRPr>
          </a:p>
          <a:p>
            <a:pPr marL="0" indent="0">
              <a:buNone/>
            </a:pPr>
            <a:r>
              <a:rPr lang="en-US" altLang="zh-CN" sz="2200" dirty="0" smtClean="0">
                <a:latin typeface="黑体" panose="02010609060101010101" pitchFamily="49" charset="-122"/>
                <a:ea typeface="黑体" panose="02010609060101010101" pitchFamily="49" charset="-122"/>
              </a:rPr>
              <a:t>1</a:t>
            </a:r>
            <a:r>
              <a:rPr lang="zh-CN" altLang="en-US" sz="2200" dirty="0">
                <a:latin typeface="黑体" panose="02010609060101010101" pitchFamily="49" charset="-122"/>
                <a:ea typeface="黑体" panose="02010609060101010101" pitchFamily="49" charset="-122"/>
              </a:rPr>
              <a:t>）使用方便，冲洗型的敷完后只要用面纸擦干净即可；</a:t>
            </a:r>
          </a:p>
          <a:p>
            <a:pPr marL="0" indent="0">
              <a:buNone/>
            </a:pPr>
            <a:r>
              <a:rPr lang="en-US" altLang="zh-CN" sz="2200" dirty="0">
                <a:latin typeface="黑体" panose="02010609060101010101" pitchFamily="49" charset="-122"/>
                <a:ea typeface="黑体" panose="02010609060101010101" pitchFamily="49" charset="-122"/>
              </a:rPr>
              <a:t>2</a:t>
            </a:r>
            <a:r>
              <a:rPr lang="zh-CN" altLang="en-US" sz="2200" dirty="0">
                <a:latin typeface="黑体" panose="02010609060101010101" pitchFamily="49" charset="-122"/>
                <a:ea typeface="黑体" panose="02010609060101010101" pitchFamily="49" charset="-122"/>
              </a:rPr>
              <a:t>）质地温和，适应面比较广。</a:t>
            </a:r>
          </a:p>
          <a:p>
            <a:pPr marL="0" indent="0">
              <a:buNone/>
            </a:pPr>
            <a:r>
              <a:rPr lang="zh-CN" altLang="en-US" sz="2400" b="1" dirty="0">
                <a:latin typeface="黑体" panose="02010609060101010101" pitchFamily="49" charset="-122"/>
                <a:ea typeface="黑体" panose="02010609060101010101" pitchFamily="49" charset="-122"/>
              </a:rPr>
              <a:t>注意</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）一般按面膜的配方来设计。但配方通常会加入高级水的成分配合油脂来达成速效美容。而这些大分子的成分肌肤是很难吸收的，而且会阻碍小分子吸收，所以涂抹薄薄一层就可以。</a:t>
            </a:r>
          </a:p>
          <a:p>
            <a:pPr marL="0" indent="0">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）一般乳霜面膜的油脂含量添加较高，所以这类产品更适合的是干性肌肤或成熟肌肤。</a:t>
            </a:r>
          </a:p>
          <a:p>
            <a:pPr marL="0" indent="0">
              <a:buNone/>
            </a:pPr>
            <a:endParaRPr lang="zh-CN" altLang="en-US" dirty="0"/>
          </a:p>
        </p:txBody>
      </p:sp>
    </p:spTree>
    <p:extLst>
      <p:ext uri="{BB962C8B-B14F-4D97-AF65-F5344CB8AC3E}">
        <p14:creationId xmlns="" xmlns:p14="http://schemas.microsoft.com/office/powerpoint/2010/main" val="4338889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16560"/>
            <a:ext cx="10515600" cy="5760403"/>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、凝胶</a:t>
            </a:r>
            <a:r>
              <a:rPr lang="en-US" altLang="zh-CN" sz="2400" b="1" dirty="0">
                <a:latin typeface="黑体" panose="02010609060101010101" pitchFamily="49" charset="-122"/>
                <a:ea typeface="黑体" panose="02010609060101010101" pitchFamily="49" charset="-122"/>
              </a:rPr>
              <a:t>/</a:t>
            </a:r>
            <a:r>
              <a:rPr lang="zh-CN" altLang="en-US" sz="2400" b="1" dirty="0">
                <a:latin typeface="黑体" panose="02010609060101010101" pitchFamily="49" charset="-122"/>
                <a:ea typeface="黑体" panose="02010609060101010101" pitchFamily="49" charset="-122"/>
              </a:rPr>
              <a:t>啫喱型面膜</a:t>
            </a:r>
            <a:r>
              <a:rPr lang="en-US" altLang="zh-CN" sz="2400" b="1" dirty="0">
                <a:latin typeface="黑体" panose="02010609060101010101" pitchFamily="49" charset="-122"/>
                <a:ea typeface="黑体" panose="02010609060101010101" pitchFamily="49" charset="-122"/>
              </a:rPr>
              <a:t>Gel-Like Mask</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400" b="1" dirty="0">
                <a:latin typeface="黑体" panose="02010609060101010101" pitchFamily="49" charset="-122"/>
                <a:ea typeface="黑体" panose="02010609060101010101" pitchFamily="49" charset="-122"/>
              </a:rPr>
              <a:t>定义</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又</a:t>
            </a:r>
            <a:r>
              <a:rPr lang="zh-CN" altLang="en-US" sz="2000" dirty="0">
                <a:latin typeface="黑体" panose="02010609060101010101" pitchFamily="49" charset="-122"/>
                <a:ea typeface="黑体" panose="02010609060101010101" pitchFamily="49" charset="-122"/>
              </a:rPr>
              <a:t>称胶面冻。它将啫华部分凝固成凝胶或者啫喱状态，再白皙时性的 汗隔离方式，是精华液更好的进入肌肤，被肌肤吸收。这种面膜又分为水洗式和免洗式。大多数的睡眠面膜属此类型的免洗型。</a:t>
            </a:r>
          </a:p>
          <a:p>
            <a:pPr marL="0" indent="0">
              <a:buNone/>
            </a:pPr>
            <a:r>
              <a:rPr lang="zh-CN" altLang="en-US" sz="2400" b="1" dirty="0">
                <a:latin typeface="黑体" panose="02010609060101010101" pitchFamily="49" charset="-122"/>
                <a:ea typeface="黑体" panose="02010609060101010101" pitchFamily="49" charset="-122"/>
              </a:rPr>
              <a:t>特点</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）敷感清凉，适合夏季使用，通常晒后舒缓、保湿等功效会用这样质地的面膜。</a:t>
            </a:r>
          </a:p>
          <a:p>
            <a:pPr marL="0" indent="0">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）保湿和有效敷化角质，使肌肤更柔软，使用方便。</a:t>
            </a:r>
          </a:p>
          <a:p>
            <a:pPr marL="0" indent="0">
              <a:buNone/>
            </a:pPr>
            <a:endParaRPr lang="zh-CN" altLang="en-US" dirty="0"/>
          </a:p>
        </p:txBody>
      </p:sp>
    </p:spTree>
    <p:extLst>
      <p:ext uri="{BB962C8B-B14F-4D97-AF65-F5344CB8AC3E}">
        <p14:creationId xmlns="" xmlns:p14="http://schemas.microsoft.com/office/powerpoint/2010/main" val="21205145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86080"/>
            <a:ext cx="10515600" cy="5790883"/>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注意</a:t>
            </a:r>
            <a:r>
              <a:rPr lang="zh-CN" altLang="en-US" sz="2400" b="1" dirty="0">
                <a:latin typeface="黑体" panose="02010609060101010101" pitchFamily="49" charset="-122"/>
                <a:ea typeface="黑体" panose="02010609060101010101" pitchFamily="49" charset="-122"/>
              </a:rPr>
              <a:t>：</a:t>
            </a: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水洗</a:t>
            </a:r>
            <a:r>
              <a:rPr lang="zh-CN" altLang="en-US" sz="2400" b="1" dirty="0">
                <a:latin typeface="黑体" panose="02010609060101010101" pitchFamily="49" charset="-122"/>
                <a:ea typeface="黑体" panose="02010609060101010101" pitchFamily="49" charset="-122"/>
              </a:rPr>
              <a:t>型的啫喱面膜：</a:t>
            </a:r>
          </a:p>
          <a:p>
            <a:pPr marL="0" indent="0">
              <a:buNone/>
            </a:pPr>
            <a:r>
              <a:rPr lang="en-US" altLang="zh-CN" sz="2000" dirty="0" smtClean="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）保湿和低刺激的清洁保养皮肤，水洗式敷面冻也是一种保障，不过前提是：必须避免使用到碱性配方或添加高祛脂力的表面活性剂配方。</a:t>
            </a: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）敷面时尽量涂厚点，效果更佳。</a:t>
            </a:r>
          </a:p>
          <a:p>
            <a:pPr marL="0" indent="0">
              <a:buNone/>
            </a:pPr>
            <a:r>
              <a:rPr lang="zh-CN" altLang="en-US" sz="2000" dirty="0">
                <a:latin typeface="黑体" panose="02010609060101010101" pitchFamily="49" charset="-122"/>
                <a:ea typeface="黑体" panose="02010609060101010101" pitchFamily="49" charset="-122"/>
              </a:rPr>
              <a:t>免洗型的啫喱面膜：就是我们常说的睡眠面膜，但同样需要注意的是，天天使用睡眠面膜还是会对肌肤造成一定的负担，甚至影响皮肤的自我修复能力，所以建议一周做</a:t>
            </a:r>
            <a:r>
              <a:rPr lang="en-US" altLang="zh-CN" sz="2000" dirty="0">
                <a:latin typeface="黑体" panose="02010609060101010101" pitchFamily="49" charset="-122"/>
                <a:ea typeface="黑体" panose="02010609060101010101" pitchFamily="49" charset="-122"/>
              </a:rPr>
              <a:t>2~3</a:t>
            </a:r>
            <a:r>
              <a:rPr lang="zh-CN" altLang="en-US" sz="2000" dirty="0">
                <a:latin typeface="黑体" panose="02010609060101010101" pitchFamily="49" charset="-122"/>
                <a:ea typeface="黑体" panose="02010609060101010101" pitchFamily="49" charset="-122"/>
              </a:rPr>
              <a:t>次。</a:t>
            </a:r>
          </a:p>
          <a:p>
            <a:pPr marL="0" indent="0">
              <a:buNone/>
            </a:pPr>
            <a:endParaRPr lang="zh-CN" altLang="en-US" dirty="0"/>
          </a:p>
        </p:txBody>
      </p:sp>
    </p:spTree>
    <p:extLst>
      <p:ext uri="{BB962C8B-B14F-4D97-AF65-F5344CB8AC3E}">
        <p14:creationId xmlns="" xmlns:p14="http://schemas.microsoft.com/office/powerpoint/2010/main" val="25171097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04800"/>
            <a:ext cx="10515600" cy="587216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6</a:t>
            </a:r>
            <a:r>
              <a:rPr lang="zh-CN" altLang="en-US" sz="2400" b="1" dirty="0">
                <a:latin typeface="黑体" panose="02010609060101010101" pitchFamily="49" charset="-122"/>
                <a:ea typeface="黑体" panose="02010609060101010101" pitchFamily="49" charset="-122"/>
              </a:rPr>
              <a:t>、泡泡型面膜</a:t>
            </a:r>
            <a:r>
              <a:rPr lang="en-US" altLang="zh-CN" sz="2400" b="1" dirty="0">
                <a:latin typeface="黑体" panose="02010609060101010101" pitchFamily="49" charset="-122"/>
                <a:ea typeface="黑体" panose="02010609060101010101" pitchFamily="49" charset="-122"/>
              </a:rPr>
              <a:t>Bubble Mask</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400" b="1" dirty="0">
                <a:latin typeface="黑体" panose="02010609060101010101" pitchFamily="49" charset="-122"/>
                <a:ea typeface="黑体" panose="02010609060101010101" pitchFamily="49" charset="-122"/>
              </a:rPr>
              <a:t>定义</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一</a:t>
            </a:r>
            <a:r>
              <a:rPr lang="zh-CN" altLang="en-US" sz="2000" dirty="0">
                <a:latin typeface="黑体" panose="02010609060101010101" pitchFamily="49" charset="-122"/>
                <a:ea typeface="黑体" panose="02010609060101010101" pitchFamily="49" charset="-122"/>
              </a:rPr>
              <a:t>种涂于面部后，通过酵母作用</a:t>
            </a:r>
            <a:r>
              <a:rPr lang="en-US" altLang="zh-CN" sz="2000" dirty="0">
                <a:latin typeface="黑体" panose="02010609060101010101" pitchFamily="49" charset="-122"/>
                <a:ea typeface="黑体" panose="02010609060101010101" pitchFamily="49" charset="-122"/>
              </a:rPr>
              <a:t>30</a:t>
            </a:r>
            <a:r>
              <a:rPr lang="zh-CN" altLang="en-US" sz="2000" dirty="0">
                <a:latin typeface="黑体" panose="02010609060101010101" pitchFamily="49" charset="-122"/>
                <a:ea typeface="黑体" panose="02010609060101010101" pitchFamily="49" charset="-122"/>
              </a:rPr>
              <a:t>秒瞬间产生绵密泡泡，在泡泡破裂时给予肌肤有氧保养，瞬间达到美白补水的功效，</a:t>
            </a:r>
            <a:r>
              <a:rPr lang="en-US" altLang="zh-CN" sz="2000" dirty="0">
                <a:latin typeface="黑体" panose="02010609060101010101" pitchFamily="49" charset="-122"/>
                <a:ea typeface="黑体" panose="02010609060101010101" pitchFamily="49" charset="-122"/>
              </a:rPr>
              <a:t>5</a:t>
            </a:r>
            <a:r>
              <a:rPr lang="zh-CN" altLang="en-US" sz="2000" dirty="0">
                <a:latin typeface="黑体" panose="02010609060101010101" pitchFamily="49" charset="-122"/>
                <a:ea typeface="黑体" panose="02010609060101010101" pitchFamily="49" charset="-122"/>
              </a:rPr>
              <a:t>分钟即可不适合敷用太久。</a:t>
            </a:r>
          </a:p>
          <a:p>
            <a:pPr marL="0" indent="0">
              <a:buNone/>
            </a:pPr>
            <a:r>
              <a:rPr lang="zh-CN" altLang="en-US" sz="2400" b="1" dirty="0">
                <a:latin typeface="黑体" panose="02010609060101010101" pitchFamily="49" charset="-122"/>
                <a:ea typeface="黑体" panose="02010609060101010101" pitchFamily="49" charset="-122"/>
              </a:rPr>
              <a:t>优点</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清洁</a:t>
            </a:r>
            <a:r>
              <a:rPr lang="zh-CN" altLang="en-US" sz="2000" dirty="0">
                <a:latin typeface="黑体" panose="02010609060101010101" pitchFamily="49" charset="-122"/>
                <a:ea typeface="黑体" panose="02010609060101010101" pitchFamily="49" charset="-122"/>
              </a:rPr>
              <a:t>力强，绵密的泡泡可以深入毛孔带走油脂和污垢，同时面膜中的某些成分还能分解老化角质，让皮肤变得光滑细腻，然而和泥膏面膜不同的是，泡泡面膜的使用和清洗都非常方便，而且它含水量高，避免过于干燥引起皱纹的危险。</a:t>
            </a:r>
          </a:p>
          <a:p>
            <a:pPr marL="0" indent="0">
              <a:buNone/>
            </a:pPr>
            <a:r>
              <a:rPr lang="zh-CN" altLang="en-US" sz="2400" b="1" dirty="0">
                <a:latin typeface="黑体" panose="02010609060101010101" pitchFamily="49" charset="-122"/>
                <a:ea typeface="黑体" panose="02010609060101010101" pitchFamily="49" charset="-122"/>
              </a:rPr>
              <a:t>注意</a:t>
            </a:r>
            <a:r>
              <a:rPr lang="zh-CN" altLang="en-US" sz="2400" b="1" dirty="0" smtClean="0">
                <a:latin typeface="黑体" panose="02010609060101010101" pitchFamily="49" charset="-122"/>
                <a:ea typeface="黑体" panose="02010609060101010101" pitchFamily="49" charset="-122"/>
              </a:rPr>
              <a:t>：</a:t>
            </a: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由于</a:t>
            </a:r>
            <a:r>
              <a:rPr lang="zh-CN" altLang="en-US" sz="2000" dirty="0">
                <a:latin typeface="黑体" panose="02010609060101010101" pitchFamily="49" charset="-122"/>
                <a:ea typeface="黑体" panose="02010609060101010101" pitchFamily="49" charset="-122"/>
              </a:rPr>
              <a:t>起泡成分的限制，泡泡面膜多为弱碱性，对皮肤有刺激，使用时间不宜长。约</a:t>
            </a:r>
            <a:r>
              <a:rPr lang="en-US" altLang="zh-CN" sz="2000" dirty="0">
                <a:latin typeface="黑体" panose="02010609060101010101" pitchFamily="49" charset="-122"/>
                <a:ea typeface="黑体" panose="02010609060101010101" pitchFamily="49" charset="-122"/>
              </a:rPr>
              <a:t>3-5</a:t>
            </a:r>
            <a:r>
              <a:rPr lang="zh-CN" altLang="en-US" sz="2000" dirty="0">
                <a:latin typeface="黑体" panose="02010609060101010101" pitchFamily="49" charset="-122"/>
                <a:ea typeface="黑体" panose="02010609060101010101" pitchFamily="49" charset="-122"/>
              </a:rPr>
              <a:t>分钟以内。其次使用时间短了，其护肤功效难发挥。最后由于工艺的特殊性，其瓶子要避免高温及碰撞，运输不方便。</a:t>
            </a:r>
          </a:p>
        </p:txBody>
      </p:sp>
    </p:spTree>
    <p:extLst>
      <p:ext uri="{BB962C8B-B14F-4D97-AF65-F5344CB8AC3E}">
        <p14:creationId xmlns="" xmlns:p14="http://schemas.microsoft.com/office/powerpoint/2010/main" val="14098204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latin typeface="黑体" panose="02010609060101010101" pitchFamily="49" charset="-122"/>
                <a:ea typeface="黑体" panose="02010609060101010101" pitchFamily="49" charset="-122"/>
              </a:rPr>
              <a:t>二、面膜生产环节剖析</a:t>
            </a:r>
          </a:p>
        </p:txBody>
      </p:sp>
      <p:sp>
        <p:nvSpPr>
          <p:cNvPr id="3" name="内容占位符 2"/>
          <p:cNvSpPr>
            <a:spLocks noGrp="1"/>
          </p:cNvSpPr>
          <p:nvPr>
            <p:ph idx="1"/>
          </p:nvPr>
        </p:nvSpPr>
        <p:spPr/>
        <p:txBody>
          <a:bodyPr>
            <a:normAutofit/>
          </a:bodyPr>
          <a:lstStyle/>
          <a:p>
            <a:pPr marL="0" indent="0">
              <a:buNone/>
            </a:pPr>
            <a:r>
              <a:rPr lang="zh-CN" altLang="en-US" sz="2000" dirty="0">
                <a:latin typeface="黑体" panose="02010609060101010101" pitchFamily="49" charset="-122"/>
                <a:ea typeface="黑体" panose="02010609060101010101" pitchFamily="49" charset="-122"/>
              </a:rPr>
              <a:t>毒面膜布仅毁了消费者的脸，毁了品牌的脸，还影响整个面膜的上中下游的产业链！行业每一位都有责任为此做出贡献。</a:t>
            </a:r>
          </a:p>
          <a:p>
            <a:pPr marL="0" indent="0">
              <a:buNone/>
            </a:pPr>
            <a:r>
              <a:rPr lang="zh-CN" altLang="en-US" sz="2000" dirty="0">
                <a:latin typeface="黑体" panose="02010609060101010101" pitchFamily="49" charset="-122"/>
                <a:ea typeface="黑体" panose="02010609060101010101" pitchFamily="49" charset="-122"/>
              </a:rPr>
              <a:t>所以先看贴式面膜的生产流程：</a:t>
            </a:r>
          </a:p>
          <a:p>
            <a:pPr marL="0" indent="0">
              <a:buNone/>
            </a:pPr>
            <a:r>
              <a:rPr lang="zh-CN" altLang="en-US" sz="2000" dirty="0">
                <a:latin typeface="黑体" panose="02010609060101010101" pitchFamily="49" charset="-122"/>
                <a:ea typeface="黑体" panose="02010609060101010101" pitchFamily="49" charset="-122"/>
              </a:rPr>
              <a:t>通过以</a:t>
            </a:r>
            <a:r>
              <a:rPr lang="zh-CN" altLang="en-US" sz="2000" dirty="0" smtClean="0">
                <a:latin typeface="黑体" panose="02010609060101010101" pitchFamily="49" charset="-122"/>
                <a:ea typeface="黑体" panose="02010609060101010101" pitchFamily="49" charset="-122"/>
              </a:rPr>
              <a:t>下流</a:t>
            </a:r>
            <a:r>
              <a:rPr lang="zh-CN" altLang="en-US" sz="2000" dirty="0">
                <a:latin typeface="黑体" panose="02010609060101010101" pitchFamily="49" charset="-122"/>
                <a:ea typeface="黑体" panose="02010609060101010101" pitchFamily="49" charset="-122"/>
              </a:rPr>
              <a:t>程</a:t>
            </a:r>
            <a:r>
              <a:rPr lang="zh-CN" altLang="en-US" sz="2000" dirty="0" smtClean="0">
                <a:latin typeface="黑体" panose="02010609060101010101" pitchFamily="49" charset="-122"/>
                <a:ea typeface="黑体" panose="02010609060101010101" pitchFamily="49" charset="-122"/>
              </a:rPr>
              <a:t>可以</a:t>
            </a:r>
            <a:r>
              <a:rPr lang="zh-CN" altLang="en-US" sz="2000" dirty="0">
                <a:latin typeface="黑体" panose="02010609060101010101" pitchFamily="49" charset="-122"/>
                <a:ea typeface="黑体" panose="02010609060101010101" pitchFamily="49" charset="-122"/>
              </a:rPr>
              <a:t>看出；“毒面膜”成因不外乎三大方面：</a:t>
            </a:r>
          </a:p>
          <a:p>
            <a:pPr marL="0" indent="0">
              <a:buNone/>
            </a:pPr>
            <a:r>
              <a:rPr lang="zh-CN" altLang="en-US" sz="2000" dirty="0">
                <a:latin typeface="黑体" panose="02010609060101010101" pitchFamily="49" charset="-122"/>
                <a:ea typeface="黑体" panose="02010609060101010101" pitchFamily="49" charset="-122"/>
              </a:rPr>
              <a:t>一、选材不合格：包括面膜材质（面膜纸），添加物（精华液）， 膜，珠光膜。铝箔袋和纸箱；</a:t>
            </a:r>
          </a:p>
          <a:p>
            <a:pPr marL="0" indent="0">
              <a:buNone/>
            </a:pPr>
            <a:r>
              <a:rPr lang="zh-CN" altLang="en-US" sz="2000" dirty="0">
                <a:latin typeface="黑体" panose="02010609060101010101" pitchFamily="49" charset="-122"/>
                <a:ea typeface="黑体" panose="02010609060101010101" pitchFamily="49" charset="-122"/>
              </a:rPr>
              <a:t>二、材料存储条件与生产硬件不过关；</a:t>
            </a:r>
          </a:p>
          <a:p>
            <a:pPr marL="0" indent="0">
              <a:buNone/>
            </a:pPr>
            <a:r>
              <a:rPr lang="zh-CN" altLang="en-US" sz="2000" dirty="0">
                <a:latin typeface="黑体" panose="02010609060101010101" pitchFamily="49" charset="-122"/>
                <a:ea typeface="黑体" panose="02010609060101010101" pitchFamily="49" charset="-122"/>
              </a:rPr>
              <a:t>三、生产环节不严谨。</a:t>
            </a:r>
          </a:p>
        </p:txBody>
      </p:sp>
    </p:spTree>
    <p:extLst>
      <p:ext uri="{BB962C8B-B14F-4D97-AF65-F5344CB8AC3E}">
        <p14:creationId xmlns="" xmlns:p14="http://schemas.microsoft.com/office/powerpoint/2010/main" val="33224773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b="1" dirty="0" smtClean="0"/>
              <a:t/>
            </a:r>
            <a:br>
              <a:rPr lang="en-US" altLang="zh-CN" b="1" dirty="0" smtClean="0"/>
            </a:br>
            <a:r>
              <a:rPr lang="en-US" altLang="zh-CN" b="1" dirty="0" smtClean="0"/>
              <a:t/>
            </a:r>
            <a:br>
              <a:rPr lang="en-US" altLang="zh-CN" b="1" dirty="0" smtClean="0"/>
            </a:br>
            <a:r>
              <a:rPr lang="en-US" altLang="zh-CN" b="1" dirty="0"/>
              <a:t/>
            </a:r>
            <a:br>
              <a:rPr lang="en-US" altLang="zh-CN" b="1" dirty="0"/>
            </a:br>
            <a:r>
              <a:rPr lang="zh-CN" altLang="en-US" sz="2700" b="1" dirty="0" smtClean="0">
                <a:latin typeface="黑体" panose="02010609060101010101" pitchFamily="49" charset="-122"/>
                <a:ea typeface="黑体" panose="02010609060101010101" pitchFamily="49" charset="-122"/>
              </a:rPr>
              <a:t>三</a:t>
            </a:r>
            <a:r>
              <a:rPr lang="zh-CN" altLang="en-US" sz="2700" b="1" dirty="0">
                <a:latin typeface="黑体" panose="02010609060101010101" pitchFamily="49" charset="-122"/>
                <a:ea typeface="黑体" panose="02010609060101010101" pitchFamily="49" charset="-122"/>
              </a:rPr>
              <a:t>、面膜选材标准</a:t>
            </a:r>
            <a:r>
              <a:rPr lang="zh-CN" altLang="en-US" dirty="0"/>
              <a:t/>
            </a:r>
            <a:br>
              <a:rPr lang="zh-CN" altLang="en-US" dirty="0"/>
            </a:br>
            <a:r>
              <a:rPr lang="zh-CN" altLang="en-US" dirty="0"/>
              <a:t/>
            </a:r>
            <a:br>
              <a:rPr lang="zh-CN" altLang="en-US" dirty="0"/>
            </a:br>
            <a:endParaRPr lang="zh-CN" altLang="en-US" dirty="0"/>
          </a:p>
        </p:txBody>
      </p:sp>
      <p:sp>
        <p:nvSpPr>
          <p:cNvPr id="3" name="内容占位符 2"/>
          <p:cNvSpPr>
            <a:spLocks noGrp="1"/>
          </p:cNvSpPr>
          <p:nvPr>
            <p:ph idx="1"/>
          </p:nvPr>
        </p:nvSpPr>
        <p:spPr/>
        <p:txBody>
          <a:bodyPr/>
          <a:lstStyle/>
          <a:p>
            <a:pPr marL="0" indent="0">
              <a:buNone/>
            </a:pPr>
            <a:r>
              <a:rPr lang="zh-CN" altLang="en-US" sz="2000" dirty="0">
                <a:latin typeface="黑体" panose="02010609060101010101" pitchFamily="49" charset="-122"/>
                <a:ea typeface="黑体" panose="02010609060101010101" pitchFamily="49" charset="-122"/>
              </a:rPr>
              <a:t>其中包括：面膜材质（面膜纸）、添加物（精华液）、蓝膜、珠光膜、铝箔袋和纸箱。</a:t>
            </a:r>
            <a:r>
              <a:rPr lang="zh-CN" altLang="en-US" dirty="0"/>
              <a:t/>
            </a:r>
            <a:br>
              <a:rPr lang="zh-CN" altLang="en-US" dirty="0"/>
            </a:br>
            <a:endParaRPr lang="zh-CN" altLang="en-US" dirty="0"/>
          </a:p>
        </p:txBody>
      </p:sp>
    </p:spTree>
    <p:extLst>
      <p:ext uri="{BB962C8B-B14F-4D97-AF65-F5344CB8AC3E}">
        <p14:creationId xmlns="" xmlns:p14="http://schemas.microsoft.com/office/powerpoint/2010/main" val="19702992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400" b="1" dirty="0">
                <a:latin typeface="黑体" panose="02010609060101010101" pitchFamily="49" charset="-122"/>
                <a:ea typeface="黑体" panose="02010609060101010101" pitchFamily="49" charset="-122"/>
              </a:rPr>
              <a:t>（一）面膜布的选择参考</a:t>
            </a:r>
            <a:endParaRPr lang="zh-CN" altLang="en-US" sz="2400" dirty="0">
              <a:latin typeface="黑体" panose="02010609060101010101" pitchFamily="49" charset="-122"/>
              <a:ea typeface="黑体" panose="02010609060101010101" pitchFamily="49" charset="-122"/>
            </a:endParaRPr>
          </a:p>
        </p:txBody>
      </p:sp>
      <p:sp>
        <p:nvSpPr>
          <p:cNvPr id="3" name="内容占位符 2"/>
          <p:cNvSpPr>
            <a:spLocks noGrp="1"/>
          </p:cNvSpPr>
          <p:nvPr>
            <p:ph idx="1"/>
          </p:nvPr>
        </p:nvSpPr>
        <p:spPr/>
        <p:txBody>
          <a:bodyPr>
            <a:normAutofit/>
          </a:bodyPr>
          <a:lstStyle/>
          <a:p>
            <a:pPr marL="0" indent="0">
              <a:buNone/>
            </a:pPr>
            <a:r>
              <a:rPr lang="zh-CN" altLang="en-US" sz="2000" dirty="0">
                <a:latin typeface="黑体" panose="02010609060101010101" pitchFamily="49" charset="-122"/>
                <a:ea typeface="黑体" panose="02010609060101010101" pitchFamily="49" charset="-122"/>
              </a:rPr>
              <a:t>面膜贴与其他护肤产品最大的不同，就是因其多了一层面膜纸做介质，辅助精华液的吸收。所以面膜纸的质量优劣直接影响消费者的使用体验，影响精华液的吸收，质量差的甚至引起产品变质。部分含化学成分的面膜布不仅其贴肤性会差，还会引起皮肤瘙痒，过敏等症状。所以质量上乘的面膜布，是决定面膜品质的关键所在。因此敬请各大合作商在面膜材质的悬着谨慎识别以及必须要求供应商提供有关材质的</a:t>
            </a:r>
            <a:r>
              <a:rPr lang="en-US" altLang="zh-CN" sz="2000" dirty="0">
                <a:latin typeface="黑体" panose="02010609060101010101" pitchFamily="49" charset="-122"/>
                <a:ea typeface="黑体" panose="02010609060101010101" pitchFamily="49" charset="-122"/>
              </a:rPr>
              <a:t>MSDS</a:t>
            </a:r>
            <a:r>
              <a:rPr lang="zh-CN" altLang="en-US" sz="2000" dirty="0">
                <a:latin typeface="黑体" panose="02010609060101010101" pitchFamily="49" charset="-122"/>
                <a:ea typeface="黑体" panose="02010609060101010101" pitchFamily="49" charset="-122"/>
              </a:rPr>
              <a:t>（物料安全）报告和相关说明资料，谨防某些厂家借名仿冒，影响公司的产品质量！以下提供几种最常见贴式面膜的材料选择。</a:t>
            </a:r>
          </a:p>
        </p:txBody>
      </p:sp>
    </p:spTree>
    <p:extLst>
      <p:ext uri="{BB962C8B-B14F-4D97-AF65-F5344CB8AC3E}">
        <p14:creationId xmlns="" xmlns:p14="http://schemas.microsoft.com/office/powerpoint/2010/main" val="24940876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717176"/>
            <a:ext cx="10515600" cy="5459787"/>
          </a:xfrm>
        </p:spPr>
        <p:txBody>
          <a:bodyPr>
            <a:normAutofit fontScale="85000" lnSpcReduction="20000"/>
          </a:bodyPr>
          <a:lstStyle/>
          <a:p>
            <a:pPr marL="0" indent="0">
              <a:buNone/>
            </a:pPr>
            <a:r>
              <a:rPr lang="zh-CN" altLang="en-US" b="1" dirty="0">
                <a:latin typeface="黑体" panose="02010609060101010101" pitchFamily="49" charset="-122"/>
                <a:ea typeface="黑体" panose="02010609060101010101" pitchFamily="49" charset="-122"/>
              </a:rPr>
              <a:t>无纺布：</a:t>
            </a:r>
          </a:p>
          <a:p>
            <a:pPr marL="0" indent="0">
              <a:buNone/>
            </a:pPr>
            <a:r>
              <a:rPr lang="zh-CN" altLang="en-US" b="1" dirty="0" smtClean="0">
                <a:latin typeface="黑体" panose="02010609060101010101" pitchFamily="49" charset="-122"/>
                <a:ea typeface="黑体" panose="02010609060101010101" pitchFamily="49" charset="-122"/>
              </a:rPr>
              <a:t>无纺布</a:t>
            </a:r>
            <a:r>
              <a:rPr lang="zh-CN" altLang="en-US" b="1" dirty="0">
                <a:latin typeface="黑体" panose="02010609060101010101" pitchFamily="49" charset="-122"/>
                <a:ea typeface="黑体" panose="02010609060101010101" pitchFamily="49" charset="-122"/>
              </a:rPr>
              <a:t>的构成</a:t>
            </a:r>
            <a:r>
              <a:rPr lang="zh-CN" altLang="en-US" b="1" dirty="0" smtClean="0">
                <a:latin typeface="黑体" panose="02010609060101010101" pitchFamily="49" charset="-122"/>
                <a:ea typeface="黑体" panose="02010609060101010101" pitchFamily="49" charset="-122"/>
              </a:rPr>
              <a:t>：</a:t>
            </a:r>
            <a:endParaRPr lang="en-US" altLang="zh-CN" b="1" dirty="0" smtClean="0">
              <a:latin typeface="黑体" panose="02010609060101010101" pitchFamily="49" charset="-122"/>
              <a:ea typeface="黑体" panose="02010609060101010101" pitchFamily="49" charset="-122"/>
            </a:endParaRPr>
          </a:p>
          <a:p>
            <a:pPr marL="0" indent="0">
              <a:buNone/>
            </a:pPr>
            <a:r>
              <a:rPr lang="zh-CN" altLang="en-US" sz="2400" dirty="0" smtClean="0">
                <a:latin typeface="黑体" panose="02010609060101010101" pitchFamily="49" charset="-122"/>
                <a:ea typeface="黑体" panose="02010609060101010101" pitchFamily="49" charset="-122"/>
              </a:rPr>
              <a:t>纤维</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制程工艺</a:t>
            </a:r>
          </a:p>
          <a:p>
            <a:pPr marL="0" indent="0">
              <a:buNone/>
            </a:pPr>
            <a:endParaRPr lang="en-US" altLang="zh-CN" dirty="0" smtClean="0"/>
          </a:p>
          <a:p>
            <a:pPr marL="0" indent="0">
              <a:buNone/>
            </a:pPr>
            <a:r>
              <a:rPr lang="zh-CN" altLang="en-US" sz="3100" b="1" dirty="0" smtClean="0">
                <a:latin typeface="黑体" panose="02010609060101010101" pitchFamily="49" charset="-122"/>
                <a:ea typeface="黑体" panose="02010609060101010101" pitchFamily="49" charset="-122"/>
              </a:rPr>
              <a:t>化学纤维</a:t>
            </a:r>
            <a:r>
              <a:rPr lang="en-US" altLang="zh-CN" sz="3100" b="1" dirty="0">
                <a:latin typeface="黑体" panose="02010609060101010101" pitchFamily="49" charset="-122"/>
                <a:ea typeface="黑体" panose="02010609060101010101" pitchFamily="49" charset="-122"/>
              </a:rPr>
              <a:t>VS</a:t>
            </a:r>
            <a:r>
              <a:rPr lang="zh-CN" altLang="en-US" sz="3100" b="1" dirty="0">
                <a:latin typeface="黑体" panose="02010609060101010101" pitchFamily="49" charset="-122"/>
                <a:ea typeface="黑体" panose="02010609060101010101" pitchFamily="49" charset="-122"/>
              </a:rPr>
              <a:t>天然纤维</a:t>
            </a:r>
          </a:p>
          <a:p>
            <a:pPr marL="0" indent="0">
              <a:buNone/>
            </a:pP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400" dirty="0" smtClean="0">
                <a:latin typeface="黑体" panose="02010609060101010101" pitchFamily="49" charset="-122"/>
                <a:ea typeface="黑体" panose="02010609060101010101" pitchFamily="49" charset="-122"/>
              </a:rPr>
              <a:t>常见</a:t>
            </a:r>
            <a:r>
              <a:rPr lang="zh-CN" altLang="en-US" sz="2400" dirty="0">
                <a:latin typeface="黑体" panose="02010609060101010101" pitchFamily="49" charset="-122"/>
                <a:ea typeface="黑体" panose="02010609060101010101" pitchFamily="49" charset="-122"/>
              </a:rPr>
              <a:t>的纤维有以石油产品为原料的化学纤维（</a:t>
            </a:r>
            <a:r>
              <a:rPr lang="en-US" altLang="zh-CN" sz="2400" dirty="0">
                <a:latin typeface="黑体" panose="02010609060101010101" pitchFamily="49" charset="-122"/>
                <a:ea typeface="黑体" panose="02010609060101010101" pitchFamily="49" charset="-122"/>
              </a:rPr>
              <a:t>PP</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PES</a:t>
            </a:r>
            <a:r>
              <a:rPr lang="zh-CN" altLang="en-US" sz="2400" dirty="0">
                <a:latin typeface="黑体" panose="02010609060101010101" pitchFamily="49" charset="-122"/>
                <a:ea typeface="黑体" panose="02010609060101010101" pitchFamily="49" charset="-122"/>
              </a:rPr>
              <a:t>等）以及天然来源植物纤维如棉（</a:t>
            </a:r>
            <a:r>
              <a:rPr lang="en-US" altLang="zh-CN" sz="2400" dirty="0">
                <a:latin typeface="黑体" panose="02010609060101010101" pitchFamily="49" charset="-122"/>
                <a:ea typeface="黑体" panose="02010609060101010101" pitchFamily="49" charset="-122"/>
              </a:rPr>
              <a:t>Cotton</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木浆纤维（</a:t>
            </a:r>
            <a:r>
              <a:rPr lang="en-US" altLang="zh-CN" sz="2400" dirty="0">
                <a:latin typeface="黑体" panose="02010609060101010101" pitchFamily="49" charset="-122"/>
                <a:ea typeface="黑体" panose="02010609060101010101" pitchFamily="49" charset="-122"/>
              </a:rPr>
              <a:t>Pulp</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莱赛尔纤维（</a:t>
            </a:r>
            <a:r>
              <a:rPr lang="en-US" altLang="zh-CN" sz="2400" dirty="0" err="1">
                <a:latin typeface="黑体" panose="02010609060101010101" pitchFamily="49" charset="-122"/>
                <a:ea typeface="黑体" panose="02010609060101010101" pitchFamily="49" charset="-122"/>
              </a:rPr>
              <a:t>Lyncell</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天丝纤维（</a:t>
            </a:r>
            <a:r>
              <a:rPr lang="en-US" altLang="zh-CN" sz="2400" dirty="0" err="1">
                <a:latin typeface="黑体" panose="02010609060101010101" pitchFamily="49" charset="-122"/>
                <a:ea typeface="黑体" panose="02010609060101010101" pitchFamily="49" charset="-122"/>
              </a:rPr>
              <a:t>Tencel</a:t>
            </a: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人造棉（</a:t>
            </a:r>
            <a:r>
              <a:rPr lang="en-US" altLang="zh-CN" sz="2400" dirty="0" err="1">
                <a:latin typeface="黑体" panose="02010609060101010101" pitchFamily="49" charset="-122"/>
                <a:ea typeface="黑体" panose="02010609060101010101" pitchFamily="49" charset="-122"/>
              </a:rPr>
              <a:t>Rnyon</a:t>
            </a:r>
            <a:r>
              <a:rPr lang="en-US" altLang="zh-CN" sz="2400" dirty="0">
                <a:latin typeface="黑体" panose="02010609060101010101" pitchFamily="49" charset="-122"/>
                <a:ea typeface="黑体" panose="02010609060101010101" pitchFamily="49" charset="-122"/>
              </a:rPr>
              <a:t>/Viscose</a:t>
            </a:r>
            <a:r>
              <a:rPr lang="zh-CN" altLang="en-US" sz="2400" dirty="0">
                <a:latin typeface="黑体" panose="02010609060101010101" pitchFamily="49" charset="-122"/>
                <a:ea typeface="黑体" panose="02010609060101010101" pitchFamily="49" charset="-122"/>
              </a:rPr>
              <a:t>）等这两大分类。</a:t>
            </a:r>
          </a:p>
          <a:p>
            <a:pPr marL="0" indent="0">
              <a:buNone/>
            </a:pPr>
            <a:r>
              <a:rPr lang="zh-CN" altLang="en-US" sz="2400" dirty="0">
                <a:latin typeface="黑体" panose="02010609060101010101" pitchFamily="49" charset="-122"/>
                <a:ea typeface="黑体" panose="02010609060101010101" pitchFamily="49" charset="-122"/>
              </a:rPr>
              <a:t>化学纤维制成的无纺布，布面纤维分布平均，厚薄稳定，价格较低廉。尔化学纤维在作为面膜材料与皮肤接触时，除不透气、不亲肤之外，容易与皮肤产生静电，使用者脸上会有瘙痒刺激感。</a:t>
            </a:r>
          </a:p>
          <a:p>
            <a:pPr marL="0" indent="0">
              <a:buNone/>
            </a:pPr>
            <a:r>
              <a:rPr lang="zh-CN" altLang="en-US" sz="2400" dirty="0">
                <a:latin typeface="黑体" panose="02010609060101010101" pitchFamily="49" charset="-122"/>
                <a:ea typeface="黑体" panose="02010609060101010101" pitchFamily="49" charset="-122"/>
              </a:rPr>
              <a:t>植物纤维制成的无纺布则相对亲肤安全，但须注意纤维粗细长短，是影响最终成品膜材是否能贴肤、是否能承载足够精华液的关键。敷面膜的关键在于贴肤性，越服帖的面膜材料越能有效传导精华液的美容成分到皮肤。纤维粗细就像一束牙签对比一根木棍。在同样的体积下，牙签束因其纤维较细，能吸收更多液体；木棍只是表面含水所以达不到透明。因为纤维非常粗所以不容易弯曲，导致不贴肤需要开很多口，而超细纤维也更能深入肌肤，有效传导精华液。这也是为市面传统无纺布面膜一般容量好似</a:t>
            </a:r>
            <a:r>
              <a:rPr lang="en-US" altLang="zh-CN" sz="2400" dirty="0">
                <a:latin typeface="黑体" panose="02010609060101010101" pitchFamily="49" charset="-122"/>
                <a:ea typeface="黑体" panose="02010609060101010101" pitchFamily="49" charset="-122"/>
              </a:rPr>
              <a:t>18ml,</a:t>
            </a:r>
            <a:r>
              <a:rPr lang="zh-CN" altLang="en-US" sz="2400" dirty="0">
                <a:latin typeface="黑体" panose="02010609060101010101" pitchFamily="49" charset="-122"/>
                <a:ea typeface="黑体" panose="02010609060101010101" pitchFamily="49" charset="-122"/>
              </a:rPr>
              <a:t>而超长细纤维制成的无纺布面膜能承载至少</a:t>
            </a:r>
            <a:r>
              <a:rPr lang="en-US" altLang="zh-CN" sz="2400" dirty="0">
                <a:latin typeface="黑体" panose="02010609060101010101" pitchFamily="49" charset="-122"/>
                <a:ea typeface="黑体" panose="02010609060101010101" pitchFamily="49" charset="-122"/>
              </a:rPr>
              <a:t>25ml</a:t>
            </a:r>
            <a:r>
              <a:rPr lang="zh-CN" altLang="en-US" sz="2400" dirty="0">
                <a:latin typeface="黑体" panose="02010609060101010101" pitchFamily="49" charset="-122"/>
                <a:ea typeface="黑体" panose="02010609060101010101" pitchFamily="49" charset="-122"/>
              </a:rPr>
              <a:t>的精华液。</a:t>
            </a:r>
          </a:p>
        </p:txBody>
      </p:sp>
    </p:spTree>
    <p:extLst>
      <p:ext uri="{BB962C8B-B14F-4D97-AF65-F5344CB8AC3E}">
        <p14:creationId xmlns="" xmlns:p14="http://schemas.microsoft.com/office/powerpoint/2010/main" val="34679178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46847"/>
            <a:ext cx="10515600" cy="5630116"/>
          </a:xfrm>
        </p:spPr>
        <p:txBody>
          <a:bodyPr>
            <a:normAutofit/>
          </a:bodyPr>
          <a:lstStyle/>
          <a:p>
            <a:pPr marL="0" indent="0">
              <a:buNone/>
            </a:pPr>
            <a:endParaRPr lang="en-US" altLang="zh-CN" sz="2600" b="1" dirty="0" smtClean="0">
              <a:latin typeface="黑体" panose="02010609060101010101" pitchFamily="49" charset="-122"/>
              <a:ea typeface="黑体" panose="02010609060101010101" pitchFamily="49" charset="-122"/>
            </a:endParaRPr>
          </a:p>
          <a:p>
            <a:pPr marL="0" indent="0">
              <a:buNone/>
            </a:pPr>
            <a:r>
              <a:rPr lang="zh-CN" altLang="en-US" sz="2600" b="1" dirty="0" smtClean="0">
                <a:latin typeface="黑体" panose="02010609060101010101" pitchFamily="49" charset="-122"/>
                <a:ea typeface="黑体" panose="02010609060101010101" pitchFamily="49" charset="-122"/>
              </a:rPr>
              <a:t>如何</a:t>
            </a:r>
            <a:r>
              <a:rPr lang="zh-CN" altLang="en-US" sz="2600" b="1" dirty="0">
                <a:latin typeface="黑体" panose="02010609060101010101" pitchFamily="49" charset="-122"/>
                <a:ea typeface="黑体" panose="02010609060101010101" pitchFamily="49" charset="-122"/>
              </a:rPr>
              <a:t>辨别是否含化学纤维？</a:t>
            </a:r>
            <a:endParaRPr lang="zh-CN" altLang="en-US" sz="26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借由燃烧实验可以辨别无纺布为</a:t>
            </a:r>
            <a:r>
              <a:rPr lang="en-US" altLang="zh-CN" sz="2000" dirty="0">
                <a:latin typeface="黑体" panose="02010609060101010101" pitchFamily="49" charset="-122"/>
                <a:ea typeface="黑体" panose="02010609060101010101" pitchFamily="49" charset="-122"/>
              </a:rPr>
              <a:t>100%</a:t>
            </a:r>
            <a:r>
              <a:rPr lang="zh-CN" altLang="en-US" sz="2000" dirty="0">
                <a:latin typeface="黑体" panose="02010609060101010101" pitchFamily="49" charset="-122"/>
                <a:ea typeface="黑体" panose="02010609060101010101" pitchFamily="49" charset="-122"/>
              </a:rPr>
              <a:t>天然纤维或含有石化纤维，以燃烧二代杜邦</a:t>
            </a:r>
            <a:r>
              <a:rPr lang="en-US" altLang="zh-CN" sz="2000" dirty="0">
                <a:latin typeface="黑体" panose="02010609060101010101" pitchFamily="49" charset="-122"/>
                <a:ea typeface="黑体" panose="02010609060101010101" pitchFamily="49" charset="-122"/>
              </a:rPr>
              <a:t>100%</a:t>
            </a:r>
            <a:r>
              <a:rPr lang="zh-CN" altLang="en-US" sz="2000" dirty="0">
                <a:latin typeface="黑体" panose="02010609060101010101" pitchFamily="49" charset="-122"/>
                <a:ea typeface="黑体" panose="02010609060101010101" pitchFamily="49" charset="-122"/>
              </a:rPr>
              <a:t>，</a:t>
            </a:r>
            <a:r>
              <a:rPr lang="en-US" altLang="zh-CN" sz="2000" dirty="0" err="1">
                <a:latin typeface="黑体" panose="02010609060101010101" pitchFamily="49" charset="-122"/>
                <a:ea typeface="黑体" panose="02010609060101010101" pitchFamily="49" charset="-122"/>
              </a:rPr>
              <a:t>Lyocell</a:t>
            </a:r>
            <a:r>
              <a:rPr lang="zh-CN" altLang="en-US" sz="2000" dirty="0">
                <a:latin typeface="黑体" panose="02010609060101010101" pitchFamily="49" charset="-122"/>
                <a:ea typeface="黑体" panose="02010609060101010101" pitchFamily="49" charset="-122"/>
              </a:rPr>
              <a:t>植物纤维隐形蚕丝面膜为例。燃烧时几乎没有气味，产生的烟雾为白烟，且余烬很少；燃烧含有化学纤维的无纺布时，产生黑烟，带有难闻气味，余烬带粘性。</a:t>
            </a:r>
          </a:p>
          <a:p>
            <a:pPr marL="0" indent="0">
              <a:buNone/>
            </a:pPr>
            <a:r>
              <a:rPr lang="zh-CN" altLang="en-US" sz="2600" b="1" dirty="0">
                <a:latin typeface="黑体" panose="02010609060101010101" pitchFamily="49" charset="-122"/>
                <a:ea typeface="黑体" panose="02010609060101010101" pitchFamily="49" charset="-122"/>
              </a:rPr>
              <a:t>制程工艺</a:t>
            </a:r>
          </a:p>
          <a:p>
            <a:pPr marL="0" indent="0">
              <a:buNone/>
            </a:pPr>
            <a:r>
              <a:rPr lang="zh-CN" altLang="en-US" sz="2000" dirty="0">
                <a:latin typeface="黑体" panose="02010609060101010101" pitchFamily="49" charset="-122"/>
                <a:ea typeface="黑体" panose="02010609060101010101" pitchFamily="49" charset="-122"/>
              </a:rPr>
              <a:t>无纺布的制程工艺有针刺（</a:t>
            </a:r>
            <a:r>
              <a:rPr lang="en-US" altLang="zh-CN" sz="2000" dirty="0">
                <a:latin typeface="黑体" panose="02010609060101010101" pitchFamily="49" charset="-122"/>
                <a:ea typeface="黑体" panose="02010609060101010101" pitchFamily="49" charset="-122"/>
              </a:rPr>
              <a:t>Needle punch</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水刺（</a:t>
            </a:r>
            <a:r>
              <a:rPr lang="en-US" altLang="zh-CN" sz="2000" dirty="0" err="1">
                <a:latin typeface="黑体" panose="02010609060101010101" pitchFamily="49" charset="-122"/>
                <a:ea typeface="黑体" panose="02010609060101010101" pitchFamily="49" charset="-122"/>
              </a:rPr>
              <a:t>Spunlace</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纺粘（</a:t>
            </a:r>
            <a:r>
              <a:rPr lang="en-US" altLang="zh-CN" sz="2000" dirty="0">
                <a:latin typeface="黑体" panose="02010609060101010101" pitchFamily="49" charset="-122"/>
                <a:ea typeface="黑体" panose="02010609060101010101" pitchFamily="49" charset="-122"/>
              </a:rPr>
              <a:t>Chemical bonded</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气流成网（</a:t>
            </a:r>
            <a:r>
              <a:rPr lang="en-US" altLang="zh-CN" sz="2000" dirty="0">
                <a:latin typeface="黑体" panose="02010609060101010101" pitchFamily="49" charset="-122"/>
                <a:ea typeface="黑体" panose="02010609060101010101" pitchFamily="49" charset="-122"/>
              </a:rPr>
              <a:t>Air-laid</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熔喷（</a:t>
            </a:r>
            <a:r>
              <a:rPr lang="en-US" altLang="zh-CN" sz="2000" dirty="0" err="1">
                <a:latin typeface="黑体" panose="02010609060101010101" pitchFamily="49" charset="-122"/>
                <a:ea typeface="黑体" panose="02010609060101010101" pitchFamily="49" charset="-122"/>
              </a:rPr>
              <a:t>Mehblown</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等工艺，针刺法适合制造</a:t>
            </a:r>
            <a:r>
              <a:rPr lang="en-US" altLang="zh-CN" sz="2000" dirty="0">
                <a:latin typeface="黑体" panose="02010609060101010101" pitchFamily="49" charset="-122"/>
                <a:ea typeface="黑体" panose="02010609060101010101" pitchFamily="49" charset="-122"/>
              </a:rPr>
              <a:t>80</a:t>
            </a:r>
            <a:r>
              <a:rPr lang="zh-CN" altLang="en-US" sz="2000" dirty="0">
                <a:latin typeface="黑体" panose="02010609060101010101" pitchFamily="49" charset="-122"/>
                <a:ea typeface="黑体" panose="02010609060101010101" pitchFamily="49" charset="-122"/>
              </a:rPr>
              <a:t>克重以上的无纺布，纺粘法使用化学粘合剂等，都不适合作为面膜材料的生产使用。水 是以高压水 作为纺织的针，以物理方法将纤维反 而制成无妨布，使用于天然纤维的纺织。过程除了用大量的水之外，不适用化学粘合纤维，过程环保，能制出手感柔软，强度很高的无纺布，是较为理想的面膜材料工艺，织造出的无纺布还会因为各公司的技术参数如水压稳定性，方向，程度等，做出质量特性不一的水刺无纺布，因此，还是要慎选安全，稳定，技术含量高的膜材织造厂家。</a:t>
            </a:r>
          </a:p>
        </p:txBody>
      </p:sp>
    </p:spTree>
    <p:extLst>
      <p:ext uri="{BB962C8B-B14F-4D97-AF65-F5344CB8AC3E}">
        <p14:creationId xmlns="" xmlns:p14="http://schemas.microsoft.com/office/powerpoint/2010/main" val="54376778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轻薄隐形型面膜</a:t>
            </a:r>
            <a:endParaRPr lang="zh-CN" altLang="en-US" sz="2400" dirty="0">
              <a:latin typeface="黑体" panose="02010609060101010101" pitchFamily="49" charset="-122"/>
              <a:ea typeface="黑体" panose="02010609060101010101" pitchFamily="49" charset="-122"/>
            </a:endParaRPr>
          </a:p>
          <a:p>
            <a:pPr marL="0" indent="0">
              <a:buNone/>
              <a:tabLst>
                <a:tab pos="5019675" algn="l"/>
              </a:tabLst>
            </a:pPr>
            <a:endParaRPr lang="en-US" altLang="zh-CN" sz="2000" dirty="0" smtClean="0">
              <a:latin typeface="黑体" panose="02010609060101010101" pitchFamily="49" charset="-122"/>
              <a:ea typeface="黑体" panose="02010609060101010101" pitchFamily="49" charset="-122"/>
            </a:endParaRPr>
          </a:p>
          <a:p>
            <a:pPr marL="0" indent="0">
              <a:buNone/>
              <a:tabLst>
                <a:tab pos="5019675" algn="l"/>
              </a:tabLst>
            </a:pPr>
            <a:r>
              <a:rPr lang="zh-CN" altLang="en-US" sz="2000" dirty="0" smtClean="0">
                <a:latin typeface="黑体" panose="02010609060101010101" pitchFamily="49" charset="-122"/>
                <a:ea typeface="黑体" panose="02010609060101010101" pitchFamily="49" charset="-122"/>
              </a:rPr>
              <a:t>概念</a:t>
            </a:r>
            <a:r>
              <a:rPr lang="zh-CN" altLang="en-US" sz="2000" dirty="0">
                <a:latin typeface="黑体" panose="02010609060101010101" pitchFamily="49" charset="-122"/>
                <a:ea typeface="黑体" panose="02010609060101010101" pitchFamily="49" charset="-122"/>
              </a:rPr>
              <a:t>隐形蚕丝面膜采用天然植物纤维，进过先进的水刺纺织工艺，使其具有良好的弹力和韧性，因其薄如蚕翼，轻、薄、 、贴所以美名“蚕丝面膜”，但它的成分与蚕丝无关，所以我们这里称之为“概念隐形蚕丝面膜”，隐形蚕丝面膜发展到现在，现在市面已出现三代不同隐形蚕丝面膜：</a:t>
            </a:r>
          </a:p>
        </p:txBody>
      </p:sp>
    </p:spTree>
    <p:extLst>
      <p:ext uri="{BB962C8B-B14F-4D97-AF65-F5344CB8AC3E}">
        <p14:creationId xmlns="" xmlns:p14="http://schemas.microsoft.com/office/powerpoint/2010/main" val="252696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40659"/>
            <a:ext cx="10515600" cy="5836304"/>
          </a:xfrm>
        </p:spPr>
        <p:txBody>
          <a:bodyPr>
            <a:normAutofit fontScale="92500" lnSpcReduction="10000"/>
          </a:bodyPr>
          <a:lstStyle/>
          <a:p>
            <a:pPr marL="0" indent="0">
              <a:buNone/>
            </a:pPr>
            <a:r>
              <a:rPr lang="zh-CN" altLang="en-US" sz="3100" b="1" dirty="0">
                <a:latin typeface="黑体" panose="02010609060101010101" pitchFamily="49" charset="-122"/>
                <a:ea typeface="黑体" panose="02010609060101010101" pitchFamily="49" charset="-122"/>
              </a:rPr>
              <a:t>（二）精华液的选择参考</a:t>
            </a:r>
            <a:endParaRPr lang="zh-CN" altLang="en-US" sz="3100" dirty="0">
              <a:latin typeface="黑体" panose="02010609060101010101" pitchFamily="49" charset="-122"/>
              <a:ea typeface="黑体" panose="02010609060101010101" pitchFamily="49" charset="-122"/>
            </a:endParaRPr>
          </a:p>
          <a:p>
            <a:pPr marL="0" indent="0">
              <a:buNone/>
            </a:pPr>
            <a:r>
              <a:rPr lang="zh-CN" altLang="en-US" sz="2200" dirty="0">
                <a:latin typeface="黑体" panose="02010609060101010101" pitchFamily="49" charset="-122"/>
                <a:ea typeface="黑体" panose="02010609060101010101" pitchFamily="49" charset="-122"/>
              </a:rPr>
              <a:t>面膜功效主要取决于面膜的精华液配方与成分。 面膜中氧 他素丙酸脂，荧光粉等成分，就是属于面膜精华液成分问题，虽然其成分配比是厂家的，但也有很多注意事项：</a:t>
            </a:r>
          </a:p>
          <a:p>
            <a:pPr marL="0" indent="0">
              <a:buNone/>
            </a:pPr>
            <a:r>
              <a:rPr lang="zh-CN" altLang="en-US" sz="2200" dirty="0">
                <a:latin typeface="黑体" panose="02010609060101010101" pitchFamily="49" charset="-122"/>
                <a:ea typeface="黑体" panose="02010609060101010101" pitchFamily="49" charset="-122"/>
              </a:rPr>
              <a:t>首先，如何辨别供应商是否能提供好的原液：</a:t>
            </a:r>
          </a:p>
          <a:p>
            <a:pPr marL="0" indent="0">
              <a:buNone/>
            </a:pPr>
            <a:r>
              <a:rPr lang="zh-CN" altLang="en-US" sz="2200" dirty="0">
                <a:latin typeface="黑体" panose="02010609060101010101" pitchFamily="49" charset="-122"/>
                <a:ea typeface="黑体" panose="02010609060101010101" pitchFamily="49" charset="-122"/>
              </a:rPr>
              <a:t>第一：原料来源；是进口的多还是国产的多；</a:t>
            </a:r>
          </a:p>
          <a:p>
            <a:pPr marL="0" indent="0">
              <a:buNone/>
            </a:pPr>
            <a:r>
              <a:rPr lang="zh-CN" altLang="en-US" sz="2200" dirty="0">
                <a:latin typeface="黑体" panose="02010609060101010101" pitchFamily="49" charset="-122"/>
                <a:ea typeface="黑体" panose="02010609060101010101" pitchFamily="49" charset="-122"/>
              </a:rPr>
              <a:t>第二；看原液的基本成分的级别（如丙二醇、丁二醇等，几乎所有化妆品都含有），其原料有三个级别：化妆品级别，普通</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食品级别，较好</a:t>
            </a:r>
            <a:r>
              <a:rPr lang="en-US" altLang="zh-CN" sz="2200" dirty="0" err="1">
                <a:latin typeface="黑体" panose="02010609060101010101" pitchFamily="49" charset="-122"/>
                <a:ea typeface="黑体" panose="02010609060101010101" pitchFamily="49" charset="-122"/>
              </a:rPr>
              <a:t>ƒUSP</a:t>
            </a:r>
            <a:r>
              <a:rPr lang="zh-CN" altLang="en-US" sz="2200" dirty="0">
                <a:latin typeface="黑体" panose="02010609060101010101" pitchFamily="49" charset="-122"/>
                <a:ea typeface="黑体" panose="02010609060101010101" pitchFamily="49" charset="-122"/>
              </a:rPr>
              <a:t>医疗级别，最高。这些辨别通过查看原料来源</a:t>
            </a:r>
            <a:r>
              <a:rPr lang="en-US" altLang="zh-CN" sz="2200" dirty="0">
                <a:latin typeface="黑体" panose="02010609060101010101" pitchFamily="49" charset="-122"/>
                <a:ea typeface="黑体" panose="02010609060101010101" pitchFamily="49" charset="-122"/>
              </a:rPr>
              <a:t>MSDS</a:t>
            </a:r>
            <a:r>
              <a:rPr lang="zh-CN" altLang="en-US" sz="2200" dirty="0">
                <a:latin typeface="黑体" panose="02010609060101010101" pitchFamily="49" charset="-122"/>
                <a:ea typeface="黑体" panose="02010609060101010101" pitchFamily="49" charset="-122"/>
              </a:rPr>
              <a:t>报告即可得知。</a:t>
            </a:r>
          </a:p>
          <a:p>
            <a:pPr marL="0" indent="0">
              <a:buNone/>
            </a:pPr>
            <a:r>
              <a:rPr lang="zh-CN" altLang="en-US" sz="2200" dirty="0">
                <a:latin typeface="黑体" panose="02010609060101010101" pitchFamily="49" charset="-122"/>
                <a:ea typeface="黑体" panose="02010609060101010101" pitchFamily="49" charset="-122"/>
              </a:rPr>
              <a:t>另外，尽量避免具有刺激性的成分。比如一些高浓度去角质的成分，皮肤敏感者不宜使用含 、橡胶、冰片等成分。水杨酸常见于去除死皮，抑制痘痘，调节水油平衡的面膜中。但是，它的含量不能超过</a:t>
            </a:r>
            <a:r>
              <a:rPr lang="en-US" altLang="zh-CN" sz="2200" dirty="0">
                <a:latin typeface="黑体" panose="02010609060101010101" pitchFamily="49" charset="-122"/>
                <a:ea typeface="黑体" panose="02010609060101010101" pitchFamily="49" charset="-122"/>
              </a:rPr>
              <a:t>0.4%</a:t>
            </a:r>
            <a:r>
              <a:rPr lang="zh-CN" altLang="en-US" sz="2200" dirty="0">
                <a:latin typeface="黑体" panose="02010609060101010101" pitchFamily="49" charset="-122"/>
                <a:ea typeface="黑体" panose="02010609060101010101" pitchFamily="49" charset="-122"/>
              </a:rPr>
              <a:t>，否则会灼伤皮肤。</a:t>
            </a:r>
          </a:p>
          <a:p>
            <a:pPr marL="0" indent="0">
              <a:buNone/>
            </a:pPr>
            <a:r>
              <a:rPr lang="zh-CN" altLang="en-US" sz="2200" dirty="0">
                <a:latin typeface="黑体" panose="02010609060101010101" pitchFamily="49" charset="-122"/>
                <a:ea typeface="黑体" panose="02010609060101010101" pitchFamily="49" charset="-122"/>
              </a:rPr>
              <a:t>酒精成分不容忽视：面膜中的酒精成分也是不容忽视的，酒精的易挥发性，会带走肌肤水分，高分解能力在分解面部油份的时候，也破坏了皮肤自身的水脂膜。导致角质蛋白纤维化，皮肤老化脆弱。</a:t>
            </a:r>
          </a:p>
          <a:p>
            <a:pPr marL="0" indent="0">
              <a:buNone/>
            </a:pPr>
            <a:r>
              <a:rPr lang="zh-CN" altLang="en-US" sz="2200" dirty="0">
                <a:latin typeface="黑体" panose="02010609060101010101" pitchFamily="49" charset="-122"/>
                <a:ea typeface="黑体" panose="02010609060101010101" pitchFamily="49" charset="-122"/>
              </a:rPr>
              <a:t>果酸面膜使皮肤变薄，从而起美白和去角质效果，虽然在使用的时候效果很明显，有换肤功效，其实是用酸来腐蚀皮肤使其变薄，从而起美白和去角质效果。虽然在使用的时候效果很明显，但不久后您就会发现皮肤变的又薄又敏感，细看可到皮肤下的毛细血管。果酸具有高感光性，涂抹有果酸的皮肤暴露在太阳下特别容易嗮黑，色斑等症状愈演愈烈。</a:t>
            </a:r>
          </a:p>
          <a:p>
            <a:pPr marL="0" indent="0">
              <a:buNone/>
            </a:pPr>
            <a:endParaRPr lang="zh-CN" altLang="en-US" dirty="0"/>
          </a:p>
        </p:txBody>
      </p:sp>
    </p:spTree>
    <p:extLst>
      <p:ext uri="{BB962C8B-B14F-4D97-AF65-F5344CB8AC3E}">
        <p14:creationId xmlns="" xmlns:p14="http://schemas.microsoft.com/office/powerpoint/2010/main" val="37990783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31694"/>
            <a:ext cx="10515600" cy="5845269"/>
          </a:xfrm>
        </p:spPr>
        <p:txBody>
          <a:bodyPr>
            <a:normAutofit fontScale="92500" lnSpcReduction="10000"/>
          </a:bodyPr>
          <a:lstStyle/>
          <a:p>
            <a:pPr marL="0" indent="0">
              <a:buNone/>
            </a:pPr>
            <a:r>
              <a:rPr lang="zh-CN" altLang="en-US" sz="3100" b="1" dirty="0">
                <a:latin typeface="黑体" panose="02010609060101010101" pitchFamily="49" charset="-122"/>
                <a:ea typeface="黑体" panose="02010609060101010101" pitchFamily="49" charset="-122"/>
              </a:rPr>
              <a:t>（二）精华液的选择参考</a:t>
            </a:r>
            <a:endParaRPr lang="zh-CN" altLang="en-US" sz="3100" dirty="0">
              <a:latin typeface="黑体" panose="02010609060101010101" pitchFamily="49" charset="-122"/>
              <a:ea typeface="黑体" panose="02010609060101010101" pitchFamily="49" charset="-122"/>
            </a:endParaRPr>
          </a:p>
          <a:p>
            <a:pPr marL="0" indent="0">
              <a:buNone/>
            </a:pPr>
            <a:r>
              <a:rPr lang="zh-CN" altLang="en-US" sz="2200" dirty="0">
                <a:latin typeface="黑体" panose="02010609060101010101" pitchFamily="49" charset="-122"/>
                <a:ea typeface="黑体" panose="02010609060101010101" pitchFamily="49" charset="-122"/>
              </a:rPr>
              <a:t>面膜功效主要取决于面膜的精华液配方与成分。 面膜中氧 他素丙酸脂，荧光粉等成分，就是属于面膜精华液成分问题，虽然其成分配比是厂家的，但也有很多注意事项：</a:t>
            </a:r>
          </a:p>
          <a:p>
            <a:pPr marL="0" indent="0">
              <a:buNone/>
            </a:pPr>
            <a:r>
              <a:rPr lang="zh-CN" altLang="en-US" sz="2200" dirty="0">
                <a:latin typeface="黑体" panose="02010609060101010101" pitchFamily="49" charset="-122"/>
                <a:ea typeface="黑体" panose="02010609060101010101" pitchFamily="49" charset="-122"/>
              </a:rPr>
              <a:t>首先，如何辨别供应商是否能提供好的原液：</a:t>
            </a:r>
          </a:p>
          <a:p>
            <a:pPr marL="0" indent="0">
              <a:buNone/>
            </a:pPr>
            <a:r>
              <a:rPr lang="zh-CN" altLang="en-US" sz="2200" dirty="0">
                <a:latin typeface="黑体" panose="02010609060101010101" pitchFamily="49" charset="-122"/>
                <a:ea typeface="黑体" panose="02010609060101010101" pitchFamily="49" charset="-122"/>
              </a:rPr>
              <a:t>第一：原料来源；是进口的多还是国产的多；</a:t>
            </a:r>
          </a:p>
          <a:p>
            <a:pPr marL="0" indent="0">
              <a:buNone/>
            </a:pPr>
            <a:r>
              <a:rPr lang="zh-CN" altLang="en-US" sz="2200" dirty="0">
                <a:latin typeface="黑体" panose="02010609060101010101" pitchFamily="49" charset="-122"/>
                <a:ea typeface="黑体" panose="02010609060101010101" pitchFamily="49" charset="-122"/>
              </a:rPr>
              <a:t>第二；看原液的基本成分的级别（如丙二醇、丁二醇等，几乎所有化妆品都含有），其原料有三个级别：化妆品级别，普通</a:t>
            </a:r>
            <a:r>
              <a:rPr lang="en-US" altLang="zh-CN" sz="2200" dirty="0">
                <a:latin typeface="黑体" panose="02010609060101010101" pitchFamily="49" charset="-122"/>
                <a:ea typeface="黑体" panose="02010609060101010101" pitchFamily="49" charset="-122"/>
              </a:rPr>
              <a:t>‚</a:t>
            </a:r>
            <a:r>
              <a:rPr lang="zh-CN" altLang="en-US" sz="2200" dirty="0">
                <a:latin typeface="黑体" panose="02010609060101010101" pitchFamily="49" charset="-122"/>
                <a:ea typeface="黑体" panose="02010609060101010101" pitchFamily="49" charset="-122"/>
              </a:rPr>
              <a:t>食品级别，较好</a:t>
            </a:r>
            <a:r>
              <a:rPr lang="en-US" altLang="zh-CN" sz="2200" dirty="0" err="1">
                <a:latin typeface="黑体" panose="02010609060101010101" pitchFamily="49" charset="-122"/>
                <a:ea typeface="黑体" panose="02010609060101010101" pitchFamily="49" charset="-122"/>
              </a:rPr>
              <a:t>ƒUSP</a:t>
            </a:r>
            <a:r>
              <a:rPr lang="zh-CN" altLang="en-US" sz="2200" dirty="0">
                <a:latin typeface="黑体" panose="02010609060101010101" pitchFamily="49" charset="-122"/>
                <a:ea typeface="黑体" panose="02010609060101010101" pitchFamily="49" charset="-122"/>
              </a:rPr>
              <a:t>医疗级别，最高。这些辨别通过查看原料来源</a:t>
            </a:r>
            <a:r>
              <a:rPr lang="en-US" altLang="zh-CN" sz="2200" dirty="0">
                <a:latin typeface="黑体" panose="02010609060101010101" pitchFamily="49" charset="-122"/>
                <a:ea typeface="黑体" panose="02010609060101010101" pitchFamily="49" charset="-122"/>
              </a:rPr>
              <a:t>MSDS</a:t>
            </a:r>
            <a:r>
              <a:rPr lang="zh-CN" altLang="en-US" sz="2200" dirty="0">
                <a:latin typeface="黑体" panose="02010609060101010101" pitchFamily="49" charset="-122"/>
                <a:ea typeface="黑体" panose="02010609060101010101" pitchFamily="49" charset="-122"/>
              </a:rPr>
              <a:t>报告即可得知。</a:t>
            </a:r>
          </a:p>
          <a:p>
            <a:pPr marL="0" indent="0">
              <a:buNone/>
            </a:pPr>
            <a:r>
              <a:rPr lang="zh-CN" altLang="en-US" sz="2200" dirty="0">
                <a:latin typeface="黑体" panose="02010609060101010101" pitchFamily="49" charset="-122"/>
                <a:ea typeface="黑体" panose="02010609060101010101" pitchFamily="49" charset="-122"/>
              </a:rPr>
              <a:t>另外，尽量避免具有刺激性的成分。比如一些高浓度去角质的成分，皮肤敏感者不宜使用含 、橡胶、冰片等成分。水杨酸常见于去除死皮，抑制痘痘，调节水油平衡的面膜中。但是，它的含量不能超过</a:t>
            </a:r>
            <a:r>
              <a:rPr lang="en-US" altLang="zh-CN" sz="2200" dirty="0">
                <a:latin typeface="黑体" panose="02010609060101010101" pitchFamily="49" charset="-122"/>
                <a:ea typeface="黑体" panose="02010609060101010101" pitchFamily="49" charset="-122"/>
              </a:rPr>
              <a:t>0.4%</a:t>
            </a:r>
            <a:r>
              <a:rPr lang="zh-CN" altLang="en-US" sz="2200" dirty="0">
                <a:latin typeface="黑体" panose="02010609060101010101" pitchFamily="49" charset="-122"/>
                <a:ea typeface="黑体" panose="02010609060101010101" pitchFamily="49" charset="-122"/>
              </a:rPr>
              <a:t>，否则会灼伤皮肤。</a:t>
            </a:r>
          </a:p>
          <a:p>
            <a:pPr marL="0" indent="0">
              <a:buNone/>
            </a:pPr>
            <a:r>
              <a:rPr lang="zh-CN" altLang="en-US" sz="2200" dirty="0">
                <a:latin typeface="黑体" panose="02010609060101010101" pitchFamily="49" charset="-122"/>
                <a:ea typeface="黑体" panose="02010609060101010101" pitchFamily="49" charset="-122"/>
              </a:rPr>
              <a:t>酒精成分不容忽视：面膜中的酒精成分也是不容忽视的，酒精的易挥发性，会带走肌肤水分，高分解能力在分解面部油份的时候，也破坏了皮肤自身的水脂膜。导致角质蛋白纤维化，皮肤老化脆弱。</a:t>
            </a:r>
          </a:p>
          <a:p>
            <a:pPr marL="0" indent="0">
              <a:buNone/>
            </a:pPr>
            <a:r>
              <a:rPr lang="zh-CN" altLang="en-US" sz="2200" dirty="0">
                <a:latin typeface="黑体" panose="02010609060101010101" pitchFamily="49" charset="-122"/>
                <a:ea typeface="黑体" panose="02010609060101010101" pitchFamily="49" charset="-122"/>
              </a:rPr>
              <a:t>果酸面膜使皮肤变薄，从而起美白和去角质效果，虽然在使用的时候效果很明显，有换肤功效，其实是用酸来腐蚀皮肤使其变薄，从而起美白和去角质效果。虽然在使用的时候效果很明显，但不久后您就会发现皮肤变的又薄又敏感，细看可到皮肤下的毛细血管。果酸具有高感光性，涂抹有果酸的皮肤暴露在太阳下特别容易嗮黑，色斑等症状愈演愈烈。</a:t>
            </a:r>
          </a:p>
          <a:p>
            <a:pPr marL="0" indent="0">
              <a:buNone/>
            </a:pPr>
            <a:endParaRPr lang="zh-CN" altLang="en-US" dirty="0"/>
          </a:p>
        </p:txBody>
      </p:sp>
    </p:spTree>
    <p:extLst>
      <p:ext uri="{BB962C8B-B14F-4D97-AF65-F5344CB8AC3E}">
        <p14:creationId xmlns="" xmlns:p14="http://schemas.microsoft.com/office/powerpoint/2010/main" val="4127613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汞超标</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汞</a:t>
            </a:r>
            <a:r>
              <a:rPr lang="zh-CN" altLang="en-US" sz="2000" dirty="0">
                <a:latin typeface="黑体" panose="02010609060101010101" pitchFamily="49" charset="-122"/>
                <a:ea typeface="黑体" panose="02010609060101010101" pitchFamily="49" charset="-122"/>
              </a:rPr>
              <a:t>化合物是被无良厂商用于美白祛斑的面膜中，长期使用皮肤可能暂时性变白，可是皮肤严重纤维化，敏感脱皮怕光等问题随之而来，更有甚者将对自身机体器官及神经系统造成巨大损害。甚至导致失明。</a:t>
            </a:r>
          </a:p>
        </p:txBody>
      </p:sp>
    </p:spTree>
    <p:extLst>
      <p:ext uri="{BB962C8B-B14F-4D97-AF65-F5344CB8AC3E}">
        <p14:creationId xmlns="" xmlns:p14="http://schemas.microsoft.com/office/powerpoint/2010/main" val="1404848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31694"/>
            <a:ext cx="10515600" cy="5845269"/>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激素</a:t>
            </a:r>
            <a:r>
              <a:rPr lang="zh-CN" altLang="en-US" sz="2400" dirty="0" smtClean="0">
                <a:latin typeface="黑体" panose="02010609060101010101" pitchFamily="49" charset="-122"/>
                <a:ea typeface="黑体" panose="02010609060101010101" pitchFamily="49" charset="-122"/>
              </a:rPr>
              <a:t>：</a:t>
            </a:r>
            <a:endParaRPr lang="en-US" altLang="zh-CN" sz="2400" dirty="0" smtClean="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一般</a:t>
            </a:r>
            <a:r>
              <a:rPr lang="zh-CN" altLang="en-US" sz="2000" dirty="0">
                <a:latin typeface="黑体" panose="02010609060101010101" pitchFamily="49" charset="-122"/>
                <a:ea typeface="黑体" panose="02010609060101010101" pitchFamily="49" charset="-122"/>
              </a:rPr>
              <a:t>不合规的化妆品添加所谓“激素”，是指“副肾皮脂荷尔蒙”（）</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俗称美国仙丹，是由胆固醇所合成的类固醇。为处方用药。因为有优异消炎、止痒、杀菌和抗霉作用，可以内服，外用，而被广泛用于临床治疗。添加在化妆品中，可以抑制因为不明添加物可能引起的过敏反应。而且副肾皮脂荷尔蒙的副作用包含让皮肤变薄，会让使用者有皮肤变透亮的感觉。若过度使用此类固醇荷尔蒙，临床上有满月脸（</a:t>
            </a:r>
            <a:r>
              <a:rPr lang="en-US" altLang="zh-CN" sz="2000" dirty="0">
                <a:latin typeface="黑体" panose="02010609060101010101" pitchFamily="49" charset="-122"/>
                <a:ea typeface="黑体" panose="02010609060101010101" pitchFamily="49" charset="-122"/>
              </a:rPr>
              <a:t>moon face</a:t>
            </a:r>
            <a:r>
              <a:rPr lang="zh-CN" altLang="en-US" sz="2000" dirty="0">
                <a:latin typeface="黑体" panose="02010609060101010101" pitchFamily="49" charset="-122"/>
                <a:ea typeface="黑体" panose="02010609060101010101" pitchFamily="49" charset="-122"/>
              </a:rPr>
              <a:t>像满月般的脸），肥胖，高血压，多毛症等症状，添加在化妆品中会导致皮肤变薄、脆弱、抵御能力变差。皮肤对激素的依赖性增强，使用其他保养品容易不适应，产生过敏反应。</a:t>
            </a:r>
          </a:p>
        </p:txBody>
      </p:sp>
    </p:spTree>
    <p:extLst>
      <p:ext uri="{BB962C8B-B14F-4D97-AF65-F5344CB8AC3E}">
        <p14:creationId xmlns="" xmlns:p14="http://schemas.microsoft.com/office/powerpoint/2010/main" val="7767594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normAutofit/>
          </a:bodyPr>
          <a:lstStyle/>
          <a:p>
            <a:pPr marL="0" indent="0">
              <a:buNone/>
            </a:pPr>
            <a:r>
              <a:rPr lang="zh-CN" altLang="en-US" sz="4400" dirty="0" smtClean="0">
                <a:latin typeface="黑体" panose="02010609060101010101" pitchFamily="49" charset="-122"/>
                <a:ea typeface="黑体" panose="02010609060101010101" pitchFamily="49" charset="-122"/>
              </a:rPr>
              <a:t>            </a:t>
            </a:r>
            <a:endParaRPr lang="en-US" altLang="zh-CN" sz="4400" dirty="0" smtClean="0">
              <a:latin typeface="黑体" panose="02010609060101010101" pitchFamily="49" charset="-122"/>
              <a:ea typeface="黑体" panose="02010609060101010101" pitchFamily="49" charset="-122"/>
            </a:endParaRPr>
          </a:p>
          <a:p>
            <a:pPr marL="0" indent="0">
              <a:buNone/>
            </a:pPr>
            <a:r>
              <a:rPr lang="en-US" altLang="zh-CN" sz="4400" dirty="0">
                <a:latin typeface="黑体" panose="02010609060101010101" pitchFamily="49" charset="-122"/>
                <a:ea typeface="黑体" panose="02010609060101010101" pitchFamily="49" charset="-122"/>
              </a:rPr>
              <a:t> </a:t>
            </a:r>
            <a:r>
              <a:rPr lang="en-US" altLang="zh-CN" sz="4400" dirty="0" smtClean="0">
                <a:latin typeface="黑体" panose="02010609060101010101" pitchFamily="49" charset="-122"/>
                <a:ea typeface="黑体" panose="02010609060101010101" pitchFamily="49" charset="-122"/>
              </a:rPr>
              <a:t>            </a:t>
            </a:r>
            <a:r>
              <a:rPr lang="zh-CN" altLang="en-US" sz="4400" dirty="0" smtClean="0">
                <a:latin typeface="黑体" panose="02010609060101010101" pitchFamily="49" charset="-122"/>
                <a:ea typeface="黑体" panose="02010609060101010101" pitchFamily="49" charset="-122"/>
              </a:rPr>
              <a:t>精华</a:t>
            </a:r>
            <a:r>
              <a:rPr lang="zh-CN" altLang="en-US" sz="4400" dirty="0">
                <a:latin typeface="黑体" panose="02010609060101010101" pitchFamily="49" charset="-122"/>
                <a:ea typeface="黑体" panose="02010609060101010101" pitchFamily="49" charset="-122"/>
              </a:rPr>
              <a:t>液</a:t>
            </a:r>
            <a:r>
              <a:rPr lang="zh-CN" altLang="en-US" sz="4400" dirty="0" smtClean="0">
                <a:latin typeface="黑体" panose="02010609060101010101" pitchFamily="49" charset="-122"/>
                <a:ea typeface="黑体" panose="02010609060101010101" pitchFamily="49" charset="-122"/>
              </a:rPr>
              <a:t>成分</a:t>
            </a:r>
            <a:endParaRPr lang="zh-CN" altLang="en-US" sz="4400" dirty="0">
              <a:latin typeface="黑体" panose="02010609060101010101" pitchFamily="49" charset="-122"/>
              <a:ea typeface="黑体" panose="02010609060101010101" pitchFamily="49" charset="-122"/>
            </a:endParaRPr>
          </a:p>
        </p:txBody>
      </p:sp>
    </p:spTree>
    <p:extLst>
      <p:ext uri="{BB962C8B-B14F-4D97-AF65-F5344CB8AC3E}">
        <p14:creationId xmlns="" xmlns:p14="http://schemas.microsoft.com/office/powerpoint/2010/main" val="29290204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950259"/>
            <a:ext cx="10515600" cy="5226704"/>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水</a:t>
            </a:r>
            <a:endParaRPr lang="zh-CN" altLang="en-US" sz="2400" b="1"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很多</a:t>
            </a:r>
            <a:r>
              <a:rPr lang="zh-CN" altLang="en-US" sz="2000" dirty="0">
                <a:latin typeface="黑体" panose="02010609060101010101" pitchFamily="49" charset="-122"/>
                <a:ea typeface="黑体" panose="02010609060101010101" pitchFamily="49" charset="-122"/>
              </a:rPr>
              <a:t>产品为了突显自己“高大上”的特点，增加利润值，会在成分表的第一位“水”上玩文字游戏，比如“冰川水”、“深海水”、“矿物水”等。但按照相关规定，不管水源如何，护肤品中添加的水在成分表中只能简单的标注为“水”（即</a:t>
            </a:r>
            <a:r>
              <a:rPr lang="en-US" altLang="zh-CN" sz="2000" dirty="0">
                <a:latin typeface="黑体" panose="02010609060101010101" pitchFamily="49" charset="-122"/>
                <a:ea typeface="黑体" panose="02010609060101010101" pitchFamily="49" charset="-122"/>
              </a:rPr>
              <a:t>water</a:t>
            </a:r>
            <a:r>
              <a:rPr lang="zh-CN" altLang="en-US" sz="2000" dirty="0">
                <a:latin typeface="黑体" panose="02010609060101010101" pitchFamily="49" charset="-122"/>
                <a:ea typeface="黑体" panose="02010609060101010101" pitchFamily="49" charset="-122"/>
              </a:rPr>
              <a:t>），不能故弄玄虚误导消费者。另外，不管什么样的水，其本质都一样，就算发源地风景如何秀美，或是水源地如何知名，水对于肌肤改善的效果真的不大。</a:t>
            </a:r>
          </a:p>
          <a:p>
            <a:pPr marL="0" indent="0">
              <a:buNone/>
            </a:pPr>
            <a:endParaRPr lang="zh-CN" altLang="en-US" dirty="0"/>
          </a:p>
        </p:txBody>
      </p:sp>
    </p:spTree>
    <p:extLst>
      <p:ext uri="{BB962C8B-B14F-4D97-AF65-F5344CB8AC3E}">
        <p14:creationId xmlns="" xmlns:p14="http://schemas.microsoft.com/office/powerpoint/2010/main" val="7619175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酒精</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很多人</a:t>
            </a:r>
            <a:r>
              <a:rPr lang="zh-CN" altLang="en-US" sz="2000" dirty="0">
                <a:latin typeface="黑体" panose="02010609060101010101" pitchFamily="49" charset="-122"/>
                <a:ea typeface="黑体" panose="02010609060101010101" pitchFamily="49" charset="-122"/>
              </a:rPr>
              <a:t>特别是敏感性肌肤的看到护肤品成分表中带有“乙醇”（即酒精）二字就会从心里抵触。但其实，酒精是一种常用的溶剂，一些不溶于水的成分必须借助酒精才能充分溶解，只要浓度适中，酒精并不会对肌肤造成刺激，还可以收敛炎症，提升保养品的渗透效果。</a:t>
            </a:r>
          </a:p>
          <a:p>
            <a:pPr marL="0" indent="0">
              <a:buNone/>
            </a:pPr>
            <a:endParaRPr lang="zh-CN" altLang="en-US" dirty="0"/>
          </a:p>
        </p:txBody>
      </p:sp>
    </p:spTree>
    <p:extLst>
      <p:ext uri="{BB962C8B-B14F-4D97-AF65-F5344CB8AC3E}">
        <p14:creationId xmlns="" xmlns:p14="http://schemas.microsoft.com/office/powerpoint/2010/main" val="159425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溶剂</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在</a:t>
            </a:r>
            <a:r>
              <a:rPr lang="zh-CN" altLang="en-US" sz="2000" dirty="0">
                <a:latin typeface="黑体" panose="02010609060101010101" pitchFamily="49" charset="-122"/>
                <a:ea typeface="黑体" panose="02010609060101010101" pitchFamily="49" charset="-122"/>
              </a:rPr>
              <a:t>护肤品成分表中，溶剂（如丁二醇、丙三醇）之类的成分并没有切实改善肌肤的效果，只能辅助起到保湿作用，完全可以忽略，但它们很安全，不会对肌肤造成刺激。</a:t>
            </a:r>
          </a:p>
          <a:p>
            <a:pPr marL="0" indent="0">
              <a:buNone/>
            </a:pPr>
            <a:endParaRPr lang="zh-CN" altLang="en-US" dirty="0"/>
          </a:p>
        </p:txBody>
      </p:sp>
    </p:spTree>
    <p:extLst>
      <p:ext uri="{BB962C8B-B14F-4D97-AF65-F5344CB8AC3E}">
        <p14:creationId xmlns="" xmlns:p14="http://schemas.microsoft.com/office/powerpoint/2010/main" val="2167390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防腐剂</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在</a:t>
            </a:r>
            <a:r>
              <a:rPr lang="zh-CN" altLang="en-US" sz="2000" dirty="0">
                <a:latin typeface="黑体" panose="02010609060101010101" pitchFamily="49" charset="-122"/>
                <a:ea typeface="黑体" panose="02010609060101010101" pitchFamily="49" charset="-122"/>
              </a:rPr>
              <a:t>保养品中，苯氧乙醇、山梨酸钾、羟苯甲酯、多元醇类等都是常见的防腐剂，通常会单独出现或是搭配添加形成防腐系统。这些防腐剂添加的浓度有硬性要求，一般不能超过</a:t>
            </a:r>
            <a:r>
              <a:rPr lang="en-US" altLang="zh-CN" sz="2000" dirty="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，换句话说，如果不属于“猛料”成分，那在防腐系统之后出现的成分，不管被修饰或是宣传得多么华丽，都属于可以不用考虑的鸡肋，对肌肤的改善效果微乎其微。</a:t>
            </a:r>
          </a:p>
          <a:p>
            <a:pPr marL="0" indent="0">
              <a:buNone/>
            </a:pPr>
            <a:endParaRPr lang="zh-CN" altLang="en-US" dirty="0"/>
          </a:p>
        </p:txBody>
      </p:sp>
    </p:spTree>
    <p:extLst>
      <p:ext uri="{BB962C8B-B14F-4D97-AF65-F5344CB8AC3E}">
        <p14:creationId xmlns="" xmlns:p14="http://schemas.microsoft.com/office/powerpoint/2010/main" val="4687126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增稠剂</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保养</a:t>
            </a:r>
            <a:r>
              <a:rPr lang="zh-CN" altLang="en-US" sz="2000" dirty="0">
                <a:latin typeface="黑体" panose="02010609060101010101" pitchFamily="49" charset="-122"/>
                <a:ea typeface="黑体" panose="02010609060101010101" pitchFamily="49" charset="-122"/>
              </a:rPr>
              <a:t>品浓稠并不能和高营养划等号，很多时候是靠添加胶质才实现的视觉假象。为了增加卖相，很多保养品中会加入大量胶质成分，比如黄原胶、卡波姆或是淀粉衍生物，这些成分能营造比较浓郁的质地外观和清爽的使用感，但事实上对肌肤无益也无害。</a:t>
            </a:r>
          </a:p>
          <a:p>
            <a:pPr marL="0" indent="0">
              <a:buNone/>
            </a:pPr>
            <a:endParaRPr lang="zh-CN" altLang="en-US" dirty="0"/>
          </a:p>
        </p:txBody>
      </p:sp>
    </p:spTree>
    <p:extLst>
      <p:ext uri="{BB962C8B-B14F-4D97-AF65-F5344CB8AC3E}">
        <p14:creationId xmlns="" xmlns:p14="http://schemas.microsoft.com/office/powerpoint/2010/main" val="31870955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（三）蓝膜的选择参考</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蓝膜就是包裹隐形面膜，使之形状固定的材料，其成分主要是化纤材料，类似一次性无纺布的口罩，帽子与无纺布购物袋材质。属于工业级材料。在生产过程中，为了增强蓝膜的韧性，可能会在制程中添加碳酸钙</a:t>
            </a:r>
            <a:r>
              <a:rPr lang="en-US" altLang="zh-CN" sz="2000" dirty="0">
                <a:latin typeface="黑体" panose="02010609060101010101" pitchFamily="49" charset="-122"/>
                <a:ea typeface="黑体" panose="02010609060101010101" pitchFamily="49" charset="-122"/>
              </a:rPr>
              <a:t>CaCo3(</a:t>
            </a:r>
            <a:r>
              <a:rPr lang="zh-CN" altLang="en-US" sz="2000" dirty="0">
                <a:latin typeface="黑体" panose="02010609060101010101" pitchFamily="49" charset="-122"/>
                <a:ea typeface="黑体" panose="02010609060101010101" pitchFamily="49" charset="-122"/>
              </a:rPr>
              <a:t>俗称石灰石</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或丙烯酰胺，当膜材泡在面膜精华液中，蓝膜中的碳酸钙若释放到精华液，会造成精华液浑浊；若丙烯酰胺释放到精华液中，会对皮肤产生致癌性，所以在选择膜时要做好严格测试方可采用。</a:t>
            </a:r>
          </a:p>
          <a:p>
            <a:endParaRPr lang="zh-CN" altLang="en-US" dirty="0"/>
          </a:p>
        </p:txBody>
      </p:sp>
    </p:spTree>
    <p:extLst>
      <p:ext uri="{BB962C8B-B14F-4D97-AF65-F5344CB8AC3E}">
        <p14:creationId xmlns="" xmlns:p14="http://schemas.microsoft.com/office/powerpoint/2010/main" val="19840035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normAutofit/>
          </a:bodyPr>
          <a:lstStyle/>
          <a:p>
            <a:pPr marL="0" indent="0">
              <a:buNone/>
            </a:pPr>
            <a:r>
              <a:rPr lang="zh-CN" altLang="en-US" sz="4400" dirty="0" smtClean="0">
                <a:latin typeface="黑体" panose="02010609060101010101" pitchFamily="49" charset="-122"/>
                <a:ea typeface="黑体" panose="02010609060101010101" pitchFamily="49" charset="-122"/>
              </a:rPr>
              <a:t>               </a:t>
            </a:r>
            <a:endParaRPr lang="en-US" altLang="zh-CN" sz="4400" dirty="0" smtClean="0">
              <a:latin typeface="黑体" panose="02010609060101010101" pitchFamily="49" charset="-122"/>
              <a:ea typeface="黑体" panose="02010609060101010101" pitchFamily="49" charset="-122"/>
            </a:endParaRPr>
          </a:p>
          <a:p>
            <a:pPr marL="0" indent="0">
              <a:buNone/>
            </a:pPr>
            <a:r>
              <a:rPr lang="en-US" altLang="zh-CN" sz="4400" dirty="0">
                <a:latin typeface="黑体" panose="02010609060101010101" pitchFamily="49" charset="-122"/>
                <a:ea typeface="黑体" panose="02010609060101010101" pitchFamily="49" charset="-122"/>
              </a:rPr>
              <a:t> </a:t>
            </a:r>
            <a:r>
              <a:rPr lang="en-US" altLang="zh-CN" sz="4400" dirty="0" smtClean="0">
                <a:latin typeface="黑体" panose="02010609060101010101" pitchFamily="49" charset="-122"/>
                <a:ea typeface="黑体" panose="02010609060101010101" pitchFamily="49" charset="-122"/>
              </a:rPr>
              <a:t>              </a:t>
            </a:r>
            <a:r>
              <a:rPr lang="zh-CN" altLang="en-US" sz="4400" dirty="0" smtClean="0">
                <a:latin typeface="黑体" panose="02010609060101010101" pitchFamily="49" charset="-122"/>
                <a:ea typeface="黑体" panose="02010609060101010101" pitchFamily="49" charset="-122"/>
              </a:rPr>
              <a:t>面膜功能</a:t>
            </a:r>
            <a:endParaRPr lang="zh-CN" altLang="en-US" sz="4400" dirty="0">
              <a:latin typeface="黑体" panose="02010609060101010101" pitchFamily="49" charset="-122"/>
              <a:ea typeface="黑体" panose="02010609060101010101" pitchFamily="49" charset="-122"/>
            </a:endParaRPr>
          </a:p>
        </p:txBody>
      </p:sp>
    </p:spTree>
    <p:extLst>
      <p:ext uri="{BB962C8B-B14F-4D97-AF65-F5344CB8AC3E}">
        <p14:creationId xmlns="" xmlns:p14="http://schemas.microsoft.com/office/powerpoint/2010/main" val="39874592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76518"/>
            <a:ext cx="10515600" cy="5800445"/>
          </a:xfrm>
        </p:spPr>
        <p:txBody>
          <a:bodyPr>
            <a:normAutofit/>
          </a:bodyPr>
          <a:lstStyle/>
          <a:p>
            <a:pPr marL="0" indent="0">
              <a:buNone/>
            </a:pPr>
            <a:r>
              <a:rPr lang="zh-CN" altLang="en-US" sz="2600" b="1" dirty="0" smtClean="0">
                <a:latin typeface="黑体" panose="02010609060101010101" pitchFamily="49" charset="-122"/>
                <a:ea typeface="黑体" panose="02010609060101010101" pitchFamily="49" charset="-122"/>
              </a:rPr>
              <a:t>美白</a:t>
            </a:r>
            <a:r>
              <a:rPr lang="zh-CN" altLang="en-US" sz="2600" b="1" dirty="0">
                <a:latin typeface="黑体" panose="02010609060101010101" pitchFamily="49" charset="-122"/>
                <a:ea typeface="黑体" panose="02010609060101010101" pitchFamily="49" charset="-122"/>
              </a:rPr>
              <a:t>：</a:t>
            </a:r>
            <a:endParaRPr lang="zh-CN" altLang="en-US" sz="26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卫生部</a:t>
            </a:r>
            <a:r>
              <a:rPr lang="zh-CN" altLang="en-US" sz="2000" dirty="0">
                <a:latin typeface="黑体" panose="02010609060101010101" pitchFamily="49" charset="-122"/>
                <a:ea typeface="黑体" panose="02010609060101010101" pitchFamily="49" charset="-122"/>
              </a:rPr>
              <a:t>对化妆品管制，只要没有美白要单独特殊审批</a:t>
            </a:r>
          </a:p>
          <a:p>
            <a:pPr marL="0" indent="0">
              <a:buNone/>
            </a:pPr>
            <a:r>
              <a:rPr lang="zh-CN" altLang="en-US" sz="2000" dirty="0">
                <a:latin typeface="黑体" panose="02010609060101010101" pitchFamily="49" charset="-122"/>
                <a:ea typeface="黑体" panose="02010609060101010101" pitchFamily="49" charset="-122"/>
              </a:rPr>
              <a:t>如果不含铅汞荧光剂，最关键的功能是祛黄祛色素</a:t>
            </a:r>
          </a:p>
          <a:p>
            <a:pPr marL="0" indent="0">
              <a:buNone/>
            </a:pPr>
            <a:r>
              <a:rPr lang="en-US" altLang="zh-CN" sz="2000" dirty="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维生素</a:t>
            </a:r>
            <a:r>
              <a:rPr lang="en-US" altLang="zh-CN" sz="2000" dirty="0">
                <a:latin typeface="黑体" panose="02010609060101010101" pitchFamily="49" charset="-122"/>
                <a:ea typeface="黑体" panose="02010609060101010101" pitchFamily="49" charset="-122"/>
              </a:rPr>
              <a:t>C</a:t>
            </a:r>
            <a:r>
              <a:rPr lang="zh-CN" altLang="en-US" sz="2000" dirty="0">
                <a:latin typeface="黑体" panose="02010609060101010101" pitchFamily="49" charset="-122"/>
                <a:ea typeface="黑体" panose="02010609060101010101" pitchFamily="49" charset="-122"/>
              </a:rPr>
              <a:t>和维生素</a:t>
            </a:r>
            <a:r>
              <a:rPr lang="en-US" altLang="zh-CN" sz="2000" dirty="0">
                <a:latin typeface="黑体" panose="02010609060101010101" pitchFamily="49" charset="-122"/>
                <a:ea typeface="黑体" panose="02010609060101010101" pitchFamily="49" charset="-122"/>
              </a:rPr>
              <a:t>E</a:t>
            </a:r>
            <a:endParaRPr lang="zh-CN" altLang="en-US" sz="20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功效：具有强抗氧化、美白肤色、淡化色斑，增强美白作用。</a:t>
            </a:r>
          </a:p>
          <a:p>
            <a:pPr marL="0" indent="0">
              <a:buNone/>
            </a:pP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、天然植物的抗氧化活性成分</a:t>
            </a:r>
          </a:p>
          <a:p>
            <a:pPr marL="0" indent="0">
              <a:buNone/>
            </a:pPr>
            <a:r>
              <a:rPr lang="zh-CN" altLang="en-US" sz="2000" dirty="0">
                <a:latin typeface="黑体" panose="02010609060101010101" pitchFamily="49" charset="-122"/>
                <a:ea typeface="黑体" panose="02010609060101010101" pitchFamily="49" charset="-122"/>
              </a:rPr>
              <a:t>功效：减少炎症、天然淡化色斑、美白肤色。</a:t>
            </a:r>
          </a:p>
          <a:p>
            <a:pPr marL="0" indent="0">
              <a:buNone/>
            </a:pPr>
            <a:r>
              <a:rPr lang="en-US" altLang="zh-CN" sz="2000" dirty="0">
                <a:latin typeface="黑体" panose="02010609060101010101" pitchFamily="49" charset="-122"/>
                <a:ea typeface="黑体" panose="02010609060101010101" pitchFamily="49" charset="-122"/>
              </a:rPr>
              <a:t>3.</a:t>
            </a:r>
            <a:r>
              <a:rPr lang="zh-CN" altLang="en-US" sz="2000" dirty="0">
                <a:latin typeface="黑体" panose="02010609060101010101" pitchFamily="49" charset="-122"/>
                <a:ea typeface="黑体" panose="02010609060101010101" pitchFamily="49" charset="-122"/>
              </a:rPr>
              <a:t>、水杨酸类</a:t>
            </a:r>
          </a:p>
          <a:p>
            <a:pPr marL="0" indent="0">
              <a:buNone/>
            </a:pPr>
            <a:r>
              <a:rPr lang="zh-CN" altLang="en-US" sz="2000" dirty="0">
                <a:latin typeface="黑体" panose="02010609060101010101" pitchFamily="49" charset="-122"/>
                <a:ea typeface="黑体" panose="02010609060101010101" pitchFamily="49" charset="-122"/>
              </a:rPr>
              <a:t>功效：去角质、帮助均匀肤色、保湿并淡化皮肤表面的晦暗色泽。</a:t>
            </a:r>
          </a:p>
          <a:p>
            <a:pPr marL="0" indent="0">
              <a:buNone/>
            </a:pPr>
            <a:r>
              <a:rPr lang="en-US" altLang="zh-CN" sz="2000" dirty="0">
                <a:latin typeface="黑体" panose="02010609060101010101" pitchFamily="49" charset="-122"/>
                <a:ea typeface="黑体" panose="02010609060101010101" pitchFamily="49" charset="-122"/>
              </a:rPr>
              <a:t>4</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曲酸</a:t>
            </a:r>
          </a:p>
          <a:p>
            <a:pPr marL="0" indent="0">
              <a:buNone/>
            </a:pPr>
            <a:r>
              <a:rPr lang="zh-CN" altLang="en-US" sz="2000" dirty="0">
                <a:latin typeface="黑体" panose="02010609060101010101" pitchFamily="49" charset="-122"/>
                <a:ea typeface="黑体" panose="02010609060101010101" pitchFamily="49" charset="-122"/>
              </a:rPr>
              <a:t>功效：避免了过多的黑色素合成，淡化皮肤颜色。</a:t>
            </a:r>
          </a:p>
          <a:p>
            <a:pPr marL="0" indent="0">
              <a:buNone/>
            </a:pPr>
            <a:r>
              <a:rPr lang="en-US" altLang="zh-CN" sz="2000" dirty="0">
                <a:latin typeface="黑体" panose="02010609060101010101" pitchFamily="49" charset="-122"/>
                <a:ea typeface="黑体" panose="02010609060101010101" pitchFamily="49" charset="-122"/>
              </a:rPr>
              <a:t>5</a:t>
            </a:r>
            <a:r>
              <a:rPr lang="zh-CN" altLang="en-US"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尼克酰胺</a:t>
            </a:r>
          </a:p>
          <a:p>
            <a:pPr marL="0" indent="0">
              <a:buNone/>
            </a:pPr>
            <a:r>
              <a:rPr lang="zh-CN" altLang="en-US" sz="2000" dirty="0">
                <a:latin typeface="黑体" panose="02010609060101010101" pitchFamily="49" charset="-122"/>
                <a:ea typeface="黑体" panose="02010609060101010101" pitchFamily="49" charset="-122"/>
              </a:rPr>
              <a:t>功效：具有抗氧化和抗炎症，帮助细胞恢复能量，起到整体亮白肤色的作用。</a:t>
            </a:r>
          </a:p>
          <a:p>
            <a:pPr marL="0" indent="0">
              <a:buNone/>
            </a:pPr>
            <a:endParaRPr lang="zh-CN" altLang="en-US" dirty="0"/>
          </a:p>
        </p:txBody>
      </p:sp>
    </p:spTree>
    <p:extLst>
      <p:ext uri="{BB962C8B-B14F-4D97-AF65-F5344CB8AC3E}">
        <p14:creationId xmlns="" xmlns:p14="http://schemas.microsoft.com/office/powerpoint/2010/main" val="33473976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0"/>
            <a:ext cx="10515600" cy="6176963"/>
          </a:xfrm>
        </p:spPr>
        <p:txBody>
          <a:bodyPr>
            <a:normAutofit/>
          </a:bodyPr>
          <a:lstStyle/>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endParaRPr lang="en-US" altLang="zh-CN" sz="2000" dirty="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6</a:t>
            </a:r>
            <a:r>
              <a:rPr lang="zh-CN" altLang="en-US" sz="2000" dirty="0">
                <a:latin typeface="黑体" panose="02010609060101010101" pitchFamily="49" charset="-122"/>
                <a:ea typeface="黑体" panose="02010609060101010101" pitchFamily="49" charset="-122"/>
              </a:rPr>
              <a:t>、防晒剂</a:t>
            </a:r>
          </a:p>
          <a:p>
            <a:pPr marL="0" indent="0">
              <a:buNone/>
            </a:pPr>
            <a:r>
              <a:rPr lang="zh-CN" altLang="en-US" sz="2000" dirty="0">
                <a:latin typeface="黑体" panose="02010609060101010101" pitchFamily="49" charset="-122"/>
                <a:ea typeface="黑体" panose="02010609060101010101" pitchFamily="49" charset="-122"/>
              </a:rPr>
              <a:t>功效：预防色素的过度合成和聚积。</a:t>
            </a:r>
          </a:p>
          <a:p>
            <a:pPr marL="0" indent="0">
              <a:buNone/>
            </a:pPr>
            <a:r>
              <a:rPr lang="en-US" altLang="zh-CN" sz="2000" dirty="0">
                <a:latin typeface="黑体" panose="02010609060101010101" pitchFamily="49" charset="-122"/>
                <a:ea typeface="黑体" panose="02010609060101010101" pitchFamily="49" charset="-122"/>
              </a:rPr>
              <a:t>7</a:t>
            </a:r>
            <a:r>
              <a:rPr lang="zh-CN" altLang="en-US" sz="2000" dirty="0">
                <a:latin typeface="黑体" panose="02010609060101010101" pitchFamily="49" charset="-122"/>
                <a:ea typeface="黑体" panose="02010609060101010101" pitchFamily="49" charset="-122"/>
              </a:rPr>
              <a:t>、果酸</a:t>
            </a:r>
          </a:p>
          <a:p>
            <a:pPr marL="0" indent="0">
              <a:buNone/>
            </a:pPr>
            <a:r>
              <a:rPr lang="zh-CN" altLang="en-US" sz="2000" dirty="0">
                <a:latin typeface="黑体" panose="02010609060101010101" pitchFamily="49" charset="-122"/>
                <a:ea typeface="黑体" panose="02010609060101010101" pitchFamily="49" charset="-122"/>
              </a:rPr>
              <a:t>功效：提炼自水果的一种酸，其中又以提炼自甘蔗的甘醇酸效果最佳，目前最常被使用。作用在于去除过度角化的角质层后，刺激新细胞的生长，同时有助于去除脸部细纹，淡化表皮色素，使皮肤变得更柔软、白皙、光滑且富有弹性。</a:t>
            </a:r>
          </a:p>
          <a:p>
            <a:pPr marL="0" indent="0">
              <a:buNone/>
            </a:pPr>
            <a:r>
              <a:rPr lang="en-US" altLang="zh-CN" sz="2000" dirty="0">
                <a:latin typeface="黑体" panose="02010609060101010101" pitchFamily="49" charset="-122"/>
                <a:ea typeface="黑体" panose="02010609060101010101" pitchFamily="49" charset="-122"/>
              </a:rPr>
              <a:t>8</a:t>
            </a:r>
            <a:r>
              <a:rPr lang="zh-CN" altLang="en-US" sz="2000" dirty="0">
                <a:latin typeface="黑体" panose="02010609060101010101" pitchFamily="49" charset="-122"/>
                <a:ea typeface="黑体" panose="02010609060101010101" pitchFamily="49" charset="-122"/>
              </a:rPr>
              <a:t>、芦荟</a:t>
            </a:r>
          </a:p>
          <a:p>
            <a:pPr marL="0" indent="0">
              <a:buNone/>
            </a:pPr>
            <a:r>
              <a:rPr lang="zh-CN" altLang="en-US" sz="2000" dirty="0">
                <a:latin typeface="黑体" panose="02010609060101010101" pitchFamily="49" charset="-122"/>
                <a:ea typeface="黑体" panose="02010609060101010101" pitchFamily="49" charset="-122"/>
              </a:rPr>
              <a:t>功效：芦荟用在美白产品中是因为它对晒后的皮肤有很好的护理作用，减轻紫外线刺激带来的皮肤黑化。</a:t>
            </a:r>
          </a:p>
          <a:p>
            <a:pPr marL="0" indent="0">
              <a:buNone/>
            </a:pPr>
            <a:r>
              <a:rPr lang="zh-CN" altLang="en-US" sz="2000" dirty="0">
                <a:latin typeface="黑体" panose="02010609060101010101" pitchFamily="49" charset="-122"/>
                <a:ea typeface="黑体" panose="02010609060101010101" pitchFamily="49" charset="-122"/>
              </a:rPr>
              <a:t>芦荟几乎是全能的</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保湿、防晒、祛斑、除皱、美白、防衰老，甚至护发。据传使用鲜芦荟汁是</a:t>
            </a:r>
            <a:r>
              <a:rPr lang="zh-CN" altLang="en-US" sz="2000" dirty="0" smtClean="0">
                <a:latin typeface="黑体" panose="02010609060101010101" pitchFamily="49" charset="-122"/>
                <a:ea typeface="黑体" panose="02010609060101010101" pitchFamily="49" charset="-122"/>
              </a:rPr>
              <a:t>埃及女王</a:t>
            </a:r>
            <a:r>
              <a:rPr lang="zh-CN" altLang="en-US" sz="2000" dirty="0">
                <a:latin typeface="黑体" panose="02010609060101010101" pitchFamily="49" charset="-122"/>
                <a:ea typeface="黑体" panose="02010609060101010101" pitchFamily="49" charset="-122"/>
              </a:rPr>
              <a:t>克娄巴特拉的驻颜秘方。</a:t>
            </a:r>
          </a:p>
          <a:p>
            <a:pPr marL="0" indent="0">
              <a:buNone/>
            </a:pPr>
            <a:endParaRPr lang="zh-CN" altLang="en-US" dirty="0"/>
          </a:p>
        </p:txBody>
      </p:sp>
    </p:spTree>
    <p:extLst>
      <p:ext uri="{BB962C8B-B14F-4D97-AF65-F5344CB8AC3E}">
        <p14:creationId xmlns="" xmlns:p14="http://schemas.microsoft.com/office/powerpoint/2010/main" val="17542258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02024"/>
            <a:ext cx="10515600" cy="5674939"/>
          </a:xfrm>
        </p:spPr>
        <p:txBody>
          <a:bodyPr>
            <a:normAutofit/>
          </a:bodyPr>
          <a:lstStyle/>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endParaRPr lang="en-US" altLang="zh-CN" sz="2000" dirty="0">
              <a:latin typeface="黑体" panose="02010609060101010101" pitchFamily="49" charset="-122"/>
              <a:ea typeface="黑体" panose="02010609060101010101" pitchFamily="49" charset="-122"/>
            </a:endParaRPr>
          </a:p>
          <a:p>
            <a:pPr marL="0" indent="0">
              <a:buNone/>
            </a:pPr>
            <a:r>
              <a:rPr lang="en-US" altLang="zh-CN" sz="2000" dirty="0" smtClean="0">
                <a:latin typeface="黑体" panose="02010609060101010101" pitchFamily="49" charset="-122"/>
                <a:ea typeface="黑体" panose="02010609060101010101" pitchFamily="49" charset="-122"/>
              </a:rPr>
              <a:t>9</a:t>
            </a:r>
            <a:r>
              <a:rPr lang="zh-CN" altLang="en-US" sz="2000" dirty="0">
                <a:latin typeface="黑体" panose="02010609060101010101" pitchFamily="49" charset="-122"/>
                <a:ea typeface="黑体" panose="02010609060101010101" pitchFamily="49" charset="-122"/>
              </a:rPr>
              <a:t>、甘草、桑树提取物</a:t>
            </a:r>
          </a:p>
          <a:p>
            <a:pPr marL="0" indent="0">
              <a:buNone/>
            </a:pPr>
            <a:r>
              <a:rPr lang="zh-CN" altLang="en-US" sz="2000" dirty="0">
                <a:latin typeface="黑体" panose="02010609060101010101" pitchFamily="49" charset="-122"/>
                <a:ea typeface="黑体" panose="02010609060101010101" pitchFamily="49" charset="-122"/>
              </a:rPr>
              <a:t>功效：从甘草的根中提取而来，一般添加在日晒后的护理产品中，用来消除强烈日晒后皮肤上的细微炎症。甘草提取物安全性很好，桑树提取物是由法国人开发出来的美白成分，作用温和有效。</a:t>
            </a:r>
          </a:p>
          <a:p>
            <a:pPr marL="0" indent="0">
              <a:buNone/>
            </a:pPr>
            <a:r>
              <a:rPr lang="en-US" altLang="zh-CN" sz="2000" dirty="0">
                <a:latin typeface="黑体" panose="02010609060101010101" pitchFamily="49" charset="-122"/>
                <a:ea typeface="黑体" panose="02010609060101010101" pitchFamily="49" charset="-122"/>
              </a:rPr>
              <a:t>10</a:t>
            </a:r>
            <a:r>
              <a:rPr lang="zh-CN" altLang="en-US" sz="2000" dirty="0">
                <a:latin typeface="黑体" panose="02010609060101010101" pitchFamily="49" charset="-122"/>
                <a:ea typeface="黑体" panose="02010609060101010101" pitchFamily="49" charset="-122"/>
              </a:rPr>
              <a:t>、内皮素桔抗剂</a:t>
            </a:r>
          </a:p>
          <a:p>
            <a:pPr marL="0" indent="0">
              <a:buNone/>
            </a:pPr>
            <a:r>
              <a:rPr lang="zh-CN" altLang="en-US" sz="2000" dirty="0">
                <a:latin typeface="黑体" panose="02010609060101010101" pitchFamily="49" charset="-122"/>
                <a:ea typeface="黑体" panose="02010609060101010101" pitchFamily="49" charset="-122"/>
              </a:rPr>
              <a:t>功效：内皮素桔抗剂进入皮肤，可以和黑色素细胞膜的受体结合，使内皮素失去作用。</a:t>
            </a:r>
          </a:p>
          <a:p>
            <a:pPr marL="0" indent="0">
              <a:buNone/>
            </a:pPr>
            <a:r>
              <a:rPr lang="zh-CN" altLang="en-US" sz="2000" dirty="0">
                <a:latin typeface="黑体" panose="02010609060101010101" pitchFamily="49" charset="-122"/>
                <a:ea typeface="黑体" panose="02010609060101010101" pitchFamily="49" charset="-122"/>
              </a:rPr>
              <a:t>熊果苷，光苷草腚，维</a:t>
            </a:r>
            <a:r>
              <a:rPr lang="en-US" altLang="zh-CN" sz="2000" dirty="0">
                <a:latin typeface="黑体" panose="02010609060101010101" pitchFamily="49" charset="-122"/>
                <a:ea typeface="黑体" panose="02010609060101010101" pitchFamily="49" charset="-122"/>
              </a:rPr>
              <a:t>C</a:t>
            </a:r>
            <a:r>
              <a:rPr lang="zh-CN" altLang="en-US" sz="2000" dirty="0">
                <a:latin typeface="黑体" panose="02010609060101010101" pitchFamily="49" charset="-122"/>
                <a:ea typeface="黑体" panose="02010609060101010101" pitchFamily="49" charset="-122"/>
              </a:rPr>
              <a:t>（左旋</a:t>
            </a:r>
            <a:r>
              <a:rPr lang="en-US" altLang="zh-CN" sz="2000" dirty="0">
                <a:latin typeface="黑体" panose="02010609060101010101" pitchFamily="49" charset="-122"/>
                <a:ea typeface="黑体" panose="02010609060101010101" pitchFamily="49" charset="-122"/>
              </a:rPr>
              <a:t>C</a:t>
            </a:r>
            <a:r>
              <a:rPr lang="zh-CN" altLang="en-US" sz="2000" dirty="0">
                <a:latin typeface="黑体" panose="02010609060101010101" pitchFamily="49" charset="-122"/>
                <a:ea typeface="黑体" panose="02010609060101010101" pitchFamily="49" charset="-122"/>
              </a:rPr>
              <a:t>），甘草黄酮</a:t>
            </a:r>
          </a:p>
          <a:p>
            <a:pPr marL="0" indent="0">
              <a:buNone/>
            </a:pPr>
            <a:r>
              <a:rPr lang="zh-CN" altLang="en-US" sz="2000" dirty="0">
                <a:latin typeface="黑体" panose="02010609060101010101" pitchFamily="49" charset="-122"/>
                <a:ea typeface="黑体" panose="02010609060101010101" pitchFamily="49" charset="-122"/>
              </a:rPr>
              <a:t>植物</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玫瑰等有美白功能</a:t>
            </a:r>
          </a:p>
          <a:p>
            <a:pPr marL="0" indent="0">
              <a:buNone/>
            </a:pPr>
            <a:r>
              <a:rPr lang="zh-CN" altLang="en-US" sz="2000" dirty="0">
                <a:latin typeface="黑体" panose="02010609060101010101" pitchFamily="49" charset="-122"/>
                <a:ea typeface="黑体" panose="02010609060101010101" pitchFamily="49" charset="-122"/>
              </a:rPr>
              <a:t>可以祛黄和色素沉积</a:t>
            </a:r>
          </a:p>
          <a:p>
            <a:pPr marL="0" indent="0">
              <a:buNone/>
            </a:pPr>
            <a:endParaRPr lang="zh-CN" altLang="en-US" dirty="0"/>
          </a:p>
        </p:txBody>
      </p:sp>
    </p:spTree>
    <p:extLst>
      <p:ext uri="{BB962C8B-B14F-4D97-AF65-F5344CB8AC3E}">
        <p14:creationId xmlns="" xmlns:p14="http://schemas.microsoft.com/office/powerpoint/2010/main" val="170815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75129"/>
            <a:ext cx="10515600" cy="5701834"/>
          </a:xfrm>
        </p:spPr>
        <p:txBody>
          <a:bodyPr>
            <a:normAutofit/>
          </a:bodyPr>
          <a:lstStyle/>
          <a:p>
            <a:pPr marL="0" indent="0">
              <a:buNone/>
            </a:pPr>
            <a:r>
              <a:rPr lang="zh-CN" altLang="en-US" sz="2400" b="1" dirty="0">
                <a:latin typeface="黑体" panose="02010609060101010101" pitchFamily="49" charset="-122"/>
                <a:ea typeface="黑体" panose="02010609060101010101" pitchFamily="49" charset="-122"/>
              </a:rPr>
              <a:t>温馨</a:t>
            </a:r>
            <a:r>
              <a:rPr lang="zh-CN" altLang="en-US" sz="2400" b="1" dirty="0" smtClean="0">
                <a:latin typeface="黑体" panose="02010609060101010101" pitchFamily="49" charset="-122"/>
                <a:ea typeface="黑体" panose="02010609060101010101" pitchFamily="49" charset="-122"/>
              </a:rPr>
              <a:t>提示：</a:t>
            </a:r>
            <a:r>
              <a:rPr lang="zh-CN" altLang="en-US" b="1" dirty="0"/>
              <a:t/>
            </a:r>
            <a:br>
              <a:rPr lang="zh-CN" altLang="en-US" b="1" dirty="0"/>
            </a:br>
            <a:endParaRPr lang="zh-CN" altLang="en-US" dirty="0"/>
          </a:p>
          <a:p>
            <a:pPr marL="0" indent="0">
              <a:buNone/>
            </a:pPr>
            <a:r>
              <a:rPr lang="zh-CN" altLang="en-US" sz="2000" dirty="0">
                <a:latin typeface="黑体" panose="02010609060101010101" pitchFamily="49" charset="-122"/>
                <a:ea typeface="黑体" panose="02010609060101010101" pitchFamily="49" charset="-122"/>
              </a:rPr>
              <a:t>其实很多美白成分是有感光作用的，稍微使用不好的话也会让肌肤变黑。比如，柑桔类</a:t>
            </a:r>
            <a:r>
              <a:rPr lang="en-US" altLang="zh-CN" sz="2000" dirty="0">
                <a:latin typeface="黑体" panose="02010609060101010101" pitchFamily="49" charset="-122"/>
                <a:ea typeface="黑体" panose="02010609060101010101" pitchFamily="49" charset="-122"/>
              </a:rPr>
              <a:t>VC</a:t>
            </a:r>
            <a:r>
              <a:rPr lang="zh-CN" altLang="en-US" sz="2000" dirty="0">
                <a:latin typeface="黑体" panose="02010609060101010101" pitchFamily="49" charset="-122"/>
                <a:ea typeface="黑体" panose="02010609060101010101" pitchFamily="49" charset="-122"/>
              </a:rPr>
              <a:t>，熊果苷是感光的美白成分，容易起色斑，最好晚上清洁肌肤后使用。白天用有这些成分的美白产品一定要用防晒哦。很多美白产品都会有轻微去角质的功能，所以美白面膜使用时要间隔几天。</a:t>
            </a:r>
          </a:p>
          <a:p>
            <a:pPr marL="0" indent="0">
              <a:buNone/>
            </a:pPr>
            <a:r>
              <a:rPr lang="zh-CN" altLang="en-US" sz="2000" dirty="0">
                <a:latin typeface="黑体" panose="02010609060101010101" pitchFamily="49" charset="-122"/>
                <a:ea typeface="黑体" panose="02010609060101010101" pitchFamily="49" charset="-122"/>
              </a:rPr>
              <a:t>小心美白障眼法</a:t>
            </a:r>
          </a:p>
          <a:p>
            <a:pPr marL="0" indent="0">
              <a:buNone/>
            </a:pPr>
            <a:r>
              <a:rPr lang="zh-CN" altLang="en-US" sz="2000" dirty="0">
                <a:latin typeface="黑体" panose="02010609060101010101" pitchFamily="49" charset="-122"/>
                <a:ea typeface="黑体" panose="02010609060101010101" pitchFamily="49" charset="-122"/>
              </a:rPr>
              <a:t>如果你曾经留心就不难发现，在使用过某些品牌的美白面膜或是美白面霜之后，肌肤瞬间就焕亮起来，但你绝对不知道，造成这种现象的主要原因并不是产品本身的功效，而是其中加入了一些二氧化钛</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钛白粉</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、云母</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等颗粒或矿物成分，这些经常出现在底妆中的成分添加在保养品中只是厂商在玩视觉障眼法，在卸妆清洁之后，肌肤立刻就会被打回原形</a:t>
            </a:r>
          </a:p>
          <a:p>
            <a:pPr marL="0" indent="0">
              <a:buNone/>
            </a:pPr>
            <a:endParaRPr lang="zh-CN" altLang="en-US" dirty="0"/>
          </a:p>
        </p:txBody>
      </p:sp>
    </p:spTree>
    <p:extLst>
      <p:ext uri="{BB962C8B-B14F-4D97-AF65-F5344CB8AC3E}">
        <p14:creationId xmlns="" xmlns:p14="http://schemas.microsoft.com/office/powerpoint/2010/main" val="21435947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0988"/>
            <a:ext cx="10515600" cy="5665975"/>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补</a:t>
            </a:r>
            <a:r>
              <a:rPr lang="zh-CN" altLang="en-US" sz="2400" b="1" dirty="0">
                <a:latin typeface="黑体" panose="02010609060101010101" pitchFamily="49" charset="-122"/>
                <a:ea typeface="黑体" panose="02010609060101010101" pitchFamily="49" charset="-122"/>
              </a:rPr>
              <a:t>水</a:t>
            </a:r>
            <a:r>
              <a:rPr lang="zh-CN" altLang="en-US" sz="2400" b="1" dirty="0" smtClean="0">
                <a:latin typeface="黑体" panose="02010609060101010101" pitchFamily="49" charset="-122"/>
                <a:ea typeface="黑体" panose="02010609060101010101" pitchFamily="49" charset="-122"/>
              </a:rPr>
              <a:t>：</a:t>
            </a:r>
            <a:endParaRPr lang="en-US" altLang="zh-CN" sz="2000" dirty="0" smtClean="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玻</a:t>
            </a:r>
            <a:r>
              <a:rPr lang="zh-CN" altLang="en-US" sz="2000" dirty="0">
                <a:latin typeface="黑体" panose="02010609060101010101" pitchFamily="49" charset="-122"/>
                <a:ea typeface="黑体" panose="02010609060101010101" pitchFamily="49" charset="-122"/>
              </a:rPr>
              <a:t>尿酸（透明质酸）</a:t>
            </a:r>
            <a:r>
              <a:rPr lang="en-US" altLang="zh-CN" sz="2000" dirty="0">
                <a:latin typeface="黑体" panose="02010609060101010101" pitchFamily="49" charset="-122"/>
                <a:ea typeface="黑体" panose="02010609060101010101" pitchFamily="49" charset="-122"/>
              </a:rPr>
              <a:t>,</a:t>
            </a:r>
            <a:r>
              <a:rPr lang="zh-CN" altLang="en-US" sz="2000" dirty="0">
                <a:latin typeface="黑体" panose="02010609060101010101" pitchFamily="49" charset="-122"/>
                <a:ea typeface="黑体" panose="02010609060101010101" pitchFamily="49" charset="-122"/>
              </a:rPr>
              <a:t>补水效果几乎适合任何皮肤，补水最普及的一款产品</a:t>
            </a:r>
          </a:p>
          <a:p>
            <a:pPr marL="0" indent="0">
              <a:buNone/>
            </a:pPr>
            <a:r>
              <a:rPr lang="zh-CN" altLang="en-US" sz="2000" dirty="0">
                <a:latin typeface="黑体" panose="02010609060101010101" pitchFamily="49" charset="-122"/>
                <a:ea typeface="黑体" panose="02010609060101010101" pitchFamily="49" charset="-122"/>
              </a:rPr>
              <a:t>花类的精华也都是可以补水：比如玫瑰（皮肤易敏的人群花类少用）</a:t>
            </a:r>
          </a:p>
          <a:p>
            <a:pPr marL="0" indent="0">
              <a:buNone/>
            </a:pPr>
            <a:r>
              <a:rPr lang="zh-CN" altLang="en-US" sz="2000" dirty="0">
                <a:latin typeface="黑体" panose="02010609060101010101" pitchFamily="49" charset="-122"/>
                <a:ea typeface="黑体" panose="02010609060101010101" pitchFamily="49" charset="-122"/>
              </a:rPr>
              <a:t>干油性皮肤都要补水，油性皮肤更要补水，达到水油平衡才能解决皮肤问题。缺水皮肤的皮脂腺分泌油脂来保护外来侵蚀，所以油性皮肤更缺水，水油不平衡。</a:t>
            </a:r>
          </a:p>
          <a:p>
            <a:pPr marL="0" indent="0">
              <a:buNone/>
            </a:pPr>
            <a:r>
              <a:rPr lang="zh-CN" altLang="en-US" sz="2000" dirty="0">
                <a:latin typeface="黑体" panose="02010609060101010101" pitchFamily="49" charset="-122"/>
                <a:ea typeface="黑体" panose="02010609060101010101" pitchFamily="49" charset="-122"/>
              </a:rPr>
              <a:t>不要盲信透明质酸</a:t>
            </a:r>
          </a:p>
          <a:p>
            <a:pPr marL="0" indent="0">
              <a:buNone/>
            </a:pPr>
            <a:r>
              <a:rPr lang="zh-CN" altLang="en-US" sz="2000" dirty="0">
                <a:latin typeface="黑体" panose="02010609060101010101" pitchFamily="49" charset="-122"/>
                <a:ea typeface="黑体" panose="02010609060101010101" pitchFamily="49" charset="-122"/>
              </a:rPr>
              <a:t>对于干性肌肤来说，看到成分表中存在“透明质酸”就好像发现救命稻草一样。但透明质酸的作用很有局限性，且浓度通常都在</a:t>
            </a:r>
            <a:r>
              <a:rPr lang="en-US" altLang="zh-CN" sz="2000" dirty="0">
                <a:latin typeface="黑体" panose="02010609060101010101" pitchFamily="49" charset="-122"/>
                <a:ea typeface="黑体" panose="02010609060101010101" pitchFamily="49" charset="-122"/>
              </a:rPr>
              <a:t>1%</a:t>
            </a:r>
            <a:r>
              <a:rPr lang="zh-CN" altLang="en-US" sz="2000" dirty="0">
                <a:latin typeface="黑体" panose="02010609060101010101" pitchFamily="49" charset="-122"/>
                <a:ea typeface="黑体" panose="02010609060101010101" pitchFamily="49" charset="-122"/>
              </a:rPr>
              <a:t>以下，所以如果肌肤真的非常容易干燥，多使用一些含有油脂和细胞间质（神经酰胺）成分的保养品更能起到切实的改善作用。</a:t>
            </a:r>
          </a:p>
          <a:p>
            <a:pPr marL="0" indent="0">
              <a:buNone/>
            </a:pPr>
            <a:endParaRPr lang="zh-CN" altLang="en-US" dirty="0"/>
          </a:p>
        </p:txBody>
      </p:sp>
    </p:spTree>
    <p:extLst>
      <p:ext uri="{BB962C8B-B14F-4D97-AF65-F5344CB8AC3E}">
        <p14:creationId xmlns="" xmlns:p14="http://schemas.microsoft.com/office/powerpoint/2010/main" val="72298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277906"/>
            <a:ext cx="10515600" cy="5899057"/>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抗</a:t>
            </a:r>
            <a:r>
              <a:rPr lang="zh-CN" altLang="en-US" sz="2400" b="1" dirty="0">
                <a:latin typeface="黑体" panose="02010609060101010101" pitchFamily="49" charset="-122"/>
                <a:ea typeface="黑体" panose="02010609060101010101" pitchFamily="49" charset="-122"/>
              </a:rPr>
              <a:t>敏感：</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敏感</a:t>
            </a:r>
            <a:r>
              <a:rPr lang="zh-CN" altLang="en-US" sz="2000" dirty="0">
                <a:latin typeface="黑体" panose="02010609060101010101" pitchFamily="49" charset="-122"/>
                <a:ea typeface="黑体" panose="02010609060101010101" pitchFamily="49" charset="-122"/>
              </a:rPr>
              <a:t>：有过敏史，皮肤薄，有红血丝、易敏。</a:t>
            </a:r>
          </a:p>
          <a:p>
            <a:pPr marL="0" indent="0">
              <a:buNone/>
            </a:pPr>
            <a:r>
              <a:rPr lang="zh-CN" altLang="en-US" sz="2000" dirty="0">
                <a:latin typeface="黑体" panose="02010609060101010101" pitchFamily="49" charset="-122"/>
                <a:ea typeface="黑体" panose="02010609060101010101" pitchFamily="49" charset="-122"/>
              </a:rPr>
              <a:t>很多面膜广告宣称任何皮肤适用，过敏皮肤可用，这种说法没有道理，不负责任的。</a:t>
            </a:r>
          </a:p>
          <a:p>
            <a:pPr marL="0" indent="0">
              <a:buNone/>
            </a:pPr>
            <a:r>
              <a:rPr lang="zh-CN" altLang="en-US" sz="2000" dirty="0">
                <a:latin typeface="黑体" panose="02010609060101010101" pitchFamily="49" charset="-122"/>
                <a:ea typeface="黑体" panose="02010609060101010101" pitchFamily="49" charset="-122"/>
              </a:rPr>
              <a:t>有过敏的人使用任何产品前一定要做测试，耳后或者手腕，</a:t>
            </a:r>
            <a:r>
              <a:rPr lang="en-US" altLang="zh-CN" sz="2000" dirty="0">
                <a:latin typeface="黑体" panose="02010609060101010101" pitchFamily="49" charset="-122"/>
                <a:ea typeface="黑体" panose="02010609060101010101" pitchFamily="49" charset="-122"/>
              </a:rPr>
              <a:t>10</a:t>
            </a:r>
            <a:r>
              <a:rPr lang="zh-CN" altLang="en-US" sz="2000" dirty="0">
                <a:latin typeface="黑体" panose="02010609060101010101" pitchFamily="49" charset="-122"/>
                <a:ea typeface="黑体" panose="02010609060101010101" pitchFamily="49" charset="-122"/>
              </a:rPr>
              <a:t>分钟左右试敏</a:t>
            </a:r>
          </a:p>
          <a:p>
            <a:pPr marL="0" indent="0">
              <a:buNone/>
            </a:pPr>
            <a:r>
              <a:rPr lang="zh-CN" altLang="en-US" sz="2000" dirty="0">
                <a:latin typeface="黑体" panose="02010609060101010101" pitchFamily="49" charset="-122"/>
                <a:ea typeface="黑体" panose="02010609060101010101" pitchFamily="49" charset="-122"/>
              </a:rPr>
              <a:t>易敏肤质尽量少美白类面膜，可选用补水面膜。（洋甘菊，薰衣草精华等成份相对不易过敏）</a:t>
            </a:r>
          </a:p>
          <a:p>
            <a:pPr marL="0" indent="0">
              <a:buNone/>
            </a:pPr>
            <a:r>
              <a:rPr lang="zh-CN" altLang="en-US" sz="2000" dirty="0">
                <a:latin typeface="黑体" panose="02010609060101010101" pitchFamily="49" charset="-122"/>
                <a:ea typeface="黑体" panose="02010609060101010101" pitchFamily="49" charset="-122"/>
              </a:rPr>
              <a:t>痘痘皮肤不要轻易敷面膜，要有选择性去敷，有的会加重负担，痘痘起因除外在螨虫和内分泌以外，跟生活习惯也有关，尽量选择清爽和消炎类产品，不要用膏霜类面膜，有甘草茶树精华的可以</a:t>
            </a:r>
          </a:p>
          <a:p>
            <a:pPr marL="0" indent="0">
              <a:buNone/>
            </a:pPr>
            <a:r>
              <a:rPr lang="zh-CN" altLang="en-US" sz="2000" dirty="0">
                <a:latin typeface="黑体" panose="02010609060101010101" pitchFamily="49" charset="-122"/>
                <a:ea typeface="黑体" panose="02010609060101010101" pitchFamily="49" charset="-122"/>
              </a:rPr>
              <a:t>痘痘皮肤面膜后建议清水洗一下或者化妆棉擦拭</a:t>
            </a:r>
          </a:p>
          <a:p>
            <a:pPr marL="0" indent="0">
              <a:buNone/>
            </a:pPr>
            <a:endParaRPr lang="zh-CN" altLang="en-US" dirty="0"/>
          </a:p>
        </p:txBody>
      </p:sp>
    </p:spTree>
    <p:extLst>
      <p:ext uri="{BB962C8B-B14F-4D97-AF65-F5344CB8AC3E}">
        <p14:creationId xmlns="" xmlns:p14="http://schemas.microsoft.com/office/powerpoint/2010/main" val="14708680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27529"/>
            <a:ext cx="10515600" cy="5549434"/>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消炎</a:t>
            </a:r>
            <a:r>
              <a:rPr lang="zh-CN" altLang="en-US" sz="2400" b="1" dirty="0">
                <a:latin typeface="黑体" panose="02010609060101010101" pitchFamily="49" charset="-122"/>
                <a:ea typeface="黑体" panose="02010609060101010101" pitchFamily="49" charset="-122"/>
              </a:rPr>
              <a:t>：</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金缕梅，甘草，茶树，金银花等植物提取精华都有杀菌消炎的功效</a:t>
            </a:r>
          </a:p>
          <a:p>
            <a:pPr marL="0" indent="0">
              <a:buNone/>
            </a:pPr>
            <a:r>
              <a:rPr lang="zh-CN" altLang="en-US" sz="2000" dirty="0">
                <a:latin typeface="黑体" panose="02010609060101010101" pitchFamily="49" charset="-122"/>
                <a:ea typeface="黑体" panose="02010609060101010101" pitchFamily="49" charset="-122"/>
              </a:rPr>
              <a:t>违禁品：氯霉素（迪豆），盐酸林克霉素（采诗），过量添加甲硝唑，维甲酸，螺内酯，氧氟沙星，左氧氟沙星等等</a:t>
            </a:r>
          </a:p>
          <a:p>
            <a:pPr marL="0" indent="0">
              <a:buNone/>
            </a:pPr>
            <a:r>
              <a:rPr lang="zh-CN" altLang="en-US" sz="2000" dirty="0">
                <a:latin typeface="黑体" panose="02010609060101010101" pitchFamily="49" charset="-122"/>
                <a:ea typeface="黑体" panose="02010609060101010101" pitchFamily="49" charset="-122"/>
              </a:rPr>
              <a:t>痘痘皮肤不要轻易敷面膜，要有选择性去敷，有些会加重负担，痘痘起因除外在螨虫和内分泌生活习惯有关，尽量选择清爽和消炎类产品，也可以先涂抹消炎祛痘的产品在患处之后再敷面膜。</a:t>
            </a:r>
          </a:p>
          <a:p>
            <a:pPr marL="0" indent="0">
              <a:buNone/>
            </a:pPr>
            <a:r>
              <a:rPr lang="zh-CN" altLang="en-US" sz="2400" b="1" dirty="0">
                <a:latin typeface="黑体" panose="02010609060101010101" pitchFamily="49" charset="-122"/>
                <a:ea typeface="黑体" panose="02010609060101010101" pitchFamily="49" charset="-122"/>
              </a:rPr>
              <a:t>抗衰：</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肉毒杆菌，生长因子（</a:t>
            </a:r>
            <a:r>
              <a:rPr lang="en-US" altLang="zh-CN" sz="2000" dirty="0">
                <a:latin typeface="黑体" panose="02010609060101010101" pitchFamily="49" charset="-122"/>
                <a:ea typeface="黑体" panose="02010609060101010101" pitchFamily="49" charset="-122"/>
              </a:rPr>
              <a:t>EGF</a:t>
            </a:r>
            <a:r>
              <a:rPr lang="zh-CN" altLang="en-US" sz="2000" dirty="0">
                <a:latin typeface="黑体" panose="02010609060101010101" pitchFamily="49" charset="-122"/>
                <a:ea typeface="黑体" panose="02010609060101010101" pitchFamily="49" charset="-122"/>
              </a:rPr>
              <a:t>）</a:t>
            </a:r>
          </a:p>
          <a:p>
            <a:pPr marL="0" indent="0">
              <a:buNone/>
            </a:pPr>
            <a:endParaRPr lang="zh-CN" altLang="en-US" dirty="0"/>
          </a:p>
        </p:txBody>
      </p:sp>
    </p:spTree>
    <p:extLst>
      <p:ext uri="{BB962C8B-B14F-4D97-AF65-F5344CB8AC3E}">
        <p14:creationId xmlns="" xmlns:p14="http://schemas.microsoft.com/office/powerpoint/2010/main" val="13319324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1960842"/>
            <a:ext cx="10515600" cy="1325563"/>
          </a:xfrm>
        </p:spPr>
        <p:txBody>
          <a:bodyPr/>
          <a:lstStyle/>
          <a:p>
            <a:r>
              <a:rPr lang="zh-CN" altLang="en-US" dirty="0" smtClean="0">
                <a:latin typeface="黑体" panose="02010609060101010101" pitchFamily="49" charset="-122"/>
                <a:ea typeface="黑体" panose="02010609060101010101" pitchFamily="49" charset="-122"/>
              </a:rPr>
              <a:t>             关于</a:t>
            </a:r>
            <a:r>
              <a:rPr lang="zh-CN" altLang="en-US" dirty="0">
                <a:latin typeface="黑体" panose="02010609060101010101" pitchFamily="49" charset="-122"/>
                <a:ea typeface="黑体" panose="02010609060101010101" pitchFamily="49" charset="-122"/>
              </a:rPr>
              <a:t>荧光剂</a:t>
            </a:r>
          </a:p>
        </p:txBody>
      </p:sp>
    </p:spTree>
    <p:extLst>
      <p:ext uri="{BB962C8B-B14F-4D97-AF65-F5344CB8AC3E}">
        <p14:creationId xmlns="" xmlns:p14="http://schemas.microsoft.com/office/powerpoint/2010/main" val="3332612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b="1" dirty="0" smtClean="0">
                <a:latin typeface="黑体" panose="02010609060101010101" pitchFamily="49" charset="-122"/>
                <a:ea typeface="黑体" panose="02010609060101010101" pitchFamily="49" charset="-122"/>
              </a:rPr>
              <a:t>问题：</a:t>
            </a:r>
            <a:endParaRPr lang="en-US" altLang="zh-CN" b="1" dirty="0" smtClean="0">
              <a:latin typeface="黑体" panose="02010609060101010101" pitchFamily="49" charset="-122"/>
              <a:ea typeface="黑体" panose="02010609060101010101" pitchFamily="49" charset="-122"/>
            </a:endParaRPr>
          </a:p>
          <a:p>
            <a:pPr marL="0" indent="0">
              <a:buNone/>
            </a:pP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400" dirty="0" smtClean="0">
                <a:latin typeface="黑体" panose="02010609060101010101" pitchFamily="49" charset="-122"/>
                <a:ea typeface="黑体" panose="02010609060101010101" pitchFamily="49" charset="-122"/>
              </a:rPr>
              <a:t>荧光剂</a:t>
            </a:r>
            <a:r>
              <a:rPr lang="zh-CN" altLang="en-US" sz="2400" dirty="0">
                <a:latin typeface="黑体" panose="02010609060101010101" pitchFamily="49" charset="-122"/>
                <a:ea typeface="黑体" panose="02010609060101010101" pitchFamily="49" charset="-122"/>
              </a:rPr>
              <a:t>到底是什么东东？面膜为什么要添加荧光剂？关于</a:t>
            </a:r>
            <a:r>
              <a:rPr lang="zh-CN" altLang="en-US" sz="2400" dirty="0" smtClean="0">
                <a:latin typeface="黑体" panose="02010609060101010101" pitchFamily="49" charset="-122"/>
                <a:ea typeface="黑体" panose="02010609060101010101" pitchFamily="49" charset="-122"/>
              </a:rPr>
              <a:t>荧光剂</a:t>
            </a:r>
            <a:endParaRPr lang="en-US" altLang="zh-CN" sz="2400" dirty="0" smtClean="0">
              <a:latin typeface="黑体" panose="02010609060101010101" pitchFamily="49" charset="-122"/>
              <a:ea typeface="黑体" panose="02010609060101010101" pitchFamily="49" charset="-122"/>
            </a:endParaRPr>
          </a:p>
          <a:p>
            <a:pPr marL="0" indent="0">
              <a:buNone/>
            </a:pPr>
            <a:r>
              <a:rPr lang="zh-CN" altLang="en-US" sz="2400" dirty="0" smtClean="0">
                <a:latin typeface="黑体" panose="02010609060101010101" pitchFamily="49" charset="-122"/>
                <a:ea typeface="黑体" panose="02010609060101010101" pitchFamily="49" charset="-122"/>
              </a:rPr>
              <a:t>的</a:t>
            </a:r>
            <a:r>
              <a:rPr lang="zh-CN" altLang="en-US" sz="2400" dirty="0">
                <a:latin typeface="黑体" panose="02010609060101010101" pitchFamily="49" charset="-122"/>
                <a:ea typeface="黑体" panose="02010609060101010101" pitchFamily="49" charset="-122"/>
              </a:rPr>
              <a:t>使用有没有相关法律规定？加入荧光剂又有什么危害呢？</a:t>
            </a:r>
          </a:p>
          <a:p>
            <a:pPr marL="0" indent="0">
              <a:buNone/>
            </a:pPr>
            <a:endParaRPr lang="zh-CN" altLang="en-US" dirty="0"/>
          </a:p>
        </p:txBody>
      </p:sp>
    </p:spTree>
    <p:extLst>
      <p:ext uri="{BB962C8B-B14F-4D97-AF65-F5344CB8AC3E}">
        <p14:creationId xmlns="" xmlns:p14="http://schemas.microsoft.com/office/powerpoint/2010/main" val="13262639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286871"/>
            <a:ext cx="10515600" cy="5890092"/>
          </a:xfrm>
        </p:spPr>
        <p:txBody>
          <a:bodyPr>
            <a:normAutofit/>
          </a:bodyPr>
          <a:lstStyle/>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化妆品</a:t>
            </a:r>
            <a:r>
              <a:rPr lang="zh-CN" altLang="en-US" sz="2000" dirty="0">
                <a:latin typeface="黑体" panose="02010609060101010101" pitchFamily="49" charset="-122"/>
                <a:ea typeface="黑体" panose="02010609060101010101" pitchFamily="49" charset="-122"/>
              </a:rPr>
              <a:t>中添加的荧光增白剂（简称荧光剂）一般是二苯乙烯基联苯类人工合成化学物，产生荧光的物质可能是天然提取物，也可能是某些化合物成分。</a:t>
            </a:r>
          </a:p>
          <a:p>
            <a:pPr marL="0" indent="0">
              <a:buNone/>
            </a:pPr>
            <a:r>
              <a:rPr lang="zh-CN" altLang="en-US" sz="2000" dirty="0">
                <a:latin typeface="黑体" panose="02010609060101010101" pitchFamily="49" charset="-122"/>
                <a:ea typeface="黑体" panose="02010609060101010101" pitchFamily="49" charset="-122"/>
              </a:rPr>
              <a:t>由于起到荧光效果的是否是荧光剂难以判断，产品中荧光剂的来源也难以界定，所以目前还没有法规对化妆品中添加荧光剂进行明确的规定。</a:t>
            </a:r>
          </a:p>
          <a:p>
            <a:pPr marL="0" indent="0">
              <a:buNone/>
            </a:pPr>
            <a:r>
              <a:rPr lang="zh-CN" altLang="en-US" sz="2000" dirty="0">
                <a:latin typeface="黑体" panose="02010609060101010101" pitchFamily="49" charset="-122"/>
                <a:ea typeface="黑体" panose="02010609060101010101" pitchFamily="49" charset="-122"/>
              </a:rPr>
              <a:t>荧光剂在工业中的使用是有限制的，它会限制使用种类、使用量，在化妆品中，短期内明令出台一个法规或是条款禁止使用，可能由于暂时学术上还没有一个肯定的结果，所以还比较难。”</a:t>
            </a:r>
          </a:p>
          <a:p>
            <a:pPr marL="0" indent="0">
              <a:buNone/>
            </a:pPr>
            <a:r>
              <a:rPr lang="zh-CN" altLang="en-US" sz="2000" dirty="0">
                <a:latin typeface="黑体" panose="02010609060101010101" pitchFamily="49" charset="-122"/>
                <a:ea typeface="黑体" panose="02010609060101010101" pitchFamily="49" charset="-122"/>
              </a:rPr>
              <a:t>目前国家食品药品监督管理总局已经公布了现有合格化妆品所使用的原料名称相关意见征求稿，荧光剂并没有在名录当中。这就意味着，一旦名录确定，化妆品厂家要在产品中添加荧光剂，就必须向有关部门申报。</a:t>
            </a:r>
          </a:p>
          <a:p>
            <a:pPr marL="0" indent="0">
              <a:buNone/>
            </a:pPr>
            <a:r>
              <a:rPr lang="zh-CN" altLang="en-US" sz="2000" dirty="0">
                <a:latin typeface="黑体" panose="02010609060101010101" pitchFamily="49" charset="-122"/>
                <a:ea typeface="黑体" panose="02010609060101010101" pitchFamily="49" charset="-122"/>
              </a:rPr>
              <a:t>触摸含有荧光剂的面膜后，手上会沾满荧光剂，用洗手液认真清洗两次后荧光剂仍然没有减少，用手触摸其他地方也会沾染上荧光剂。</a:t>
            </a:r>
          </a:p>
          <a:p>
            <a:pPr marL="0" indent="0">
              <a:buNone/>
            </a:pPr>
            <a:r>
              <a:rPr lang="zh-CN" altLang="en-US" sz="2000" dirty="0">
                <a:latin typeface="黑体" panose="02010609060101010101" pitchFamily="49" charset="-122"/>
                <a:ea typeface="黑体" panose="02010609060101010101" pitchFamily="49" charset="-122"/>
              </a:rPr>
              <a:t>荧光剂按照能否附着在人体上，分为两种，一种不会附着在人的皮肤上，对人体也不会造成危害；面膜上的荧光剂，接触后都可以附着在人体上，短期接触是不会怎么样的，但是如果长期接触，荧光分子进入到皮肤的角质层或血液里，可能会致癌或过敏。</a:t>
            </a:r>
          </a:p>
          <a:p>
            <a:pPr marL="0" indent="0">
              <a:buNone/>
            </a:pPr>
            <a:endParaRPr lang="zh-CN" altLang="en-US" dirty="0"/>
          </a:p>
        </p:txBody>
      </p:sp>
    </p:spTree>
    <p:extLst>
      <p:ext uri="{BB962C8B-B14F-4D97-AF65-F5344CB8AC3E}">
        <p14:creationId xmlns="" xmlns:p14="http://schemas.microsoft.com/office/powerpoint/2010/main" val="28382411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为什么要加进面膜</a:t>
            </a:r>
            <a:r>
              <a:rPr lang="zh-CN" altLang="en-US" sz="2400" dirty="0">
                <a:latin typeface="黑体" panose="02010609060101010101" pitchFamily="49" charset="-122"/>
                <a:ea typeface="黑体" panose="02010609060101010101" pitchFamily="49" charset="-122"/>
              </a:rPr>
              <a:t>？</a:t>
            </a:r>
          </a:p>
          <a:p>
            <a:pPr marL="0" indent="0">
              <a:buNone/>
            </a:pPr>
            <a:r>
              <a:rPr lang="zh-CN" altLang="en-US" sz="2000" dirty="0">
                <a:latin typeface="黑体" panose="02010609060101010101" pitchFamily="49" charset="-122"/>
                <a:ea typeface="黑体" panose="02010609060101010101" pitchFamily="49" charset="-122"/>
              </a:rPr>
              <a:t>荧光剂可以吸收自然光中的紫外光，敷完面膜后，脸上显出的淡蓝色荧光，将人脸上的灰蓝色遮挡后，大大提升脸部的光亮度，看上去更加光亮、整洁、美白。</a:t>
            </a: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如何</a:t>
            </a:r>
            <a:r>
              <a:rPr lang="zh-CN" altLang="en-US" sz="2400" b="1" dirty="0">
                <a:latin typeface="黑体" panose="02010609060101010101" pitchFamily="49" charset="-122"/>
                <a:ea typeface="黑体" panose="02010609060101010101" pitchFamily="49" charset="-122"/>
              </a:rPr>
              <a:t>分辨？</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很多人都有验钞笔，用验钞笔对开封的面膜照射，如果没有发出淡蓝色或亮蓝色，就没有增加荧光剂。即便是不小心沾染了荧光剂，也不用着急，荧光剂会随着时间的推移逐渐减少。</a:t>
            </a:r>
          </a:p>
          <a:p>
            <a:pPr marL="0" indent="0">
              <a:buNone/>
            </a:pPr>
            <a:endParaRPr lang="zh-CN" altLang="en-US" dirty="0"/>
          </a:p>
        </p:txBody>
      </p:sp>
    </p:spTree>
    <p:extLst>
      <p:ext uri="{BB962C8B-B14F-4D97-AF65-F5344CB8AC3E}">
        <p14:creationId xmlns="" xmlns:p14="http://schemas.microsoft.com/office/powerpoint/2010/main" val="36670125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04800"/>
            <a:ext cx="10515600" cy="5872163"/>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荧光剂</a:t>
            </a:r>
            <a:r>
              <a:rPr lang="zh-CN" altLang="en-US" sz="2400" b="1" dirty="0">
                <a:latin typeface="黑体" panose="02010609060101010101" pitchFamily="49" charset="-122"/>
                <a:ea typeface="黑体" panose="02010609060101010101" pitchFamily="49" charset="-122"/>
              </a:rPr>
              <a:t>和感光美白成分的</a:t>
            </a:r>
            <a:r>
              <a:rPr lang="zh-CN" altLang="en-US" sz="2400" b="1" dirty="0" smtClean="0">
                <a:latin typeface="黑体" panose="02010609060101010101" pitchFamily="49" charset="-122"/>
                <a:ea typeface="黑体" panose="02010609060101010101" pitchFamily="49" charset="-122"/>
              </a:rPr>
              <a:t>区别：</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荧光剂是一种人工合成化学物，感光美白成分则通常是维生素</a:t>
            </a:r>
            <a:r>
              <a:rPr lang="en-US" altLang="zh-CN" sz="2000" dirty="0">
                <a:latin typeface="黑体" panose="02010609060101010101" pitchFamily="49" charset="-122"/>
                <a:ea typeface="黑体" panose="02010609060101010101" pitchFamily="49" charset="-122"/>
              </a:rPr>
              <a:t>C</a:t>
            </a:r>
            <a:r>
              <a:rPr lang="zh-CN" altLang="en-US" sz="2000" dirty="0">
                <a:latin typeface="黑体" panose="02010609060101010101" pitchFamily="49" charset="-122"/>
                <a:ea typeface="黑体" panose="02010609060101010101" pitchFamily="49" charset="-122"/>
              </a:rPr>
              <a:t>、甘草酸等植物提取成分，如果是未经处理的感光成分更容易在紫外线的刺激下形成色斑等皮肤问题，所以更适宜在夜间使用。</a:t>
            </a: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发光</a:t>
            </a:r>
            <a:r>
              <a:rPr lang="zh-CN" altLang="en-US" sz="2400" b="1" dirty="0">
                <a:latin typeface="黑体" panose="02010609060101010101" pitchFamily="49" charset="-122"/>
                <a:ea typeface="黑体" panose="02010609060101010101" pitchFamily="49" charset="-122"/>
              </a:rPr>
              <a:t>的不一定是荧光剂</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发出荧光的不一定是荧光剂，苯环类东西大多能发荧光，能吃的银杏黄酮也能发出蓝色的荧光，芍药也能发出荧光。除了荧光剂能发出荧光外，有一半以上的植物提取物中含有荧光成分，比如黄酮类、人参等，只是荧光强弱不同。有些植物提取物中的荧光物质是化妆品的有效成分，“化妆品中很少添加纯的植物荧光物质，多是粗提取物。”</a:t>
            </a:r>
          </a:p>
          <a:p>
            <a:pPr marL="0" indent="0">
              <a:buNone/>
            </a:pPr>
            <a:endParaRPr lang="zh-CN" altLang="en-US" dirty="0"/>
          </a:p>
        </p:txBody>
      </p:sp>
    </p:spTree>
    <p:extLst>
      <p:ext uri="{BB962C8B-B14F-4D97-AF65-F5344CB8AC3E}">
        <p14:creationId xmlns="" xmlns:p14="http://schemas.microsoft.com/office/powerpoint/2010/main" val="57814169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zh-CN" altLang="en-US" sz="2400" b="1" dirty="0">
                <a:latin typeface="黑体" panose="02010609060101010101" pitchFamily="49" charset="-122"/>
                <a:ea typeface="黑体" panose="02010609060101010101" pitchFamily="49" charset="-122"/>
              </a:rPr>
              <a:t>天然荧光成分就一定无害吗？</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不一定</a:t>
            </a:r>
            <a:r>
              <a:rPr lang="zh-CN" altLang="en-US" sz="2000" dirty="0">
                <a:latin typeface="黑体" panose="02010609060101010101" pitchFamily="49" charset="-122"/>
                <a:ea typeface="黑体" panose="02010609060101010101" pitchFamily="49" charset="-122"/>
              </a:rPr>
              <a:t>，护肤品中禁用的天然产物比如香豆素，就是有害的。而人工合成的荧光剂，现在还没有医学研究资料支持它潜在的危害，也没有发现荧光剂生产人员患癌症的几率更高。</a:t>
            </a:r>
          </a:p>
          <a:p>
            <a:pPr marL="0" indent="0">
              <a:buNone/>
            </a:pPr>
            <a:r>
              <a:rPr lang="zh-CN" altLang="en-US" sz="2000" dirty="0">
                <a:latin typeface="黑体" panose="02010609060101010101" pitchFamily="49" charset="-122"/>
                <a:ea typeface="黑体" panose="02010609060101010101" pitchFamily="49" charset="-122"/>
              </a:rPr>
              <a:t>但洗涤剂中对荧光剂已经有了添加上限，护肤品还没有相关的要求。毕竟荧光剂没有护肤功能，在进入皮肤后很难被代谢掉，所以，请尽量选择没有荧光剂的产品。</a:t>
            </a:r>
          </a:p>
          <a:p>
            <a:pPr marL="0" indent="0">
              <a:buNone/>
            </a:pPr>
            <a:endParaRPr lang="zh-CN" altLang="en-US" dirty="0"/>
          </a:p>
        </p:txBody>
      </p:sp>
    </p:spTree>
    <p:extLst>
      <p:ext uri="{BB962C8B-B14F-4D97-AF65-F5344CB8AC3E}">
        <p14:creationId xmlns="" xmlns:p14="http://schemas.microsoft.com/office/powerpoint/2010/main" val="12492305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9917" y="2274607"/>
            <a:ext cx="10515600" cy="1325563"/>
          </a:xfrm>
        </p:spPr>
        <p:txBody>
          <a:bodyPr/>
          <a:lstStyle/>
          <a:p>
            <a:r>
              <a:rPr lang="zh-CN" altLang="en-US" dirty="0" smtClean="0">
                <a:latin typeface="黑体" panose="02010609060101010101" pitchFamily="49" charset="-122"/>
                <a:ea typeface="黑体" panose="02010609060101010101" pitchFamily="49" charset="-122"/>
              </a:rPr>
              <a:t>             面膜</a:t>
            </a:r>
            <a:r>
              <a:rPr lang="zh-CN" altLang="en-US" dirty="0">
                <a:latin typeface="黑体" panose="02010609060101010101" pitchFamily="49" charset="-122"/>
                <a:ea typeface="黑体" panose="02010609060101010101" pitchFamily="49" charset="-122"/>
              </a:rPr>
              <a:t>的使用 </a:t>
            </a:r>
          </a:p>
        </p:txBody>
      </p:sp>
    </p:spTree>
    <p:extLst>
      <p:ext uri="{BB962C8B-B14F-4D97-AF65-F5344CB8AC3E}">
        <p14:creationId xmlns="" xmlns:p14="http://schemas.microsoft.com/office/powerpoint/2010/main" val="26600673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37882"/>
            <a:ext cx="10515600" cy="5639081"/>
          </a:xfrm>
        </p:spPr>
        <p:txBody>
          <a:bodyPr>
            <a:normAutofit/>
          </a:bodyPr>
          <a:lstStyle/>
          <a:p>
            <a:pPr marL="0" indent="0">
              <a:buNone/>
            </a:pPr>
            <a:r>
              <a:rPr lang="zh-CN" altLang="en-US" sz="2400" b="1" dirty="0" smtClean="0">
                <a:latin typeface="黑体" panose="02010609060101010101" pitchFamily="49" charset="-122"/>
                <a:ea typeface="黑体" panose="02010609060101010101" pitchFamily="49" charset="-122"/>
              </a:rPr>
              <a:t>使用</a:t>
            </a:r>
            <a:r>
              <a:rPr lang="zh-CN" altLang="en-US" sz="2400" b="1" dirty="0">
                <a:latin typeface="黑体" panose="02010609060101010101" pitchFamily="49" charset="-122"/>
                <a:ea typeface="黑体" panose="02010609060101010101" pitchFamily="49" charset="-122"/>
              </a:rPr>
              <a:t>频率：</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面膜</a:t>
            </a:r>
            <a:r>
              <a:rPr lang="en-US" altLang="zh-CN" sz="2000" dirty="0">
                <a:latin typeface="黑体" panose="02010609060101010101" pitchFamily="49" charset="-122"/>
                <a:ea typeface="黑体" panose="02010609060101010101" pitchFamily="49" charset="-122"/>
              </a:rPr>
              <a:t>2-3</a:t>
            </a:r>
            <a:r>
              <a:rPr lang="zh-CN" altLang="en-US" sz="2000" dirty="0">
                <a:latin typeface="黑体" panose="02010609060101010101" pitchFamily="49" charset="-122"/>
                <a:ea typeface="黑体" panose="02010609060101010101" pitchFamily="49" charset="-122"/>
              </a:rPr>
              <a:t>天用一次即可，一周一次可以，看皮肤状况而定，没有绝对的使用周期。</a:t>
            </a:r>
          </a:p>
          <a:p>
            <a:pPr marL="0" indent="0">
              <a:buNone/>
            </a:pPr>
            <a:r>
              <a:rPr lang="zh-CN" altLang="en-US" sz="2000" dirty="0">
                <a:latin typeface="黑体" panose="02010609060101010101" pitchFamily="49" charset="-122"/>
                <a:ea typeface="黑体" panose="02010609060101010101" pitchFamily="49" charset="-122"/>
              </a:rPr>
              <a:t>美白抗敏</a:t>
            </a:r>
            <a:r>
              <a:rPr lang="en-US" altLang="zh-CN" sz="2000" dirty="0">
                <a:latin typeface="黑体" panose="02010609060101010101" pitchFamily="49" charset="-122"/>
                <a:ea typeface="黑体" panose="02010609060101010101" pitchFamily="49" charset="-122"/>
              </a:rPr>
              <a:t>3-5</a:t>
            </a:r>
            <a:r>
              <a:rPr lang="zh-CN" altLang="en-US" sz="2000" dirty="0">
                <a:latin typeface="黑体" panose="02010609060101010101" pitchFamily="49" charset="-122"/>
                <a:ea typeface="黑体" panose="02010609060101010101" pitchFamily="49" charset="-122"/>
              </a:rPr>
              <a:t>天以上做一次。</a:t>
            </a:r>
          </a:p>
          <a:p>
            <a:pPr marL="0" indent="0">
              <a:buNone/>
            </a:pPr>
            <a:r>
              <a:rPr lang="zh-CN" altLang="en-US" sz="2000" dirty="0">
                <a:latin typeface="黑体" panose="02010609060101010101" pitchFamily="49" charset="-122"/>
                <a:ea typeface="黑体" panose="02010609060101010101" pitchFamily="49" charset="-122"/>
              </a:rPr>
              <a:t>补水抗衰</a:t>
            </a:r>
            <a:r>
              <a:rPr lang="en-US" altLang="zh-CN" sz="2000" dirty="0">
                <a:latin typeface="黑体" panose="02010609060101010101" pitchFamily="49" charset="-122"/>
                <a:ea typeface="黑体" panose="02010609060101010101" pitchFamily="49" charset="-122"/>
              </a:rPr>
              <a:t>2-3</a:t>
            </a:r>
            <a:r>
              <a:rPr lang="zh-CN" altLang="en-US" sz="2000" dirty="0">
                <a:latin typeface="黑体" panose="02010609060101010101" pitchFamily="49" charset="-122"/>
                <a:ea typeface="黑体" panose="02010609060101010101" pitchFamily="49" charset="-122"/>
              </a:rPr>
              <a:t>天做一次。</a:t>
            </a:r>
          </a:p>
          <a:p>
            <a:pPr marL="0" indent="0">
              <a:buNone/>
            </a:pPr>
            <a:r>
              <a:rPr lang="zh-CN" altLang="en-US" sz="2400" b="1" dirty="0">
                <a:latin typeface="黑体" panose="02010609060101010101" pitchFamily="49" charset="-122"/>
                <a:ea typeface="黑体" panose="02010609060101010101" pitchFamily="49" charset="-122"/>
              </a:rPr>
              <a:t>使用时间：</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没有绝对的固定使用时间，但是睡觉前，熬夜后，化妆前敷面膜较好。面膜的面部停留的时间看产品的精华液含量多少而定，一般等到面膜纸开始变干就结束，大约</a:t>
            </a:r>
            <a:r>
              <a:rPr lang="en-US" altLang="zh-CN" sz="2000" dirty="0">
                <a:latin typeface="黑体" panose="02010609060101010101" pitchFamily="49" charset="-122"/>
                <a:ea typeface="黑体" panose="02010609060101010101" pitchFamily="49" charset="-122"/>
              </a:rPr>
              <a:t>15-30</a:t>
            </a:r>
            <a:r>
              <a:rPr lang="zh-CN" altLang="en-US" sz="2000" dirty="0">
                <a:latin typeface="黑体" panose="02010609060101010101" pitchFamily="49" charset="-122"/>
                <a:ea typeface="黑体" panose="02010609060101010101" pitchFamily="49" charset="-122"/>
              </a:rPr>
              <a:t>分钟不等。</a:t>
            </a:r>
          </a:p>
          <a:p>
            <a:pPr marL="0" indent="0">
              <a:buNone/>
            </a:pPr>
            <a:r>
              <a:rPr lang="zh-CN" altLang="en-US" sz="2400" b="1" dirty="0">
                <a:latin typeface="黑体" panose="02010609060101010101" pitchFamily="49" charset="-122"/>
                <a:ea typeface="黑体" panose="02010609060101010101" pitchFamily="49" charset="-122"/>
              </a:rPr>
              <a:t>去角质：</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油性皮肤和肤质粗糙的，建议不定期的去角质：果酸，柔肤水，钻石磨皮等等选择适合自己的去角质方式。也可</a:t>
            </a:r>
            <a:r>
              <a:rPr lang="en-US" altLang="zh-CN" sz="2000" dirty="0">
                <a:latin typeface="黑体" panose="02010609060101010101" pitchFamily="49" charset="-122"/>
                <a:ea typeface="黑体" panose="02010609060101010101" pitchFamily="49" charset="-122"/>
              </a:rPr>
              <a:t>T</a:t>
            </a:r>
            <a:r>
              <a:rPr lang="zh-CN" altLang="en-US" sz="2000" dirty="0">
                <a:latin typeface="黑体" panose="02010609060101010101" pitchFamily="49" charset="-122"/>
                <a:ea typeface="黑体" panose="02010609060101010101" pitchFamily="49" charset="-122"/>
              </a:rPr>
              <a:t>区单独去角质。角质层过厚会很大程度影响面膜精华的吸收。</a:t>
            </a:r>
          </a:p>
          <a:p>
            <a:pPr marL="0" indent="0">
              <a:buNone/>
            </a:pPr>
            <a:endParaRPr lang="zh-CN" altLang="en-US" dirty="0"/>
          </a:p>
        </p:txBody>
      </p:sp>
    </p:spTree>
    <p:extLst>
      <p:ext uri="{BB962C8B-B14F-4D97-AF65-F5344CB8AC3E}">
        <p14:creationId xmlns="" xmlns:p14="http://schemas.microsoft.com/office/powerpoint/2010/main" val="16895216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93059"/>
            <a:ext cx="10515600" cy="5683904"/>
          </a:xfrm>
        </p:spPr>
        <p:txBody>
          <a:bodyPr>
            <a:normAutofit/>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zh-CN" altLang="en-US" sz="2400" b="1" dirty="0" smtClean="0">
                <a:latin typeface="黑体" panose="02010609060101010101" pitchFamily="49" charset="-122"/>
                <a:ea typeface="黑体" panose="02010609060101010101" pitchFamily="49" charset="-122"/>
              </a:rPr>
              <a:t>面膜</a:t>
            </a:r>
            <a:r>
              <a:rPr lang="zh-CN" altLang="en-US" sz="2400" b="1" dirty="0">
                <a:latin typeface="黑体" panose="02010609060101010101" pitchFamily="49" charset="-122"/>
                <a:ea typeface="黑体" panose="02010609060101010101" pitchFamily="49" charset="-122"/>
              </a:rPr>
              <a:t>之后：</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一般面膜后都无需再次洗脸，若感觉皮肤上残留过多的精华可用化妆棉用清水喷湿以后轻轻擦拭。面膜后还是要走正常的护肤流程，擦面霜，锁住被皮肤吸收的面膜精华。</a:t>
            </a:r>
          </a:p>
          <a:p>
            <a:pPr marL="0" indent="0">
              <a:buNone/>
            </a:pPr>
            <a:r>
              <a:rPr lang="zh-CN" altLang="en-US" sz="2400" b="1" dirty="0">
                <a:latin typeface="黑体" panose="02010609060101010101" pitchFamily="49" charset="-122"/>
                <a:ea typeface="黑体" panose="02010609060101010101" pitchFamily="49" charset="-122"/>
              </a:rPr>
              <a:t>面膜存储：</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夏天尽量把面膜平躺放置冰箱冷藏。</a:t>
            </a:r>
          </a:p>
          <a:p>
            <a:pPr marL="0" indent="0">
              <a:buNone/>
            </a:pPr>
            <a:r>
              <a:rPr lang="zh-CN" altLang="en-US" sz="2000" dirty="0">
                <a:latin typeface="黑体" panose="02010609060101010101" pitchFamily="49" charset="-122"/>
                <a:ea typeface="黑体" panose="02010609060101010101" pitchFamily="49" charset="-122"/>
              </a:rPr>
              <a:t>选择面膜时一定要判断好自己的皮肤性质，再去选择相对应功能的面膜，选错面膜的效果往往会适得其反。部分厂家为提升面膜效果会在精华里添加雌激素，所以男性最好选择男士专用面膜。（小孩与孕妇尽量避免使用面膜产品）</a:t>
            </a:r>
          </a:p>
          <a:p>
            <a:pPr marL="0" indent="0">
              <a:buNone/>
            </a:pPr>
            <a:r>
              <a:rPr lang="zh-CN" altLang="en-US" sz="2000" dirty="0">
                <a:latin typeface="黑体" panose="02010609060101010101" pitchFamily="49" charset="-122"/>
                <a:ea typeface="黑体" panose="02010609060101010101" pitchFamily="49" charset="-122"/>
              </a:rPr>
              <a:t>护肤品市场鱼龙混杂，建议大家在选择产品时尽量选择大品牌和老品牌的面膜，</a:t>
            </a:r>
            <a:r>
              <a:rPr lang="en-US" altLang="zh-CN" sz="2000" dirty="0">
                <a:latin typeface="黑体" panose="02010609060101010101" pitchFamily="49" charset="-122"/>
                <a:ea typeface="黑体" panose="02010609060101010101" pitchFamily="49" charset="-122"/>
              </a:rPr>
              <a:t>GMP</a:t>
            </a:r>
            <a:r>
              <a:rPr lang="zh-CN" altLang="en-US" sz="2000" dirty="0">
                <a:latin typeface="黑体" panose="02010609060101010101" pitchFamily="49" charset="-122"/>
                <a:ea typeface="黑体" panose="02010609060101010101" pitchFamily="49" charset="-122"/>
              </a:rPr>
              <a:t>标准认证的工厂也值得信赖！</a:t>
            </a:r>
          </a:p>
          <a:p>
            <a:pPr marL="0" indent="0">
              <a:buNone/>
            </a:pPr>
            <a:endParaRPr lang="zh-CN" altLang="en-US" dirty="0"/>
          </a:p>
        </p:txBody>
      </p:sp>
    </p:spTree>
    <p:extLst>
      <p:ext uri="{BB962C8B-B14F-4D97-AF65-F5344CB8AC3E}">
        <p14:creationId xmlns="" xmlns:p14="http://schemas.microsoft.com/office/powerpoint/2010/main" val="33432369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48553" y="2444937"/>
            <a:ext cx="10515600" cy="1325563"/>
          </a:xfrm>
        </p:spPr>
        <p:txBody>
          <a:bodyPr/>
          <a:lstStyle/>
          <a:p>
            <a:r>
              <a:rPr lang="zh-CN" altLang="en-US" dirty="0" smtClean="0">
                <a:latin typeface="黑体" panose="02010609060101010101" pitchFamily="49" charset="-122"/>
                <a:ea typeface="黑体" panose="02010609060101010101" pitchFamily="49" charset="-122"/>
              </a:rPr>
              <a:t>       四</a:t>
            </a:r>
            <a:r>
              <a:rPr lang="zh-CN" altLang="en-US" dirty="0">
                <a:latin typeface="黑体" panose="02010609060101010101" pitchFamily="49" charset="-122"/>
                <a:ea typeface="黑体" panose="02010609060101010101" pitchFamily="49" charset="-122"/>
              </a:rPr>
              <a:t>、面膜产品的升级趋势</a:t>
            </a:r>
          </a:p>
        </p:txBody>
      </p:sp>
    </p:spTree>
    <p:extLst>
      <p:ext uri="{BB962C8B-B14F-4D97-AF65-F5344CB8AC3E}">
        <p14:creationId xmlns="" xmlns:p14="http://schemas.microsoft.com/office/powerpoint/2010/main" val="26928055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1</a:t>
            </a:r>
            <a:r>
              <a:rPr lang="zh-CN" altLang="en-US" sz="2400" b="1" dirty="0">
                <a:latin typeface="黑体" panose="02010609060101010101" pitchFamily="49" charset="-122"/>
                <a:ea typeface="黑体" panose="02010609060101010101" pitchFamily="49" charset="-122"/>
              </a:rPr>
              <a:t>、从面膜产品的使用功效来看，功效细分化的趋势将会更加明显。</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而</a:t>
            </a:r>
            <a:r>
              <a:rPr lang="zh-CN" altLang="en-US" sz="2000" dirty="0">
                <a:latin typeface="黑体" panose="02010609060101010101" pitchFamily="49" charset="-122"/>
                <a:ea typeface="黑体" panose="02010609060101010101" pitchFamily="49" charset="-122"/>
              </a:rPr>
              <a:t>其中“美白”和“补水”的功效将仍是市场需求的主流。随着消费者受以电脑为首的辐射源的侵害，具有良好的“祛黄”和“提亮肤色”功效的面膜将会成为市场需求的一大热点，与此同时，一品多小的多功能类面膜也将会越来越受到市场的欢迎。</a:t>
            </a:r>
          </a:p>
          <a:p>
            <a:pPr marL="0" indent="0">
              <a:buNone/>
            </a:pPr>
            <a:endParaRPr lang="zh-CN" altLang="en-US" dirty="0"/>
          </a:p>
        </p:txBody>
      </p:sp>
    </p:spTree>
    <p:extLst>
      <p:ext uri="{BB962C8B-B14F-4D97-AF65-F5344CB8AC3E}">
        <p14:creationId xmlns="" xmlns:p14="http://schemas.microsoft.com/office/powerpoint/2010/main" val="31342247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75129"/>
            <a:ext cx="10515600" cy="5701834"/>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2</a:t>
            </a:r>
            <a:r>
              <a:rPr lang="zh-CN" altLang="en-US" sz="2400" b="1" dirty="0">
                <a:latin typeface="黑体" panose="02010609060101010101" pitchFamily="49" charset="-122"/>
                <a:ea typeface="黑体" panose="02010609060101010101" pitchFamily="49" charset="-122"/>
              </a:rPr>
              <a:t>、从面膜的产品材质来看，整体趋势是越来越服帖，越来越美观。</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随着</a:t>
            </a:r>
            <a:r>
              <a:rPr lang="zh-CN" altLang="en-US" sz="2000" dirty="0">
                <a:latin typeface="黑体" panose="02010609060101010101" pitchFamily="49" charset="-122"/>
                <a:ea typeface="黑体" panose="02010609060101010101" pitchFamily="49" charset="-122"/>
              </a:rPr>
              <a:t>面膜产品品类日益丰富，人们对面膜的舒适度要求也越来越高。市场上面膜的材质有很多种，包括无纺布，生物纤维、果纤、蚕丝面膜等。无论是什么材质的面膜，越薄越服帖就越能吸引消费者。在广大消费者“越薄越服贴”诉求的推动下，面膜开始进入了超薄的面膜革命时代。蚕丝面膜目前已成为片状面膜中最强大的主题，市场调查数据显示，购买蚕丝面膜的人越来越多，以蚕丝材质面膜为代表的轻薄、服帖型红啊、透气性好的材质将成为市场主流材质</a:t>
            </a:r>
          </a:p>
          <a:p>
            <a:endParaRPr lang="zh-CN" altLang="en-US" dirty="0"/>
          </a:p>
        </p:txBody>
      </p:sp>
    </p:spTree>
    <p:extLst>
      <p:ext uri="{BB962C8B-B14F-4D97-AF65-F5344CB8AC3E}">
        <p14:creationId xmlns="" xmlns:p14="http://schemas.microsoft.com/office/powerpoint/2010/main" val="2924049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marL="0" indent="0">
              <a:buNone/>
            </a:pPr>
            <a:r>
              <a:rPr lang="en-US" altLang="zh-CN" sz="2400" b="1" dirty="0">
                <a:latin typeface="黑体" panose="02010609060101010101" pitchFamily="49" charset="-122"/>
                <a:ea typeface="黑体" panose="02010609060101010101" pitchFamily="49" charset="-122"/>
              </a:rPr>
              <a:t>3</a:t>
            </a:r>
            <a:r>
              <a:rPr lang="zh-CN" altLang="en-US" sz="2400" b="1" dirty="0">
                <a:latin typeface="黑体" panose="02010609060101010101" pitchFamily="49" charset="-122"/>
                <a:ea typeface="黑体" panose="02010609060101010101" pitchFamily="49" charset="-122"/>
              </a:rPr>
              <a:t>、从面膜的消费人群的细分来看，面膜的人群针对性将会越来越强。</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endParaRPr lang="en-US" altLang="zh-CN" sz="2000" dirty="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除了</a:t>
            </a:r>
            <a:r>
              <a:rPr lang="zh-CN" altLang="en-US" sz="2000" dirty="0">
                <a:latin typeface="黑体" panose="02010609060101010101" pitchFamily="49" charset="-122"/>
                <a:ea typeface="黑体" panose="02010609060101010101" pitchFamily="49" charset="-122"/>
              </a:rPr>
              <a:t>会出现针对不同年龄层的消费者使用面膜之外，还会在性别上进行细分，男士专用的面膜将逐步进入市场。</a:t>
            </a:r>
          </a:p>
          <a:p>
            <a:pPr marL="0" indent="0">
              <a:buNone/>
            </a:pPr>
            <a:endParaRPr lang="zh-CN" altLang="en-US" dirty="0"/>
          </a:p>
        </p:txBody>
      </p:sp>
    </p:spTree>
    <p:extLst>
      <p:ext uri="{BB962C8B-B14F-4D97-AF65-F5344CB8AC3E}">
        <p14:creationId xmlns="" xmlns:p14="http://schemas.microsoft.com/office/powerpoint/2010/main" val="994559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28918"/>
            <a:ext cx="10515600" cy="5648045"/>
          </a:xfrm>
        </p:spPr>
        <p:txBody>
          <a:bodyPr/>
          <a:lstStyle/>
          <a:p>
            <a:pPr marL="0" indent="0">
              <a:buNone/>
            </a:pPr>
            <a:endParaRPr lang="en-US" altLang="zh-CN" sz="2400" b="1" dirty="0" smtClean="0">
              <a:latin typeface="黑体" panose="02010609060101010101" pitchFamily="49" charset="-122"/>
              <a:ea typeface="黑体" panose="02010609060101010101" pitchFamily="49" charset="-122"/>
            </a:endParaRPr>
          </a:p>
          <a:p>
            <a:pPr marL="0" indent="0">
              <a:buNone/>
            </a:pPr>
            <a:endParaRPr lang="en-US" altLang="zh-CN" sz="2400" b="1" dirty="0">
              <a:latin typeface="黑体" panose="02010609060101010101" pitchFamily="49" charset="-122"/>
              <a:ea typeface="黑体" panose="02010609060101010101" pitchFamily="49" charset="-122"/>
            </a:endParaRPr>
          </a:p>
          <a:p>
            <a:pPr marL="0" indent="0">
              <a:buNone/>
            </a:pPr>
            <a:r>
              <a:rPr lang="en-US" altLang="zh-CN" sz="2400" b="1" dirty="0" smtClean="0">
                <a:latin typeface="黑体" panose="02010609060101010101" pitchFamily="49" charset="-122"/>
                <a:ea typeface="黑体" panose="02010609060101010101" pitchFamily="49" charset="-122"/>
              </a:rPr>
              <a:t>4</a:t>
            </a:r>
            <a:r>
              <a:rPr lang="zh-CN" altLang="en-US" sz="2400" b="1" dirty="0">
                <a:latin typeface="黑体" panose="02010609060101010101" pitchFamily="49" charset="-122"/>
                <a:ea typeface="黑体" panose="02010609060101010101" pitchFamily="49" charset="-122"/>
              </a:rPr>
              <a:t>、从产品配方来看，整体上越来越要求天然、少刺激、近零负担，特色概念面膜品类受欢迎。</a:t>
            </a:r>
            <a:endParaRPr lang="zh-CN" altLang="en-US" sz="2400" dirty="0">
              <a:latin typeface="黑体" panose="02010609060101010101" pitchFamily="49" charset="-122"/>
              <a:ea typeface="黑体" panose="02010609060101010101" pitchFamily="49" charset="-122"/>
            </a:endParaRPr>
          </a:p>
          <a:p>
            <a:pPr marL="0" indent="0">
              <a:buNone/>
            </a:pPr>
            <a:endParaRPr lang="en-US" altLang="zh-CN" sz="2000" dirty="0" smtClean="0">
              <a:latin typeface="黑体" panose="02010609060101010101" pitchFamily="49" charset="-122"/>
              <a:ea typeface="黑体" panose="02010609060101010101" pitchFamily="49" charset="-122"/>
            </a:endParaRPr>
          </a:p>
          <a:p>
            <a:pPr marL="0" indent="0">
              <a:buNone/>
            </a:pPr>
            <a:r>
              <a:rPr lang="zh-CN" altLang="en-US" sz="2000" dirty="0" smtClean="0">
                <a:latin typeface="黑体" panose="02010609060101010101" pitchFamily="49" charset="-122"/>
                <a:ea typeface="黑体" panose="02010609060101010101" pitchFamily="49" charset="-122"/>
              </a:rPr>
              <a:t>随着</a:t>
            </a:r>
            <a:r>
              <a:rPr lang="zh-CN" altLang="en-US" sz="2000" dirty="0">
                <a:latin typeface="黑体" panose="02010609060101010101" pitchFamily="49" charset="-122"/>
                <a:ea typeface="黑体" panose="02010609060101010101" pitchFamily="49" charset="-122"/>
              </a:rPr>
              <a:t>人们生活水平的提高，人们对生活质量的标准化越来越讲究，许多女性为了保养自己的一副美丽的脸蛋，他们自己对面膜品类也越来越看好，也有很多女性不断地追求质量化的面膜品类来保养自己，可以让自己保持这年轻美丽的以免。人们对皮肤常用的日用保养品都非常注重天然、安全、有效的成分，他们更趋向于天然植物性的产品，由于近几年来，市场上出现了很多天然植物的面膜平类，许多女性很看好，为了保养自己，都疯狂地购买天然植物性的面膜品类，这个很多女性很看好的日用保养品类。</a:t>
            </a:r>
          </a:p>
          <a:p>
            <a:pPr marL="0" indent="0">
              <a:buNone/>
            </a:pPr>
            <a:endParaRPr lang="zh-CN" altLang="en-US" dirty="0"/>
          </a:p>
        </p:txBody>
      </p:sp>
    </p:spTree>
    <p:extLst>
      <p:ext uri="{BB962C8B-B14F-4D97-AF65-F5344CB8AC3E}">
        <p14:creationId xmlns="" xmlns:p14="http://schemas.microsoft.com/office/powerpoint/2010/main" val="11751903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pPr marL="0" indent="0">
              <a:buNone/>
            </a:pPr>
            <a:r>
              <a:rPr lang="en-US" altLang="zh-CN" sz="2400" b="1" dirty="0">
                <a:latin typeface="黑体" panose="02010609060101010101" pitchFamily="49" charset="-122"/>
                <a:ea typeface="黑体" panose="02010609060101010101" pitchFamily="49" charset="-122"/>
              </a:rPr>
              <a:t>5</a:t>
            </a:r>
            <a:r>
              <a:rPr lang="zh-CN" altLang="en-US" sz="2400" b="1" dirty="0">
                <a:latin typeface="黑体" panose="02010609060101010101" pitchFamily="49" charset="-122"/>
                <a:ea typeface="黑体" panose="02010609060101010101" pitchFamily="49" charset="-122"/>
              </a:rPr>
              <a:t>、价格多样化需求，但评价始终是主流。</a:t>
            </a:r>
            <a:endParaRPr lang="zh-CN" altLang="en-US" sz="2400" dirty="0">
              <a:latin typeface="黑体" panose="02010609060101010101" pitchFamily="49" charset="-122"/>
              <a:ea typeface="黑体" panose="02010609060101010101" pitchFamily="49" charset="-122"/>
            </a:endParaRPr>
          </a:p>
          <a:p>
            <a:pPr marL="0" indent="0">
              <a:buNone/>
            </a:pPr>
            <a:r>
              <a:rPr lang="zh-CN" altLang="en-US" sz="2000" dirty="0">
                <a:latin typeface="黑体" panose="02010609060101010101" pitchFamily="49" charset="-122"/>
                <a:ea typeface="黑体" panose="02010609060101010101" pitchFamily="49" charset="-122"/>
              </a:rPr>
              <a:t>面膜打造健康的生活理念相对于有更多功效的精华护肤产品，面膜泽更多的是强调密集护理、保湿、美白、祛斑是最大的功效需求点。尤其是保湿方面需求每天存在，正由于这种消费环境，面膜被逐渐定位为护肤品中的日常必需品，而平价是这种日常必需品最主要的特征之一，面膜平价，才能保证人们能每周使用</a:t>
            </a:r>
            <a:r>
              <a:rPr lang="en-US" altLang="zh-CN" sz="2000" dirty="0">
                <a:latin typeface="黑体" panose="02010609060101010101" pitchFamily="49" charset="-122"/>
                <a:ea typeface="黑体" panose="02010609060101010101" pitchFamily="49" charset="-122"/>
              </a:rPr>
              <a:t>2~3</a:t>
            </a:r>
            <a:r>
              <a:rPr lang="zh-CN" altLang="en-US" sz="2000" dirty="0">
                <a:latin typeface="黑体" panose="02010609060101010101" pitchFamily="49" charset="-122"/>
                <a:ea typeface="黑体" panose="02010609060101010101" pitchFamily="49" charset="-122"/>
              </a:rPr>
              <a:t>次，才会使得这一易耗性的生活必须品保持极大的市场潜能。</a:t>
            </a:r>
          </a:p>
          <a:p>
            <a:pPr marL="0" indent="0">
              <a:buNone/>
            </a:pPr>
            <a:r>
              <a:rPr lang="en-US" altLang="zh-CN" sz="2400" b="1" dirty="0">
                <a:latin typeface="黑体" panose="02010609060101010101" pitchFamily="49" charset="-122"/>
                <a:ea typeface="黑体" panose="02010609060101010101" pitchFamily="49" charset="-122"/>
              </a:rPr>
              <a:t>6</a:t>
            </a:r>
            <a:r>
              <a:rPr lang="zh-CN" altLang="en-US" sz="2400" b="1" dirty="0">
                <a:latin typeface="黑体" panose="02010609060101010101" pitchFamily="49" charset="-122"/>
                <a:ea typeface="黑体" panose="02010609060101010101" pitchFamily="49" charset="-122"/>
              </a:rPr>
              <a:t>、片状面膜告诉增长的同时，泥状面膜、睡眠面膜、也因其在清洁功效、使用便利方面的特色，其市场空间也不容小觑。</a:t>
            </a:r>
            <a:endParaRPr lang="zh-CN" altLang="en-US" sz="2400" dirty="0">
              <a:latin typeface="黑体" panose="02010609060101010101" pitchFamily="49" charset="-122"/>
              <a:ea typeface="黑体" panose="02010609060101010101" pitchFamily="49" charset="-122"/>
            </a:endParaRPr>
          </a:p>
          <a:p>
            <a:pPr marL="0" indent="0">
              <a:buNone/>
            </a:pPr>
            <a:endParaRPr lang="zh-CN" altLang="en-US" dirty="0"/>
          </a:p>
        </p:txBody>
      </p:sp>
    </p:spTree>
    <p:extLst>
      <p:ext uri="{BB962C8B-B14F-4D97-AF65-F5344CB8AC3E}">
        <p14:creationId xmlns="" xmlns:p14="http://schemas.microsoft.com/office/powerpoint/2010/main" val="6710296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813560" y="223520"/>
            <a:ext cx="8229600" cy="769441"/>
          </a:xfrm>
          <a:prstGeom prst="rect">
            <a:avLst/>
          </a:prstGeom>
          <a:noFill/>
        </p:spPr>
        <p:txBody>
          <a:bodyPr wrap="square" rtlCol="0">
            <a:spAutoFit/>
          </a:bodyPr>
          <a:lstStyle/>
          <a:p>
            <a:r>
              <a:rPr lang="zh-CN" altLang="en-US" sz="4400" dirty="0" smtClean="0">
                <a:latin typeface="黑体" panose="02010609060101010101" pitchFamily="49" charset="-122"/>
                <a:ea typeface="黑体" panose="02010609060101010101" pitchFamily="49" charset="-122"/>
              </a:rPr>
              <a:t>微信扫一扫，关注更多美业知识</a:t>
            </a:r>
            <a:endParaRPr lang="zh-CN" altLang="en-US" sz="4400" dirty="0">
              <a:latin typeface="黑体" panose="02010609060101010101" pitchFamily="49" charset="-122"/>
              <a:ea typeface="黑体" panose="02010609060101010101" pitchFamily="49" charset="-122"/>
            </a:endParaRPr>
          </a:p>
        </p:txBody>
      </p:sp>
      <p:pic>
        <p:nvPicPr>
          <p:cNvPr id="3" name="图片 2" descr="说明.jpg"/>
          <p:cNvPicPr>
            <a:picLocks noChangeAspect="1"/>
          </p:cNvPicPr>
          <p:nvPr/>
        </p:nvPicPr>
        <p:blipFill>
          <a:blip r:embed="rId2"/>
          <a:stretch>
            <a:fillRect/>
          </a:stretch>
        </p:blipFill>
        <p:spPr>
          <a:xfrm>
            <a:off x="3875722" y="1371599"/>
            <a:ext cx="4551061" cy="5198745"/>
          </a:xfrm>
          <a:prstGeom prst="rect">
            <a:avLst/>
          </a:prstGeom>
        </p:spPr>
      </p:pic>
    </p:spTree>
    <p:extLst>
      <p:ext uri="{BB962C8B-B14F-4D97-AF65-F5344CB8AC3E}">
        <p14:creationId xmlns="" xmlns:p14="http://schemas.microsoft.com/office/powerpoint/2010/main" val="67695322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626</TotalTime>
  <Words>8813</Words>
  <Application>Microsoft Office PowerPoint</Application>
  <PresentationFormat>自定义</PresentationFormat>
  <Paragraphs>441</Paragraphs>
  <Slides>72</Slides>
  <Notes>0</Notes>
  <HiddenSlides>0</HiddenSlides>
  <MMClips>0</MMClips>
  <ScaleCrop>false</ScaleCrop>
  <HeadingPairs>
    <vt:vector size="4" baseType="variant">
      <vt:variant>
        <vt:lpstr>主题</vt:lpstr>
      </vt:variant>
      <vt:variant>
        <vt:i4>1</vt:i4>
      </vt:variant>
      <vt:variant>
        <vt:lpstr>幻灯片标题</vt:lpstr>
      </vt:variant>
      <vt:variant>
        <vt:i4>72</vt:i4>
      </vt:variant>
    </vt:vector>
  </HeadingPairs>
  <TitlesOfParts>
    <vt:vector size="73" baseType="lpstr">
      <vt:lpstr>Office 主题</vt:lpstr>
      <vt:lpstr>面膜知识</vt:lpstr>
      <vt:lpstr>1、面膜纸的分类</vt:lpstr>
      <vt:lpstr>幻灯片 3</vt:lpstr>
      <vt:lpstr>幻灯片 4</vt:lpstr>
      <vt:lpstr>幻灯片 5</vt:lpstr>
      <vt:lpstr>幻灯片 6</vt:lpstr>
      <vt:lpstr>幻灯片 7</vt:lpstr>
      <vt:lpstr>幻灯片 8</vt:lpstr>
      <vt:lpstr>幻灯片 9</vt:lpstr>
      <vt:lpstr>幻灯片 10</vt:lpstr>
      <vt:lpstr> 鉴别“真蚕丝面膜”的方法 </vt:lpstr>
      <vt:lpstr>幻灯片 12</vt:lpstr>
      <vt:lpstr>幻灯片 13</vt:lpstr>
      <vt:lpstr>幻灯片 14</vt:lpstr>
      <vt:lpstr>幻灯片 15</vt:lpstr>
      <vt:lpstr>幻灯片 16</vt:lpstr>
      <vt:lpstr>幻灯片 17</vt:lpstr>
      <vt:lpstr>幻灯片 18</vt:lpstr>
      <vt:lpstr>第二章：面膜类型及发展趋势</vt:lpstr>
      <vt:lpstr>（一）面膜的功效分类</vt:lpstr>
      <vt:lpstr>  （二）面膜市场功效需求分析 </vt:lpstr>
      <vt:lpstr>二、面膜材质类型分类及介绍 </vt:lpstr>
      <vt:lpstr> 常见的涂抹式面膜有一下几种类型： </vt:lpstr>
      <vt:lpstr>幻灯片 24</vt:lpstr>
      <vt:lpstr>幻灯片 25</vt:lpstr>
      <vt:lpstr>幻灯片 26</vt:lpstr>
      <vt:lpstr>3、撕剥型面膜peel mask </vt:lpstr>
      <vt:lpstr>幻灯片 28</vt:lpstr>
      <vt:lpstr>幻灯片 29</vt:lpstr>
      <vt:lpstr>幻灯片 30</vt:lpstr>
      <vt:lpstr>幻灯片 31</vt:lpstr>
      <vt:lpstr>二、面膜生产环节剖析</vt:lpstr>
      <vt:lpstr>   三、面膜选材标准  </vt:lpstr>
      <vt:lpstr>（一）面膜布的选择参考</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             关于荧光剂</vt:lpstr>
      <vt:lpstr>幻灯片 58</vt:lpstr>
      <vt:lpstr>幻灯片 59</vt:lpstr>
      <vt:lpstr>幻灯片 60</vt:lpstr>
      <vt:lpstr>幻灯片 61</vt:lpstr>
      <vt:lpstr>幻灯片 62</vt:lpstr>
      <vt:lpstr>             面膜的使用 </vt:lpstr>
      <vt:lpstr>幻灯片 64</vt:lpstr>
      <vt:lpstr>幻灯片 65</vt:lpstr>
      <vt:lpstr>       四、面膜产品的升级趋势</vt:lpstr>
      <vt:lpstr>幻灯片 67</vt:lpstr>
      <vt:lpstr>幻灯片 68</vt:lpstr>
      <vt:lpstr>幻灯片 69</vt:lpstr>
      <vt:lpstr>幻灯片 70</vt:lpstr>
      <vt:lpstr>幻灯片 71</vt:lpstr>
      <vt:lpstr>幻灯片 72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dc:creator>
  <cp:lastModifiedBy>Sky123.Org</cp:lastModifiedBy>
  <cp:revision>43</cp:revision>
  <dcterms:created xsi:type="dcterms:W3CDTF">2015-08-13T07:21:28Z</dcterms:created>
  <dcterms:modified xsi:type="dcterms:W3CDTF">2019-12-12T13:56:50Z</dcterms:modified>
</cp:coreProperties>
</file>