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wdp" ContentType="image/vnd.ms-photo"/>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tags/tag11.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4"/>
  </p:notesMasterIdLst>
  <p:handoutMasterIdLst>
    <p:handoutMasterId r:id="rId55"/>
  </p:handoutMasterIdLst>
  <p:sldIdLst>
    <p:sldId id="256" r:id="rId2"/>
    <p:sldId id="258" r:id="rId3"/>
    <p:sldId id="260" r:id="rId4"/>
    <p:sldId id="257" r:id="rId5"/>
    <p:sldId id="261" r:id="rId6"/>
    <p:sldId id="259" r:id="rId7"/>
    <p:sldId id="267" r:id="rId8"/>
    <p:sldId id="268" r:id="rId9"/>
    <p:sldId id="269" r:id="rId10"/>
    <p:sldId id="270" r:id="rId11"/>
    <p:sldId id="271" r:id="rId12"/>
    <p:sldId id="272" r:id="rId13"/>
    <p:sldId id="274" r:id="rId14"/>
    <p:sldId id="275" r:id="rId15"/>
    <p:sldId id="276" r:id="rId16"/>
    <p:sldId id="277" r:id="rId17"/>
    <p:sldId id="279" r:id="rId18"/>
    <p:sldId id="280" r:id="rId19"/>
    <p:sldId id="281" r:id="rId20"/>
    <p:sldId id="282" r:id="rId21"/>
    <p:sldId id="283" r:id="rId22"/>
    <p:sldId id="284" r:id="rId23"/>
    <p:sldId id="285" r:id="rId24"/>
    <p:sldId id="286" r:id="rId25"/>
    <p:sldId id="287" r:id="rId26"/>
    <p:sldId id="288" r:id="rId27"/>
    <p:sldId id="289" r:id="rId28"/>
    <p:sldId id="290" r:id="rId29"/>
    <p:sldId id="291" r:id="rId30"/>
    <p:sldId id="292" r:id="rId31"/>
    <p:sldId id="293" r:id="rId32"/>
    <p:sldId id="294" r:id="rId33"/>
    <p:sldId id="295" r:id="rId34"/>
    <p:sldId id="296" r:id="rId35"/>
    <p:sldId id="297" r:id="rId36"/>
    <p:sldId id="298" r:id="rId37"/>
    <p:sldId id="299" r:id="rId38"/>
    <p:sldId id="300" r:id="rId39"/>
    <p:sldId id="301" r:id="rId40"/>
    <p:sldId id="302" r:id="rId41"/>
    <p:sldId id="303" r:id="rId42"/>
    <p:sldId id="304" r:id="rId43"/>
    <p:sldId id="305" r:id="rId44"/>
    <p:sldId id="306" r:id="rId45"/>
    <p:sldId id="307" r:id="rId46"/>
    <p:sldId id="308" r:id="rId47"/>
    <p:sldId id="309" r:id="rId48"/>
    <p:sldId id="310" r:id="rId49"/>
    <p:sldId id="311" r:id="rId50"/>
    <p:sldId id="312" r:id="rId51"/>
    <p:sldId id="315" r:id="rId52"/>
    <p:sldId id="314" r:id="rId53"/>
  </p:sldIdLst>
  <p:sldSz cx="9144000" cy="6858000" type="screen4x3"/>
  <p:notesSz cx="9144000" cy="6858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66"/>
    <a:srgbClr val="FF0066"/>
    <a:srgbClr val="003300"/>
    <a:srgbClr val="FFCCCC"/>
    <a:srgbClr val="A49068"/>
    <a:srgbClr val="9C759F"/>
    <a:srgbClr val="AD8C5F"/>
  </p:clrMru>
</p:presentationPr>
</file>

<file path=ppt/tableStyles.xml><?xml version="1.0" encoding="utf-8"?>
<a:tblStyleLst xmlns:a="http://schemas.openxmlformats.org/drawingml/2006/main" def="{5C22544A-7EE6-4342-B048-85BDC9FD1C3A}">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中度样式 3 - 强调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7" d="100"/>
          <a:sy n="67" d="100"/>
        </p:scale>
        <p:origin x="-147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76F732AA-9125-4E1E-91D8-8F5466A6EC51}" type="datetimeFigureOut">
              <a:rPr lang="zh-CN" altLang="en-US" smtClean="0"/>
              <a:pPr/>
              <a:t>2018-6-13</a:t>
            </a:fld>
            <a:endParaRPr lang="zh-CN" altLang="en-US"/>
          </a:p>
        </p:txBody>
      </p:sp>
      <p:sp>
        <p:nvSpPr>
          <p:cNvPr id="4" name="页脚占位符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CFADCB89-7C33-42FB-876D-5DEB56F7AFDE}"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501C159A-9EBD-42ED-A80B-BF7AFD317E98}" type="datetimeFigureOut">
              <a:rPr lang="zh-CN" altLang="en-US" smtClean="0"/>
              <a:pPr/>
              <a:t>2018-6-13</a:t>
            </a:fld>
            <a:endParaRPr lang="zh-CN" altLang="en-US"/>
          </a:p>
        </p:txBody>
      </p:sp>
      <p:sp>
        <p:nvSpPr>
          <p:cNvPr id="4" name="幻灯片图像占位符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3D390E80-A355-482C-A188-65146EAF4C75}"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43.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44.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模板来自于 </a:t>
            </a:r>
            <a:r>
              <a:rPr lang="en-US" altLang="zh-CN" smtClean="0"/>
              <a:t>http://meihua.docer.com/</a:t>
            </a:r>
            <a:endParaRPr lang="zh-CN" altLang="en-US" smtClean="0"/>
          </a:p>
        </p:txBody>
      </p:sp>
      <p:sp>
        <p:nvSpPr>
          <p:cNvPr id="4100" name="灯片编号占位符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fld id="{87D83080-8254-467C-BE51-78C3AFB9211B}" type="slidenum">
              <a:rPr lang="zh-CN" altLang="en-US">
                <a:latin typeface="Calibri" pitchFamily="34" charset="0"/>
              </a:rPr>
              <a:pPr/>
              <a:t>2</a:t>
            </a:fld>
            <a:endParaRPr lang="zh-CN" altLang="en-US">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algn="l"/>
            <a:r>
              <a:rPr lang="zh-CN" altLang="en-US" sz="900" baseline="0" dirty="0" smtClean="0"/>
              <a:t>乳香：眼部护理、去皱精华里面都有添加</a:t>
            </a:r>
            <a:endParaRPr lang="zh-CN" altLang="en-US" sz="900" baseline="0" dirty="0"/>
          </a:p>
        </p:txBody>
      </p:sp>
      <p:sp>
        <p:nvSpPr>
          <p:cNvPr id="4" name="灯片编号占位符 3"/>
          <p:cNvSpPr>
            <a:spLocks noGrp="1"/>
          </p:cNvSpPr>
          <p:nvPr>
            <p:ph type="sldNum" sz="quarter" idx="10"/>
          </p:nvPr>
        </p:nvSpPr>
        <p:spPr/>
        <p:txBody>
          <a:bodyPr/>
          <a:lstStyle/>
          <a:p>
            <a:fld id="{ACC4C565-8FCF-452B-BC90-06B4BA25BF33}" type="slidenum">
              <a:rPr lang="zh-CN" altLang="en-US" smtClean="0"/>
              <a:pPr/>
              <a:t>8</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2857500" y="514350"/>
            <a:ext cx="3429000" cy="25717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itchFamily="34" charset="0"/>
                <a:ea typeface="宋体" charset="-122"/>
              </a:defRPr>
            </a:lvl1pPr>
            <a:lvl2pPr marL="742950" indent="-285750">
              <a:defRPr>
                <a:solidFill>
                  <a:schemeClr val="tx1"/>
                </a:solidFill>
                <a:latin typeface="Arial Narrow" pitchFamily="34" charset="0"/>
                <a:ea typeface="宋体" charset="-122"/>
              </a:defRPr>
            </a:lvl2pPr>
            <a:lvl3pPr marL="1143000" indent="-228600">
              <a:defRPr>
                <a:solidFill>
                  <a:schemeClr val="tx1"/>
                </a:solidFill>
                <a:latin typeface="Arial Narrow" pitchFamily="34" charset="0"/>
                <a:ea typeface="宋体" charset="-122"/>
              </a:defRPr>
            </a:lvl3pPr>
            <a:lvl4pPr marL="1600200" indent="-228600">
              <a:defRPr>
                <a:solidFill>
                  <a:schemeClr val="tx1"/>
                </a:solidFill>
                <a:latin typeface="Arial Narrow" pitchFamily="34" charset="0"/>
                <a:ea typeface="宋体" charset="-122"/>
              </a:defRPr>
            </a:lvl4pPr>
            <a:lvl5pPr marL="2057400" indent="-228600">
              <a:defRPr>
                <a:solidFill>
                  <a:schemeClr val="tx1"/>
                </a:solidFill>
                <a:latin typeface="Arial Narrow" pitchFamily="34" charset="0"/>
                <a:ea typeface="宋体" charset="-122"/>
              </a:defRPr>
            </a:lvl5pPr>
            <a:lvl6pPr marL="2514600" indent="-228600" eaLnBrk="0" fontAlgn="base" hangingPunct="0">
              <a:spcBef>
                <a:spcPct val="0"/>
              </a:spcBef>
              <a:spcAft>
                <a:spcPct val="0"/>
              </a:spcAft>
              <a:defRPr>
                <a:solidFill>
                  <a:schemeClr val="tx1"/>
                </a:solidFill>
                <a:latin typeface="Arial Narrow" pitchFamily="34" charset="0"/>
                <a:ea typeface="宋体" charset="-122"/>
              </a:defRPr>
            </a:lvl6pPr>
            <a:lvl7pPr marL="2971800" indent="-228600" eaLnBrk="0" fontAlgn="base" hangingPunct="0">
              <a:spcBef>
                <a:spcPct val="0"/>
              </a:spcBef>
              <a:spcAft>
                <a:spcPct val="0"/>
              </a:spcAft>
              <a:defRPr>
                <a:solidFill>
                  <a:schemeClr val="tx1"/>
                </a:solidFill>
                <a:latin typeface="Arial Narrow" pitchFamily="34" charset="0"/>
                <a:ea typeface="宋体" charset="-122"/>
              </a:defRPr>
            </a:lvl7pPr>
            <a:lvl8pPr marL="3429000" indent="-228600" eaLnBrk="0" fontAlgn="base" hangingPunct="0">
              <a:spcBef>
                <a:spcPct val="0"/>
              </a:spcBef>
              <a:spcAft>
                <a:spcPct val="0"/>
              </a:spcAft>
              <a:defRPr>
                <a:solidFill>
                  <a:schemeClr val="tx1"/>
                </a:solidFill>
                <a:latin typeface="Arial Narrow" pitchFamily="34" charset="0"/>
                <a:ea typeface="宋体" charset="-122"/>
              </a:defRPr>
            </a:lvl8pPr>
            <a:lvl9pPr marL="3886200" indent="-228600" eaLnBrk="0" fontAlgn="base" hangingPunct="0">
              <a:spcBef>
                <a:spcPct val="0"/>
              </a:spcBef>
              <a:spcAft>
                <a:spcPct val="0"/>
              </a:spcAft>
              <a:defRPr>
                <a:solidFill>
                  <a:schemeClr val="tx1"/>
                </a:solidFill>
                <a:latin typeface="Arial Narrow" pitchFamily="34" charset="0"/>
                <a:ea typeface="宋体" charset="-122"/>
              </a:defRPr>
            </a:lvl9pPr>
          </a:lstStyle>
          <a:p>
            <a:fld id="{03EF8FF8-1F7A-4DA9-B9DA-C658F1459794}" type="slidenum">
              <a:rPr lang="zh-CN" altLang="en-US">
                <a:latin typeface="Calibri" pitchFamily="34" charset="0"/>
              </a:rPr>
              <a:pPr/>
              <a:t>9</a:t>
            </a:fld>
            <a:endParaRPr lang="zh-CN" altLang="en-US">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假如透过皮肤进入，精油分子会在</a:t>
            </a:r>
            <a:r>
              <a:rPr lang="en-US" altLang="zh-CN" sz="1200" b="0" i="0" kern="1200" dirty="0" smtClean="0">
                <a:solidFill>
                  <a:schemeClr val="tx1"/>
                </a:solidFill>
                <a:latin typeface="+mn-lt"/>
                <a:ea typeface="+mn-ea"/>
                <a:cs typeface="+mn-cs"/>
              </a:rPr>
              <a:t>3</a:t>
            </a:r>
            <a:r>
              <a:rPr lang="zh-CN" altLang="en-US" sz="1200" b="0" i="0" kern="1200" dirty="0" smtClean="0">
                <a:solidFill>
                  <a:schemeClr val="tx1"/>
                </a:solidFill>
                <a:latin typeface="+mn-lt"/>
                <a:ea typeface="+mn-ea"/>
                <a:cs typeface="+mn-cs"/>
              </a:rPr>
              <a:t>分钟穿透表皮，</a:t>
            </a:r>
            <a:r>
              <a:rPr lang="en-US" altLang="zh-CN" sz="1200" b="0" i="0" kern="1200" dirty="0" smtClean="0">
                <a:solidFill>
                  <a:schemeClr val="tx1"/>
                </a:solidFill>
                <a:latin typeface="+mn-lt"/>
                <a:ea typeface="+mn-ea"/>
                <a:cs typeface="+mn-cs"/>
              </a:rPr>
              <a:t>5</a:t>
            </a:r>
            <a:r>
              <a:rPr lang="zh-CN" altLang="en-US" sz="1200" b="0" i="0" kern="1200" dirty="0" smtClean="0">
                <a:solidFill>
                  <a:schemeClr val="tx1"/>
                </a:solidFill>
                <a:latin typeface="+mn-lt"/>
                <a:ea typeface="+mn-ea"/>
                <a:cs typeface="+mn-cs"/>
              </a:rPr>
              <a:t>分钟到达真皮，</a:t>
            </a:r>
            <a:r>
              <a:rPr lang="en-US" altLang="zh-CN" sz="1200" b="0" i="0" kern="1200" dirty="0" smtClean="0">
                <a:solidFill>
                  <a:schemeClr val="tx1"/>
                </a:solidFill>
                <a:latin typeface="+mn-lt"/>
                <a:ea typeface="+mn-ea"/>
                <a:cs typeface="+mn-cs"/>
              </a:rPr>
              <a:t>15</a:t>
            </a:r>
            <a:r>
              <a:rPr lang="zh-CN" altLang="en-US" sz="1200" b="0" i="0" kern="1200" dirty="0" smtClean="0">
                <a:solidFill>
                  <a:schemeClr val="tx1"/>
                </a:solidFill>
                <a:latin typeface="+mn-lt"/>
                <a:ea typeface="+mn-ea"/>
                <a:cs typeface="+mn-cs"/>
              </a:rPr>
              <a:t>分钟进进血液循环及淋巴循环体系，再随循环而输送至身材各器官，待器官使用完毕，</a:t>
            </a:r>
            <a:r>
              <a:rPr lang="en-US" altLang="zh-CN" sz="1200" b="0" i="0" kern="1200" dirty="0" smtClean="0">
                <a:solidFill>
                  <a:schemeClr val="tx1"/>
                </a:solidFill>
                <a:latin typeface="+mn-lt"/>
                <a:ea typeface="+mn-ea"/>
                <a:cs typeface="+mn-cs"/>
              </a:rPr>
              <a:t>12-24</a:t>
            </a:r>
            <a:r>
              <a:rPr lang="zh-CN" altLang="en-US" sz="1200" b="0" i="0" kern="1200" dirty="0" smtClean="0">
                <a:solidFill>
                  <a:schemeClr val="tx1"/>
                </a:solidFill>
                <a:latin typeface="+mn-lt"/>
                <a:ea typeface="+mn-ea"/>
                <a:cs typeface="+mn-cs"/>
              </a:rPr>
              <a:t>小时后再透过排汗、排尿和呼吸等方式将多余的废弃毒素排挤体外。</a:t>
            </a:r>
            <a:endParaRPr lang="en-US" altLang="zh-CN" sz="1200" b="0" i="0" kern="1200" dirty="0" smtClean="0">
              <a:solidFill>
                <a:schemeClr val="tx1"/>
              </a:solidFill>
              <a:latin typeface="+mn-lt"/>
              <a:ea typeface="+mn-ea"/>
              <a:cs typeface="+mn-cs"/>
            </a:endParaRPr>
          </a:p>
          <a:p>
            <a:r>
              <a:rPr lang="zh-CN" altLang="en-US" sz="1200" b="0" i="0" kern="1200" dirty="0" smtClean="0">
                <a:solidFill>
                  <a:schemeClr val="tx1"/>
                </a:solidFill>
                <a:latin typeface="+mn-lt"/>
                <a:ea typeface="+mn-ea"/>
                <a:cs typeface="+mn-cs"/>
              </a:rPr>
              <a:t>精油的分子微小，在水中散开后可以最大量的接触皮肤；要知道一滴精油的分子量是</a:t>
            </a:r>
            <a:r>
              <a:rPr lang="en-US" altLang="zh-CN" sz="1200" b="0" i="0" kern="1200" dirty="0" smtClean="0">
                <a:solidFill>
                  <a:schemeClr val="tx1"/>
                </a:solidFill>
                <a:latin typeface="+mn-lt"/>
                <a:ea typeface="+mn-ea"/>
                <a:cs typeface="+mn-cs"/>
              </a:rPr>
              <a:t>4*10</a:t>
            </a:r>
            <a:r>
              <a:rPr lang="zh-CN" altLang="en-US" sz="1200" b="0" i="0" kern="1200" dirty="0" smtClean="0">
                <a:solidFill>
                  <a:schemeClr val="tx1"/>
                </a:solidFill>
                <a:latin typeface="+mn-lt"/>
                <a:ea typeface="+mn-ea"/>
                <a:cs typeface="+mn-cs"/>
              </a:rPr>
              <a:t>的</a:t>
            </a:r>
            <a:r>
              <a:rPr lang="en-US" altLang="zh-CN" sz="1200" b="0" i="0" kern="1200" dirty="0" smtClean="0">
                <a:solidFill>
                  <a:schemeClr val="tx1"/>
                </a:solidFill>
                <a:latin typeface="+mn-lt"/>
                <a:ea typeface="+mn-ea"/>
                <a:cs typeface="+mn-cs"/>
              </a:rPr>
              <a:t>22</a:t>
            </a:r>
            <a:r>
              <a:rPr lang="zh-CN" altLang="en-US" sz="1200" b="0" i="0" kern="1200" dirty="0" smtClean="0">
                <a:solidFill>
                  <a:schemeClr val="tx1"/>
                </a:solidFill>
                <a:latin typeface="+mn-lt"/>
                <a:ea typeface="+mn-ea"/>
                <a:cs typeface="+mn-cs"/>
              </a:rPr>
              <a:t>次方，是相当于</a:t>
            </a:r>
            <a:r>
              <a:rPr lang="en-US" altLang="zh-CN" sz="1200" b="0" i="0" kern="1200" dirty="0" smtClean="0">
                <a:solidFill>
                  <a:schemeClr val="tx1"/>
                </a:solidFill>
                <a:latin typeface="+mn-lt"/>
                <a:ea typeface="+mn-ea"/>
                <a:cs typeface="+mn-cs"/>
              </a:rPr>
              <a:t>13</a:t>
            </a:r>
            <a:r>
              <a:rPr lang="zh-CN" altLang="en-US" sz="1200" b="0" i="0" kern="1200" dirty="0" smtClean="0">
                <a:solidFill>
                  <a:schemeClr val="tx1"/>
                </a:solidFill>
                <a:latin typeface="+mn-lt"/>
                <a:ea typeface="+mn-ea"/>
                <a:cs typeface="+mn-cs"/>
              </a:rPr>
              <a:t>亿中国人排队数</a:t>
            </a:r>
            <a:r>
              <a:rPr lang="en-US" altLang="zh-CN" sz="1200" b="0" i="0" kern="1200" dirty="0" smtClean="0">
                <a:solidFill>
                  <a:schemeClr val="tx1"/>
                </a:solidFill>
                <a:latin typeface="+mn-lt"/>
                <a:ea typeface="+mn-ea"/>
                <a:cs typeface="+mn-cs"/>
              </a:rPr>
              <a:t>1</a:t>
            </a:r>
            <a:r>
              <a:rPr lang="zh-CN" altLang="en-US" sz="1200" b="0" i="0" kern="1200" dirty="0" smtClean="0">
                <a:solidFill>
                  <a:schemeClr val="tx1"/>
                </a:solidFill>
                <a:latin typeface="+mn-lt"/>
                <a:ea typeface="+mn-ea"/>
                <a:cs typeface="+mn-cs"/>
              </a:rPr>
              <a:t>万年那么大的数字哦，</a:t>
            </a:r>
            <a:endParaRPr lang="en-US" altLang="zh-CN" sz="1200" b="0" i="0" kern="1200" dirty="0" smtClean="0">
              <a:solidFill>
                <a:schemeClr val="tx1"/>
              </a:solidFill>
              <a:latin typeface="+mn-lt"/>
              <a:ea typeface="+mn-ea"/>
              <a:cs typeface="+mn-cs"/>
            </a:endParaRPr>
          </a:p>
          <a:p>
            <a:r>
              <a:rPr lang="zh-CN" altLang="en-US" dirty="0" smtClean="0"/>
              <a:t>每一滴植物精油里都含有至少</a:t>
            </a:r>
            <a:r>
              <a:rPr lang="en-US" altLang="zh-CN" dirty="0" smtClean="0"/>
              <a:t>400</a:t>
            </a:r>
            <a:r>
              <a:rPr lang="zh-CN" altLang="en-US" dirty="0" smtClean="0"/>
              <a:t>种以上的天然化学成分，其中只有</a:t>
            </a:r>
            <a:r>
              <a:rPr lang="en-US" altLang="zh-CN" dirty="0" smtClean="0"/>
              <a:t>20-30</a:t>
            </a:r>
            <a:r>
              <a:rPr lang="zh-CN" altLang="en-US" dirty="0" smtClean="0"/>
              <a:t>种化学成分芳香化学家可以在实验室里分析的出来，而其余的</a:t>
            </a:r>
            <a:r>
              <a:rPr lang="en-US" altLang="zh-CN" dirty="0" smtClean="0"/>
              <a:t>300</a:t>
            </a:r>
            <a:r>
              <a:rPr lang="zh-CN" altLang="en-US" dirty="0" smtClean="0"/>
              <a:t>多种分子量极其微小的微量元素，至今则仍然是大自然无法测知的神奇秘密。但有趣的是，植物精油的功能就是由这些无法分析的微量元素来达成的。所以它不是假冒伪劣的人工成品所可以复制出来的。</a:t>
            </a:r>
            <a:endParaRPr lang="zh-CN" altLang="en-US" dirty="0"/>
          </a:p>
        </p:txBody>
      </p:sp>
      <p:sp>
        <p:nvSpPr>
          <p:cNvPr id="4" name="灯片编号占位符 3"/>
          <p:cNvSpPr>
            <a:spLocks noGrp="1"/>
          </p:cNvSpPr>
          <p:nvPr>
            <p:ph type="sldNum" sz="quarter" idx="10"/>
          </p:nvPr>
        </p:nvSpPr>
        <p:spPr/>
        <p:txBody>
          <a:bodyPr/>
          <a:lstStyle/>
          <a:p>
            <a:fld id="{5A7FF1A5-9C87-49F1-BB74-BBA4F45BD756}" type="slidenum">
              <a:rPr lang="zh-CN" altLang="en-US" smtClean="0"/>
              <a:pPr/>
              <a:t>11</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苯乙醇，玫瑰气味的代表，易溶于水，纯露含量比精油多，其化学结构与人体生物胺类</a:t>
            </a:r>
            <a:r>
              <a:rPr lang="en-US" altLang="zh-CN" dirty="0" smtClean="0"/>
              <a:t>peptides</a:t>
            </a:r>
            <a:r>
              <a:rPr lang="zh-CN" altLang="en-US" dirty="0" smtClean="0"/>
              <a:t>类似，能作用于交感神经的神经传导物质，如正肾上腺素、多帕胺、血清素、组织胺等。其盾牌状结构，仿佛能帮人抵抗生命中各种伤痛，用后会觉得世界像个美好的大花园。</a:t>
            </a:r>
            <a:endParaRPr lang="zh-CN" altLang="en-US" dirty="0"/>
          </a:p>
        </p:txBody>
      </p:sp>
      <p:sp>
        <p:nvSpPr>
          <p:cNvPr id="4" name="灯片编号占位符 3"/>
          <p:cNvSpPr>
            <a:spLocks noGrp="1"/>
          </p:cNvSpPr>
          <p:nvPr>
            <p:ph type="sldNum" sz="quarter" idx="10"/>
          </p:nvPr>
        </p:nvSpPr>
        <p:spPr/>
        <p:txBody>
          <a:bodyPr/>
          <a:lstStyle/>
          <a:p>
            <a:fld id="{2068D6C0-D40B-4FD6-A0C2-F3FC7B29BA36}" type="slidenum">
              <a:rPr lang="zh-CN" altLang="en-US" smtClean="0"/>
              <a:pPr/>
              <a:t>24</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546D96-DBB9-4825-B405-7569AB8CC4BE}" type="slidenum">
              <a:rPr lang="zh-CN" altLang="en-US" smtClean="0"/>
              <a:pPr/>
              <a:t>25</a:t>
            </a:fld>
            <a:endParaRPr lang="zh-CN" altLang="en-US"/>
          </a:p>
        </p:txBody>
      </p:sp>
    </p:spTree>
    <p:extLst>
      <p:ext uri="{BB962C8B-B14F-4D97-AF65-F5344CB8AC3E}">
        <p14:creationId xmlns="" xmlns:p14="http://schemas.microsoft.com/office/powerpoint/2010/main" val="3870992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已经被确认的有</a:t>
            </a:r>
            <a:r>
              <a:rPr lang="en-US" altLang="zh-CN" dirty="0" smtClean="0"/>
              <a:t>150</a:t>
            </a:r>
            <a:r>
              <a:rPr lang="zh-CN" altLang="en-US" dirty="0" smtClean="0"/>
              <a:t>多种功效</a:t>
            </a:r>
            <a:endParaRPr lang="zh-CN" altLang="en-US" dirty="0"/>
          </a:p>
        </p:txBody>
      </p:sp>
      <p:sp>
        <p:nvSpPr>
          <p:cNvPr id="4" name="灯片编号占位符 3"/>
          <p:cNvSpPr>
            <a:spLocks noGrp="1"/>
          </p:cNvSpPr>
          <p:nvPr>
            <p:ph type="sldNum" sz="quarter" idx="10"/>
          </p:nvPr>
        </p:nvSpPr>
        <p:spPr/>
        <p:txBody>
          <a:bodyPr/>
          <a:lstStyle/>
          <a:p>
            <a:fld id="{F5C34759-9C27-4704-A595-F65A2E5B59CB}" type="slidenum">
              <a:rPr lang="zh-CN" altLang="en-US" smtClean="0"/>
              <a:pPr/>
              <a:t>26</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在普罗旺斯，种植真实薰衣草的分布面积其实很少，远比不上醒目薰衣草无限延伸的大片面积。事实上我们在照片上看到的大片紫色薰衣草田都是醒目。</a:t>
            </a:r>
            <a:endParaRPr lang="en-US" altLang="zh-CN" dirty="0" smtClean="0"/>
          </a:p>
          <a:p>
            <a:r>
              <a:rPr lang="zh-CN" altLang="en-US" dirty="0" smtClean="0"/>
              <a:t>法国出口数据显示，每年有将近</a:t>
            </a:r>
            <a:r>
              <a:rPr lang="en-US" altLang="zh-CN" dirty="0" smtClean="0"/>
              <a:t>250</a:t>
            </a:r>
            <a:r>
              <a:rPr lang="zh-CN" altLang="en-US" dirty="0" smtClean="0"/>
              <a:t>吨所谓的真实薰衣草精油出口，但</a:t>
            </a:r>
            <a:r>
              <a:rPr lang="en-US" altLang="zh-CN" dirty="0" err="1" smtClean="0"/>
              <a:t>Volx</a:t>
            </a:r>
            <a:r>
              <a:rPr lang="zh-CN" altLang="en-US" dirty="0" smtClean="0"/>
              <a:t>地区薰衣草栽种者协会的统计数据显示，其实每年蒸馏的真实薰精油不到</a:t>
            </a:r>
            <a:r>
              <a:rPr lang="en-US" altLang="zh-CN" dirty="0" smtClean="0"/>
              <a:t>20</a:t>
            </a:r>
            <a:r>
              <a:rPr lang="zh-CN" altLang="en-US" dirty="0" smtClean="0"/>
              <a:t>吨讽刺的是，对于那些看得懂气相层析图的人来说，这分明是欺诈，只是做表面功夫能表示它是纯精油，大多数流通在市场上薰衣草精油的气相层析图都是说明掺混造假的最佳证据。被重新构建的薰衣草精油，是添加本身也已经被巧妙掺混过得醒目薰，来增加薰衣草的主要成分</a:t>
            </a:r>
            <a:r>
              <a:rPr lang="en-US" altLang="zh-CN" dirty="0" smtClean="0"/>
              <a:t>——</a:t>
            </a:r>
            <a:r>
              <a:rPr lang="zh-CN" altLang="en-US" dirty="0" smtClean="0"/>
              <a:t>沉香醇和乙酸沉香酯的含量。</a:t>
            </a:r>
            <a:endParaRPr lang="en-US" altLang="zh-CN" dirty="0" smtClean="0"/>
          </a:p>
          <a:p>
            <a:endParaRPr lang="en-US" altLang="zh-CN" dirty="0" smtClean="0"/>
          </a:p>
          <a:p>
            <a:r>
              <a:rPr lang="zh-CN" altLang="en-US" dirty="0" smtClean="0"/>
              <a:t>我们在用油的时候前提是要保证这精油是</a:t>
            </a:r>
            <a:r>
              <a:rPr lang="en-US" altLang="zh-CN" dirty="0" smtClean="0"/>
              <a:t>100%</a:t>
            </a:r>
            <a:r>
              <a:rPr lang="zh-CN" altLang="en-US" dirty="0" smtClean="0"/>
              <a:t>纯度且真正的好油</a:t>
            </a:r>
            <a:r>
              <a:rPr lang="en-US" altLang="zh-CN" dirty="0" smtClean="0"/>
              <a:t>……</a:t>
            </a:r>
            <a:r>
              <a:rPr lang="zh-CN" altLang="en-US" dirty="0" smtClean="0"/>
              <a:t>咱们西草有自己的种植基地</a:t>
            </a:r>
            <a:r>
              <a:rPr lang="en-US" altLang="zh-CN" dirty="0" smtClean="0"/>
              <a:t>……</a:t>
            </a:r>
            <a:r>
              <a:rPr lang="zh-CN" altLang="en-US" dirty="0" smtClean="0"/>
              <a:t>用自己的油，肯定是胸有成竹的。</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91960131-C16A-4349-9C4A-24261631A14F}" type="slidenum">
              <a:rPr lang="zh-CN" altLang="en-US" smtClean="0"/>
              <a:pPr/>
              <a:t>27</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真实薰衣草，原生于法国普罗旺斯，多生长于海拔</a:t>
            </a:r>
            <a:r>
              <a:rPr lang="en-US" altLang="zh-CN" dirty="0" smtClean="0"/>
              <a:t>1000</a:t>
            </a:r>
            <a:r>
              <a:rPr lang="zh-CN" altLang="en-US" dirty="0" smtClean="0"/>
              <a:t>米左右高度。</a:t>
            </a:r>
            <a:endParaRPr lang="zh-CN" altLang="en-US" dirty="0"/>
          </a:p>
        </p:txBody>
      </p:sp>
      <p:sp>
        <p:nvSpPr>
          <p:cNvPr id="4" name="灯片编号占位符 3"/>
          <p:cNvSpPr>
            <a:spLocks noGrp="1"/>
          </p:cNvSpPr>
          <p:nvPr>
            <p:ph type="sldNum" sz="quarter" idx="10"/>
          </p:nvPr>
        </p:nvSpPr>
        <p:spPr/>
        <p:txBody>
          <a:bodyPr/>
          <a:lstStyle/>
          <a:p>
            <a:fld id="{91960131-C16A-4349-9C4A-24261631A14F}" type="slidenum">
              <a:rPr lang="zh-CN" altLang="en-US" smtClean="0"/>
              <a:pPr/>
              <a:t>28</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62" name="Rectangle 2"/>
          <p:cNvSpPr>
            <a:spLocks noGrp="1" noRot="1" noChangeAspect="1" noChangeArrowheads="1"/>
          </p:cNvSpPr>
          <p:nvPr>
            <p:ph type="sldImg"/>
          </p:nvPr>
        </p:nvSpPr>
        <p:spPr>
          <a:noFill/>
          <a:ln/>
        </p:spPr>
      </p:sp>
      <p:sp>
        <p:nvSpPr>
          <p:cNvPr id="40963" name="Rectangle 3"/>
          <p:cNvSpPr>
            <a:spLocks noGrp="1" noRot="1" noChangeAspect="1" noChangeArrowheads="1"/>
          </p:cNvSpPr>
          <p:nvPr>
            <p:ph type="body" idx="1"/>
          </p:nvPr>
        </p:nvSpPr>
        <p:spPr bwMode="auto">
          <a:xfrm>
            <a:off x="-812799" y="6157913"/>
            <a:ext cx="9376833" cy="6696075"/>
          </a:xfrm>
          <a:prstGeom prst="rect">
            <a:avLst/>
          </a:prstGeom>
          <a:noFill/>
          <a:ln w="1">
            <a:solidFill>
              <a:schemeClr val="tx1"/>
            </a:solidFill>
            <a:miter lim="800000"/>
            <a:headEnd/>
            <a:tailEnd/>
          </a:ln>
        </p:spPr>
        <p:txBody>
          <a:bodyPr/>
          <a:lstStyle/>
          <a:p>
            <a:r>
              <a:rPr lang="zh-CN" altLang="en-US"/>
              <a:t>富含高原玫瑰精油、柠檬精油、甜橙精油、茉莉精油、玫瑰果油等</a:t>
            </a:r>
          </a:p>
        </p:txBody>
      </p:sp>
    </p:spTree>
  </p:cSld>
  <p:clrMapOvr>
    <a:overrideClrMapping bg1="lt1" tx1="dk1" bg2="lt2" tx2="dk2" accent1="accent1" accent2="accent2" accent3="accent3" accent4="accent4" accent5="accent5" accent6="accent6" hlink="hlink" folHlink="folHlink"/>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3010" name="Rectangle 2"/>
          <p:cNvSpPr>
            <a:spLocks noGrp="1" noRot="1" noChangeAspect="1" noChangeArrowheads="1"/>
          </p:cNvSpPr>
          <p:nvPr>
            <p:ph type="sldImg"/>
          </p:nvPr>
        </p:nvSpPr>
        <p:spPr>
          <a:noFill/>
          <a:ln/>
        </p:spPr>
      </p:sp>
      <p:sp>
        <p:nvSpPr>
          <p:cNvPr id="43011" name="Rectangle 3"/>
          <p:cNvSpPr>
            <a:spLocks noGrp="1" noRot="1" noChangeAspect="1" noChangeArrowheads="1"/>
          </p:cNvSpPr>
          <p:nvPr>
            <p:ph type="body" idx="1"/>
          </p:nvPr>
        </p:nvSpPr>
        <p:spPr bwMode="auto">
          <a:xfrm>
            <a:off x="-812799" y="6157913"/>
            <a:ext cx="9376833" cy="6696075"/>
          </a:xfrm>
          <a:prstGeom prst="rect">
            <a:avLst/>
          </a:prstGeom>
          <a:noFill/>
          <a:ln w="1">
            <a:solidFill>
              <a:schemeClr val="tx1"/>
            </a:solidFill>
            <a:miter lim="800000"/>
            <a:headEnd/>
            <a:tailEnd/>
          </a:ln>
        </p:spPr>
        <p:txBody>
          <a:bodyPr/>
          <a:lstStyle/>
          <a:p>
            <a:r>
              <a:rPr lang="zh-CN" altLang="en-US"/>
              <a:t>橙花</a:t>
            </a:r>
          </a:p>
        </p:txBody>
      </p:sp>
    </p:spTree>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7" name="矩形 6"/>
          <p:cNvSpPr/>
          <p:nvPr/>
        </p:nvSpPr>
        <p:spPr>
          <a:xfrm>
            <a:off x="685800" y="3196686"/>
            <a:ext cx="77724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ctrTitle"/>
          </p:nvPr>
        </p:nvSpPr>
        <p:spPr>
          <a:xfrm>
            <a:off x="685800" y="1676401"/>
            <a:ext cx="7772400" cy="1538286"/>
          </a:xfrm>
        </p:spPr>
        <p:txBody>
          <a:bodyPr anchor="b"/>
          <a:lstStyle/>
          <a:p>
            <a:r>
              <a:rPr kumimoji="0" lang="zh-CN" altLang="en-US" smtClean="0"/>
              <a:t>单击此处编辑母版标题样式</a:t>
            </a:r>
            <a:endParaRPr kumimoji="0" lang="en-US"/>
          </a:p>
        </p:txBody>
      </p:sp>
      <p:sp>
        <p:nvSpPr>
          <p:cNvPr id="3" name="副标题 2"/>
          <p:cNvSpPr>
            <a:spLocks noGrp="1"/>
          </p:cNvSpPr>
          <p:nvPr>
            <p:ph type="subTitle" idx="1"/>
          </p:nvPr>
        </p:nvSpPr>
        <p:spPr>
          <a:xfrm>
            <a:off x="1371600" y="3214686"/>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CN" altLang="en-US" smtClean="0"/>
              <a:t>单击此处编辑母版副标题样式</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2018-6-13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7" name="矩形 6"/>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a:xfrm>
            <a:off x="73152" y="6400800"/>
            <a:ext cx="3200400" cy="283800"/>
          </a:xfrm>
        </p:spPr>
        <p:txBody>
          <a:bodyPr/>
          <a:lstStyle/>
          <a:p>
            <a:fld id="{530820CF-B880-4189-942D-D702A7CBA730}" type="datetimeFigureOut">
              <a:rPr lang="zh-CN" altLang="en-US" smtClean="0"/>
              <a:pPr/>
              <a:t>2018-6-13</a:t>
            </a:fld>
            <a:endParaRPr lang="zh-CN" altLang="en-US"/>
          </a:p>
        </p:txBody>
      </p:sp>
      <p:sp>
        <p:nvSpPr>
          <p:cNvPr id="5" name="页脚占位符 4"/>
          <p:cNvSpPr>
            <a:spLocks noGrp="1"/>
          </p:cNvSpPr>
          <p:nvPr>
            <p:ph type="ftr" sz="quarter" idx="11"/>
          </p:nvPr>
        </p:nvSpPr>
        <p:spPr>
          <a:xfrm>
            <a:off x="5330952" y="6400800"/>
            <a:ext cx="3733800" cy="283800"/>
          </a:xfrm>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7" name="矩形 6"/>
          <p:cNvSpPr/>
          <p:nvPr/>
        </p:nvSpPr>
        <p:spPr>
          <a:xfrm>
            <a:off x="685800" y="3143248"/>
            <a:ext cx="77724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722313" y="3143248"/>
            <a:ext cx="7772400" cy="1362075"/>
          </a:xfrm>
        </p:spPr>
        <p:txBody>
          <a:bodyPr anchor="t"/>
          <a:lstStyle>
            <a:lvl1pPr algn="ctr">
              <a:defRPr sz="4000" b="0" cap="all"/>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722313" y="1643061"/>
            <a:ext cx="7772400" cy="1500187"/>
          </a:xfrm>
        </p:spPr>
        <p:txBody>
          <a:bodyPr anchor="b"/>
          <a:lstStyle>
            <a:lvl1pPr marL="0" indent="0" algn="ctr">
              <a:buNone/>
              <a:defRPr sz="2000">
                <a:solidFill>
                  <a:schemeClr val="tx1">
                    <a:tint val="75000"/>
                  </a:schemeClr>
                </a:solidFill>
              </a:defRPr>
            </a:lvl1pPr>
            <a:lvl2pPr marL="457200" indent="0" algn="ctr">
              <a:buNone/>
              <a:defRPr sz="1800">
                <a:solidFill>
                  <a:schemeClr val="tx1">
                    <a:tint val="75000"/>
                  </a:schemeClr>
                </a:solidFill>
              </a:defRPr>
            </a:lvl2pPr>
            <a:lvl3pPr marL="914400" indent="0" algn="ctr">
              <a:buNone/>
              <a:defRPr sz="1600">
                <a:solidFill>
                  <a:schemeClr val="tx1">
                    <a:tint val="75000"/>
                  </a:schemeClr>
                </a:solidFill>
              </a:defRPr>
            </a:lvl3pPr>
            <a:lvl4pPr marL="1371600" indent="0" algn="ctr">
              <a:buNone/>
              <a:defRPr sz="1400">
                <a:solidFill>
                  <a:schemeClr val="tx1">
                    <a:tint val="75000"/>
                  </a:schemeClr>
                </a:solidFill>
              </a:defRPr>
            </a:lvl4pPr>
            <a:lvl5pPr marL="1828800" indent="0" algn="ctr">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2018-6-13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8" name="矩形 7"/>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2018-6-13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10" name="矩形 9"/>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2018-6-13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6" name="矩形 5"/>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2018-6-13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2018-6-13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8" name="矩形 7"/>
          <p:cNvSpPr/>
          <p:nvPr/>
        </p:nvSpPr>
        <p:spPr>
          <a:xfrm>
            <a:off x="2786050" y="1053546"/>
            <a:ext cx="59040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2786050" y="228600"/>
            <a:ext cx="5900752" cy="842946"/>
          </a:xfrm>
        </p:spPr>
        <p:txBody>
          <a:bodyPr anchor="b"/>
          <a:lstStyle>
            <a:lvl1pPr algn="ctr">
              <a:defRPr sz="2800" b="0"/>
            </a:lvl1pPr>
          </a:lstStyle>
          <a:p>
            <a:r>
              <a:rPr kumimoji="0" lang="zh-CN" altLang="en-US" smtClean="0"/>
              <a:t>单击此处编辑母版标题样式</a:t>
            </a:r>
            <a:endParaRPr kumimoji="0" lang="en-US"/>
          </a:p>
        </p:txBody>
      </p:sp>
      <p:sp>
        <p:nvSpPr>
          <p:cNvPr id="3" name="内容占位符 2"/>
          <p:cNvSpPr>
            <a:spLocks noGrp="1"/>
          </p:cNvSpPr>
          <p:nvPr>
            <p:ph idx="1"/>
          </p:nvPr>
        </p:nvSpPr>
        <p:spPr>
          <a:xfrm>
            <a:off x="2786050" y="1142984"/>
            <a:ext cx="5900750" cy="51435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文本占位符 3"/>
          <p:cNvSpPr>
            <a:spLocks noGrp="1"/>
          </p:cNvSpPr>
          <p:nvPr>
            <p:ph type="body" sz="half" idx="2"/>
          </p:nvPr>
        </p:nvSpPr>
        <p:spPr>
          <a:xfrm>
            <a:off x="457205" y="1142984"/>
            <a:ext cx="2257408" cy="5143536"/>
          </a:xfrm>
        </p:spPr>
        <p:txBody>
          <a:bodyPr anchor="ct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2018-6-13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533400" y="304800"/>
            <a:ext cx="6400800" cy="685800"/>
          </a:xfrm>
        </p:spPr>
        <p:txBody>
          <a:bodyPr anchor="ctr"/>
          <a:lstStyle>
            <a:lvl1pPr algn="l">
              <a:defRPr sz="2400" b="0"/>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701552" y="1143000"/>
            <a:ext cx="7223248" cy="3980172"/>
          </a:xfrm>
          <a:prstGeom prst="roundRect">
            <a:avLst>
              <a:gd name="adj" fmla="val 18278"/>
            </a:avLst>
          </a:prstGeom>
          <a:solidFill>
            <a:schemeClr val="accent1">
              <a:tint val="40000"/>
            </a:schemeClr>
          </a:solidFill>
          <a:ln w="50800" cap="rnd">
            <a:gradFill flip="none" rotWithShape="1">
              <a:gsLst>
                <a:gs pos="0">
                  <a:schemeClr val="accent1">
                    <a:shade val="50000"/>
                  </a:schemeClr>
                </a:gs>
                <a:gs pos="20000">
                  <a:schemeClr val="accent2">
                    <a:shade val="50000"/>
                  </a:schemeClr>
                </a:gs>
                <a:gs pos="40000">
                  <a:schemeClr val="accent3">
                    <a:shade val="50000"/>
                  </a:schemeClr>
                </a:gs>
                <a:gs pos="60000">
                  <a:schemeClr val="accent4">
                    <a:shade val="50000"/>
                  </a:schemeClr>
                </a:gs>
                <a:gs pos="80000">
                  <a:schemeClr val="accent5">
                    <a:shade val="50000"/>
                  </a:schemeClr>
                </a:gs>
                <a:gs pos="100000">
                  <a:schemeClr val="accent6">
                    <a:shade val="50000"/>
                  </a:schemeClr>
                </a:gs>
              </a:gsLst>
              <a:path path="circle">
                <a:fillToRect l="50000" t="50000" r="50000" b="50000"/>
              </a:path>
              <a:tileRect/>
            </a:gradFill>
            <a:round/>
          </a:ln>
          <a:effectLst>
            <a:outerShdw blurRad="50800" dist="38100" dir="5400000" algn="tl"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CN" altLang="en-US" smtClean="0"/>
              <a:t>单击图标添加图片</a:t>
            </a:r>
            <a:endParaRPr kumimoji="0" lang="en-US"/>
          </a:p>
        </p:txBody>
      </p:sp>
      <p:sp>
        <p:nvSpPr>
          <p:cNvPr id="4" name="文本占位符 3"/>
          <p:cNvSpPr>
            <a:spLocks noGrp="1"/>
          </p:cNvSpPr>
          <p:nvPr>
            <p:ph type="body" sz="half" idx="2"/>
          </p:nvPr>
        </p:nvSpPr>
        <p:spPr>
          <a:xfrm>
            <a:off x="2362200" y="5410200"/>
            <a:ext cx="5657888" cy="804862"/>
          </a:xfrm>
        </p:spPr>
        <p:txBody>
          <a:bodyPr anchor="ctr"/>
          <a:lstStyle>
            <a:lvl1pPr marL="0" indent="0" algn="r">
              <a:buNone/>
              <a:defRPr sz="1200" b="0"/>
            </a:lvl1pPr>
            <a:lvl2pPr marL="457200" indent="0" algn="r">
              <a:buNone/>
              <a:defRPr sz="1200" b="0"/>
            </a:lvl2pPr>
            <a:lvl3pPr marL="914400" indent="0" algn="r">
              <a:buNone/>
              <a:defRPr sz="1200" b="0"/>
            </a:lvl3pPr>
            <a:lvl4pPr marL="1371600" indent="0" algn="r">
              <a:buNone/>
              <a:defRPr sz="1200" b="0"/>
            </a:lvl4pPr>
            <a:lvl5pPr marL="1828800" indent="0" algn="r">
              <a:buNone/>
              <a:defRPr sz="1200" b="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2018-6-13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2018-6-13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7" name="矩形 6"/>
          <p:cNvSpPr/>
          <p:nvPr/>
        </p:nvSpPr>
        <p:spPr>
          <a:xfrm>
            <a:off x="457200" y="1410736"/>
            <a:ext cx="82296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215206" y="274638"/>
            <a:ext cx="1471594" cy="6011882"/>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38"/>
            <a:ext cx="6686568" cy="6011882"/>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2018-6-13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CCC">
            <a:alpha val="35000"/>
          </a:srgbClr>
        </a:solidFill>
        <a:effectLst/>
      </p:bgPr>
    </p:bg>
    <p:spTree>
      <p:nvGrpSpPr>
        <p:cNvPr id="1" name=""/>
        <p:cNvGrpSpPr/>
        <p:nvPr/>
      </p:nvGrpSpPr>
      <p:grpSpPr>
        <a:xfrm>
          <a:off x="0" y="0"/>
          <a:ext cx="0" cy="0"/>
          <a:chOff x="0" y="0"/>
          <a:chExt cx="0" cy="0"/>
        </a:xfrm>
      </p:grpSpPr>
      <p:sp>
        <p:nvSpPr>
          <p:cNvPr id="7" name="矩形 6"/>
          <p:cNvSpPr/>
          <p:nvPr/>
        </p:nvSpPr>
        <p:spPr>
          <a:xfrm>
            <a:off x="0" y="6678000"/>
            <a:ext cx="9144000" cy="18000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占位符 1"/>
          <p:cNvSpPr>
            <a:spLocks noGrp="1"/>
          </p:cNvSpPr>
          <p:nvPr>
            <p:ph type="title"/>
          </p:nvPr>
        </p:nvSpPr>
        <p:spPr>
          <a:xfrm>
            <a:off x="457200" y="274638"/>
            <a:ext cx="8229600" cy="1143000"/>
          </a:xfrm>
          <a:prstGeom prst="rect">
            <a:avLst/>
          </a:prstGeom>
        </p:spPr>
        <p:txBody>
          <a:bodyPr vert="horz" rtlCol="0" anchor="ctr">
            <a:normAutofit/>
          </a:body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600200"/>
            <a:ext cx="8229600" cy="4686320"/>
          </a:xfrm>
          <a:prstGeom prst="rect">
            <a:avLst/>
          </a:prstGeom>
        </p:spPr>
        <p:txBody>
          <a:bodyPr vert="horz" rtlCol="0">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4" name="日期占位符 3"/>
          <p:cNvSpPr>
            <a:spLocks noGrp="1"/>
          </p:cNvSpPr>
          <p:nvPr>
            <p:ph type="dt" sz="half" idx="2"/>
          </p:nvPr>
        </p:nvSpPr>
        <p:spPr>
          <a:xfrm>
            <a:off x="76200" y="6400800"/>
            <a:ext cx="3200400" cy="283800"/>
          </a:xfrm>
          <a:prstGeom prst="rect">
            <a:avLst/>
          </a:prstGeom>
        </p:spPr>
        <p:txBody>
          <a:bodyPr vert="horz" rtlCol="0" anchor="b"/>
          <a:lstStyle>
            <a:lvl1pPr algn="l" eaLnBrk="1" latinLnBrk="0" hangingPunct="1">
              <a:defRPr kumimoji="0" sz="1100">
                <a:solidFill>
                  <a:schemeClr val="tx2">
                    <a:lumMod val="75000"/>
                    <a:lumOff val="25000"/>
                  </a:schemeClr>
                </a:solidFill>
              </a:defRPr>
            </a:lvl1pPr>
          </a:lstStyle>
          <a:p>
            <a:fld id="{530820CF-B880-4189-942D-D702A7CBA730}" type="datetimeFigureOut">
              <a:rPr lang="zh-CN" altLang="en-US" smtClean="0"/>
              <a:pPr/>
              <a:t>2018-6-13</a:t>
            </a:fld>
            <a:endParaRPr lang="zh-CN" altLang="en-US"/>
          </a:p>
        </p:txBody>
      </p:sp>
      <p:sp>
        <p:nvSpPr>
          <p:cNvPr id="5" name="页脚占位符 4"/>
          <p:cNvSpPr>
            <a:spLocks noGrp="1"/>
          </p:cNvSpPr>
          <p:nvPr>
            <p:ph type="ftr" sz="quarter" idx="3"/>
          </p:nvPr>
        </p:nvSpPr>
        <p:spPr>
          <a:xfrm>
            <a:off x="5334000" y="6400800"/>
            <a:ext cx="3733800" cy="283800"/>
          </a:xfrm>
          <a:prstGeom prst="rect">
            <a:avLst/>
          </a:prstGeom>
        </p:spPr>
        <p:txBody>
          <a:bodyPr vert="horz" rtlCol="0" anchor="ctr"/>
          <a:lstStyle>
            <a:lvl1pPr algn="r" eaLnBrk="1" latinLnBrk="0" hangingPunct="1">
              <a:defRPr kumimoji="0" sz="1100">
                <a:solidFill>
                  <a:schemeClr val="tx2">
                    <a:lumMod val="75000"/>
                    <a:lumOff val="25000"/>
                  </a:schemeClr>
                </a:solidFill>
              </a:defRPr>
            </a:lvl1pPr>
          </a:lstStyle>
          <a:p>
            <a:endParaRPr lang="zh-CN" altLang="en-US"/>
          </a:p>
        </p:txBody>
      </p:sp>
      <p:sp>
        <p:nvSpPr>
          <p:cNvPr id="6" name="灯片编号占位符 5"/>
          <p:cNvSpPr>
            <a:spLocks noGrp="1"/>
          </p:cNvSpPr>
          <p:nvPr>
            <p:ph type="sldNum" sz="quarter" idx="4"/>
          </p:nvPr>
        </p:nvSpPr>
        <p:spPr>
          <a:xfrm>
            <a:off x="4114800" y="6400800"/>
            <a:ext cx="914400" cy="283464"/>
          </a:xfrm>
          <a:prstGeom prst="rect">
            <a:avLst/>
          </a:prstGeom>
          <a:noFill/>
        </p:spPr>
        <p:txBody>
          <a:bodyPr vert="horz" lIns="45720" rIns="45720" rtlCol="0" anchor="ctr"/>
          <a:lstStyle>
            <a:lvl1pPr algn="ctr" eaLnBrk="1" latinLnBrk="0" hangingPunct="1">
              <a:defRPr kumimoji="0" sz="1100" b="0">
                <a:solidFill>
                  <a:schemeClr val="tx2">
                    <a:lumMod val="75000"/>
                    <a:lumOff val="25000"/>
                  </a:schemeClr>
                </a:solidFill>
              </a:defRPr>
            </a:lvl1pPr>
          </a:lstStyle>
          <a:p>
            <a:fld id="{0C913308-F349-4B6D-A68A-DD1791B4A57B}" type="slidenum">
              <a:rPr lang="zh-CN" altLang="en-US" smtClean="0"/>
              <a:pPr/>
              <a:t>‹#›</a:t>
            </a:fld>
            <a:endParaRPr lang="zh-CN" altLang="en-US"/>
          </a:p>
        </p:txBody>
      </p:sp>
      <p:sp>
        <p:nvSpPr>
          <p:cNvPr id="8" name="矩形 7"/>
          <p:cNvSpPr/>
          <p:nvPr/>
        </p:nvSpPr>
        <p:spPr>
          <a:xfrm>
            <a:off x="0" y="0"/>
            <a:ext cx="9144000" cy="10800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50000"/>
        <a:buFont typeface="Wingdings 2"/>
        <a:buChar char="ß"/>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50000"/>
        <a:buFont typeface="Wingdings 2"/>
        <a:buChar char="Þ"/>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5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6.png"/><Relationship Id="rId2" Type="http://schemas.openxmlformats.org/officeDocument/2006/relationships/tags" Target="../tags/tag2.xml"/><Relationship Id="rId16" Type="http://schemas.openxmlformats.org/officeDocument/2006/relationships/image" Target="../media/image5.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notesSlide" Target="../notesSlides/notesSlide1.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6.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image" Target="../media/image32.png"/><Relationship Id="rId1" Type="http://schemas.openxmlformats.org/officeDocument/2006/relationships/slideLayout" Target="../slideLayouts/slideLayout6.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5.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54.jpeg"/><Relationship Id="rId5" Type="http://schemas.openxmlformats.org/officeDocument/2006/relationships/image" Target="../media/image53.jpeg"/><Relationship Id="rId4" Type="http://schemas.microsoft.com/office/2007/relationships/hdphoto" Target="../media/hdphoto3.wdp"/></Relationships>
</file>

<file path=ppt/slides/_rels/slide2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2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png"/><Relationship Id="rId1" Type="http://schemas.openxmlformats.org/officeDocument/2006/relationships/slideLayout" Target="../slideLayouts/slideLayout6.xml"/><Relationship Id="rId4" Type="http://schemas.openxmlformats.org/officeDocument/2006/relationships/image" Target="../media/image83.jpeg"/></Relationships>
</file>

<file path=ppt/slides/_rels/slide5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http://img4.duitang.com/uploads/item/201203/14/20120314225845_xvYtz.thumb.600_0.jpe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矩形 4"/>
          <p:cNvSpPr/>
          <p:nvPr/>
        </p:nvSpPr>
        <p:spPr>
          <a:xfrm>
            <a:off x="0" y="2348880"/>
            <a:ext cx="9144000" cy="2304256"/>
          </a:xfrm>
          <a:prstGeom prst="rect">
            <a:avLst/>
          </a:prstGeom>
          <a:solidFill>
            <a:srgbClr val="A490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2555776" y="2996952"/>
            <a:ext cx="4968552" cy="923330"/>
          </a:xfrm>
          <a:prstGeom prst="rect">
            <a:avLst/>
          </a:prstGeom>
          <a:noFill/>
        </p:spPr>
        <p:txBody>
          <a:bodyPr wrap="square" rtlCol="0">
            <a:spAutoFit/>
          </a:bodyPr>
          <a:lstStyle/>
          <a:p>
            <a:r>
              <a:rPr lang="zh-CN" altLang="en-US" sz="5400" b="1" dirty="0" smtClean="0">
                <a:latin typeface="微软雅黑" pitchFamily="34" charset="-122"/>
                <a:ea typeface="微软雅黑" pitchFamily="34" charset="-122"/>
              </a:rPr>
              <a:t>精油  基础知识</a:t>
            </a:r>
            <a:endParaRPr lang="zh-CN" altLang="en-US" sz="5400" b="1" dirty="0">
              <a:latin typeface="微软雅黑" pitchFamily="34" charset="-122"/>
              <a:ea typeface="微软雅黑" pitchFamily="34" charset="-122"/>
            </a:endParaRPr>
          </a:p>
        </p:txBody>
      </p:sp>
      <p:sp>
        <p:nvSpPr>
          <p:cNvPr id="7" name="椭圆 6"/>
          <p:cNvSpPr/>
          <p:nvPr/>
        </p:nvSpPr>
        <p:spPr>
          <a:xfrm>
            <a:off x="2411760" y="2492896"/>
            <a:ext cx="1872208" cy="19442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a:stCxn id="7" idx="4"/>
          </p:cNvCxnSpPr>
          <p:nvPr/>
        </p:nvCxnSpPr>
        <p:spPr>
          <a:xfrm>
            <a:off x="3347864" y="4437112"/>
            <a:ext cx="4032448" cy="0"/>
          </a:xfrm>
          <a:prstGeom prst="line">
            <a:avLst/>
          </a:prstGeom>
        </p:spPr>
        <p:style>
          <a:lnRef idx="1">
            <a:schemeClr val="dk1"/>
          </a:lnRef>
          <a:fillRef idx="0">
            <a:schemeClr val="dk1"/>
          </a:fillRef>
          <a:effectRef idx="0">
            <a:schemeClr val="dk1"/>
          </a:effectRef>
          <a:fontRef idx="minor">
            <a:schemeClr val="tx1"/>
          </a:fontRef>
        </p:style>
      </p:cxnSp>
      <p:sp>
        <p:nvSpPr>
          <p:cNvPr id="10" name="TextBox 9"/>
          <p:cNvSpPr txBox="1"/>
          <p:nvPr/>
        </p:nvSpPr>
        <p:spPr>
          <a:xfrm>
            <a:off x="4716016" y="4139788"/>
            <a:ext cx="1311065" cy="369332"/>
          </a:xfrm>
          <a:prstGeom prst="rect">
            <a:avLst/>
          </a:prstGeom>
          <a:noFill/>
        </p:spPr>
        <p:txBody>
          <a:bodyPr wrap="none" rtlCol="0">
            <a:spAutoFit/>
          </a:bodyPr>
          <a:lstStyle/>
          <a:p>
            <a:r>
              <a:rPr lang="en-US" altLang="zh-CN" b="1" dirty="0" smtClean="0"/>
              <a:t>Essential oil</a:t>
            </a:r>
            <a:endParaRPr lang="zh-CN" altLang="en-US" dirty="0"/>
          </a:p>
        </p:txBody>
      </p:sp>
      <p:pic>
        <p:nvPicPr>
          <p:cNvPr id="1027" name="Picture 3" descr="E:\工作\理想培训部\图片\ppt素材\1.png"/>
          <p:cNvPicPr>
            <a:picLocks noChangeAspect="1" noChangeArrowheads="1"/>
          </p:cNvPicPr>
          <p:nvPr/>
        </p:nvPicPr>
        <p:blipFill>
          <a:blip r:embed="rId3" cstate="print"/>
          <a:srcRect/>
          <a:stretch>
            <a:fillRect/>
          </a:stretch>
        </p:blipFill>
        <p:spPr bwMode="auto">
          <a:xfrm>
            <a:off x="0" y="2348880"/>
            <a:ext cx="1518006" cy="1979886"/>
          </a:xfrm>
          <a:prstGeom prst="rect">
            <a:avLst/>
          </a:prstGeom>
          <a:noFill/>
        </p:spPr>
      </p:pic>
      <p:pic>
        <p:nvPicPr>
          <p:cNvPr id="12" name="Picture 3" descr="E:\工作\理想培训部\图片\ppt素材\1.png"/>
          <p:cNvPicPr>
            <a:picLocks noChangeAspect="1" noChangeArrowheads="1"/>
          </p:cNvPicPr>
          <p:nvPr/>
        </p:nvPicPr>
        <p:blipFill>
          <a:blip r:embed="rId3" cstate="print"/>
          <a:srcRect/>
          <a:stretch>
            <a:fillRect/>
          </a:stretch>
        </p:blipFill>
        <p:spPr bwMode="auto">
          <a:xfrm rot="10800000">
            <a:off x="7596336" y="2636912"/>
            <a:ext cx="1518006" cy="1979886"/>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矩形 13"/>
          <p:cNvSpPr/>
          <p:nvPr>
            <p:custDataLst>
              <p:tags r:id="rId2"/>
            </p:custDataLst>
          </p:nvPr>
        </p:nvSpPr>
        <p:spPr>
          <a:xfrm>
            <a:off x="5432425" y="4662488"/>
            <a:ext cx="2667000" cy="74136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2000" dirty="0" smtClean="0">
                <a:solidFill>
                  <a:schemeClr val="tx1">
                    <a:lumMod val="75000"/>
                    <a:lumOff val="25000"/>
                  </a:schemeClr>
                </a:solidFill>
                <a:latin typeface="Arial" panose="020B0604020202020204" pitchFamily="34" charset="0"/>
                <a:ea typeface="微软雅黑" panose="020B0503020204020204" pitchFamily="34" charset="-122"/>
              </a:rPr>
              <a:t>精油的调配</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endParaRPr>
          </a:p>
        </p:txBody>
      </p:sp>
      <p:sp>
        <p:nvSpPr>
          <p:cNvPr id="15" name="矩形 14"/>
          <p:cNvSpPr/>
          <p:nvPr>
            <p:custDataLst>
              <p:tags r:id="rId3"/>
            </p:custDataLst>
          </p:nvPr>
        </p:nvSpPr>
        <p:spPr>
          <a:xfrm>
            <a:off x="5432425" y="3713163"/>
            <a:ext cx="2667000" cy="741362"/>
          </a:xfrm>
          <a:prstGeom prst="rect">
            <a:avLst/>
          </a:prstGeom>
          <a:solidFill>
            <a:srgbClr val="9C759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2000" dirty="0">
                <a:solidFill>
                  <a:schemeClr val="tx1">
                    <a:lumMod val="75000"/>
                    <a:lumOff val="25000"/>
                  </a:schemeClr>
                </a:solidFill>
                <a:latin typeface="Arial" panose="020B0604020202020204" pitchFamily="34" charset="0"/>
                <a:ea typeface="微软雅黑" panose="020B0503020204020204" pitchFamily="34" charset="-122"/>
              </a:rPr>
              <a:t>复方精油介绍</a:t>
            </a:r>
          </a:p>
        </p:txBody>
      </p:sp>
      <p:sp>
        <p:nvSpPr>
          <p:cNvPr id="13" name="矩形 12"/>
          <p:cNvSpPr/>
          <p:nvPr>
            <p:custDataLst>
              <p:tags r:id="rId4"/>
            </p:custDataLst>
          </p:nvPr>
        </p:nvSpPr>
        <p:spPr>
          <a:xfrm>
            <a:off x="1044575" y="3386138"/>
            <a:ext cx="2640013" cy="74136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2000" dirty="0">
                <a:solidFill>
                  <a:schemeClr val="tx1">
                    <a:lumMod val="75000"/>
                    <a:lumOff val="25000"/>
                  </a:schemeClr>
                </a:solidFill>
                <a:latin typeface="Arial" panose="020B0604020202020204" pitchFamily="34" charset="0"/>
                <a:ea typeface="微软雅黑" panose="020B0503020204020204" pitchFamily="34" charset="-122"/>
              </a:rPr>
              <a:t>单方精油各论</a:t>
            </a:r>
          </a:p>
        </p:txBody>
      </p:sp>
      <p:sp>
        <p:nvSpPr>
          <p:cNvPr id="5" name="矩形 4"/>
          <p:cNvSpPr/>
          <p:nvPr>
            <p:custDataLst>
              <p:tags r:id="rId5"/>
            </p:custDataLst>
          </p:nvPr>
        </p:nvSpPr>
        <p:spPr>
          <a:xfrm>
            <a:off x="1044575" y="2438400"/>
            <a:ext cx="2640013" cy="741363"/>
          </a:xfrm>
          <a:prstGeom prst="rect">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2000" dirty="0">
                <a:solidFill>
                  <a:schemeClr val="tx1">
                    <a:lumMod val="75000"/>
                    <a:lumOff val="25000"/>
                  </a:schemeClr>
                </a:solidFill>
                <a:latin typeface="Arial" panose="020B0604020202020204" pitchFamily="34" charset="0"/>
                <a:ea typeface="微软雅黑" panose="020B0503020204020204" pitchFamily="34" charset="-122"/>
              </a:rPr>
              <a:t>精油概论</a:t>
            </a:r>
          </a:p>
        </p:txBody>
      </p:sp>
      <p:sp>
        <p:nvSpPr>
          <p:cNvPr id="3078" name="TextBox 15"/>
          <p:cNvSpPr txBox="1">
            <a:spLocks noChangeArrowheads="1"/>
          </p:cNvSpPr>
          <p:nvPr>
            <p:custDataLst>
              <p:tags r:id="rId6"/>
            </p:custDataLst>
          </p:nvPr>
        </p:nvSpPr>
        <p:spPr bwMode="auto">
          <a:xfrm>
            <a:off x="3587114" y="2485916"/>
            <a:ext cx="755335"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nchorCtr="1">
            <a:spAutoFit/>
          </a:bodyPr>
          <a:lstStyle>
            <a:lvl1pPr>
              <a:defRPr sz="2100">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sz="15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eaLnBrk="0" fontAlgn="base" hangingPunct="0">
              <a:spcAft>
                <a:spcPct val="0"/>
              </a:spcAft>
              <a:buFont typeface="Arial" charset="0"/>
              <a:defRPr sz="1300">
                <a:solidFill>
                  <a:schemeClr val="tx1"/>
                </a:solidFill>
                <a:latin typeface="Calibri" pitchFamily="34" charset="0"/>
                <a:ea typeface="宋体" pitchFamily="2" charset="-122"/>
              </a:defRPr>
            </a:lvl6pPr>
            <a:lvl7pPr marL="2971800" indent="-228600" eaLnBrk="0" fontAlgn="base" hangingPunct="0">
              <a:spcAft>
                <a:spcPct val="0"/>
              </a:spcAft>
              <a:buFont typeface="Arial" charset="0"/>
              <a:defRPr sz="1300">
                <a:solidFill>
                  <a:schemeClr val="tx1"/>
                </a:solidFill>
                <a:latin typeface="Calibri" pitchFamily="34" charset="0"/>
                <a:ea typeface="宋体" pitchFamily="2" charset="-122"/>
              </a:defRPr>
            </a:lvl7pPr>
            <a:lvl8pPr marL="3429000" indent="-228600" eaLnBrk="0" fontAlgn="base" hangingPunct="0">
              <a:spcAft>
                <a:spcPct val="0"/>
              </a:spcAft>
              <a:buFont typeface="Arial" charset="0"/>
              <a:defRPr sz="1300">
                <a:solidFill>
                  <a:schemeClr val="tx1"/>
                </a:solidFill>
                <a:latin typeface="Calibri" pitchFamily="34" charset="0"/>
                <a:ea typeface="宋体" pitchFamily="2" charset="-122"/>
              </a:defRPr>
            </a:lvl8pPr>
            <a:lvl9pPr marL="3886200" indent="-228600" eaLnBrk="0" fontAlgn="base" hangingPunct="0">
              <a:spcAft>
                <a:spcPct val="0"/>
              </a:spcAft>
              <a:buFont typeface="Arial" charset="0"/>
              <a:defRPr sz="1300">
                <a:solidFill>
                  <a:schemeClr val="tx1"/>
                </a:solidFill>
                <a:latin typeface="Calibri" pitchFamily="34" charset="0"/>
                <a:ea typeface="宋体" pitchFamily="2" charset="-122"/>
              </a:defRPr>
            </a:lvl9pPr>
          </a:lstStyle>
          <a:p>
            <a:pPr algn="ctr" eaLnBrk="1" hangingPunct="1"/>
            <a:r>
              <a:rPr lang="en-US" altLang="zh-CN" sz="3600" b="1" dirty="0">
                <a:solidFill>
                  <a:schemeClr val="accent2">
                    <a:lumMod val="60000"/>
                    <a:lumOff val="40000"/>
                  </a:schemeClr>
                </a:solidFill>
                <a:latin typeface="Arial Unicode MS" pitchFamily="34" charset="-122"/>
                <a:ea typeface="Arial Unicode MS" pitchFamily="34" charset="-122"/>
                <a:cs typeface="Arial Unicode MS" pitchFamily="34" charset="-122"/>
              </a:rPr>
              <a:t>01</a:t>
            </a:r>
            <a:endParaRPr lang="zh-CN" altLang="en-US" sz="900" b="1" dirty="0">
              <a:solidFill>
                <a:schemeClr val="accent2">
                  <a:lumMod val="60000"/>
                  <a:lumOff val="40000"/>
                </a:schemeClr>
              </a:solidFill>
              <a:latin typeface="Arial Unicode MS" pitchFamily="34" charset="-122"/>
              <a:ea typeface="Arial Unicode MS" pitchFamily="34" charset="-122"/>
              <a:cs typeface="Arial Unicode MS" pitchFamily="34" charset="-122"/>
            </a:endParaRPr>
          </a:p>
        </p:txBody>
      </p:sp>
      <p:sp>
        <p:nvSpPr>
          <p:cNvPr id="3079" name="TextBox 16"/>
          <p:cNvSpPr txBox="1">
            <a:spLocks noChangeArrowheads="1"/>
          </p:cNvSpPr>
          <p:nvPr>
            <p:custDataLst>
              <p:tags r:id="rId7"/>
            </p:custDataLst>
          </p:nvPr>
        </p:nvSpPr>
        <p:spPr bwMode="auto">
          <a:xfrm>
            <a:off x="3587114" y="3433654"/>
            <a:ext cx="755335"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nchorCtr="1">
            <a:spAutoFit/>
          </a:bodyPr>
          <a:lstStyle>
            <a:lvl1pPr>
              <a:defRPr sz="2100">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sz="1500">
                <a:solidFill>
                  <a:schemeClr val="tx1"/>
                </a:solidFill>
                <a:latin typeface="Calibri" pitchFamily="34" charset="0"/>
                <a:ea typeface="宋体" pitchFamily="2" charset="-122"/>
              </a:defRPr>
            </a:lvl3pPr>
            <a:lvl4pPr marL="1600200" indent="-228600">
              <a:defRPr sz="1300">
                <a:solidFill>
                  <a:schemeClr val="tx1"/>
                </a:solidFill>
                <a:latin typeface="Calibri" pitchFamily="34" charset="0"/>
                <a:ea typeface="宋体" pitchFamily="2" charset="-122"/>
              </a:defRPr>
            </a:lvl4pPr>
            <a:lvl5pPr marL="2057400" indent="-228600">
              <a:defRPr sz="1300">
                <a:solidFill>
                  <a:schemeClr val="tx1"/>
                </a:solidFill>
                <a:latin typeface="Calibri" pitchFamily="34" charset="0"/>
                <a:ea typeface="宋体" pitchFamily="2" charset="-122"/>
              </a:defRPr>
            </a:lvl5pPr>
            <a:lvl6pPr marL="2514600" indent="-228600" eaLnBrk="0" fontAlgn="base" hangingPunct="0">
              <a:spcAft>
                <a:spcPct val="0"/>
              </a:spcAft>
              <a:buFont typeface="Arial" charset="0"/>
              <a:defRPr sz="1300">
                <a:solidFill>
                  <a:schemeClr val="tx1"/>
                </a:solidFill>
                <a:latin typeface="Calibri" pitchFamily="34" charset="0"/>
                <a:ea typeface="宋体" pitchFamily="2" charset="-122"/>
              </a:defRPr>
            </a:lvl6pPr>
            <a:lvl7pPr marL="2971800" indent="-228600" eaLnBrk="0" fontAlgn="base" hangingPunct="0">
              <a:spcAft>
                <a:spcPct val="0"/>
              </a:spcAft>
              <a:buFont typeface="Arial" charset="0"/>
              <a:defRPr sz="1300">
                <a:solidFill>
                  <a:schemeClr val="tx1"/>
                </a:solidFill>
                <a:latin typeface="Calibri" pitchFamily="34" charset="0"/>
                <a:ea typeface="宋体" pitchFamily="2" charset="-122"/>
              </a:defRPr>
            </a:lvl7pPr>
            <a:lvl8pPr marL="3429000" indent="-228600" eaLnBrk="0" fontAlgn="base" hangingPunct="0">
              <a:spcAft>
                <a:spcPct val="0"/>
              </a:spcAft>
              <a:buFont typeface="Arial" charset="0"/>
              <a:defRPr sz="1300">
                <a:solidFill>
                  <a:schemeClr val="tx1"/>
                </a:solidFill>
                <a:latin typeface="Calibri" pitchFamily="34" charset="0"/>
                <a:ea typeface="宋体" pitchFamily="2" charset="-122"/>
              </a:defRPr>
            </a:lvl8pPr>
            <a:lvl9pPr marL="3886200" indent="-228600" eaLnBrk="0" fontAlgn="base" hangingPunct="0">
              <a:spcAft>
                <a:spcPct val="0"/>
              </a:spcAft>
              <a:buFont typeface="Arial" charset="0"/>
              <a:defRPr sz="1300">
                <a:solidFill>
                  <a:schemeClr val="tx1"/>
                </a:solidFill>
                <a:latin typeface="Calibri" pitchFamily="34" charset="0"/>
                <a:ea typeface="宋体" pitchFamily="2" charset="-122"/>
              </a:defRPr>
            </a:lvl9pPr>
          </a:lstStyle>
          <a:p>
            <a:pPr algn="ctr" eaLnBrk="1" hangingPunct="1"/>
            <a:r>
              <a:rPr lang="en-US" altLang="zh-CN" sz="3600" b="1" dirty="0">
                <a:solidFill>
                  <a:schemeClr val="accent3">
                    <a:lumMod val="75000"/>
                  </a:schemeClr>
                </a:solidFill>
                <a:latin typeface="Arial Unicode MS" pitchFamily="34" charset="-122"/>
                <a:ea typeface="Arial Unicode MS" pitchFamily="34" charset="-122"/>
                <a:cs typeface="Arial Unicode MS" pitchFamily="34" charset="-122"/>
              </a:rPr>
              <a:t>02</a:t>
            </a:r>
            <a:endParaRPr lang="zh-CN" altLang="en-US" sz="900" b="1" dirty="0">
              <a:solidFill>
                <a:schemeClr val="accent3">
                  <a:lumMod val="75000"/>
                </a:schemeClr>
              </a:solidFill>
              <a:latin typeface="Arial Unicode MS" pitchFamily="34" charset="-122"/>
              <a:ea typeface="Arial Unicode MS" pitchFamily="34" charset="-122"/>
              <a:cs typeface="Arial Unicode MS" pitchFamily="34" charset="-122"/>
            </a:endParaRPr>
          </a:p>
        </p:txBody>
      </p:sp>
      <p:sp>
        <p:nvSpPr>
          <p:cNvPr id="3080" name="TextBox 17"/>
          <p:cNvSpPr txBox="1">
            <a:spLocks noChangeArrowheads="1"/>
          </p:cNvSpPr>
          <p:nvPr>
            <p:custDataLst>
              <p:tags r:id="rId8"/>
            </p:custDataLst>
          </p:nvPr>
        </p:nvSpPr>
        <p:spPr bwMode="auto">
          <a:xfrm>
            <a:off x="4684077" y="3760679"/>
            <a:ext cx="755335"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nchorCtr="1">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Tx/>
              <a:buNone/>
              <a:defRPr/>
            </a:pPr>
            <a:r>
              <a:rPr lang="en-US" altLang="zh-CN" sz="3600" b="1" dirty="0" smtClean="0">
                <a:solidFill>
                  <a:srgbClr val="9C759F"/>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900" b="1" dirty="0" smtClean="0">
              <a:solidFill>
                <a:srgbClr val="9C759F"/>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081" name="TextBox 18"/>
          <p:cNvSpPr txBox="1">
            <a:spLocks noChangeArrowheads="1"/>
          </p:cNvSpPr>
          <p:nvPr>
            <p:custDataLst>
              <p:tags r:id="rId9"/>
            </p:custDataLst>
          </p:nvPr>
        </p:nvSpPr>
        <p:spPr bwMode="auto">
          <a:xfrm>
            <a:off x="4684077" y="4710004"/>
            <a:ext cx="755335"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nchorCtr="1">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Tx/>
              <a:buNone/>
              <a:defRPr/>
            </a:pPr>
            <a:r>
              <a:rPr lang="en-US" altLang="zh-CN" sz="3600" b="1" dirty="0" smtClean="0">
                <a:solidFill>
                  <a:srgbClr val="A49068"/>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zh-CN" altLang="en-US" sz="900" b="1" dirty="0" smtClean="0">
              <a:solidFill>
                <a:srgbClr val="A49068"/>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3082" name="Picture 3"/>
          <p:cNvPicPr>
            <a:picLocks noChangeAspect="1" noChangeArrowheads="1"/>
          </p:cNvPicPr>
          <p:nvPr>
            <p:custDataLst>
              <p:tags r:id="rId10"/>
            </p:custDataLst>
          </p:nvPr>
        </p:nvPicPr>
        <p:blipFill>
          <a:blip r:embed="rId16" cstate="print">
            <a:extLst>
              <a:ext uri="{28A0092B-C50C-407E-A947-70E740481C1C}">
                <a14:useLocalDpi xmlns="" xmlns:a14="http://schemas.microsoft.com/office/drawing/2010/main" val="0"/>
              </a:ext>
            </a:extLst>
          </a:blip>
          <a:srcRect l="57680" t="7205" b="2766"/>
          <a:stretch>
            <a:fillRect/>
          </a:stretch>
        </p:blipFill>
        <p:spPr bwMode="auto">
          <a:xfrm>
            <a:off x="4713288" y="1768475"/>
            <a:ext cx="53975" cy="38528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83" name="Picture 3"/>
          <p:cNvPicPr>
            <a:picLocks noChangeAspect="1" noChangeArrowheads="1"/>
          </p:cNvPicPr>
          <p:nvPr>
            <p:custDataLst>
              <p:tags r:id="rId11"/>
            </p:custDataLst>
          </p:nvPr>
        </p:nvPicPr>
        <p:blipFill>
          <a:blip r:embed="rId17" cstate="print">
            <a:extLst>
              <a:ext uri="{28A0092B-C50C-407E-A947-70E740481C1C}">
                <a14:useLocalDpi xmlns="" xmlns:a14="http://schemas.microsoft.com/office/drawing/2010/main" val="0"/>
              </a:ext>
            </a:extLst>
          </a:blip>
          <a:srcRect t="2766" r="57680" b="7205"/>
          <a:stretch>
            <a:fillRect/>
          </a:stretch>
        </p:blipFill>
        <p:spPr bwMode="auto">
          <a:xfrm>
            <a:off x="4349750" y="2165350"/>
            <a:ext cx="57150" cy="38528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084" name="文本框 15"/>
          <p:cNvSpPr txBox="1">
            <a:spLocks noChangeArrowheads="1"/>
          </p:cNvSpPr>
          <p:nvPr>
            <p:custDataLst>
              <p:tags r:id="rId12"/>
            </p:custDataLst>
          </p:nvPr>
        </p:nvSpPr>
        <p:spPr bwMode="auto">
          <a:xfrm rot="-5400000">
            <a:off x="6276975" y="469900"/>
            <a:ext cx="554038" cy="1652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pPr algn="r"/>
            <a:r>
              <a:rPr lang="en-US" altLang="zh-CN" sz="2400" dirty="0">
                <a:solidFill>
                  <a:srgbClr val="E8E8E8"/>
                </a:solidFill>
                <a:latin typeface="微软雅黑" pitchFamily="34" charset="-122"/>
                <a:ea typeface="微软雅黑" pitchFamily="34" charset="-122"/>
              </a:rPr>
              <a:t>Contents</a:t>
            </a:r>
          </a:p>
        </p:txBody>
      </p:sp>
      <p:sp>
        <p:nvSpPr>
          <p:cNvPr id="17" name="矩形 16"/>
          <p:cNvSpPr/>
          <p:nvPr>
            <p:custDataLst>
              <p:tags r:id="rId13"/>
            </p:custDataLst>
          </p:nvPr>
        </p:nvSpPr>
        <p:spPr>
          <a:xfrm>
            <a:off x="7264400" y="957263"/>
            <a:ext cx="1162050" cy="59055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rPr>
              <a:t>目录</a:t>
            </a:r>
          </a:p>
        </p:txBody>
      </p:sp>
    </p:spTree>
    <p:custDataLst>
      <p:tags r:id="rId1"/>
    </p:custDataLst>
    <p:extLst>
      <p:ext uri="{BB962C8B-B14F-4D97-AF65-F5344CB8AC3E}">
        <p14:creationId xmlns="" xmlns:p14="http://schemas.microsoft.com/office/powerpoint/2010/main" val="2523611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6" name="直接连接符 5"/>
          <p:cNvCxnSpPr/>
          <p:nvPr/>
        </p:nvCxnSpPr>
        <p:spPr>
          <a:xfrm>
            <a:off x="1871663" y="2249488"/>
            <a:ext cx="5457825" cy="0"/>
          </a:xfrm>
          <a:prstGeom prst="line">
            <a:avLst/>
          </a:prstGeom>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871663" y="4179888"/>
            <a:ext cx="5457825" cy="0"/>
          </a:xfrm>
          <a:prstGeom prst="line">
            <a:avLst/>
          </a:prstGeom>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1871663" y="2484438"/>
            <a:ext cx="1814512" cy="1462087"/>
          </a:xfrm>
          <a:prstGeom prst="rect">
            <a:avLst/>
          </a:prstGeom>
          <a:noFill/>
        </p:spPr>
        <p:txBody>
          <a:bodyPr lIns="0" tIns="0" rIns="0" bIns="0" anchor="ctr"/>
          <a:lstStyle/>
          <a:p>
            <a:pPr algn="ctr" eaLnBrk="1" fontAlgn="auto" hangingPunct="1">
              <a:spcBef>
                <a:spcPts val="0"/>
              </a:spcBef>
              <a:spcAft>
                <a:spcPts val="0"/>
              </a:spcAft>
              <a:defRPr/>
            </a:pPr>
            <a:r>
              <a:rPr lang="en-US" altLang="zh-CN" sz="11500" spc="-500" dirty="0">
                <a:solidFill>
                  <a:schemeClr val="accent2">
                    <a:lumMod val="60000"/>
                    <a:lumOff val="40000"/>
                  </a:schemeClr>
                </a:solidFill>
                <a:latin typeface="Arial" panose="020B0604020202020204" pitchFamily="34" charset="0"/>
                <a:ea typeface="微软雅黑" panose="020B0503020204020204" pitchFamily="34" charset="-122"/>
              </a:rPr>
              <a:t>01</a:t>
            </a:r>
            <a:endParaRPr lang="zh-CN" altLang="en-US" sz="11500" spc="-500" dirty="0">
              <a:solidFill>
                <a:schemeClr val="accent2">
                  <a:lumMod val="60000"/>
                  <a:lumOff val="40000"/>
                </a:schemeClr>
              </a:solidFill>
              <a:latin typeface="Arial" panose="020B0604020202020204" pitchFamily="34" charset="0"/>
              <a:ea typeface="微软雅黑" panose="020B0503020204020204" pitchFamily="34" charset="-122"/>
            </a:endParaRPr>
          </a:p>
        </p:txBody>
      </p:sp>
      <p:sp>
        <p:nvSpPr>
          <p:cNvPr id="2053" name="文本框 8"/>
          <p:cNvSpPr txBox="1">
            <a:spLocks noChangeArrowheads="1"/>
          </p:cNvSpPr>
          <p:nvPr/>
        </p:nvSpPr>
        <p:spPr bwMode="auto">
          <a:xfrm>
            <a:off x="3890963" y="2249488"/>
            <a:ext cx="2337221" cy="193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lnSpc>
                <a:spcPct val="110000"/>
              </a:lnSpc>
            </a:pPr>
            <a:r>
              <a:rPr lang="zh-CN" altLang="en-US" sz="4400" b="1" dirty="0" smtClean="0">
                <a:solidFill>
                  <a:schemeClr val="tx1">
                    <a:lumMod val="75000"/>
                    <a:lumOff val="25000"/>
                  </a:schemeClr>
                </a:solidFill>
                <a:latin typeface="微软雅黑" pitchFamily="34" charset="-122"/>
                <a:ea typeface="微软雅黑" pitchFamily="34" charset="-122"/>
              </a:rPr>
              <a:t>精油概论</a:t>
            </a:r>
            <a:endParaRPr lang="en-US" altLang="zh-CN" sz="4400" b="1"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 xmlns:p14="http://schemas.microsoft.com/office/powerpoint/2010/main" val="18244254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9217"/>
          <p:cNvPicPr>
            <a:picLocks noChangeAspect="1" noChangeArrowheads="1"/>
          </p:cNvPicPr>
          <p:nvPr/>
        </p:nvPicPr>
        <p:blipFill>
          <a:blip r:embed="rId2" cstate="print"/>
          <a:srcRect r="307" b="3946"/>
          <a:stretch>
            <a:fillRect/>
          </a:stretch>
        </p:blipFill>
        <p:spPr bwMode="auto">
          <a:xfrm>
            <a:off x="19931" y="975607"/>
            <a:ext cx="9115425" cy="5859462"/>
          </a:xfrm>
          <a:prstGeom prst="rect">
            <a:avLst/>
          </a:prstGeom>
          <a:noFill/>
          <a:ln w="9525">
            <a:noFill/>
            <a:miter lim="800000"/>
            <a:headEnd/>
            <a:tailEnd/>
          </a:ln>
        </p:spPr>
      </p:pic>
      <p:sp>
        <p:nvSpPr>
          <p:cNvPr id="5" name="矩形 9218" descr="paper1"/>
          <p:cNvSpPr>
            <a:spLocks noChangeArrowheads="1"/>
          </p:cNvSpPr>
          <p:nvPr/>
        </p:nvSpPr>
        <p:spPr bwMode="auto">
          <a:xfrm>
            <a:off x="323850" y="1771650"/>
            <a:ext cx="3600450" cy="4608513"/>
          </a:xfrm>
          <a:prstGeom prst="rect">
            <a:avLst/>
          </a:prstGeom>
          <a:blipFill dpi="0" rotWithShape="0">
            <a:blip r:embed="rId3" cstate="print"/>
            <a:srcRect/>
            <a:tile tx="0" ty="0" sx="100000" sy="100000" flip="none" algn="tl"/>
          </a:blipFill>
          <a:ln w="9525">
            <a:noFill/>
            <a:miter lim="800000"/>
            <a:headEnd/>
            <a:tailEnd/>
          </a:ln>
        </p:spPr>
        <p:txBody>
          <a:bodyPr/>
          <a:lstStyle/>
          <a:p>
            <a:endParaRPr lang="zh-CN" altLang="en-US"/>
          </a:p>
        </p:txBody>
      </p:sp>
      <p:sp>
        <p:nvSpPr>
          <p:cNvPr id="6" name="文本框 9219"/>
          <p:cNvSpPr txBox="1">
            <a:spLocks noChangeArrowheads="1"/>
          </p:cNvSpPr>
          <p:nvPr/>
        </p:nvSpPr>
        <p:spPr bwMode="auto">
          <a:xfrm>
            <a:off x="612775" y="1916113"/>
            <a:ext cx="3022600" cy="4206875"/>
          </a:xfrm>
          <a:prstGeom prst="rect">
            <a:avLst/>
          </a:prstGeom>
          <a:noFill/>
          <a:ln w="9525">
            <a:noFill/>
            <a:miter lim="800000"/>
            <a:headEnd/>
            <a:tailEnd/>
          </a:ln>
        </p:spPr>
        <p:txBody>
          <a:bodyPr>
            <a:spAutoFit/>
          </a:bodyPr>
          <a:lstStyle/>
          <a:p>
            <a:pPr>
              <a:lnSpc>
                <a:spcPct val="150000"/>
              </a:lnSpc>
            </a:pPr>
            <a:r>
              <a:rPr lang="zh-CN" altLang="en-US" sz="2400" dirty="0">
                <a:latin typeface="宋体" pitchFamily="2" charset="-122"/>
                <a:ea typeface="黑体" pitchFamily="49" charset="-122"/>
                <a:sym typeface="宋体" pitchFamily="2" charset="-122"/>
              </a:rPr>
              <a:t>    </a:t>
            </a:r>
            <a:r>
              <a:rPr lang="zh-CN" altLang="en-US" sz="3600" b="1" dirty="0">
                <a:latin typeface="宋体" pitchFamily="2" charset="-122"/>
                <a:ea typeface="黑体" pitchFamily="49" charset="-122"/>
                <a:sym typeface="宋体" pitchFamily="2" charset="-122"/>
              </a:rPr>
              <a:t>精油</a:t>
            </a:r>
            <a:r>
              <a:rPr lang="zh-CN" altLang="en-US" sz="2400" dirty="0">
                <a:latin typeface="宋体" pitchFamily="2" charset="-122"/>
                <a:ea typeface="黑体" pitchFamily="49" charset="-122"/>
                <a:sym typeface="宋体" pitchFamily="2" charset="-122"/>
              </a:rPr>
              <a:t>是从植物的花、叶、茎、根或果实中，通过水蒸气蒸馏法、挤压法、冷浸法或溶剂提取法提炼萃取的挥发性芳香物质</a:t>
            </a:r>
          </a:p>
        </p:txBody>
      </p:sp>
      <p:pic>
        <p:nvPicPr>
          <p:cNvPr id="7" name="图片 9220" descr="精油系列"/>
          <p:cNvPicPr>
            <a:picLocks noChangeAspect="1" noChangeArrowheads="1"/>
          </p:cNvPicPr>
          <p:nvPr/>
        </p:nvPicPr>
        <p:blipFill>
          <a:blip r:embed="rId4" cstate="print"/>
          <a:srcRect r="3903"/>
          <a:stretch>
            <a:fillRect/>
          </a:stretch>
        </p:blipFill>
        <p:spPr bwMode="auto">
          <a:xfrm>
            <a:off x="2986088" y="3697288"/>
            <a:ext cx="5891212" cy="318135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矩形 11265"/>
          <p:cNvSpPr>
            <a:spLocks noChangeArrowheads="1"/>
          </p:cNvSpPr>
          <p:nvPr/>
        </p:nvSpPr>
        <p:spPr bwMode="auto">
          <a:xfrm>
            <a:off x="1539875" y="5116513"/>
            <a:ext cx="1143000" cy="360362"/>
          </a:xfrm>
          <a:prstGeom prst="rect">
            <a:avLst/>
          </a:prstGeom>
          <a:solidFill>
            <a:schemeClr val="bg2"/>
          </a:solidFill>
          <a:ln w="9525">
            <a:noFill/>
            <a:miter lim="800000"/>
            <a:headEnd/>
            <a:tailEnd/>
          </a:ln>
        </p:spPr>
        <p:txBody>
          <a:bodyPr/>
          <a:lstStyle/>
          <a:p>
            <a:endParaRPr lang="zh-CN" altLang="en-US"/>
          </a:p>
        </p:txBody>
      </p:sp>
      <p:sp>
        <p:nvSpPr>
          <p:cNvPr id="8195" name="矩形 11266"/>
          <p:cNvSpPr>
            <a:spLocks noChangeArrowheads="1"/>
          </p:cNvSpPr>
          <p:nvPr/>
        </p:nvSpPr>
        <p:spPr bwMode="auto">
          <a:xfrm>
            <a:off x="1550988" y="5949950"/>
            <a:ext cx="1141412" cy="360363"/>
          </a:xfrm>
          <a:prstGeom prst="rect">
            <a:avLst/>
          </a:prstGeom>
          <a:solidFill>
            <a:schemeClr val="bg2"/>
          </a:solidFill>
          <a:ln w="9525">
            <a:noFill/>
            <a:miter lim="800000"/>
            <a:headEnd/>
            <a:tailEnd/>
          </a:ln>
        </p:spPr>
        <p:txBody>
          <a:bodyPr/>
          <a:lstStyle/>
          <a:p>
            <a:endParaRPr lang="zh-CN" altLang="en-US"/>
          </a:p>
        </p:txBody>
      </p:sp>
      <p:sp>
        <p:nvSpPr>
          <p:cNvPr id="8196" name="文本框 11267"/>
          <p:cNvSpPr txBox="1">
            <a:spLocks noChangeArrowheads="1"/>
          </p:cNvSpPr>
          <p:nvPr/>
        </p:nvSpPr>
        <p:spPr bwMode="auto">
          <a:xfrm>
            <a:off x="1047750" y="4581525"/>
            <a:ext cx="7197725" cy="2149475"/>
          </a:xfrm>
          <a:prstGeom prst="rect">
            <a:avLst/>
          </a:prstGeom>
          <a:noFill/>
          <a:ln w="9525">
            <a:noFill/>
            <a:miter lim="800000"/>
            <a:headEnd/>
            <a:tailEnd/>
          </a:ln>
        </p:spPr>
        <p:txBody>
          <a:bodyPr>
            <a:spAutoFit/>
          </a:bodyPr>
          <a:lstStyle/>
          <a:p>
            <a:pPr>
              <a:lnSpc>
                <a:spcPct val="150000"/>
              </a:lnSpc>
            </a:pPr>
            <a:r>
              <a:rPr lang="zh-CN" altLang="en-US" dirty="0">
                <a:latin typeface="宋体" pitchFamily="2" charset="-122"/>
                <a:ea typeface="黑体" pitchFamily="49" charset="-122"/>
                <a:sym typeface="宋体" pitchFamily="2" charset="-122"/>
              </a:rPr>
              <a:t>根据配方，精油还分为单方精油和复方精油</a:t>
            </a:r>
          </a:p>
          <a:p>
            <a:pPr>
              <a:lnSpc>
                <a:spcPct val="150000"/>
              </a:lnSpc>
            </a:pPr>
            <a:r>
              <a:rPr lang="zh-CN" altLang="en-US" dirty="0">
                <a:latin typeface="宋体" pitchFamily="2" charset="-122"/>
                <a:ea typeface="黑体" pitchFamily="49" charset="-122"/>
                <a:sym typeface="宋体" pitchFamily="2" charset="-122"/>
              </a:rPr>
              <a:t>    单方精油：</a:t>
            </a:r>
            <a:r>
              <a:rPr lang="zh-CN" altLang="en-US" dirty="0">
                <a:ea typeface="黑体" pitchFamily="49" charset="-122"/>
                <a:sym typeface="Arial" pitchFamily="34" charset="0"/>
              </a:rPr>
              <a:t>是从一种植物的整株或某一个部位萃取而得的精华成分，纯度极高，充分稀释后才能用在皮肤上。</a:t>
            </a:r>
          </a:p>
          <a:p>
            <a:pPr>
              <a:lnSpc>
                <a:spcPct val="150000"/>
              </a:lnSpc>
            </a:pPr>
            <a:r>
              <a:rPr lang="zh-CN" altLang="en-US" dirty="0">
                <a:latin typeface="宋体" pitchFamily="2" charset="-122"/>
                <a:ea typeface="黑体" pitchFamily="49" charset="-122"/>
                <a:sym typeface="宋体" pitchFamily="2" charset="-122"/>
              </a:rPr>
              <a:t>    复方精油：是指几种单方精油</a:t>
            </a:r>
            <a:r>
              <a:rPr lang="zh-CN" altLang="en-US" dirty="0">
                <a:ea typeface="黑体" pitchFamily="49" charset="-122"/>
                <a:sym typeface="Arial" pitchFamily="34" charset="0"/>
              </a:rPr>
              <a:t>已搭配好再加上基础油调配而成，可供立即使用</a:t>
            </a:r>
            <a:r>
              <a:rPr lang="zh-CN" altLang="en-US" dirty="0">
                <a:latin typeface="宋体" pitchFamily="2" charset="-122"/>
                <a:ea typeface="黑体" pitchFamily="49" charset="-122"/>
                <a:sym typeface="宋体" pitchFamily="2" charset="-122"/>
              </a:rPr>
              <a:t>，能直接用于皮肤</a:t>
            </a:r>
            <a:r>
              <a:rPr lang="zh-CN" altLang="en-US" dirty="0">
                <a:ea typeface="黑体" pitchFamily="49" charset="-122"/>
                <a:sym typeface="Arial" pitchFamily="34" charset="0"/>
              </a:rPr>
              <a:t>的配方精油。</a:t>
            </a:r>
          </a:p>
        </p:txBody>
      </p:sp>
      <p:pic>
        <p:nvPicPr>
          <p:cNvPr id="8197" name="图片 11268"/>
          <p:cNvPicPr>
            <a:picLocks noChangeAspect="1" noChangeArrowheads="1"/>
          </p:cNvPicPr>
          <p:nvPr/>
        </p:nvPicPr>
        <p:blipFill>
          <a:blip r:embed="rId2" cstate="print"/>
          <a:srcRect r="55" b="5914"/>
          <a:stretch>
            <a:fillRect/>
          </a:stretch>
        </p:blipFill>
        <p:spPr bwMode="auto">
          <a:xfrm>
            <a:off x="1926695" y="1588"/>
            <a:ext cx="7219950" cy="45085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755576" y="1052736"/>
            <a:ext cx="1584176" cy="646331"/>
          </a:xfrm>
          <a:prstGeom prst="rect">
            <a:avLst/>
          </a:prstGeom>
          <a:noFill/>
        </p:spPr>
        <p:txBody>
          <a:bodyPr wrap="square" rtlCol="0">
            <a:spAutoFit/>
          </a:bodyPr>
          <a:lstStyle/>
          <a:p>
            <a:r>
              <a:rPr lang="zh-CN" altLang="en-US" sz="3600" dirty="0" smtClean="0">
                <a:solidFill>
                  <a:schemeClr val="tx1">
                    <a:lumMod val="75000"/>
                    <a:lumOff val="25000"/>
                  </a:schemeClr>
                </a:solidFill>
                <a:latin typeface="黑体" pitchFamily="49" charset="-122"/>
                <a:ea typeface="黑体" pitchFamily="49" charset="-122"/>
              </a:rPr>
              <a:t>基础油：</a:t>
            </a:r>
            <a:endParaRPr lang="zh-CN" altLang="en-US" sz="3600" dirty="0">
              <a:solidFill>
                <a:schemeClr val="tx1">
                  <a:lumMod val="75000"/>
                  <a:lumOff val="25000"/>
                </a:schemeClr>
              </a:solidFill>
              <a:latin typeface="黑体" pitchFamily="49" charset="-122"/>
              <a:ea typeface="黑体" pitchFamily="49" charset="-122"/>
            </a:endParaRPr>
          </a:p>
        </p:txBody>
      </p:sp>
      <p:sp>
        <p:nvSpPr>
          <p:cNvPr id="3" name="TextBox 2"/>
          <p:cNvSpPr txBox="1"/>
          <p:nvPr/>
        </p:nvSpPr>
        <p:spPr>
          <a:xfrm>
            <a:off x="1403648" y="1700808"/>
            <a:ext cx="6624736" cy="923330"/>
          </a:xfrm>
          <a:prstGeom prst="rect">
            <a:avLst/>
          </a:prstGeom>
          <a:noFill/>
        </p:spPr>
        <p:txBody>
          <a:bodyPr wrap="square" rtlCol="0">
            <a:spAutoFit/>
          </a:bodyPr>
          <a:lstStyle/>
          <a:p>
            <a:pPr marL="0" lvl="1">
              <a:lnSpc>
                <a:spcPct val="150000"/>
              </a:lnSpc>
            </a:pPr>
            <a:r>
              <a:rPr lang="zh-CN" altLang="en-US" dirty="0" smtClean="0">
                <a:latin typeface="黑体" pitchFamily="49" charset="-122"/>
                <a:ea typeface="黑体" pitchFamily="49" charset="-122"/>
              </a:rPr>
              <a:t>也被称作媒介油（</a:t>
            </a:r>
            <a:r>
              <a:rPr lang="en-US" altLang="zh-CN" dirty="0" smtClean="0">
                <a:latin typeface="黑体" pitchFamily="49" charset="-122"/>
                <a:ea typeface="黑体" pitchFamily="49" charset="-122"/>
              </a:rPr>
              <a:t>Carrier Oil</a:t>
            </a:r>
            <a:r>
              <a:rPr lang="zh-CN" altLang="en-US" dirty="0" smtClean="0">
                <a:latin typeface="黑体" pitchFamily="49" charset="-122"/>
                <a:ea typeface="黑体" pitchFamily="49" charset="-122"/>
              </a:rPr>
              <a:t>）、植物油。是从植物的核果、种子或胚芽中萃取的</a:t>
            </a:r>
            <a:r>
              <a:rPr lang="zh-CN" altLang="en-US" dirty="0" smtClean="0">
                <a:solidFill>
                  <a:srgbClr val="FF0000"/>
                </a:solidFill>
                <a:latin typeface="黑体" pitchFamily="49" charset="-122"/>
                <a:ea typeface="黑体" pitchFamily="49" charset="-122"/>
              </a:rPr>
              <a:t>非挥发性</a:t>
            </a:r>
            <a:r>
              <a:rPr lang="zh-CN" altLang="en-US" dirty="0" smtClean="0">
                <a:latin typeface="黑体" pitchFamily="49" charset="-122"/>
                <a:ea typeface="黑体" pitchFamily="49" charset="-122"/>
              </a:rPr>
              <a:t>油脂。是用来稀释精油的最佳选择。</a:t>
            </a:r>
            <a:endParaRPr lang="zh-CN" altLang="en-US" sz="2800" dirty="0">
              <a:latin typeface="黑体" pitchFamily="49" charset="-122"/>
              <a:ea typeface="黑体" pitchFamily="49" charset="-122"/>
            </a:endParaRPr>
          </a:p>
        </p:txBody>
      </p:sp>
      <p:sp>
        <p:nvSpPr>
          <p:cNvPr id="4" name="椭圆 3"/>
          <p:cNvSpPr/>
          <p:nvPr/>
        </p:nvSpPr>
        <p:spPr>
          <a:xfrm>
            <a:off x="1043608" y="3429000"/>
            <a:ext cx="1656184" cy="165618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solidFill>
                  <a:schemeClr val="tx1">
                    <a:lumMod val="75000"/>
                    <a:lumOff val="25000"/>
                  </a:schemeClr>
                </a:solidFill>
                <a:latin typeface="黑体" pitchFamily="49" charset="-122"/>
                <a:ea typeface="黑体" pitchFamily="49" charset="-122"/>
              </a:rPr>
              <a:t>精油</a:t>
            </a:r>
            <a:endParaRPr lang="zh-CN" altLang="en-US" sz="4000" dirty="0">
              <a:solidFill>
                <a:schemeClr val="tx1">
                  <a:lumMod val="75000"/>
                  <a:lumOff val="25000"/>
                </a:schemeClr>
              </a:solidFill>
              <a:latin typeface="黑体" pitchFamily="49" charset="-122"/>
              <a:ea typeface="黑体" pitchFamily="49" charset="-122"/>
            </a:endParaRPr>
          </a:p>
        </p:txBody>
      </p:sp>
      <p:sp>
        <p:nvSpPr>
          <p:cNvPr id="5" name="椭圆 4"/>
          <p:cNvSpPr/>
          <p:nvPr/>
        </p:nvSpPr>
        <p:spPr>
          <a:xfrm>
            <a:off x="3635896" y="3429000"/>
            <a:ext cx="1656184" cy="165618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smtClean="0">
                <a:solidFill>
                  <a:schemeClr val="tx1">
                    <a:lumMod val="75000"/>
                    <a:lumOff val="25000"/>
                  </a:schemeClr>
                </a:solidFill>
                <a:latin typeface="黑体" pitchFamily="49" charset="-122"/>
                <a:ea typeface="黑体" pitchFamily="49" charset="-122"/>
              </a:rPr>
              <a:t>基础油</a:t>
            </a:r>
            <a:endParaRPr lang="zh-CN" altLang="en-US" sz="3600" dirty="0">
              <a:solidFill>
                <a:schemeClr val="tx1">
                  <a:lumMod val="75000"/>
                  <a:lumOff val="25000"/>
                </a:schemeClr>
              </a:solidFill>
              <a:latin typeface="黑体" pitchFamily="49" charset="-122"/>
              <a:ea typeface="黑体" pitchFamily="49" charset="-122"/>
            </a:endParaRPr>
          </a:p>
        </p:txBody>
      </p:sp>
      <p:sp>
        <p:nvSpPr>
          <p:cNvPr id="6" name="椭圆 5"/>
          <p:cNvSpPr/>
          <p:nvPr/>
        </p:nvSpPr>
        <p:spPr>
          <a:xfrm>
            <a:off x="6588224" y="3356992"/>
            <a:ext cx="1656184" cy="165618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smtClean="0">
                <a:solidFill>
                  <a:schemeClr val="tx1">
                    <a:lumMod val="75000"/>
                    <a:lumOff val="25000"/>
                  </a:schemeClr>
                </a:solidFill>
                <a:latin typeface="黑体" pitchFamily="49" charset="-122"/>
                <a:ea typeface="黑体" pitchFamily="49" charset="-122"/>
              </a:rPr>
              <a:t>复方精油</a:t>
            </a:r>
            <a:endParaRPr lang="zh-CN" altLang="en-US" sz="3600" dirty="0">
              <a:solidFill>
                <a:schemeClr val="tx1">
                  <a:lumMod val="75000"/>
                  <a:lumOff val="25000"/>
                </a:schemeClr>
              </a:solidFill>
              <a:latin typeface="黑体" pitchFamily="49" charset="-122"/>
              <a:ea typeface="黑体" pitchFamily="49" charset="-122"/>
            </a:endParaRPr>
          </a:p>
        </p:txBody>
      </p:sp>
      <p:sp>
        <p:nvSpPr>
          <p:cNvPr id="7" name="加号 6"/>
          <p:cNvSpPr/>
          <p:nvPr/>
        </p:nvSpPr>
        <p:spPr>
          <a:xfrm>
            <a:off x="2771800" y="3717032"/>
            <a:ext cx="864096" cy="864096"/>
          </a:xfrm>
          <a:prstGeom prst="mathPlus">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8" name="等于号 7"/>
          <p:cNvSpPr/>
          <p:nvPr/>
        </p:nvSpPr>
        <p:spPr>
          <a:xfrm>
            <a:off x="5508104" y="3933056"/>
            <a:ext cx="1008112" cy="576064"/>
          </a:xfrm>
          <a:prstGeom prst="mathEqual">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634678"/>
            <a:ext cx="5987008" cy="1143000"/>
          </a:xfrm>
        </p:spPr>
        <p:txBody>
          <a:bodyPr/>
          <a:lstStyle/>
          <a:p>
            <a:r>
              <a:rPr lang="zh-CN" altLang="en-US" dirty="0" smtClean="0">
                <a:latin typeface="黑体" pitchFamily="49" charset="-122"/>
                <a:ea typeface="黑体" pitchFamily="49" charset="-122"/>
              </a:rPr>
              <a:t>植物为什么产生精油？</a:t>
            </a:r>
            <a:endParaRPr lang="zh-CN" altLang="en-US" dirty="0">
              <a:latin typeface="黑体" pitchFamily="49" charset="-122"/>
              <a:ea typeface="黑体" pitchFamily="49" charset="-122"/>
            </a:endParaRPr>
          </a:p>
        </p:txBody>
      </p:sp>
      <p:sp>
        <p:nvSpPr>
          <p:cNvPr id="6" name="内容占位符 1"/>
          <p:cNvSpPr>
            <a:spLocks noGrp="1"/>
          </p:cNvSpPr>
          <p:nvPr>
            <p:ph idx="4294967295"/>
          </p:nvPr>
        </p:nvSpPr>
        <p:spPr>
          <a:xfrm>
            <a:off x="0" y="1844675"/>
            <a:ext cx="6105525" cy="1728788"/>
          </a:xfrm>
        </p:spPr>
        <p:txBody>
          <a:bodyPr>
            <a:normAutofit/>
          </a:bodyPr>
          <a:lstStyle/>
          <a:p>
            <a:pPr>
              <a:lnSpc>
                <a:spcPct val="150000"/>
              </a:lnSpc>
            </a:pPr>
            <a:r>
              <a:rPr lang="zh-CN" altLang="en-US" sz="2000" dirty="0" smtClean="0">
                <a:latin typeface="黑体" pitchFamily="49" charset="-122"/>
                <a:ea typeface="黑体" pitchFamily="49" charset="-122"/>
              </a:rPr>
              <a:t>芳香植物香气的来源</a:t>
            </a:r>
            <a:r>
              <a:rPr lang="en-US" altLang="zh-CN" sz="2000" dirty="0" smtClean="0">
                <a:latin typeface="黑体" pitchFamily="49" charset="-122"/>
                <a:ea typeface="黑体" pitchFamily="49" charset="-122"/>
              </a:rPr>
              <a:t>——</a:t>
            </a:r>
            <a:r>
              <a:rPr lang="zh-CN" altLang="en-US" sz="2000" dirty="0" smtClean="0">
                <a:solidFill>
                  <a:srgbClr val="FF0000"/>
                </a:solidFill>
                <a:latin typeface="黑体" pitchFamily="49" charset="-122"/>
                <a:ea typeface="黑体" pitchFamily="49" charset="-122"/>
              </a:rPr>
              <a:t>精油</a:t>
            </a:r>
            <a:endParaRPr lang="en-US" altLang="zh-CN" sz="2000" dirty="0" smtClean="0">
              <a:solidFill>
                <a:srgbClr val="FF0000"/>
              </a:solidFill>
              <a:latin typeface="黑体" pitchFamily="49" charset="-122"/>
              <a:ea typeface="黑体" pitchFamily="49" charset="-122"/>
            </a:endParaRPr>
          </a:p>
          <a:p>
            <a:pPr>
              <a:lnSpc>
                <a:spcPct val="150000"/>
              </a:lnSpc>
            </a:pPr>
            <a:r>
              <a:rPr lang="zh-CN" altLang="en-US" sz="2000" dirty="0" smtClean="0">
                <a:latin typeface="黑体" pitchFamily="49" charset="-122"/>
                <a:ea typeface="黑体" pitchFamily="49" charset="-122"/>
              </a:rPr>
              <a:t>储存精油的组织</a:t>
            </a:r>
            <a:r>
              <a:rPr lang="en-US" altLang="zh-CN" sz="2000" dirty="0" smtClean="0">
                <a:latin typeface="黑体" pitchFamily="49" charset="-122"/>
                <a:ea typeface="黑体" pitchFamily="49" charset="-122"/>
              </a:rPr>
              <a:t>——</a:t>
            </a:r>
            <a:r>
              <a:rPr lang="zh-CN" altLang="en-US" sz="2000" dirty="0" smtClean="0">
                <a:latin typeface="黑体" pitchFamily="49" charset="-122"/>
                <a:ea typeface="黑体" pitchFamily="49" charset="-122"/>
              </a:rPr>
              <a:t>腺毛、油细胞、油管、油室</a:t>
            </a:r>
            <a:endParaRPr lang="en-US" altLang="zh-CN" sz="2000" dirty="0" smtClean="0">
              <a:latin typeface="黑体" pitchFamily="49" charset="-122"/>
              <a:ea typeface="黑体" pitchFamily="49" charset="-122"/>
            </a:endParaRPr>
          </a:p>
          <a:p>
            <a:pPr>
              <a:lnSpc>
                <a:spcPct val="150000"/>
              </a:lnSpc>
            </a:pPr>
            <a:r>
              <a:rPr lang="zh-CN" altLang="en-US" sz="2000" dirty="0" smtClean="0">
                <a:latin typeface="黑体" pitchFamily="49" charset="-122"/>
                <a:ea typeface="黑体" pitchFamily="49" charset="-122"/>
              </a:rPr>
              <a:t>从植物来看精油的作用</a:t>
            </a:r>
            <a:r>
              <a:rPr lang="en-US" altLang="zh-CN" sz="2000" dirty="0" smtClean="0">
                <a:latin typeface="黑体" pitchFamily="49" charset="-122"/>
                <a:ea typeface="黑体" pitchFamily="49" charset="-122"/>
              </a:rPr>
              <a:t>——</a:t>
            </a:r>
            <a:r>
              <a:rPr lang="zh-CN" altLang="en-US" sz="2000" b="1" dirty="0" smtClean="0">
                <a:solidFill>
                  <a:srgbClr val="FF0000"/>
                </a:solidFill>
                <a:latin typeface="黑体" pitchFamily="49" charset="-122"/>
                <a:ea typeface="黑体" pitchFamily="49" charset="-122"/>
              </a:rPr>
              <a:t>为了活下来</a:t>
            </a:r>
            <a:endParaRPr lang="zh-CN" altLang="en-US" sz="2000" b="1" dirty="0">
              <a:solidFill>
                <a:srgbClr val="FF0000"/>
              </a:solidFill>
              <a:latin typeface="黑体" pitchFamily="49" charset="-122"/>
              <a:ea typeface="黑体" pitchFamily="49" charset="-122"/>
            </a:endParaRPr>
          </a:p>
        </p:txBody>
      </p:sp>
      <p:graphicFrame>
        <p:nvGraphicFramePr>
          <p:cNvPr id="5" name="表格 4"/>
          <p:cNvGraphicFramePr>
            <a:graphicFrameLocks noGrp="1"/>
          </p:cNvGraphicFramePr>
          <p:nvPr>
            <p:extLst>
              <p:ext uri="{D42A27DB-BD31-4B8C-83A1-F6EECF244321}">
                <p14:modId xmlns="" xmlns:p14="http://schemas.microsoft.com/office/powerpoint/2010/main" val="1471531321"/>
              </p:ext>
            </p:extLst>
          </p:nvPr>
        </p:nvGraphicFramePr>
        <p:xfrm>
          <a:off x="1259632" y="3789040"/>
          <a:ext cx="3816424" cy="2377440"/>
        </p:xfrm>
        <a:graphic>
          <a:graphicData uri="http://schemas.openxmlformats.org/drawingml/2006/table">
            <a:tbl>
              <a:tblPr firstRow="1" bandRow="1">
                <a:tableStyleId>{F5AB1C69-6EDB-4FF4-983F-18BD219EF322}</a:tableStyleId>
              </a:tblPr>
              <a:tblGrid>
                <a:gridCol w="3816424"/>
              </a:tblGrid>
              <a:tr h="334146">
                <a:tc>
                  <a:txBody>
                    <a:bodyPr/>
                    <a:lstStyle/>
                    <a:p>
                      <a:pPr algn="ctr"/>
                      <a:r>
                        <a:rPr lang="zh-CN" altLang="en-US" sz="1800" dirty="0" smtClean="0">
                          <a:latin typeface="黑体" pitchFamily="49" charset="-122"/>
                          <a:ea typeface="黑体" pitchFamily="49" charset="-122"/>
                        </a:rPr>
                        <a:t>精油对于植物的作用</a:t>
                      </a:r>
                      <a:endParaRPr lang="zh-CN" altLang="en-US" sz="1800" dirty="0">
                        <a:latin typeface="黑体" pitchFamily="49" charset="-122"/>
                        <a:ea typeface="黑体" pitchFamily="49" charset="-122"/>
                      </a:endParaRPr>
                    </a:p>
                  </a:txBody>
                  <a:tcPr/>
                </a:tc>
              </a:tr>
              <a:tr h="1737556">
                <a:tc>
                  <a:txBody>
                    <a:bodyPr/>
                    <a:lstStyle/>
                    <a:p>
                      <a:pPr algn="l"/>
                      <a:r>
                        <a:rPr lang="zh-CN" altLang="en-US" sz="1800" dirty="0" smtClean="0">
                          <a:latin typeface="黑体" pitchFamily="49" charset="-122"/>
                          <a:ea typeface="黑体" pitchFamily="49" charset="-122"/>
                        </a:rPr>
                        <a:t>① 引诱或忌避昆虫；</a:t>
                      </a:r>
                      <a:endParaRPr lang="en-US" altLang="zh-CN" sz="1800" dirty="0" smtClean="0">
                        <a:latin typeface="黑体" pitchFamily="49" charset="-122"/>
                        <a:ea typeface="黑体" pitchFamily="49" charset="-122"/>
                      </a:endParaRPr>
                    </a:p>
                    <a:p>
                      <a:pPr algn="l"/>
                      <a:r>
                        <a:rPr lang="zh-CN" altLang="en-US" sz="1800" dirty="0" smtClean="0">
                          <a:latin typeface="黑体" pitchFamily="49" charset="-122"/>
                          <a:ea typeface="黑体" pitchFamily="49" charset="-122"/>
                        </a:rPr>
                        <a:t>②</a:t>
                      </a:r>
                      <a:r>
                        <a:rPr lang="zh-CN" altLang="en-US" sz="1800" baseline="0" dirty="0" smtClean="0">
                          <a:latin typeface="黑体" pitchFamily="49" charset="-122"/>
                          <a:ea typeface="黑体" pitchFamily="49" charset="-122"/>
                        </a:rPr>
                        <a:t> 防御捕食者；</a:t>
                      </a:r>
                      <a:endParaRPr lang="en-US" altLang="zh-CN" sz="1800" baseline="0" dirty="0" smtClean="0">
                        <a:latin typeface="黑体" pitchFamily="49" charset="-122"/>
                        <a:ea typeface="黑体" pitchFamily="49" charset="-122"/>
                      </a:endParaRPr>
                    </a:p>
                    <a:p>
                      <a:pPr algn="l"/>
                      <a:r>
                        <a:rPr lang="zh-CN" altLang="en-US" sz="1800" baseline="0" dirty="0" smtClean="0">
                          <a:latin typeface="黑体" pitchFamily="49" charset="-122"/>
                          <a:ea typeface="黑体" pitchFamily="49" charset="-122"/>
                        </a:rPr>
                        <a:t>③ 防御细菌、病毒；</a:t>
                      </a:r>
                      <a:endParaRPr lang="en-US" altLang="zh-CN" sz="1800" baseline="0" dirty="0" smtClean="0">
                        <a:latin typeface="黑体" pitchFamily="49" charset="-122"/>
                        <a:ea typeface="黑体" pitchFamily="49" charset="-122"/>
                      </a:endParaRPr>
                    </a:p>
                    <a:p>
                      <a:pPr algn="l"/>
                      <a:r>
                        <a:rPr lang="zh-CN" altLang="en-US" sz="1800" dirty="0" smtClean="0">
                          <a:latin typeface="黑体" pitchFamily="49" charset="-122"/>
                          <a:ea typeface="黑体" pitchFamily="49" charset="-122"/>
                        </a:rPr>
                        <a:t>④ 愈合伤口；</a:t>
                      </a:r>
                      <a:endParaRPr lang="en-US" altLang="zh-CN" sz="1800" dirty="0" smtClean="0">
                        <a:latin typeface="黑体" pitchFamily="49" charset="-122"/>
                        <a:ea typeface="黑体" pitchFamily="49" charset="-122"/>
                      </a:endParaRPr>
                    </a:p>
                    <a:p>
                      <a:pPr algn="l"/>
                      <a:r>
                        <a:rPr lang="zh-CN" altLang="en-US" sz="1800" dirty="0" smtClean="0">
                          <a:latin typeface="黑体" pitchFamily="49" charset="-122"/>
                          <a:ea typeface="黑体" pitchFamily="49" charset="-122"/>
                        </a:rPr>
                        <a:t>⑤ 抑制其他植物的发芽、生长；</a:t>
                      </a:r>
                      <a:endParaRPr lang="en-US" altLang="zh-CN" sz="1800" dirty="0" smtClean="0">
                        <a:latin typeface="黑体" pitchFamily="49" charset="-122"/>
                        <a:ea typeface="黑体" pitchFamily="49" charset="-122"/>
                      </a:endParaRPr>
                    </a:p>
                    <a:p>
                      <a:pPr algn="l"/>
                      <a:r>
                        <a:rPr lang="zh-CN" altLang="en-US" sz="1800" dirty="0" smtClean="0">
                          <a:latin typeface="黑体" pitchFamily="49" charset="-122"/>
                          <a:ea typeface="黑体" pitchFamily="49" charset="-122"/>
                        </a:rPr>
                        <a:t>⑥</a:t>
                      </a:r>
                      <a:r>
                        <a:rPr lang="zh-CN" altLang="en-US" sz="1800" baseline="0" dirty="0" smtClean="0">
                          <a:latin typeface="黑体" pitchFamily="49" charset="-122"/>
                          <a:ea typeface="黑体" pitchFamily="49" charset="-122"/>
                        </a:rPr>
                        <a:t> 防止干燥；</a:t>
                      </a:r>
                      <a:endParaRPr lang="en-US" altLang="zh-CN" sz="1800" baseline="0" dirty="0" smtClean="0">
                        <a:latin typeface="黑体" pitchFamily="49" charset="-122"/>
                        <a:ea typeface="黑体" pitchFamily="49" charset="-122"/>
                      </a:endParaRPr>
                    </a:p>
                    <a:p>
                      <a:pPr algn="l"/>
                      <a:r>
                        <a:rPr lang="zh-CN" altLang="en-US" sz="1800" dirty="0" smtClean="0">
                          <a:latin typeface="黑体" pitchFamily="49" charset="-122"/>
                          <a:ea typeface="黑体" pitchFamily="49" charset="-122"/>
                        </a:rPr>
                        <a:t>⑦ 在植物体内发挥生理活性</a:t>
                      </a:r>
                      <a:endParaRPr lang="zh-CN" altLang="en-US" sz="1800" dirty="0">
                        <a:latin typeface="黑体" pitchFamily="49" charset="-122"/>
                        <a:ea typeface="黑体" pitchFamily="49" charset="-122"/>
                      </a:endParaRPr>
                    </a:p>
                  </a:txBody>
                  <a:tcPr/>
                </a:tc>
              </a:tr>
            </a:tbl>
          </a:graphicData>
        </a:graphic>
      </p:graphicFrame>
      <p:pic>
        <p:nvPicPr>
          <p:cNvPr id="7" name="Picture 2" descr="C:\Users\DELL\Desktop\橙花油点.jpg"/>
          <p:cNvPicPr>
            <a:picLocks noChangeAspect="1" noChangeArrowheads="1"/>
          </p:cNvPicPr>
          <p:nvPr/>
        </p:nvPicPr>
        <p:blipFill>
          <a:blip r:embed="rId2" cstate="print"/>
          <a:srcRect/>
          <a:stretch>
            <a:fillRect/>
          </a:stretch>
        </p:blipFill>
        <p:spPr bwMode="auto">
          <a:xfrm>
            <a:off x="6012160" y="908720"/>
            <a:ext cx="2722974" cy="1785950"/>
          </a:xfrm>
          <a:prstGeom prst="ellipse">
            <a:avLst/>
          </a:prstGeom>
          <a:ln>
            <a:noFill/>
          </a:ln>
          <a:effectLst>
            <a:softEdge rad="112500"/>
          </a:effectLst>
        </p:spPr>
      </p:pic>
      <p:pic>
        <p:nvPicPr>
          <p:cNvPr id="1026" name="Picture 2" descr="C:\Users\lenovo\Desktop\pct_basics_4.png"/>
          <p:cNvPicPr>
            <a:picLocks noChangeAspect="1" noChangeArrowheads="1"/>
          </p:cNvPicPr>
          <p:nvPr/>
        </p:nvPicPr>
        <p:blipFill>
          <a:blip r:embed="rId3" cstate="print">
            <a:extLst>
              <a:ext uri="{BEBA8EAE-BF5A-486C-A8C5-ECC9F3942E4B}">
                <a14:imgProps xmlns="" xmlns:a14="http://schemas.microsoft.com/office/drawing/2010/main">
                  <a14:imgLayer r:embed="rId4">
                    <a14:imgEffect>
                      <a14:backgroundRemoval t="1471" b="100000" l="10000" r="99667">
                        <a14:foregroundMark x1="41667" y1="13824" x2="41667" y2="13824"/>
                        <a14:foregroundMark x1="50333" y1="10882" x2="50333" y2="10882"/>
                        <a14:foregroundMark x1="65000" y1="15588" x2="65000" y2="15588"/>
                        <a14:foregroundMark x1="55667" y1="22647" x2="55667" y2="22647"/>
                        <a14:foregroundMark x1="52333" y1="29118" x2="52333" y2="29118"/>
                        <a14:foregroundMark x1="51667" y1="46176" x2="51667" y2="46176"/>
                        <a14:foregroundMark x1="48333" y1="20294" x2="48333" y2="20294"/>
                        <a14:foregroundMark x1="49000" y1="17353" x2="49000" y2="17353"/>
                        <a14:foregroundMark x1="35000" y1="20294" x2="35000" y2="20294"/>
                        <a14:foregroundMark x1="44333" y1="31471" x2="44333" y2="31471"/>
                        <a14:foregroundMark x1="65667" y1="26176" x2="65667" y2="26176"/>
                        <a14:foregroundMark x1="41000" y1="4412" x2="41000" y2="4412"/>
                        <a14:foregroundMark x1="68333" y1="10294" x2="68333" y2="10294"/>
                        <a14:foregroundMark x1="52333" y1="40882" x2="52333" y2="40882"/>
                        <a14:foregroundMark x1="32667" y1="13824" x2="32667" y2="13824"/>
                        <a14:foregroundMark x1="53000" y1="44412" x2="53000" y2="44412"/>
                        <a14:foregroundMark x1="52333" y1="49412" x2="52333" y2="49412"/>
                      </a14:backgroundRemoval>
                    </a14:imgEffect>
                  </a14:imgLayer>
                </a14:imgProps>
              </a:ext>
              <a:ext uri="{28A0092B-C50C-407E-A947-70E740481C1C}">
                <a14:useLocalDpi xmlns="" xmlns:a14="http://schemas.microsoft.com/office/drawing/2010/main" val="0"/>
              </a:ext>
            </a:extLst>
          </a:blip>
          <a:srcRect/>
          <a:stretch>
            <a:fillRect/>
          </a:stretch>
        </p:blipFill>
        <p:spPr bwMode="auto">
          <a:xfrm>
            <a:off x="5508104" y="3573016"/>
            <a:ext cx="2431017" cy="275515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214696809"/>
      </p:ext>
    </p:extLst>
  </p:cSld>
  <p:clrMapOvr>
    <a:masterClrMapping/>
  </p:clrMapOvr>
  <p:transition advTm="140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标题 2"/>
          <p:cNvSpPr>
            <a:spLocks noGrp="1"/>
          </p:cNvSpPr>
          <p:nvPr>
            <p:ph type="title"/>
          </p:nvPr>
        </p:nvSpPr>
        <p:spPr>
          <a:xfrm>
            <a:off x="457200" y="274638"/>
            <a:ext cx="3466728" cy="1143000"/>
          </a:xfrm>
        </p:spPr>
        <p:txBody>
          <a:bodyPr/>
          <a:lstStyle/>
          <a:p>
            <a:r>
              <a:rPr lang="zh-CN" altLang="en-US" dirty="0" smtClean="0">
                <a:latin typeface="黑体" pitchFamily="49" charset="-122"/>
                <a:ea typeface="黑体" pitchFamily="49" charset="-122"/>
              </a:rPr>
              <a:t>精油的历史</a:t>
            </a:r>
            <a:endParaRPr lang="zh-CN" altLang="en-US" dirty="0">
              <a:latin typeface="黑体" pitchFamily="49" charset="-122"/>
              <a:ea typeface="黑体" pitchFamily="49" charset="-122"/>
            </a:endParaRPr>
          </a:p>
        </p:txBody>
      </p:sp>
      <p:sp>
        <p:nvSpPr>
          <p:cNvPr id="2" name="内容占位符 1"/>
          <p:cNvSpPr>
            <a:spLocks noGrp="1"/>
          </p:cNvSpPr>
          <p:nvPr>
            <p:ph idx="1"/>
          </p:nvPr>
        </p:nvSpPr>
        <p:spPr>
          <a:xfrm>
            <a:off x="557242" y="1331929"/>
            <a:ext cx="2862630" cy="1881047"/>
          </a:xfrm>
        </p:spPr>
        <p:txBody>
          <a:bodyPr>
            <a:normAutofit/>
          </a:bodyPr>
          <a:lstStyle/>
          <a:p>
            <a:pPr>
              <a:lnSpc>
                <a:spcPct val="150000"/>
              </a:lnSpc>
            </a:pPr>
            <a:r>
              <a:rPr lang="zh-CN" altLang="en-US" sz="2000" dirty="0" smtClean="0">
                <a:latin typeface="黑体" pitchFamily="49" charset="-122"/>
                <a:ea typeface="黑体" pitchFamily="49" charset="-122"/>
              </a:rPr>
              <a:t>辉煌的古代历史</a:t>
            </a:r>
            <a:endParaRPr lang="en-US" altLang="zh-CN" sz="2000" dirty="0" smtClean="0">
              <a:latin typeface="黑体" pitchFamily="49" charset="-122"/>
              <a:ea typeface="黑体" pitchFamily="49" charset="-122"/>
            </a:endParaRPr>
          </a:p>
          <a:p>
            <a:pPr>
              <a:lnSpc>
                <a:spcPct val="150000"/>
              </a:lnSpc>
            </a:pPr>
            <a:r>
              <a:rPr lang="zh-CN" altLang="en-US" sz="2000" dirty="0" smtClean="0">
                <a:latin typeface="黑体" pitchFamily="49" charset="-122"/>
                <a:ea typeface="黑体" pitchFamily="49" charset="-122"/>
              </a:rPr>
              <a:t>暗淡的近代史</a:t>
            </a:r>
            <a:endParaRPr lang="en-US" altLang="zh-CN" sz="2000" dirty="0" smtClean="0">
              <a:latin typeface="黑体" pitchFamily="49" charset="-122"/>
              <a:ea typeface="黑体" pitchFamily="49" charset="-122"/>
            </a:endParaRPr>
          </a:p>
          <a:p>
            <a:pPr>
              <a:lnSpc>
                <a:spcPct val="150000"/>
              </a:lnSpc>
            </a:pPr>
            <a:r>
              <a:rPr lang="zh-CN" altLang="en-US" sz="2000" dirty="0" smtClean="0">
                <a:latin typeface="黑体" pitchFamily="49" charset="-122"/>
                <a:ea typeface="黑体" pitchFamily="49" charset="-122"/>
              </a:rPr>
              <a:t>现代的复兴</a:t>
            </a:r>
            <a:endParaRPr lang="en-US" altLang="zh-CN" sz="2000" dirty="0" smtClean="0">
              <a:latin typeface="黑体" pitchFamily="49" charset="-122"/>
              <a:ea typeface="黑体" pitchFamily="49" charset="-122"/>
            </a:endParaRPr>
          </a:p>
          <a:p>
            <a:pPr>
              <a:buNone/>
            </a:pPr>
            <a:endParaRPr lang="en-US" altLang="zh-CN" sz="2400" dirty="0" smtClean="0"/>
          </a:p>
          <a:p>
            <a:pPr>
              <a:buNone/>
            </a:pPr>
            <a:endParaRPr lang="zh-CN" altLang="en-US" sz="2400" dirty="0"/>
          </a:p>
        </p:txBody>
      </p:sp>
      <p:sp>
        <p:nvSpPr>
          <p:cNvPr id="37" name="TextBox 36"/>
          <p:cNvSpPr txBox="1"/>
          <p:nvPr/>
        </p:nvSpPr>
        <p:spPr>
          <a:xfrm>
            <a:off x="500034" y="5286388"/>
            <a:ext cx="184730" cy="246221"/>
          </a:xfrm>
          <a:prstGeom prst="rect">
            <a:avLst/>
          </a:prstGeom>
          <a:noFill/>
        </p:spPr>
        <p:txBody>
          <a:bodyPr wrap="none" rtlCol="0">
            <a:spAutoFit/>
          </a:bodyPr>
          <a:lstStyle/>
          <a:p>
            <a:pPr algn="ctr"/>
            <a:endParaRPr lang="en-US" altLang="zh-CN" sz="1000" dirty="0" smtClean="0"/>
          </a:p>
        </p:txBody>
      </p:sp>
      <p:cxnSp>
        <p:nvCxnSpPr>
          <p:cNvPr id="78" name="直接连接符 77"/>
          <p:cNvCxnSpPr/>
          <p:nvPr/>
        </p:nvCxnSpPr>
        <p:spPr>
          <a:xfrm rot="5400000">
            <a:off x="6928660" y="4214024"/>
            <a:ext cx="571504"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5400000">
            <a:off x="6142842" y="4785528"/>
            <a:ext cx="571504"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5400000">
            <a:off x="5430050" y="4214024"/>
            <a:ext cx="571504" cy="1588"/>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3" name="组合 44"/>
          <p:cNvGrpSpPr/>
          <p:nvPr/>
        </p:nvGrpSpPr>
        <p:grpSpPr>
          <a:xfrm>
            <a:off x="1357290" y="5072074"/>
            <a:ext cx="785818" cy="786802"/>
            <a:chOff x="2093873" y="4484975"/>
            <a:chExt cx="846878" cy="847938"/>
          </a:xfrm>
        </p:grpSpPr>
        <p:sp>
          <p:nvSpPr>
            <p:cNvPr id="22" name="矩形 21"/>
            <p:cNvSpPr/>
            <p:nvPr/>
          </p:nvSpPr>
          <p:spPr>
            <a:xfrm>
              <a:off x="2295568" y="4572007"/>
              <a:ext cx="402526" cy="1289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0" name="Picture 2"/>
            <p:cNvPicPr>
              <a:picLocks noChangeAspect="1" noChangeArrowheads="1"/>
            </p:cNvPicPr>
            <p:nvPr/>
          </p:nvPicPr>
          <p:blipFill>
            <a:blip r:embed="rId3" cstate="print">
              <a:clrChange>
                <a:clrFrom>
                  <a:srgbClr val="FEFEFE"/>
                </a:clrFrom>
                <a:clrTo>
                  <a:srgbClr val="FEFEFE">
                    <a:alpha val="0"/>
                  </a:srgbClr>
                </a:clrTo>
              </a:clrChange>
            </a:blip>
            <a:srcRect r="8635"/>
            <a:stretch>
              <a:fillRect/>
            </a:stretch>
          </p:blipFill>
          <p:spPr bwMode="auto">
            <a:xfrm>
              <a:off x="2093873" y="4484975"/>
              <a:ext cx="846878" cy="847938"/>
            </a:xfrm>
            <a:prstGeom prst="rect">
              <a:avLst/>
            </a:prstGeom>
            <a:noFill/>
            <a:ln>
              <a:noFill/>
            </a:ln>
          </p:spPr>
        </p:pic>
      </p:grpSp>
      <p:cxnSp>
        <p:nvCxnSpPr>
          <p:cNvPr id="41" name="直接连接符 40"/>
          <p:cNvCxnSpPr/>
          <p:nvPr/>
        </p:nvCxnSpPr>
        <p:spPr>
          <a:xfrm rot="5400000">
            <a:off x="1750993" y="4821247"/>
            <a:ext cx="500066"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5400000">
            <a:off x="2392347" y="4106867"/>
            <a:ext cx="500066" cy="1588"/>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2055" name="Picture 7"/>
          <p:cNvPicPr>
            <a:picLocks noChangeAspect="1" noChangeArrowheads="1"/>
          </p:cNvPicPr>
          <p:nvPr/>
        </p:nvPicPr>
        <p:blipFill>
          <a:blip r:embed="rId4" cstate="print"/>
          <a:srcRect/>
          <a:stretch>
            <a:fillRect/>
          </a:stretch>
        </p:blipFill>
        <p:spPr bwMode="auto">
          <a:xfrm>
            <a:off x="2319331" y="3151027"/>
            <a:ext cx="681033" cy="706601"/>
          </a:xfrm>
          <a:prstGeom prst="rect">
            <a:avLst/>
          </a:prstGeom>
          <a:noFill/>
          <a:ln w="9525">
            <a:noFill/>
            <a:miter lim="800000"/>
            <a:headEnd/>
            <a:tailEnd/>
          </a:ln>
          <a:effectLst/>
        </p:spPr>
      </p:pic>
      <p:cxnSp>
        <p:nvCxnSpPr>
          <p:cNvPr id="52" name="直接连接符 51"/>
          <p:cNvCxnSpPr/>
          <p:nvPr/>
        </p:nvCxnSpPr>
        <p:spPr>
          <a:xfrm rot="5400000">
            <a:off x="3894133" y="4821247"/>
            <a:ext cx="500066" cy="1588"/>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5" name="组合 71"/>
          <p:cNvGrpSpPr/>
          <p:nvPr/>
        </p:nvGrpSpPr>
        <p:grpSpPr>
          <a:xfrm>
            <a:off x="3571868" y="5072074"/>
            <a:ext cx="1172742" cy="1185928"/>
            <a:chOff x="3470696" y="4500570"/>
            <a:chExt cx="1172742" cy="1185928"/>
          </a:xfrm>
        </p:grpSpPr>
        <p:pic>
          <p:nvPicPr>
            <p:cNvPr id="2053" name="Picture 5"/>
            <p:cNvPicPr>
              <a:picLocks noChangeAspect="1" noChangeArrowheads="1"/>
            </p:cNvPicPr>
            <p:nvPr/>
          </p:nvPicPr>
          <p:blipFill>
            <a:blip r:embed="rId5" cstate="print"/>
            <a:stretch>
              <a:fillRect/>
            </a:stretch>
          </p:blipFill>
          <p:spPr bwMode="auto">
            <a:xfrm>
              <a:off x="3511574" y="4572008"/>
              <a:ext cx="631798" cy="756495"/>
            </a:xfrm>
            <a:prstGeom prst="rect">
              <a:avLst/>
            </a:prstGeom>
            <a:noFill/>
            <a:ln>
              <a:noFill/>
            </a:ln>
          </p:spPr>
        </p:pic>
        <p:pic>
          <p:nvPicPr>
            <p:cNvPr id="55" name="图片 54" descr="D:\工作\IFA\精油外观\rose damascena.png"/>
            <p:cNvPicPr/>
            <p:nvPr/>
          </p:nvPicPr>
          <p:blipFill>
            <a:blip r:embed="rId6" cstate="print"/>
            <a:srcRect l="20075" t="9321" r="13008"/>
            <a:stretch>
              <a:fillRect/>
            </a:stretch>
          </p:blipFill>
          <p:spPr bwMode="auto">
            <a:xfrm>
              <a:off x="3929058" y="4500570"/>
              <a:ext cx="714380" cy="694970"/>
            </a:xfrm>
            <a:prstGeom prst="ellipse">
              <a:avLst/>
            </a:prstGeom>
            <a:ln>
              <a:noFill/>
            </a:ln>
            <a:effectLst>
              <a:softEdge rad="112500"/>
            </a:effectLst>
          </p:spPr>
        </p:pic>
        <p:sp>
          <p:nvSpPr>
            <p:cNvPr id="57" name="TextBox 56"/>
            <p:cNvSpPr txBox="1"/>
            <p:nvPr/>
          </p:nvSpPr>
          <p:spPr>
            <a:xfrm>
              <a:off x="3470696" y="5286388"/>
              <a:ext cx="744114" cy="400110"/>
            </a:xfrm>
            <a:prstGeom prst="rect">
              <a:avLst/>
            </a:prstGeom>
            <a:noFill/>
          </p:spPr>
          <p:txBody>
            <a:bodyPr wrap="none" rtlCol="0">
              <a:spAutoFit/>
            </a:bodyPr>
            <a:lstStyle/>
            <a:p>
              <a:pPr algn="ctr"/>
              <a:r>
                <a:rPr lang="zh-CN" altLang="en-US" sz="1000" dirty="0" smtClean="0"/>
                <a:t>爱维西纳</a:t>
              </a:r>
              <a:endParaRPr lang="en-US" sz="1000" dirty="0" smtClean="0"/>
            </a:p>
            <a:p>
              <a:pPr algn="ctr"/>
              <a:r>
                <a:rPr lang="en-US" sz="1000" dirty="0" smtClean="0"/>
                <a:t>Avicenna</a:t>
              </a:r>
              <a:endParaRPr lang="zh-CN" altLang="en-US" sz="1000" dirty="0"/>
            </a:p>
          </p:txBody>
        </p:sp>
      </p:grpSp>
      <p:grpSp>
        <p:nvGrpSpPr>
          <p:cNvPr id="6" name="组合 82"/>
          <p:cNvGrpSpPr/>
          <p:nvPr/>
        </p:nvGrpSpPr>
        <p:grpSpPr>
          <a:xfrm>
            <a:off x="285720" y="3857628"/>
            <a:ext cx="8215370" cy="1214446"/>
            <a:chOff x="285720" y="3857628"/>
            <a:chExt cx="8215370" cy="1214446"/>
          </a:xfrm>
        </p:grpSpPr>
        <p:sp>
          <p:nvSpPr>
            <p:cNvPr id="49" name="燕尾形箭头 48"/>
            <p:cNvSpPr/>
            <p:nvPr/>
          </p:nvSpPr>
          <p:spPr>
            <a:xfrm>
              <a:off x="285720" y="3857628"/>
              <a:ext cx="8215370" cy="1214446"/>
            </a:xfrm>
            <a:prstGeom prst="notched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50" name="椭圆 49"/>
            <p:cNvSpPr/>
            <p:nvPr/>
          </p:nvSpPr>
          <p:spPr>
            <a:xfrm>
              <a:off x="642910" y="4143380"/>
              <a:ext cx="642942" cy="64294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ltLang="zh-CN" sz="1000" dirty="0" smtClean="0"/>
            </a:p>
            <a:p>
              <a:pPr algn="ctr"/>
              <a:r>
                <a:rPr lang="zh-CN" altLang="en-US" sz="1000" dirty="0" smtClean="0"/>
                <a:t>原始</a:t>
              </a:r>
              <a:endParaRPr lang="en-US" altLang="zh-CN" sz="1000" dirty="0" smtClean="0"/>
            </a:p>
            <a:p>
              <a:pPr algn="ctr"/>
              <a:r>
                <a:rPr lang="zh-CN" altLang="en-US" sz="1000" dirty="0" smtClean="0"/>
                <a:t>社会</a:t>
              </a:r>
              <a:endParaRPr lang="en-US" altLang="zh-CN" sz="1000" dirty="0" smtClean="0"/>
            </a:p>
            <a:p>
              <a:pPr algn="ctr"/>
              <a:endParaRPr lang="zh-CN" altLang="en-US" dirty="0"/>
            </a:p>
          </p:txBody>
        </p:sp>
        <p:sp>
          <p:nvSpPr>
            <p:cNvPr id="51" name="椭圆 50"/>
            <p:cNvSpPr/>
            <p:nvPr/>
          </p:nvSpPr>
          <p:spPr>
            <a:xfrm>
              <a:off x="1643042" y="4143380"/>
              <a:ext cx="642942" cy="64294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p>
          </p:txBody>
        </p:sp>
        <p:sp>
          <p:nvSpPr>
            <p:cNvPr id="56" name="椭圆 55"/>
            <p:cNvSpPr/>
            <p:nvPr/>
          </p:nvSpPr>
          <p:spPr>
            <a:xfrm>
              <a:off x="2285984" y="4143380"/>
              <a:ext cx="642942" cy="64294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31" name="TextBox 30"/>
            <p:cNvSpPr txBox="1"/>
            <p:nvPr/>
          </p:nvSpPr>
          <p:spPr>
            <a:xfrm>
              <a:off x="2214546" y="4232324"/>
              <a:ext cx="768159" cy="553998"/>
            </a:xfrm>
            <a:prstGeom prst="rect">
              <a:avLst/>
            </a:prstGeom>
            <a:noFill/>
          </p:spPr>
          <p:txBody>
            <a:bodyPr wrap="none" rtlCol="0">
              <a:spAutoFit/>
            </a:bodyPr>
            <a:lstStyle/>
            <a:p>
              <a:pPr lvl="0" algn="ctr"/>
              <a:r>
                <a:rPr lang="zh-CN" altLang="en-US" sz="1000" dirty="0" smtClean="0"/>
                <a:t>古中国</a:t>
              </a:r>
              <a:endParaRPr lang="en-US" altLang="zh-CN" sz="1000" dirty="0" smtClean="0"/>
            </a:p>
            <a:p>
              <a:pPr lvl="0" algn="ctr"/>
              <a:r>
                <a:rPr lang="zh-CN" altLang="en-US" sz="1000" dirty="0" smtClean="0"/>
                <a:t>前</a:t>
              </a:r>
              <a:r>
                <a:rPr lang="en-US" altLang="zh-CN" sz="1000" dirty="0" smtClean="0"/>
                <a:t>2070</a:t>
              </a:r>
              <a:r>
                <a:rPr lang="zh-CN" altLang="en-US" sz="1000" dirty="0" smtClean="0"/>
                <a:t>年</a:t>
              </a:r>
            </a:p>
            <a:p>
              <a:pPr algn="ctr"/>
              <a:endParaRPr lang="zh-CN" altLang="en-US" sz="1000" dirty="0"/>
            </a:p>
          </p:txBody>
        </p:sp>
        <p:sp>
          <p:nvSpPr>
            <p:cNvPr id="29" name="TextBox 28"/>
            <p:cNvSpPr txBox="1"/>
            <p:nvPr/>
          </p:nvSpPr>
          <p:spPr>
            <a:xfrm>
              <a:off x="1589263" y="4243336"/>
              <a:ext cx="768159" cy="400110"/>
            </a:xfrm>
            <a:prstGeom prst="rect">
              <a:avLst/>
            </a:prstGeom>
            <a:noFill/>
          </p:spPr>
          <p:txBody>
            <a:bodyPr wrap="none" rtlCol="0">
              <a:spAutoFit/>
            </a:bodyPr>
            <a:lstStyle/>
            <a:p>
              <a:pPr algn="ctr"/>
              <a:r>
                <a:rPr lang="zh-CN" altLang="en-US" sz="1000" dirty="0" smtClean="0"/>
                <a:t>古埃及</a:t>
              </a:r>
              <a:endParaRPr lang="en-US" altLang="zh-CN" sz="1000" dirty="0" smtClean="0"/>
            </a:p>
            <a:p>
              <a:pPr algn="ctr"/>
              <a:r>
                <a:rPr lang="zh-CN" altLang="en-US" sz="1000" dirty="0" smtClean="0"/>
                <a:t>前</a:t>
              </a:r>
              <a:r>
                <a:rPr lang="en-US" altLang="zh-CN" sz="1000" dirty="0" smtClean="0"/>
                <a:t>3000</a:t>
              </a:r>
              <a:r>
                <a:rPr lang="zh-CN" altLang="en-US" sz="1000" dirty="0" smtClean="0"/>
                <a:t>年</a:t>
              </a:r>
              <a:endParaRPr lang="zh-CN" altLang="en-US" sz="1000" dirty="0"/>
            </a:p>
          </p:txBody>
        </p:sp>
        <p:sp>
          <p:nvSpPr>
            <p:cNvPr id="58" name="椭圆 57"/>
            <p:cNvSpPr/>
            <p:nvPr/>
          </p:nvSpPr>
          <p:spPr>
            <a:xfrm>
              <a:off x="3000364" y="4143380"/>
              <a:ext cx="642942" cy="64294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p>
          </p:txBody>
        </p:sp>
        <p:sp>
          <p:nvSpPr>
            <p:cNvPr id="59" name="椭圆 58"/>
            <p:cNvSpPr/>
            <p:nvPr/>
          </p:nvSpPr>
          <p:spPr>
            <a:xfrm>
              <a:off x="3786182" y="4143380"/>
              <a:ext cx="642942" cy="64294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p>
          </p:txBody>
        </p:sp>
        <p:sp>
          <p:nvSpPr>
            <p:cNvPr id="60" name="椭圆 59"/>
            <p:cNvSpPr/>
            <p:nvPr/>
          </p:nvSpPr>
          <p:spPr>
            <a:xfrm>
              <a:off x="4643438" y="4143380"/>
              <a:ext cx="642942" cy="642942"/>
            </a:xfrm>
            <a:prstGeom prst="ellipse">
              <a:avLst/>
            </a:prstGeom>
            <a:solidFill>
              <a:schemeClr val="tx1"/>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dirty="0"/>
            </a:p>
          </p:txBody>
        </p:sp>
        <p:sp>
          <p:nvSpPr>
            <p:cNvPr id="61" name="椭圆 60"/>
            <p:cNvSpPr/>
            <p:nvPr/>
          </p:nvSpPr>
          <p:spPr>
            <a:xfrm>
              <a:off x="5357818" y="4143380"/>
              <a:ext cx="642942" cy="64294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p>
          </p:txBody>
        </p:sp>
        <p:sp>
          <p:nvSpPr>
            <p:cNvPr id="62" name="椭圆 61"/>
            <p:cNvSpPr/>
            <p:nvPr/>
          </p:nvSpPr>
          <p:spPr>
            <a:xfrm>
              <a:off x="6072198" y="4143380"/>
              <a:ext cx="642942" cy="64294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p>
          </p:txBody>
        </p:sp>
        <p:sp>
          <p:nvSpPr>
            <p:cNvPr id="63" name="椭圆 62"/>
            <p:cNvSpPr/>
            <p:nvPr/>
          </p:nvSpPr>
          <p:spPr>
            <a:xfrm>
              <a:off x="6858016" y="4143380"/>
              <a:ext cx="642942" cy="64294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p>
          </p:txBody>
        </p:sp>
        <p:sp>
          <p:nvSpPr>
            <p:cNvPr id="34" name="TextBox 33"/>
            <p:cNvSpPr txBox="1"/>
            <p:nvPr/>
          </p:nvSpPr>
          <p:spPr>
            <a:xfrm>
              <a:off x="3000364" y="4232324"/>
              <a:ext cx="651139" cy="553998"/>
            </a:xfrm>
            <a:prstGeom prst="rect">
              <a:avLst/>
            </a:prstGeom>
            <a:noFill/>
          </p:spPr>
          <p:txBody>
            <a:bodyPr wrap="none" rtlCol="0">
              <a:spAutoFit/>
            </a:bodyPr>
            <a:lstStyle/>
            <a:p>
              <a:pPr lvl="0" algn="ctr"/>
              <a:r>
                <a:rPr lang="zh-CN" altLang="en-US" sz="1000" dirty="0" smtClean="0"/>
                <a:t>古罗马</a:t>
              </a:r>
              <a:endParaRPr lang="en-US" altLang="zh-CN" sz="1000" dirty="0" smtClean="0"/>
            </a:p>
            <a:p>
              <a:pPr lvl="0" algn="ctr"/>
              <a:r>
                <a:rPr lang="zh-CN" altLang="en-US" sz="1000" dirty="0" smtClean="0"/>
                <a:t>前</a:t>
              </a:r>
              <a:r>
                <a:rPr lang="en-US" altLang="zh-CN" sz="1000" dirty="0" smtClean="0"/>
                <a:t>9</a:t>
              </a:r>
              <a:r>
                <a:rPr lang="zh-CN" altLang="en-US" sz="1000" dirty="0" smtClean="0"/>
                <a:t>世纪</a:t>
              </a:r>
            </a:p>
            <a:p>
              <a:pPr algn="ctr"/>
              <a:endParaRPr lang="zh-CN" altLang="en-US" sz="1000" dirty="0"/>
            </a:p>
          </p:txBody>
        </p:sp>
        <p:sp>
          <p:nvSpPr>
            <p:cNvPr id="36" name="TextBox 35"/>
            <p:cNvSpPr txBox="1"/>
            <p:nvPr/>
          </p:nvSpPr>
          <p:spPr>
            <a:xfrm>
              <a:off x="3714744" y="4286256"/>
              <a:ext cx="825867" cy="553998"/>
            </a:xfrm>
            <a:prstGeom prst="rect">
              <a:avLst/>
            </a:prstGeom>
            <a:noFill/>
          </p:spPr>
          <p:txBody>
            <a:bodyPr wrap="none" rtlCol="0">
              <a:spAutoFit/>
            </a:bodyPr>
            <a:lstStyle/>
            <a:p>
              <a:pPr lvl="0" algn="ctr"/>
              <a:r>
                <a:rPr lang="zh-CN" altLang="en-US" sz="1000" dirty="0" smtClean="0"/>
                <a:t>阿拉伯国家</a:t>
              </a:r>
              <a:endParaRPr lang="en-US" altLang="zh-CN" sz="1000" dirty="0" smtClean="0"/>
            </a:p>
            <a:p>
              <a:pPr lvl="0" algn="ctr"/>
              <a:r>
                <a:rPr lang="en-US" altLang="zh-CN" sz="1000" dirty="0" smtClean="0"/>
                <a:t>622</a:t>
              </a:r>
              <a:r>
                <a:rPr lang="zh-CN" altLang="en-US" sz="1000" dirty="0" smtClean="0"/>
                <a:t>年</a:t>
              </a:r>
            </a:p>
            <a:p>
              <a:pPr algn="ctr"/>
              <a:endParaRPr lang="zh-CN" altLang="en-US" sz="1000" dirty="0"/>
            </a:p>
          </p:txBody>
        </p:sp>
        <p:sp>
          <p:nvSpPr>
            <p:cNvPr id="64" name="TextBox 63"/>
            <p:cNvSpPr txBox="1"/>
            <p:nvPr/>
          </p:nvSpPr>
          <p:spPr>
            <a:xfrm>
              <a:off x="5357818" y="4325787"/>
              <a:ext cx="639919" cy="246221"/>
            </a:xfrm>
            <a:prstGeom prst="rect">
              <a:avLst/>
            </a:prstGeom>
            <a:noFill/>
          </p:spPr>
          <p:txBody>
            <a:bodyPr wrap="none" rtlCol="0">
              <a:spAutoFit/>
            </a:bodyPr>
            <a:lstStyle/>
            <a:p>
              <a:pPr algn="ctr"/>
              <a:r>
                <a:rPr lang="en-US" altLang="zh-CN" sz="1000" dirty="0" smtClean="0"/>
                <a:t>1937</a:t>
              </a:r>
              <a:r>
                <a:rPr lang="zh-CN" altLang="en-US" sz="1000" dirty="0" smtClean="0"/>
                <a:t>年</a:t>
              </a:r>
              <a:endParaRPr lang="zh-CN" altLang="en-US" sz="1000" dirty="0"/>
            </a:p>
          </p:txBody>
        </p:sp>
        <p:sp>
          <p:nvSpPr>
            <p:cNvPr id="65" name="TextBox 64"/>
            <p:cNvSpPr txBox="1"/>
            <p:nvPr/>
          </p:nvSpPr>
          <p:spPr>
            <a:xfrm>
              <a:off x="6088951" y="4325787"/>
              <a:ext cx="697627" cy="246221"/>
            </a:xfrm>
            <a:prstGeom prst="rect">
              <a:avLst/>
            </a:prstGeom>
            <a:noFill/>
          </p:spPr>
          <p:txBody>
            <a:bodyPr wrap="none" rtlCol="0">
              <a:spAutoFit/>
            </a:bodyPr>
            <a:lstStyle/>
            <a:p>
              <a:r>
                <a:rPr lang="zh-CN" altLang="en-US" sz="1000" dirty="0" smtClean="0"/>
                <a:t>二战期间</a:t>
              </a:r>
              <a:endParaRPr lang="zh-CN" altLang="en-US" sz="1000" dirty="0"/>
            </a:p>
          </p:txBody>
        </p:sp>
        <p:sp>
          <p:nvSpPr>
            <p:cNvPr id="66" name="TextBox 65"/>
            <p:cNvSpPr txBox="1"/>
            <p:nvPr/>
          </p:nvSpPr>
          <p:spPr>
            <a:xfrm>
              <a:off x="6858016" y="4325787"/>
              <a:ext cx="697627" cy="246221"/>
            </a:xfrm>
            <a:prstGeom prst="rect">
              <a:avLst/>
            </a:prstGeom>
            <a:noFill/>
          </p:spPr>
          <p:txBody>
            <a:bodyPr wrap="none" rtlCol="0">
              <a:spAutoFit/>
            </a:bodyPr>
            <a:lstStyle/>
            <a:p>
              <a:r>
                <a:rPr lang="zh-CN" altLang="en-US" sz="1000" dirty="0" smtClean="0"/>
                <a:t>二战期间</a:t>
              </a:r>
              <a:endParaRPr lang="zh-CN" altLang="en-US" sz="1000" dirty="0"/>
            </a:p>
          </p:txBody>
        </p:sp>
        <p:sp>
          <p:nvSpPr>
            <p:cNvPr id="67" name="TextBox 66"/>
            <p:cNvSpPr txBox="1"/>
            <p:nvPr/>
          </p:nvSpPr>
          <p:spPr>
            <a:xfrm>
              <a:off x="4681727" y="4325787"/>
              <a:ext cx="604653" cy="246221"/>
            </a:xfrm>
            <a:prstGeom prst="rect">
              <a:avLst/>
            </a:prstGeom>
            <a:noFill/>
          </p:spPr>
          <p:txBody>
            <a:bodyPr wrap="none" rtlCol="0">
              <a:spAutoFit/>
            </a:bodyPr>
            <a:lstStyle/>
            <a:p>
              <a:r>
                <a:rPr lang="en-US" altLang="zh-CN" sz="1000" dirty="0" smtClean="0">
                  <a:solidFill>
                    <a:schemeClr val="bg1"/>
                  </a:solidFill>
                </a:rPr>
                <a:t>19</a:t>
              </a:r>
              <a:r>
                <a:rPr lang="zh-CN" altLang="en-US" sz="1000" dirty="0" smtClean="0">
                  <a:solidFill>
                    <a:schemeClr val="bg1"/>
                  </a:solidFill>
                </a:rPr>
                <a:t>世纪</a:t>
              </a:r>
              <a:endParaRPr lang="zh-CN" altLang="en-US" sz="1000" dirty="0">
                <a:solidFill>
                  <a:schemeClr val="bg1"/>
                </a:solidFill>
              </a:endParaRPr>
            </a:p>
          </p:txBody>
        </p:sp>
      </p:grpSp>
      <p:pic>
        <p:nvPicPr>
          <p:cNvPr id="68" name="Picture 2"/>
          <p:cNvPicPr>
            <a:picLocks noChangeAspect="1" noChangeArrowheads="1"/>
          </p:cNvPicPr>
          <p:nvPr/>
        </p:nvPicPr>
        <p:blipFill>
          <a:blip r:embed="rId7" cstate="print"/>
          <a:srcRect/>
          <a:stretch>
            <a:fillRect/>
          </a:stretch>
        </p:blipFill>
        <p:spPr bwMode="auto">
          <a:xfrm>
            <a:off x="5357818" y="2607605"/>
            <a:ext cx="787240" cy="918970"/>
          </a:xfrm>
          <a:prstGeom prst="rect">
            <a:avLst/>
          </a:prstGeom>
          <a:noFill/>
          <a:ln w="9525">
            <a:noFill/>
            <a:miter lim="800000"/>
            <a:headEnd/>
            <a:tailEnd/>
          </a:ln>
          <a:effectLst/>
        </p:spPr>
      </p:pic>
      <p:sp>
        <p:nvSpPr>
          <p:cNvPr id="69" name="TextBox 68"/>
          <p:cNvSpPr txBox="1"/>
          <p:nvPr/>
        </p:nvSpPr>
        <p:spPr>
          <a:xfrm>
            <a:off x="4857752" y="3571876"/>
            <a:ext cx="1754005" cy="400110"/>
          </a:xfrm>
          <a:prstGeom prst="rect">
            <a:avLst/>
          </a:prstGeom>
          <a:noFill/>
        </p:spPr>
        <p:txBody>
          <a:bodyPr wrap="none" rtlCol="0">
            <a:spAutoFit/>
          </a:bodyPr>
          <a:lstStyle/>
          <a:p>
            <a:pPr algn="ctr"/>
            <a:r>
              <a:rPr lang="zh-CN" altLang="en-US" sz="1000" dirty="0" smtClean="0"/>
              <a:t>雷奈摩里斯</a:t>
            </a:r>
            <a:r>
              <a:rPr lang="en-US" altLang="zh-CN" sz="1000" dirty="0" smtClean="0"/>
              <a:t>·</a:t>
            </a:r>
            <a:r>
              <a:rPr lang="zh-CN" altLang="en-US" sz="1000" dirty="0" smtClean="0"/>
              <a:t>加德佛塞</a:t>
            </a:r>
            <a:endParaRPr lang="en-US" altLang="zh-CN" sz="1000" dirty="0" smtClean="0"/>
          </a:p>
          <a:p>
            <a:pPr algn="ctr"/>
            <a:r>
              <a:rPr lang="en-US" sz="1000" dirty="0" smtClean="0"/>
              <a:t>Rene-Maurice </a:t>
            </a:r>
            <a:r>
              <a:rPr lang="en-US" sz="1000" dirty="0" err="1" smtClean="0"/>
              <a:t>Gattefosse</a:t>
            </a:r>
            <a:endParaRPr lang="zh-CN" altLang="en-US" sz="1000" dirty="0"/>
          </a:p>
        </p:txBody>
      </p:sp>
      <p:pic>
        <p:nvPicPr>
          <p:cNvPr id="73" name="Picture 3"/>
          <p:cNvPicPr>
            <a:picLocks noChangeAspect="1" noChangeArrowheads="1"/>
          </p:cNvPicPr>
          <p:nvPr/>
        </p:nvPicPr>
        <p:blipFill>
          <a:blip r:embed="rId8" cstate="print"/>
          <a:srcRect/>
          <a:stretch>
            <a:fillRect/>
          </a:stretch>
        </p:blipFill>
        <p:spPr bwMode="auto">
          <a:xfrm>
            <a:off x="6143636" y="5143512"/>
            <a:ext cx="635709" cy="939570"/>
          </a:xfrm>
          <a:prstGeom prst="rect">
            <a:avLst/>
          </a:prstGeom>
          <a:noFill/>
          <a:ln w="9525">
            <a:noFill/>
            <a:miter lim="800000"/>
            <a:headEnd/>
            <a:tailEnd/>
          </a:ln>
          <a:effectLst/>
        </p:spPr>
      </p:pic>
      <p:pic>
        <p:nvPicPr>
          <p:cNvPr id="74" name="Picture 4"/>
          <p:cNvPicPr>
            <a:picLocks noChangeAspect="1" noChangeArrowheads="1"/>
          </p:cNvPicPr>
          <p:nvPr/>
        </p:nvPicPr>
        <p:blipFill>
          <a:blip r:embed="rId9" cstate="print"/>
          <a:srcRect/>
          <a:stretch>
            <a:fillRect/>
          </a:stretch>
        </p:blipFill>
        <p:spPr bwMode="auto">
          <a:xfrm>
            <a:off x="6714570" y="2592918"/>
            <a:ext cx="857256" cy="983518"/>
          </a:xfrm>
          <a:prstGeom prst="rect">
            <a:avLst/>
          </a:prstGeom>
          <a:noFill/>
          <a:ln w="9525">
            <a:noFill/>
            <a:miter lim="800000"/>
            <a:headEnd/>
            <a:tailEnd/>
          </a:ln>
          <a:effectLst/>
        </p:spPr>
      </p:pic>
      <p:sp>
        <p:nvSpPr>
          <p:cNvPr id="75" name="TextBox 74"/>
          <p:cNvSpPr txBox="1"/>
          <p:nvPr/>
        </p:nvSpPr>
        <p:spPr>
          <a:xfrm>
            <a:off x="6000760" y="6100724"/>
            <a:ext cx="878766" cy="400110"/>
          </a:xfrm>
          <a:prstGeom prst="rect">
            <a:avLst/>
          </a:prstGeom>
          <a:noFill/>
        </p:spPr>
        <p:txBody>
          <a:bodyPr wrap="none" rtlCol="0">
            <a:spAutoFit/>
          </a:bodyPr>
          <a:lstStyle/>
          <a:p>
            <a:pPr algn="ctr"/>
            <a:r>
              <a:rPr lang="zh-CN" altLang="en-US" sz="1000" dirty="0" smtClean="0"/>
              <a:t>珍</a:t>
            </a:r>
            <a:r>
              <a:rPr lang="en-US" altLang="zh-CN" sz="1000" dirty="0" smtClean="0"/>
              <a:t>·</a:t>
            </a:r>
            <a:r>
              <a:rPr lang="zh-CN" altLang="en-US" sz="1000" dirty="0" smtClean="0"/>
              <a:t>瓦耐</a:t>
            </a:r>
            <a:endParaRPr lang="en-US" altLang="zh-CN" sz="1000" dirty="0" smtClean="0"/>
          </a:p>
          <a:p>
            <a:pPr algn="ctr"/>
            <a:r>
              <a:rPr lang="en-US" sz="1000" dirty="0" smtClean="0"/>
              <a:t>Jean </a:t>
            </a:r>
            <a:r>
              <a:rPr lang="en-US" sz="1000" dirty="0" err="1" smtClean="0"/>
              <a:t>Valnet</a:t>
            </a:r>
            <a:endParaRPr lang="zh-CN" altLang="en-US" sz="1000" dirty="0"/>
          </a:p>
        </p:txBody>
      </p:sp>
      <p:sp>
        <p:nvSpPr>
          <p:cNvPr id="76" name="TextBox 75"/>
          <p:cNvSpPr txBox="1"/>
          <p:nvPr/>
        </p:nvSpPr>
        <p:spPr>
          <a:xfrm>
            <a:off x="6516216" y="3604954"/>
            <a:ext cx="1368152" cy="400110"/>
          </a:xfrm>
          <a:prstGeom prst="rect">
            <a:avLst/>
          </a:prstGeom>
          <a:noFill/>
        </p:spPr>
        <p:txBody>
          <a:bodyPr wrap="square" rtlCol="0">
            <a:spAutoFit/>
          </a:bodyPr>
          <a:lstStyle/>
          <a:p>
            <a:pPr algn="ctr"/>
            <a:r>
              <a:rPr lang="ja-JP" altLang="en-US" sz="1000" dirty="0"/>
              <a:t>玛格丽特</a:t>
            </a:r>
            <a:r>
              <a:rPr lang="en-US" altLang="ja-JP" sz="1000" dirty="0"/>
              <a:t>·</a:t>
            </a:r>
            <a:r>
              <a:rPr lang="zh-CN" altLang="en-US" sz="1000" dirty="0"/>
              <a:t>摩利</a:t>
            </a:r>
            <a:endParaRPr lang="en-US" altLang="ja-JP" sz="1000" dirty="0"/>
          </a:p>
          <a:p>
            <a:pPr algn="ctr"/>
            <a:r>
              <a:rPr lang="en-US" altLang="en-US" sz="1000" dirty="0" smtClean="0"/>
              <a:t>Marguerite Maury</a:t>
            </a:r>
            <a:endParaRPr lang="zh-CN" altLang="en-US" sz="1000" dirty="0" smtClean="0"/>
          </a:p>
        </p:txBody>
      </p:sp>
      <p:pic>
        <p:nvPicPr>
          <p:cNvPr id="2051" name="Picture 3"/>
          <p:cNvPicPr>
            <a:picLocks noChangeAspect="1" noChangeArrowheads="1"/>
          </p:cNvPicPr>
          <p:nvPr/>
        </p:nvPicPr>
        <p:blipFill>
          <a:blip r:embed="rId10" cstate="print">
            <a:clrChange>
              <a:clrFrom>
                <a:srgbClr val="FDFFFE"/>
              </a:clrFrom>
              <a:clrTo>
                <a:srgbClr val="FDFFFE">
                  <a:alpha val="0"/>
                </a:srgbClr>
              </a:clrTo>
            </a:clrChange>
          </a:blip>
          <a:srcRect/>
          <a:stretch>
            <a:fillRect/>
          </a:stretch>
        </p:blipFill>
        <p:spPr bwMode="auto">
          <a:xfrm>
            <a:off x="2000232" y="5143512"/>
            <a:ext cx="627017" cy="628642"/>
          </a:xfrm>
          <a:prstGeom prst="rect">
            <a:avLst/>
          </a:prstGeom>
          <a:noFill/>
          <a:ln w="9525">
            <a:noFill/>
            <a:miter lim="800000"/>
            <a:headEnd/>
            <a:tailEnd/>
          </a:ln>
          <a:effectLst/>
        </p:spPr>
      </p:pic>
      <p:sp>
        <p:nvSpPr>
          <p:cNvPr id="84" name="右箭头 83"/>
          <p:cNvSpPr/>
          <p:nvPr/>
        </p:nvSpPr>
        <p:spPr>
          <a:xfrm>
            <a:off x="3500430" y="1571612"/>
            <a:ext cx="714380" cy="500066"/>
          </a:xfrm>
          <a:prstGeom prst="rightArrow">
            <a:avLst/>
          </a:prstGeom>
          <a:noFill/>
          <a:ln>
            <a:solidFill>
              <a:schemeClr val="tx1">
                <a:lumMod val="65000"/>
                <a:lumOff val="3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85" name="TextBox 84"/>
          <p:cNvSpPr txBox="1"/>
          <p:nvPr/>
        </p:nvSpPr>
        <p:spPr>
          <a:xfrm>
            <a:off x="4286248" y="1357298"/>
            <a:ext cx="3000396" cy="919401"/>
          </a:xfrm>
          <a:prstGeom prst="roundRect">
            <a:avLst/>
          </a:prstGeom>
          <a:noFill/>
          <a:ln>
            <a:solidFill>
              <a:schemeClr val="tx1">
                <a:lumMod val="75000"/>
                <a:lumOff val="25000"/>
              </a:schemeClr>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zh-CN" altLang="en-US" sz="2400" dirty="0" smtClean="0">
                <a:ln w="10541" cmpd="sng">
                  <a:solidFill>
                    <a:schemeClr val="accent1">
                      <a:shade val="88000"/>
                      <a:satMod val="110000"/>
                    </a:schemeClr>
                  </a:solidFill>
                  <a:prstDash val="solid"/>
                </a:ln>
                <a:solidFill>
                  <a:schemeClr val="accent3">
                    <a:lumMod val="50000"/>
                  </a:schemeClr>
                </a:solidFill>
                <a:latin typeface="黑体" pitchFamily="49" charset="-122"/>
                <a:ea typeface="黑体" pitchFamily="49" charset="-122"/>
              </a:rPr>
              <a:t>传统、天然、有效</a:t>
            </a:r>
            <a:endParaRPr lang="en-US" altLang="zh-CN" sz="2400" dirty="0" smtClean="0">
              <a:ln w="10541" cmpd="sng">
                <a:solidFill>
                  <a:schemeClr val="accent1">
                    <a:shade val="88000"/>
                    <a:satMod val="110000"/>
                  </a:schemeClr>
                </a:solidFill>
                <a:prstDash val="solid"/>
              </a:ln>
              <a:solidFill>
                <a:schemeClr val="accent3">
                  <a:lumMod val="50000"/>
                </a:schemeClr>
              </a:solidFill>
              <a:latin typeface="黑体" pitchFamily="49" charset="-122"/>
              <a:ea typeface="黑体" pitchFamily="49" charset="-122"/>
            </a:endParaRPr>
          </a:p>
          <a:p>
            <a:pPr algn="ctr"/>
            <a:r>
              <a:rPr lang="zh-CN" altLang="en-US" sz="2400" dirty="0" smtClean="0">
                <a:ln w="10541" cmpd="sng">
                  <a:solidFill>
                    <a:schemeClr val="accent1">
                      <a:shade val="88000"/>
                      <a:satMod val="110000"/>
                    </a:schemeClr>
                  </a:solidFill>
                  <a:prstDash val="solid"/>
                </a:ln>
                <a:solidFill>
                  <a:schemeClr val="accent3">
                    <a:lumMod val="50000"/>
                  </a:schemeClr>
                </a:solidFill>
                <a:latin typeface="黑体" pitchFamily="49" charset="-122"/>
                <a:ea typeface="黑体" pitchFamily="49" charset="-122"/>
              </a:rPr>
              <a:t>科学的支持</a:t>
            </a:r>
            <a:endParaRPr lang="zh-CN" altLang="en-US" sz="2400" dirty="0">
              <a:ln w="10541" cmpd="sng">
                <a:solidFill>
                  <a:schemeClr val="accent1">
                    <a:shade val="88000"/>
                    <a:satMod val="110000"/>
                  </a:schemeClr>
                </a:solidFill>
                <a:prstDash val="solid"/>
              </a:ln>
              <a:solidFill>
                <a:schemeClr val="accent3">
                  <a:lumMod val="50000"/>
                </a:schemeClr>
              </a:solidFill>
              <a:latin typeface="黑体" pitchFamily="49" charset="-122"/>
              <a:ea typeface="黑体" pitchFamily="49" charset="-122"/>
            </a:endParaRPr>
          </a:p>
        </p:txBody>
      </p:sp>
    </p:spTree>
    <p:extLst>
      <p:ext uri="{BB962C8B-B14F-4D97-AF65-F5344CB8AC3E}">
        <p14:creationId xmlns="" xmlns:p14="http://schemas.microsoft.com/office/powerpoint/2010/main" val="322560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linds(horizontal)">
                                      <p:cBhvr>
                                        <p:cTn id="7" dur="500"/>
                                        <p:tgtEl>
                                          <p:spTgt spid="41"/>
                                        </p:tgtEl>
                                      </p:cBhvr>
                                    </p:animEffect>
                                  </p:childTnLst>
                                </p:cTn>
                              </p:par>
                              <p:par>
                                <p:cTn id="8" presetID="3"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par>
                                <p:cTn id="11" presetID="3" presetClass="entr" presetSubtype="10" fill="hold" nodeType="withEffect">
                                  <p:stCondLst>
                                    <p:cond delay="0"/>
                                  </p:stCondLst>
                                  <p:childTnLst>
                                    <p:set>
                                      <p:cBhvr>
                                        <p:cTn id="12" dur="1" fill="hold">
                                          <p:stCondLst>
                                            <p:cond delay="0"/>
                                          </p:stCondLst>
                                        </p:cTn>
                                        <p:tgtEl>
                                          <p:spTgt spid="2051"/>
                                        </p:tgtEl>
                                        <p:attrNameLst>
                                          <p:attrName>style.visibility</p:attrName>
                                        </p:attrNameLst>
                                      </p:cBhvr>
                                      <p:to>
                                        <p:strVal val="visible"/>
                                      </p:to>
                                    </p:set>
                                    <p:animEffect transition="in" filter="blinds(horizontal)">
                                      <p:cBhvr>
                                        <p:cTn id="13" dur="500"/>
                                        <p:tgtEl>
                                          <p:spTgt spid="2051"/>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blinds(horizontal)">
                                      <p:cBhvr>
                                        <p:cTn id="18" dur="500"/>
                                        <p:tgtEl>
                                          <p:spTgt spid="47"/>
                                        </p:tgtEl>
                                      </p:cBhvr>
                                    </p:animEffect>
                                  </p:childTnLst>
                                </p:cTn>
                              </p:par>
                              <p:par>
                                <p:cTn id="19" presetID="3" presetClass="entr" presetSubtype="10" fill="hold" nodeType="withEffect">
                                  <p:stCondLst>
                                    <p:cond delay="0"/>
                                  </p:stCondLst>
                                  <p:childTnLst>
                                    <p:set>
                                      <p:cBhvr>
                                        <p:cTn id="20" dur="1" fill="hold">
                                          <p:stCondLst>
                                            <p:cond delay="0"/>
                                          </p:stCondLst>
                                        </p:cTn>
                                        <p:tgtEl>
                                          <p:spTgt spid="2055"/>
                                        </p:tgtEl>
                                        <p:attrNameLst>
                                          <p:attrName>style.visibility</p:attrName>
                                        </p:attrNameLst>
                                      </p:cBhvr>
                                      <p:to>
                                        <p:strVal val="visible"/>
                                      </p:to>
                                    </p:set>
                                    <p:animEffect transition="in" filter="blinds(horizontal)">
                                      <p:cBhvr>
                                        <p:cTn id="21" dur="500"/>
                                        <p:tgtEl>
                                          <p:spTgt spid="2055"/>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blinds(horizontal)">
                                      <p:cBhvr>
                                        <p:cTn id="26" dur="500"/>
                                        <p:tgtEl>
                                          <p:spTgt spid="52"/>
                                        </p:tgtEl>
                                      </p:cBhvr>
                                    </p:animEffect>
                                  </p:childTnLst>
                                </p:cTn>
                              </p:par>
                              <p:par>
                                <p:cTn id="27" presetID="3" presetClass="entr" presetSubtype="1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blinds(horizontal)">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68"/>
                                        </p:tgtEl>
                                        <p:attrNameLst>
                                          <p:attrName>style.visibility</p:attrName>
                                        </p:attrNameLst>
                                      </p:cBhvr>
                                      <p:to>
                                        <p:strVal val="visible"/>
                                      </p:to>
                                    </p:set>
                                    <p:animEffect transition="in" filter="blinds(horizontal)">
                                      <p:cBhvr>
                                        <p:cTn id="34" dur="500"/>
                                        <p:tgtEl>
                                          <p:spTgt spid="68"/>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blinds(horizontal)">
                                      <p:cBhvr>
                                        <p:cTn id="37" dur="500"/>
                                        <p:tgtEl>
                                          <p:spTgt spid="69"/>
                                        </p:tgtEl>
                                      </p:cBhvr>
                                    </p:animEffect>
                                  </p:childTnLst>
                                </p:cTn>
                              </p:par>
                              <p:par>
                                <p:cTn id="38" presetID="3" presetClass="entr" presetSubtype="10" fill="hold" nodeType="withEffect">
                                  <p:stCondLst>
                                    <p:cond delay="0"/>
                                  </p:stCondLst>
                                  <p:childTnLst>
                                    <p:set>
                                      <p:cBhvr>
                                        <p:cTn id="39" dur="1" fill="hold">
                                          <p:stCondLst>
                                            <p:cond delay="0"/>
                                          </p:stCondLst>
                                        </p:cTn>
                                        <p:tgtEl>
                                          <p:spTgt spid="70"/>
                                        </p:tgtEl>
                                        <p:attrNameLst>
                                          <p:attrName>style.visibility</p:attrName>
                                        </p:attrNameLst>
                                      </p:cBhvr>
                                      <p:to>
                                        <p:strVal val="visible"/>
                                      </p:to>
                                    </p:set>
                                    <p:animEffect transition="in" filter="blinds(horizontal)">
                                      <p:cBhvr>
                                        <p:cTn id="40" dur="500"/>
                                        <p:tgtEl>
                                          <p:spTgt spid="70"/>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blinds(horizontal)">
                                      <p:cBhvr>
                                        <p:cTn id="45" dur="500"/>
                                        <p:tgtEl>
                                          <p:spTgt spid="77"/>
                                        </p:tgtEl>
                                      </p:cBhvr>
                                    </p:animEffect>
                                  </p:childTnLst>
                                </p:cTn>
                              </p:par>
                              <p:par>
                                <p:cTn id="46" presetID="3" presetClass="entr" presetSubtype="10" fill="hold" nodeType="with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blinds(horizontal)">
                                      <p:cBhvr>
                                        <p:cTn id="48" dur="500"/>
                                        <p:tgtEl>
                                          <p:spTgt spid="73"/>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blinds(horizontal)">
                                      <p:cBhvr>
                                        <p:cTn id="51" dur="500"/>
                                        <p:tgtEl>
                                          <p:spTgt spid="75"/>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blinds(horizontal)">
                                      <p:cBhvr>
                                        <p:cTn id="56" dur="500"/>
                                        <p:tgtEl>
                                          <p:spTgt spid="74"/>
                                        </p:tgtEl>
                                      </p:cBhvr>
                                    </p:animEffect>
                                  </p:childTnLst>
                                </p:cTn>
                              </p:par>
                              <p:par>
                                <p:cTn id="57" presetID="3" presetClass="entr" presetSubtype="10" fill="hold" nodeType="withEffect">
                                  <p:stCondLst>
                                    <p:cond delay="0"/>
                                  </p:stCondLst>
                                  <p:childTnLst>
                                    <p:set>
                                      <p:cBhvr>
                                        <p:cTn id="58" dur="1" fill="hold">
                                          <p:stCondLst>
                                            <p:cond delay="0"/>
                                          </p:stCondLst>
                                        </p:cTn>
                                        <p:tgtEl>
                                          <p:spTgt spid="78"/>
                                        </p:tgtEl>
                                        <p:attrNameLst>
                                          <p:attrName>style.visibility</p:attrName>
                                        </p:attrNameLst>
                                      </p:cBhvr>
                                      <p:to>
                                        <p:strVal val="visible"/>
                                      </p:to>
                                    </p:set>
                                    <p:animEffect transition="in" filter="blinds(horizontal)">
                                      <p:cBhvr>
                                        <p:cTn id="59" dur="500"/>
                                        <p:tgtEl>
                                          <p:spTgt spid="78"/>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76"/>
                                        </p:tgtEl>
                                        <p:attrNameLst>
                                          <p:attrName>style.visibility</p:attrName>
                                        </p:attrNameLst>
                                      </p:cBhvr>
                                      <p:to>
                                        <p:strVal val="visible"/>
                                      </p:to>
                                    </p:set>
                                    <p:animEffect transition="in" filter="blinds(horizontal)">
                                      <p:cBhvr>
                                        <p:cTn id="62" dur="500"/>
                                        <p:tgtEl>
                                          <p:spTgt spid="76"/>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84"/>
                                        </p:tgtEl>
                                        <p:attrNameLst>
                                          <p:attrName>style.visibility</p:attrName>
                                        </p:attrNameLst>
                                      </p:cBhvr>
                                      <p:to>
                                        <p:strVal val="visible"/>
                                      </p:to>
                                    </p:set>
                                    <p:animEffect transition="in" filter="blinds(horizontal)">
                                      <p:cBhvr>
                                        <p:cTn id="67" dur="500"/>
                                        <p:tgtEl>
                                          <p:spTgt spid="84"/>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85"/>
                                        </p:tgtEl>
                                        <p:attrNameLst>
                                          <p:attrName>style.visibility</p:attrName>
                                        </p:attrNameLst>
                                      </p:cBhvr>
                                      <p:to>
                                        <p:strVal val="visible"/>
                                      </p:to>
                                    </p:set>
                                    <p:animEffect transition="in" filter="blinds(horizontal)">
                                      <p:cBhvr>
                                        <p:cTn id="7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5" grpId="0"/>
      <p:bldP spid="76" grpId="0"/>
      <p:bldP spid="84" grpId="0" animBg="1"/>
      <p:bldP spid="85"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4" name="直接连接符 13"/>
          <p:cNvCxnSpPr/>
          <p:nvPr/>
        </p:nvCxnSpPr>
        <p:spPr>
          <a:xfrm>
            <a:off x="1485900" y="2636936"/>
            <a:ext cx="6515100" cy="0"/>
          </a:xfrm>
          <a:prstGeom prst="line">
            <a:avLst/>
          </a:prstGeom>
          <a:ln/>
        </p:spPr>
        <p:style>
          <a:lnRef idx="1">
            <a:schemeClr val="dk1"/>
          </a:lnRef>
          <a:fillRef idx="0">
            <a:schemeClr val="dk1"/>
          </a:fillRef>
          <a:effectRef idx="0">
            <a:schemeClr val="dk1"/>
          </a:effectRef>
          <a:fontRef idx="minor">
            <a:schemeClr val="tx1"/>
          </a:fontRef>
        </p:style>
      </p:cxnSp>
      <p:sp>
        <p:nvSpPr>
          <p:cNvPr id="15" name="流程图: 显示 14"/>
          <p:cNvSpPr/>
          <p:nvPr/>
        </p:nvSpPr>
        <p:spPr>
          <a:xfrm>
            <a:off x="1485900" y="1955901"/>
            <a:ext cx="620713" cy="682625"/>
          </a:xfrm>
          <a:prstGeom prst="flowChartDisplay">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流程图: 显示 15"/>
          <p:cNvSpPr/>
          <p:nvPr/>
        </p:nvSpPr>
        <p:spPr>
          <a:xfrm>
            <a:off x="1590675" y="1879701"/>
            <a:ext cx="620713" cy="682625"/>
          </a:xfrm>
          <a:prstGeom prst="flowChartDisplay">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216000" anchor="ctr"/>
          <a:lstStyle/>
          <a:p>
            <a:pPr algn="ctr" eaLnBrk="1" fontAlgn="auto" hangingPunct="1">
              <a:spcBef>
                <a:spcPts val="0"/>
              </a:spcBef>
              <a:spcAft>
                <a:spcPts val="0"/>
              </a:spcAft>
              <a:defRPr/>
            </a:pPr>
            <a:r>
              <a:rPr lang="en-US" altLang="zh-CN" sz="4400" dirty="0">
                <a:solidFill>
                  <a:srgbClr val="FFFFFF"/>
                </a:solidFill>
                <a:latin typeface="方正舒体" panose="02010601030101010101" pitchFamily="2" charset="-122"/>
                <a:ea typeface="方正舒体" panose="02010601030101010101" pitchFamily="2" charset="-122"/>
              </a:rPr>
              <a:t>A</a:t>
            </a:r>
            <a:endParaRPr lang="zh-CN" altLang="en-US" sz="4400" dirty="0">
              <a:solidFill>
                <a:srgbClr val="FFFFFF"/>
              </a:solidFill>
              <a:latin typeface="方正舒体" panose="02010601030101010101" pitchFamily="2" charset="-122"/>
              <a:ea typeface="方正舒体" panose="02010601030101010101" pitchFamily="2" charset="-122"/>
            </a:endParaRPr>
          </a:p>
        </p:txBody>
      </p:sp>
      <p:cxnSp>
        <p:nvCxnSpPr>
          <p:cNvPr id="18" name="直接连接符 17"/>
          <p:cNvCxnSpPr/>
          <p:nvPr/>
        </p:nvCxnSpPr>
        <p:spPr>
          <a:xfrm>
            <a:off x="1485900" y="4040286"/>
            <a:ext cx="6515100" cy="0"/>
          </a:xfrm>
          <a:prstGeom prst="line">
            <a:avLst/>
          </a:prstGeom>
          <a:ln/>
        </p:spPr>
        <p:style>
          <a:lnRef idx="1">
            <a:schemeClr val="dk1"/>
          </a:lnRef>
          <a:fillRef idx="0">
            <a:schemeClr val="dk1"/>
          </a:fillRef>
          <a:effectRef idx="0">
            <a:schemeClr val="dk1"/>
          </a:effectRef>
          <a:fontRef idx="minor">
            <a:schemeClr val="tx1"/>
          </a:fontRef>
        </p:style>
      </p:cxnSp>
      <p:sp>
        <p:nvSpPr>
          <p:cNvPr id="19" name="流程图: 显示 18"/>
          <p:cNvSpPr/>
          <p:nvPr/>
        </p:nvSpPr>
        <p:spPr>
          <a:xfrm>
            <a:off x="1485900" y="3359249"/>
            <a:ext cx="620713" cy="682625"/>
          </a:xfrm>
          <a:prstGeom prst="flowChartDisplay">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流程图: 显示 19"/>
          <p:cNvSpPr/>
          <p:nvPr/>
        </p:nvSpPr>
        <p:spPr>
          <a:xfrm>
            <a:off x="1590675" y="3283051"/>
            <a:ext cx="620713" cy="682625"/>
          </a:xfrm>
          <a:prstGeom prst="flowChartDisplay">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216000" anchor="ctr"/>
          <a:lstStyle/>
          <a:p>
            <a:pPr algn="ctr" eaLnBrk="1" fontAlgn="auto" hangingPunct="1">
              <a:spcBef>
                <a:spcPts val="0"/>
              </a:spcBef>
              <a:spcAft>
                <a:spcPts val="0"/>
              </a:spcAft>
              <a:defRPr/>
            </a:pPr>
            <a:r>
              <a:rPr lang="en-US" altLang="zh-CN" sz="4400" dirty="0">
                <a:solidFill>
                  <a:srgbClr val="FFFFFF"/>
                </a:solidFill>
                <a:latin typeface="方正舒体" panose="02010601030101010101" pitchFamily="2" charset="-122"/>
                <a:ea typeface="方正舒体" panose="02010601030101010101" pitchFamily="2" charset="-122"/>
              </a:rPr>
              <a:t>B</a:t>
            </a:r>
            <a:endParaRPr lang="zh-CN" altLang="en-US" sz="4400" dirty="0">
              <a:solidFill>
                <a:srgbClr val="FFFFFF"/>
              </a:solidFill>
              <a:latin typeface="方正舒体" panose="02010601030101010101" pitchFamily="2" charset="-122"/>
              <a:ea typeface="方正舒体" panose="02010601030101010101" pitchFamily="2" charset="-122"/>
            </a:endParaRPr>
          </a:p>
        </p:txBody>
      </p:sp>
      <p:cxnSp>
        <p:nvCxnSpPr>
          <p:cNvPr id="25" name="直接连接符 24"/>
          <p:cNvCxnSpPr/>
          <p:nvPr/>
        </p:nvCxnSpPr>
        <p:spPr>
          <a:xfrm>
            <a:off x="1485900" y="5443636"/>
            <a:ext cx="6515100" cy="0"/>
          </a:xfrm>
          <a:prstGeom prst="line">
            <a:avLst/>
          </a:prstGeom>
          <a:ln/>
        </p:spPr>
        <p:style>
          <a:lnRef idx="1">
            <a:schemeClr val="dk1"/>
          </a:lnRef>
          <a:fillRef idx="0">
            <a:schemeClr val="dk1"/>
          </a:fillRef>
          <a:effectRef idx="0">
            <a:schemeClr val="dk1"/>
          </a:effectRef>
          <a:fontRef idx="minor">
            <a:schemeClr val="tx1"/>
          </a:fontRef>
        </p:style>
      </p:cxnSp>
      <p:sp>
        <p:nvSpPr>
          <p:cNvPr id="29" name="流程图: 显示 28"/>
          <p:cNvSpPr/>
          <p:nvPr/>
        </p:nvSpPr>
        <p:spPr>
          <a:xfrm>
            <a:off x="1485900" y="4762601"/>
            <a:ext cx="620713" cy="682625"/>
          </a:xfrm>
          <a:prstGeom prst="flowChartDisplay">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流程图: 显示 30"/>
          <p:cNvSpPr/>
          <p:nvPr/>
        </p:nvSpPr>
        <p:spPr>
          <a:xfrm>
            <a:off x="1590675" y="4686401"/>
            <a:ext cx="620713" cy="682625"/>
          </a:xfrm>
          <a:prstGeom prst="flowChartDisplay">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bIns="216000" anchor="ctr"/>
          <a:lstStyle/>
          <a:p>
            <a:pPr algn="ctr" eaLnBrk="1" fontAlgn="auto" hangingPunct="1">
              <a:spcBef>
                <a:spcPts val="0"/>
              </a:spcBef>
              <a:spcAft>
                <a:spcPts val="0"/>
              </a:spcAft>
              <a:defRPr/>
            </a:pPr>
            <a:r>
              <a:rPr lang="en-US" altLang="zh-CN" sz="4400" dirty="0">
                <a:solidFill>
                  <a:srgbClr val="FFFFFF"/>
                </a:solidFill>
                <a:latin typeface="方正舒体" panose="02010601030101010101" pitchFamily="2" charset="-122"/>
                <a:ea typeface="方正舒体" panose="02010601030101010101" pitchFamily="2" charset="-122"/>
              </a:rPr>
              <a:t>C</a:t>
            </a:r>
            <a:endParaRPr lang="zh-CN" altLang="en-US" sz="4400" dirty="0">
              <a:solidFill>
                <a:srgbClr val="FFFFFF"/>
              </a:solidFill>
              <a:latin typeface="方正舒体" panose="02010601030101010101" pitchFamily="2" charset="-122"/>
              <a:ea typeface="方正舒体" panose="02010601030101010101" pitchFamily="2" charset="-122"/>
            </a:endParaRPr>
          </a:p>
        </p:txBody>
      </p:sp>
      <p:sp>
        <p:nvSpPr>
          <p:cNvPr id="26" name="文本框 25"/>
          <p:cNvSpPr txBox="1"/>
          <p:nvPr/>
        </p:nvSpPr>
        <p:spPr>
          <a:xfrm>
            <a:off x="2244726" y="1897161"/>
            <a:ext cx="5916613" cy="688971"/>
          </a:xfrm>
          <a:prstGeom prst="rect">
            <a:avLst/>
          </a:prstGeom>
          <a:noFill/>
        </p:spPr>
        <p:txBody>
          <a:bodyPr>
            <a:spAutoFit/>
          </a:bodyPr>
          <a:lstStyle/>
          <a:p>
            <a:pPr algn="just" eaLnBrk="1" fontAlgn="auto" hangingPunct="1">
              <a:lnSpc>
                <a:spcPct val="120000"/>
              </a:lnSpc>
              <a:spcBef>
                <a:spcPts val="600"/>
              </a:spcBef>
              <a:spcAft>
                <a:spcPts val="0"/>
              </a:spcAft>
              <a:defRPr/>
            </a:pPr>
            <a:r>
              <a:rPr lang="zh-CN" altLang="en-US" sz="1600" dirty="0" smtClean="0">
                <a:latin typeface="黑体" pitchFamily="49" charset="-122"/>
                <a:ea typeface="黑体" pitchFamily="49" charset="-122"/>
              </a:rPr>
              <a:t>使用的都是</a:t>
            </a:r>
            <a:r>
              <a:rPr lang="en-US" altLang="zh-CN" sz="1600" dirty="0" smtClean="0">
                <a:latin typeface="黑体" pitchFamily="49" charset="-122"/>
                <a:ea typeface="黑体" pitchFamily="49" charset="-122"/>
              </a:rPr>
              <a:t>100%</a:t>
            </a:r>
            <a:r>
              <a:rPr lang="zh-CN" altLang="en-US" sz="1600" dirty="0" smtClean="0">
                <a:latin typeface="黑体" pitchFamily="49" charset="-122"/>
                <a:ea typeface="黑体" pitchFamily="49" charset="-122"/>
              </a:rPr>
              <a:t>纯天然物质</a:t>
            </a:r>
            <a:endParaRPr lang="en-US" altLang="zh-CN" sz="1600" dirty="0">
              <a:latin typeface="黑体" pitchFamily="49" charset="-122"/>
              <a:ea typeface="黑体" pitchFamily="49" charset="-122"/>
            </a:endParaRPr>
          </a:p>
          <a:p>
            <a:pPr algn="just" eaLnBrk="1" fontAlgn="auto" hangingPunct="1">
              <a:lnSpc>
                <a:spcPct val="120000"/>
              </a:lnSpc>
              <a:spcBef>
                <a:spcPts val="600"/>
              </a:spcBef>
              <a:spcAft>
                <a:spcPts val="0"/>
              </a:spcAft>
              <a:defRPr/>
            </a:pPr>
            <a:endParaRPr lang="en-US" altLang="zh-CN" sz="1400" dirty="0">
              <a:solidFill>
                <a:schemeClr val="tx1">
                  <a:lumMod val="50000"/>
                  <a:lumOff val="50000"/>
                </a:schemeClr>
              </a:solidFill>
              <a:latin typeface="黑体" pitchFamily="49" charset="-122"/>
              <a:ea typeface="黑体" pitchFamily="49" charset="-122"/>
            </a:endParaRPr>
          </a:p>
        </p:txBody>
      </p:sp>
      <p:sp>
        <p:nvSpPr>
          <p:cNvPr id="27" name="文本框 26"/>
          <p:cNvSpPr txBox="1"/>
          <p:nvPr/>
        </p:nvSpPr>
        <p:spPr>
          <a:xfrm>
            <a:off x="2244726" y="3321150"/>
            <a:ext cx="5916613" cy="348557"/>
          </a:xfrm>
          <a:prstGeom prst="rect">
            <a:avLst/>
          </a:prstGeom>
          <a:noFill/>
        </p:spPr>
        <p:txBody>
          <a:bodyPr>
            <a:spAutoFit/>
          </a:bodyPr>
          <a:lstStyle/>
          <a:p>
            <a:pPr algn="just" eaLnBrk="1" fontAlgn="auto" hangingPunct="1">
              <a:lnSpc>
                <a:spcPct val="120000"/>
              </a:lnSpc>
              <a:spcBef>
                <a:spcPts val="600"/>
              </a:spcBef>
              <a:spcAft>
                <a:spcPts val="0"/>
              </a:spcAft>
              <a:defRPr/>
            </a:pPr>
            <a:r>
              <a:rPr lang="zh-CN" altLang="en-US" sz="1600" dirty="0" smtClean="0">
                <a:latin typeface="黑体" pitchFamily="49" charset="-122"/>
                <a:ea typeface="黑体" pitchFamily="49" charset="-122"/>
              </a:rPr>
              <a:t>都需要深度咨询，量体配置</a:t>
            </a:r>
            <a:endParaRPr lang="en-US" altLang="zh-CN" sz="1600" dirty="0">
              <a:latin typeface="黑体" pitchFamily="49" charset="-122"/>
              <a:ea typeface="黑体" pitchFamily="49" charset="-122"/>
            </a:endParaRPr>
          </a:p>
        </p:txBody>
      </p:sp>
      <p:sp>
        <p:nvSpPr>
          <p:cNvPr id="28" name="文本框 27"/>
          <p:cNvSpPr txBox="1"/>
          <p:nvPr/>
        </p:nvSpPr>
        <p:spPr>
          <a:xfrm>
            <a:off x="2244726" y="4707037"/>
            <a:ext cx="5916613" cy="348557"/>
          </a:xfrm>
          <a:prstGeom prst="rect">
            <a:avLst/>
          </a:prstGeom>
          <a:noFill/>
        </p:spPr>
        <p:txBody>
          <a:bodyPr>
            <a:spAutoFit/>
          </a:bodyPr>
          <a:lstStyle/>
          <a:p>
            <a:pPr algn="just" eaLnBrk="1" fontAlgn="auto" hangingPunct="1">
              <a:lnSpc>
                <a:spcPct val="120000"/>
              </a:lnSpc>
              <a:spcBef>
                <a:spcPts val="600"/>
              </a:spcBef>
              <a:spcAft>
                <a:spcPts val="0"/>
              </a:spcAft>
              <a:defRPr/>
            </a:pPr>
            <a:r>
              <a:rPr lang="zh-CN" altLang="en-US" sz="1600" dirty="0" smtClean="0">
                <a:latin typeface="黑体" pitchFamily="49" charset="-122"/>
                <a:ea typeface="黑体" pitchFamily="49" charset="-122"/>
              </a:rPr>
              <a:t>未病先防，帮助身体自愈</a:t>
            </a:r>
          </a:p>
        </p:txBody>
      </p:sp>
      <p:sp>
        <p:nvSpPr>
          <p:cNvPr id="3086" name="标题 5"/>
          <p:cNvSpPr>
            <a:spLocks noGrp="1"/>
          </p:cNvSpPr>
          <p:nvPr>
            <p:ph type="title"/>
          </p:nvPr>
        </p:nvSpPr>
        <p:spPr>
          <a:xfrm>
            <a:off x="457200" y="274638"/>
            <a:ext cx="4474840" cy="1143000"/>
          </a:xfrm>
        </p:spPr>
        <p:txBody>
          <a:bodyPr>
            <a:normAutofit fontScale="90000"/>
          </a:bodyPr>
          <a:lstStyle/>
          <a:p>
            <a:r>
              <a:rPr lang="zh-CN" altLang="en-US" dirty="0">
                <a:latin typeface="黑体" pitchFamily="49" charset="-122"/>
                <a:ea typeface="黑体" pitchFamily="49" charset="-122"/>
              </a:rPr>
              <a:t>芳香疗法 </a:t>
            </a:r>
            <a:r>
              <a:rPr lang="en-US" altLang="zh-CN" dirty="0">
                <a:latin typeface="黑体" pitchFamily="49" charset="-122"/>
                <a:ea typeface="黑体" pitchFamily="49" charset="-122"/>
              </a:rPr>
              <a:t>VS </a:t>
            </a:r>
            <a:r>
              <a:rPr lang="zh-CN" altLang="en-US" dirty="0">
                <a:latin typeface="黑体" pitchFamily="49" charset="-122"/>
                <a:ea typeface="黑体" pitchFamily="49" charset="-122"/>
              </a:rPr>
              <a:t>中医</a:t>
            </a:r>
            <a:endParaRPr lang="zh-CN" altLang="en-US" dirty="0" smtClean="0">
              <a:latin typeface="黑体" pitchFamily="49" charset="-122"/>
              <a:ea typeface="黑体" pitchFamily="49" charset="-122"/>
            </a:endParaRPr>
          </a:p>
        </p:txBody>
      </p:sp>
      <p:sp>
        <p:nvSpPr>
          <p:cNvPr id="3" name="日期占位符 2"/>
          <p:cNvSpPr>
            <a:spLocks noGrp="1"/>
          </p:cNvSpPr>
          <p:nvPr>
            <p:ph type="dt" sz="half" idx="10"/>
          </p:nvPr>
        </p:nvSpPr>
        <p:spPr/>
        <p:txBody>
          <a:bodyPr/>
          <a:lstStyle/>
          <a:p>
            <a:fld id="{80C353E0-0EE1-4A7E-88D2-634A5DE6CB94}" type="datetime10">
              <a:rPr lang="zh-CN" altLang="en-US" smtClean="0"/>
              <a:pPr/>
              <a:t>16:44</a:t>
            </a:fld>
            <a:endParaRPr lang="zh-CN" altLang="en-US"/>
          </a:p>
        </p:txBody>
      </p:sp>
      <p:pic>
        <p:nvPicPr>
          <p:cNvPr id="17"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16216" y="1370707"/>
            <a:ext cx="1224136" cy="1266205"/>
          </a:xfrm>
          <a:prstGeom prst="ellipse">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170" name="Picture 2" descr="C:\Users\lenovo\Desktop\20140310090140-554443062.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280969" y="2934816"/>
            <a:ext cx="1091231" cy="1070248"/>
          </a:xfrm>
          <a:prstGeom prst="rect">
            <a:avLst/>
          </a:prstGeom>
          <a:noFill/>
          <a:extLst>
            <a:ext uri="{909E8E84-426E-40DD-AFC4-6F175D3DCCD1}">
              <a14:hiddenFill xmlns="" xmlns:a14="http://schemas.microsoft.com/office/drawing/2010/main">
                <a:solidFill>
                  <a:srgbClr val="FFFFFF"/>
                </a:solidFill>
              </a14:hiddenFill>
            </a:ext>
          </a:extLst>
        </p:spPr>
      </p:pic>
      <p:pic>
        <p:nvPicPr>
          <p:cNvPr id="3074" name="Picture 2"/>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t="21307" r="2311" b="3283"/>
          <a:stretch/>
        </p:blipFill>
        <p:spPr bwMode="auto">
          <a:xfrm>
            <a:off x="5230213" y="1404078"/>
            <a:ext cx="1141987" cy="11608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0090079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539552" y="776898"/>
            <a:ext cx="4535636" cy="707886"/>
          </a:xfrm>
          <a:prstGeom prst="rect">
            <a:avLst/>
          </a:prstGeom>
          <a:noFill/>
          <a:ln w="9525">
            <a:noFill/>
            <a:miter lim="800000"/>
            <a:headEnd/>
            <a:tailEnd/>
          </a:ln>
        </p:spPr>
        <p:txBody>
          <a:bodyPr wrap="square">
            <a:spAutoFit/>
          </a:bodyPr>
          <a:lstStyle/>
          <a:p>
            <a:r>
              <a:rPr lang="zh-CN" altLang="en-US" sz="4000" b="1" dirty="0">
                <a:solidFill>
                  <a:srgbClr val="4D4D4D"/>
                </a:solidFill>
                <a:ea typeface="黑体" pitchFamily="49" charset="-122"/>
              </a:rPr>
              <a:t>精油的三大功效</a:t>
            </a:r>
          </a:p>
        </p:txBody>
      </p:sp>
      <p:pic>
        <p:nvPicPr>
          <p:cNvPr id="12291" name="Picture 3"/>
          <p:cNvPicPr>
            <a:picLocks noChangeAspect="1" noChangeArrowheads="1"/>
          </p:cNvPicPr>
          <p:nvPr/>
        </p:nvPicPr>
        <p:blipFill>
          <a:blip r:embed="rId2" cstate="print"/>
          <a:srcRect l="3458" t="11525" r="67264" b="15828"/>
          <a:stretch>
            <a:fillRect/>
          </a:stretch>
        </p:blipFill>
        <p:spPr bwMode="auto">
          <a:xfrm>
            <a:off x="538163" y="1822450"/>
            <a:ext cx="1878012" cy="2660650"/>
          </a:xfrm>
          <a:prstGeom prst="rect">
            <a:avLst/>
          </a:prstGeom>
          <a:noFill/>
          <a:ln w="9525">
            <a:noFill/>
            <a:miter lim="800000"/>
            <a:headEnd/>
            <a:tailEnd/>
          </a:ln>
          <a:effectLst/>
        </p:spPr>
      </p:pic>
      <p:pic>
        <p:nvPicPr>
          <p:cNvPr id="12292" name="Picture 4"/>
          <p:cNvPicPr>
            <a:picLocks noChangeAspect="1" noChangeArrowheads="1"/>
          </p:cNvPicPr>
          <p:nvPr/>
        </p:nvPicPr>
        <p:blipFill>
          <a:blip r:embed="rId3" cstate="print"/>
          <a:srcRect l="18045" t="510" r="17470"/>
          <a:stretch>
            <a:fillRect/>
          </a:stretch>
        </p:blipFill>
        <p:spPr bwMode="auto">
          <a:xfrm>
            <a:off x="3395663" y="1835150"/>
            <a:ext cx="2255837" cy="2651125"/>
          </a:xfrm>
          <a:prstGeom prst="rect">
            <a:avLst/>
          </a:prstGeom>
          <a:noFill/>
          <a:ln w="9525">
            <a:noFill/>
            <a:miter lim="800000"/>
            <a:headEnd/>
            <a:tailEnd/>
          </a:ln>
          <a:effectLst/>
        </p:spPr>
      </p:pic>
      <p:sp>
        <p:nvSpPr>
          <p:cNvPr id="12293" name="Text Box 5"/>
          <p:cNvSpPr txBox="1">
            <a:spLocks noChangeArrowheads="1"/>
          </p:cNvSpPr>
          <p:nvPr/>
        </p:nvSpPr>
        <p:spPr bwMode="auto">
          <a:xfrm>
            <a:off x="541338" y="4486275"/>
            <a:ext cx="1871662" cy="579438"/>
          </a:xfrm>
          <a:prstGeom prst="rect">
            <a:avLst/>
          </a:prstGeom>
          <a:noFill/>
          <a:ln w="9525">
            <a:noFill/>
            <a:miter lim="800000"/>
            <a:headEnd/>
            <a:tailEnd/>
          </a:ln>
        </p:spPr>
        <p:txBody>
          <a:bodyPr>
            <a:spAutoFit/>
          </a:bodyPr>
          <a:lstStyle/>
          <a:p>
            <a:r>
              <a:rPr lang="zh-CN" altLang="en-US" sz="3200" b="1">
                <a:solidFill>
                  <a:srgbClr val="996633"/>
                </a:solidFill>
                <a:ea typeface="黑体" pitchFamily="49" charset="-122"/>
              </a:rPr>
              <a:t>护肤功效</a:t>
            </a:r>
          </a:p>
        </p:txBody>
      </p:sp>
      <p:sp>
        <p:nvSpPr>
          <p:cNvPr id="12294" name="Text Box 6"/>
          <p:cNvSpPr txBox="1">
            <a:spLocks noChangeArrowheads="1"/>
          </p:cNvSpPr>
          <p:nvPr/>
        </p:nvSpPr>
        <p:spPr bwMode="auto">
          <a:xfrm>
            <a:off x="3683000" y="4495800"/>
            <a:ext cx="2187575" cy="579438"/>
          </a:xfrm>
          <a:prstGeom prst="rect">
            <a:avLst/>
          </a:prstGeom>
          <a:noFill/>
          <a:ln w="9525">
            <a:noFill/>
            <a:miter lim="800000"/>
            <a:headEnd/>
            <a:tailEnd/>
          </a:ln>
          <a:effectLst/>
        </p:spPr>
        <p:txBody>
          <a:bodyPr>
            <a:spAutoFit/>
          </a:bodyPr>
          <a:lstStyle/>
          <a:p>
            <a:r>
              <a:rPr lang="zh-CN" altLang="en-US" sz="3200" b="1">
                <a:solidFill>
                  <a:srgbClr val="996633"/>
                </a:solidFill>
                <a:ea typeface="黑体" pitchFamily="49" charset="-122"/>
              </a:rPr>
              <a:t>生理功效</a:t>
            </a:r>
          </a:p>
        </p:txBody>
      </p:sp>
      <p:sp>
        <p:nvSpPr>
          <p:cNvPr id="12295" name="Text Box 7"/>
          <p:cNvSpPr txBox="1">
            <a:spLocks noChangeArrowheads="1"/>
          </p:cNvSpPr>
          <p:nvPr/>
        </p:nvSpPr>
        <p:spPr bwMode="auto">
          <a:xfrm>
            <a:off x="6515100" y="4486275"/>
            <a:ext cx="2057400" cy="577850"/>
          </a:xfrm>
          <a:prstGeom prst="rect">
            <a:avLst/>
          </a:prstGeom>
          <a:noFill/>
          <a:ln w="9525">
            <a:noFill/>
            <a:miter lim="800000"/>
            <a:headEnd/>
            <a:tailEnd/>
          </a:ln>
          <a:effectLst/>
        </p:spPr>
        <p:txBody>
          <a:bodyPr>
            <a:spAutoFit/>
          </a:bodyPr>
          <a:lstStyle/>
          <a:p>
            <a:r>
              <a:rPr lang="zh-CN" altLang="en-US" sz="3200" b="1">
                <a:solidFill>
                  <a:srgbClr val="996633"/>
                </a:solidFill>
                <a:ea typeface="黑体" pitchFamily="49" charset="-122"/>
              </a:rPr>
              <a:t>心灵功效</a:t>
            </a:r>
          </a:p>
        </p:txBody>
      </p:sp>
      <p:sp>
        <p:nvSpPr>
          <p:cNvPr id="12296" name="Text Box 8"/>
          <p:cNvSpPr txBox="1">
            <a:spLocks noChangeArrowheads="1"/>
          </p:cNvSpPr>
          <p:nvPr/>
        </p:nvSpPr>
        <p:spPr bwMode="auto">
          <a:xfrm>
            <a:off x="254000" y="4991100"/>
            <a:ext cx="2805113" cy="914400"/>
          </a:xfrm>
          <a:prstGeom prst="rect">
            <a:avLst/>
          </a:prstGeom>
          <a:noFill/>
          <a:ln w="9525">
            <a:noFill/>
            <a:miter lim="800000"/>
            <a:headEnd/>
            <a:tailEnd/>
          </a:ln>
        </p:spPr>
        <p:txBody>
          <a:bodyPr>
            <a:spAutoFit/>
          </a:bodyPr>
          <a:lstStyle/>
          <a:p>
            <a:r>
              <a:rPr lang="zh-CN" altLang="en-US">
                <a:solidFill>
                  <a:srgbClr val="4D4D4D"/>
                </a:solidFill>
                <a:ea typeface="黑体" pitchFamily="49" charset="-122"/>
              </a:rPr>
              <a:t>美白补水、</a:t>
            </a:r>
            <a:r>
              <a:rPr lang="zh-CN" altLang="en-US">
                <a:solidFill>
                  <a:srgbClr val="4D4D4D"/>
                </a:solidFill>
                <a:latin typeface="宋体" pitchFamily="2" charset="-122"/>
                <a:ea typeface="黑体" pitchFamily="49" charset="-122"/>
                <a:sym typeface="宋体" pitchFamily="2" charset="-122"/>
              </a:rPr>
              <a:t>提亮肤色</a:t>
            </a:r>
          </a:p>
          <a:p>
            <a:r>
              <a:rPr lang="zh-CN" altLang="en-US">
                <a:solidFill>
                  <a:srgbClr val="4D4D4D"/>
                </a:solidFill>
                <a:latin typeface="宋体" pitchFamily="2" charset="-122"/>
                <a:ea typeface="黑体" pitchFamily="49" charset="-122"/>
                <a:sym typeface="宋体" pitchFamily="2" charset="-122"/>
              </a:rPr>
              <a:t>淡化疤痕、平衡油脂分泌</a:t>
            </a:r>
          </a:p>
          <a:p>
            <a:r>
              <a:rPr lang="zh-CN" altLang="en-US">
                <a:solidFill>
                  <a:srgbClr val="4D4D4D"/>
                </a:solidFill>
                <a:ea typeface="黑体" pitchFamily="49" charset="-122"/>
              </a:rPr>
              <a:t>促进细胞再生</a:t>
            </a:r>
          </a:p>
        </p:txBody>
      </p:sp>
      <p:sp>
        <p:nvSpPr>
          <p:cNvPr id="12297" name="Text Box 9"/>
          <p:cNvSpPr txBox="1">
            <a:spLocks noChangeArrowheads="1"/>
          </p:cNvSpPr>
          <p:nvPr/>
        </p:nvSpPr>
        <p:spPr bwMode="auto">
          <a:xfrm>
            <a:off x="3406775" y="5019675"/>
            <a:ext cx="2820988" cy="646331"/>
          </a:xfrm>
          <a:prstGeom prst="rect">
            <a:avLst/>
          </a:prstGeom>
          <a:noFill/>
          <a:ln w="9525">
            <a:noFill/>
            <a:miter lim="800000"/>
            <a:headEnd/>
            <a:tailEnd/>
          </a:ln>
          <a:effectLst/>
        </p:spPr>
        <p:txBody>
          <a:bodyPr>
            <a:spAutoFit/>
          </a:bodyPr>
          <a:lstStyle/>
          <a:p>
            <a:r>
              <a:rPr lang="zh-CN" altLang="en-US" dirty="0">
                <a:solidFill>
                  <a:srgbClr val="4D4D4D"/>
                </a:solidFill>
                <a:ea typeface="黑体" pitchFamily="49" charset="-122"/>
              </a:rPr>
              <a:t>生发护发，改善睡眠</a:t>
            </a:r>
          </a:p>
          <a:p>
            <a:r>
              <a:rPr lang="zh-CN" altLang="en-US" dirty="0" smtClean="0">
                <a:solidFill>
                  <a:srgbClr val="4D4D4D"/>
                </a:solidFill>
                <a:ea typeface="黑体" pitchFamily="49" charset="-122"/>
              </a:rPr>
              <a:t>，</a:t>
            </a:r>
            <a:r>
              <a:rPr lang="zh-CN" altLang="en-US" dirty="0">
                <a:solidFill>
                  <a:srgbClr val="4D4D4D"/>
                </a:solidFill>
                <a:ea typeface="黑体" pitchFamily="49" charset="-122"/>
              </a:rPr>
              <a:t>放松肌</a:t>
            </a:r>
            <a:r>
              <a:rPr lang="zh-CN" altLang="en-US" dirty="0" smtClean="0">
                <a:solidFill>
                  <a:srgbClr val="4D4D4D"/>
                </a:solidFill>
                <a:ea typeface="黑体" pitchFamily="49" charset="-122"/>
              </a:rPr>
              <a:t>肉，舒</a:t>
            </a:r>
            <a:r>
              <a:rPr lang="zh-CN" altLang="en-US" dirty="0">
                <a:solidFill>
                  <a:srgbClr val="4D4D4D"/>
                </a:solidFill>
                <a:ea typeface="黑体" pitchFamily="49" charset="-122"/>
              </a:rPr>
              <a:t>缓压力</a:t>
            </a:r>
          </a:p>
        </p:txBody>
      </p:sp>
      <p:sp>
        <p:nvSpPr>
          <p:cNvPr id="12298" name="Text Box 10"/>
          <p:cNvSpPr txBox="1">
            <a:spLocks noChangeArrowheads="1"/>
          </p:cNvSpPr>
          <p:nvPr/>
        </p:nvSpPr>
        <p:spPr bwMode="auto">
          <a:xfrm>
            <a:off x="6372225" y="5032375"/>
            <a:ext cx="2822575" cy="638175"/>
          </a:xfrm>
          <a:prstGeom prst="rect">
            <a:avLst/>
          </a:prstGeom>
          <a:noFill/>
          <a:ln w="9525">
            <a:noFill/>
            <a:miter lim="800000"/>
            <a:headEnd/>
            <a:tailEnd/>
          </a:ln>
          <a:effectLst/>
        </p:spPr>
        <p:txBody>
          <a:bodyPr>
            <a:spAutoFit/>
          </a:bodyPr>
          <a:lstStyle/>
          <a:p>
            <a:r>
              <a:rPr lang="zh-CN" altLang="en-US">
                <a:solidFill>
                  <a:srgbClr val="4D4D4D"/>
                </a:solidFill>
                <a:ea typeface="黑体" pitchFamily="49" charset="-122"/>
              </a:rPr>
              <a:t>平衡身心，舒缓情绪，净化安抚心灵</a:t>
            </a:r>
            <a:endParaRPr lang="zh-CN" altLang="en-US"/>
          </a:p>
        </p:txBody>
      </p:sp>
      <p:pic>
        <p:nvPicPr>
          <p:cNvPr id="12301" name="Picture 13" descr="125"/>
          <p:cNvPicPr>
            <a:picLocks noChangeAspect="1" noChangeArrowheads="1"/>
          </p:cNvPicPr>
          <p:nvPr/>
        </p:nvPicPr>
        <p:blipFill>
          <a:blip r:embed="rId4" cstate="print"/>
          <a:srcRect/>
          <a:stretch>
            <a:fillRect/>
          </a:stretch>
        </p:blipFill>
        <p:spPr bwMode="auto">
          <a:xfrm>
            <a:off x="6445250" y="1824038"/>
            <a:ext cx="2047875" cy="266382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3394720" cy="1143000"/>
          </a:xfrm>
        </p:spPr>
        <p:txBody>
          <a:bodyPr/>
          <a:lstStyle/>
          <a:p>
            <a:r>
              <a:rPr lang="zh-CN" altLang="en-US" dirty="0" smtClean="0">
                <a:latin typeface="黑体" pitchFamily="49" charset="-122"/>
                <a:ea typeface="黑体" pitchFamily="49" charset="-122"/>
              </a:rPr>
              <a:t>精油的特性</a:t>
            </a:r>
            <a:endParaRPr lang="zh-CN" altLang="en-US" dirty="0">
              <a:latin typeface="黑体" pitchFamily="49" charset="-122"/>
              <a:ea typeface="黑体" pitchFamily="49" charset="-122"/>
            </a:endParaRPr>
          </a:p>
        </p:txBody>
      </p:sp>
      <p:sp>
        <p:nvSpPr>
          <p:cNvPr id="3" name="内容占位符 2"/>
          <p:cNvSpPr>
            <a:spLocks noGrp="1"/>
          </p:cNvSpPr>
          <p:nvPr>
            <p:ph idx="4294967295"/>
          </p:nvPr>
        </p:nvSpPr>
        <p:spPr>
          <a:xfrm>
            <a:off x="539452" y="1484313"/>
            <a:ext cx="7200900" cy="4105275"/>
          </a:xfrm>
        </p:spPr>
        <p:txBody>
          <a:bodyPr>
            <a:normAutofit lnSpcReduction="10000"/>
          </a:bodyPr>
          <a:lstStyle/>
          <a:p>
            <a:pPr marL="0" indent="0">
              <a:lnSpc>
                <a:spcPct val="150000"/>
              </a:lnSpc>
              <a:spcBef>
                <a:spcPts val="0"/>
              </a:spcBef>
              <a:buClr>
                <a:schemeClr val="accent1"/>
              </a:buClr>
              <a:buFont typeface="Wingdings" pitchFamily="2" charset="2"/>
              <a:buChar char="l"/>
              <a:defRPr/>
            </a:pPr>
            <a:r>
              <a:rPr lang="zh-CN" altLang="en-US" sz="2000" dirty="0" smtClean="0">
                <a:latin typeface="微软雅黑" pitchFamily="34" charset="-122"/>
                <a:ea typeface="微软雅黑" pitchFamily="34" charset="-122"/>
              </a:rPr>
              <a:t> </a:t>
            </a:r>
            <a:r>
              <a:rPr lang="zh-CN" altLang="en-US" sz="2000" dirty="0" smtClean="0">
                <a:solidFill>
                  <a:srgbClr val="CC0066"/>
                </a:solidFill>
                <a:latin typeface="微软雅黑" pitchFamily="34" charset="-122"/>
                <a:ea typeface="微软雅黑" pitchFamily="34" charset="-122"/>
              </a:rPr>
              <a:t>脂溶性。难溶于水，易溶于酒精和油脂</a:t>
            </a:r>
            <a:endParaRPr lang="en-US" altLang="zh-CN" sz="2000" dirty="0" smtClean="0">
              <a:solidFill>
                <a:srgbClr val="CC0066"/>
              </a:solidFill>
              <a:latin typeface="微软雅黑" pitchFamily="34" charset="-122"/>
              <a:ea typeface="微软雅黑" pitchFamily="34" charset="-122"/>
            </a:endParaRPr>
          </a:p>
          <a:p>
            <a:pPr marL="0" indent="0">
              <a:lnSpc>
                <a:spcPct val="150000"/>
              </a:lnSpc>
              <a:spcBef>
                <a:spcPts val="0"/>
              </a:spcBef>
              <a:buClr>
                <a:schemeClr val="accent1"/>
              </a:buClr>
              <a:buFont typeface="Wingdings" pitchFamily="2" charset="2"/>
              <a:buChar char="l"/>
              <a:defRPr/>
            </a:pPr>
            <a:r>
              <a:rPr lang="zh-CN" altLang="en-US" sz="2000" dirty="0" smtClean="0">
                <a:latin typeface="微软雅黑" pitchFamily="34" charset="-122"/>
                <a:ea typeface="微软雅黑" pitchFamily="34" charset="-122"/>
              </a:rPr>
              <a:t>  </a:t>
            </a:r>
            <a:r>
              <a:rPr lang="zh-CN" altLang="en-US" sz="2000" dirty="0" smtClean="0">
                <a:solidFill>
                  <a:srgbClr val="CC0066"/>
                </a:solidFill>
                <a:latin typeface="微软雅黑" pitchFamily="34" charset="-122"/>
                <a:ea typeface="微软雅黑" pitchFamily="34" charset="-122"/>
              </a:rPr>
              <a:t>分子量多且非常小</a:t>
            </a:r>
            <a:endParaRPr lang="en-US" altLang="zh-CN" sz="2000" dirty="0" smtClean="0">
              <a:solidFill>
                <a:srgbClr val="CC0066"/>
              </a:solidFill>
              <a:latin typeface="微软雅黑" pitchFamily="34" charset="-122"/>
              <a:ea typeface="微软雅黑" pitchFamily="34" charset="-122"/>
            </a:endParaRPr>
          </a:p>
          <a:p>
            <a:pPr marL="292608" lvl="1" indent="0">
              <a:lnSpc>
                <a:spcPct val="150000"/>
              </a:lnSpc>
              <a:spcBef>
                <a:spcPts val="0"/>
              </a:spcBef>
              <a:buClr>
                <a:schemeClr val="accent1"/>
              </a:buClr>
              <a:buFont typeface="Wingdings" pitchFamily="2" charset="2"/>
              <a:buChar char="Ø"/>
              <a:defRPr/>
            </a:pPr>
            <a:r>
              <a:rPr lang="zh-CN" altLang="en-US" sz="1400" dirty="0" smtClean="0">
                <a:latin typeface="微软雅黑" pitchFamily="34" charset="-122"/>
                <a:ea typeface="微软雅黑" pitchFamily="34" charset="-122"/>
              </a:rPr>
              <a:t>一滴分子量</a:t>
            </a:r>
            <a:r>
              <a:rPr lang="en-US" altLang="zh-CN" sz="1400" dirty="0" smtClean="0">
                <a:latin typeface="微软雅黑" pitchFamily="34" charset="-122"/>
                <a:ea typeface="微软雅黑" pitchFamily="34" charset="-122"/>
              </a:rPr>
              <a:t>4</a:t>
            </a:r>
            <a:r>
              <a:rPr lang="zh-CN" altLang="en-US" sz="1400" dirty="0" smtClean="0">
                <a:latin typeface="微软雅黑" pitchFamily="34" charset="-122"/>
                <a:ea typeface="微软雅黑" pitchFamily="34" charset="-122"/>
              </a:rPr>
              <a:t>*</a:t>
            </a:r>
            <a:r>
              <a:rPr lang="en-US" altLang="zh-CN" sz="1400" dirty="0" smtClean="0">
                <a:latin typeface="微软雅黑" pitchFamily="34" charset="-122"/>
                <a:ea typeface="微软雅黑" pitchFamily="34" charset="-122"/>
              </a:rPr>
              <a:t>10</a:t>
            </a:r>
            <a:r>
              <a:rPr lang="en-US" altLang="zh-CN" sz="1400" baseline="30000" dirty="0" smtClean="0">
                <a:latin typeface="微软雅黑" pitchFamily="34" charset="-122"/>
                <a:ea typeface="微软雅黑" pitchFamily="34" charset="-122"/>
              </a:rPr>
              <a:t>22</a:t>
            </a:r>
            <a:r>
              <a:rPr lang="zh-CN" altLang="en-US" sz="1400" dirty="0" smtClean="0">
                <a:latin typeface="微软雅黑" pitchFamily="34" charset="-122"/>
                <a:ea typeface="微软雅黑" pitchFamily="34" charset="-122"/>
              </a:rPr>
              <a:t>，相当于</a:t>
            </a:r>
            <a:r>
              <a:rPr lang="en-US" altLang="zh-CN" sz="1400" dirty="0" smtClean="0">
                <a:latin typeface="微软雅黑" pitchFamily="34" charset="-122"/>
                <a:ea typeface="微软雅黑" pitchFamily="34" charset="-122"/>
              </a:rPr>
              <a:t>13</a:t>
            </a:r>
            <a:r>
              <a:rPr lang="zh-CN" altLang="en-US" sz="1400" dirty="0" smtClean="0">
                <a:latin typeface="微软雅黑" pitchFamily="34" charset="-122"/>
                <a:ea typeface="微软雅黑" pitchFamily="34" charset="-122"/>
              </a:rPr>
              <a:t>亿中国人排队数</a:t>
            </a:r>
            <a:r>
              <a:rPr lang="en-US" altLang="zh-CN" sz="1400" dirty="0" smtClean="0">
                <a:latin typeface="微软雅黑" pitchFamily="34" charset="-122"/>
                <a:ea typeface="微软雅黑" pitchFamily="34" charset="-122"/>
              </a:rPr>
              <a:t>1</a:t>
            </a:r>
            <a:r>
              <a:rPr lang="zh-CN" altLang="en-US" sz="1400" dirty="0" smtClean="0">
                <a:latin typeface="微软雅黑" pitchFamily="34" charset="-122"/>
                <a:ea typeface="微软雅黑" pitchFamily="34" charset="-122"/>
              </a:rPr>
              <a:t>万年</a:t>
            </a:r>
            <a:endParaRPr lang="en-US" altLang="zh-CN" sz="1400" dirty="0" smtClean="0">
              <a:latin typeface="微软雅黑" pitchFamily="34" charset="-122"/>
              <a:ea typeface="微软雅黑" pitchFamily="34" charset="-122"/>
            </a:endParaRPr>
          </a:p>
          <a:p>
            <a:pPr marL="292608" lvl="1" indent="0">
              <a:lnSpc>
                <a:spcPct val="150000"/>
              </a:lnSpc>
              <a:spcBef>
                <a:spcPts val="0"/>
              </a:spcBef>
              <a:buClr>
                <a:schemeClr val="accent1"/>
              </a:buClr>
              <a:buFont typeface="Wingdings" pitchFamily="2" charset="2"/>
              <a:buChar char="Ø"/>
              <a:defRPr/>
            </a:pPr>
            <a:r>
              <a:rPr lang="zh-CN" altLang="en-US" sz="1400" dirty="0" smtClean="0">
                <a:latin typeface="微软雅黑" pitchFamily="34" charset="-122"/>
                <a:ea typeface="微软雅黑" pitchFamily="34" charset="-122"/>
              </a:rPr>
              <a:t>容易渗透皮肤，短时间进入血液循环</a:t>
            </a:r>
            <a:endParaRPr lang="en-US" altLang="zh-CN" sz="1400" dirty="0" smtClean="0">
              <a:latin typeface="微软雅黑" pitchFamily="34" charset="-122"/>
              <a:ea typeface="微软雅黑" pitchFamily="34" charset="-122"/>
            </a:endParaRPr>
          </a:p>
          <a:p>
            <a:pPr marL="292608" lvl="1" indent="0">
              <a:lnSpc>
                <a:spcPct val="150000"/>
              </a:lnSpc>
              <a:spcBef>
                <a:spcPts val="0"/>
              </a:spcBef>
              <a:buClr>
                <a:schemeClr val="accent1"/>
              </a:buClr>
              <a:buFont typeface="Wingdings" pitchFamily="2" charset="2"/>
              <a:buChar char="Ø"/>
              <a:defRPr/>
            </a:pPr>
            <a:r>
              <a:rPr lang="zh-CN" altLang="en-US" sz="1400" dirty="0" smtClean="0">
                <a:latin typeface="微软雅黑" pitchFamily="34" charset="-122"/>
                <a:ea typeface="微软雅黑" pitchFamily="34" charset="-122"/>
              </a:rPr>
              <a:t>渗透能力是普通化妆品的</a:t>
            </a:r>
            <a:r>
              <a:rPr lang="en-US" altLang="zh-CN" sz="1400" dirty="0">
                <a:latin typeface="微软雅黑" pitchFamily="34" charset="-122"/>
                <a:ea typeface="微软雅黑" pitchFamily="34" charset="-122"/>
              </a:rPr>
              <a:t>70</a:t>
            </a:r>
            <a:r>
              <a:rPr lang="zh-CN" altLang="en-US" sz="1400" dirty="0" smtClean="0">
                <a:latin typeface="微软雅黑" pitchFamily="34" charset="-122"/>
                <a:ea typeface="微软雅黑" pitchFamily="34" charset="-122"/>
              </a:rPr>
              <a:t>倍</a:t>
            </a:r>
            <a:endParaRPr lang="en-US" altLang="zh-CN" sz="1400" dirty="0" smtClean="0">
              <a:latin typeface="微软雅黑" pitchFamily="34" charset="-122"/>
              <a:ea typeface="微软雅黑" pitchFamily="34" charset="-122"/>
            </a:endParaRPr>
          </a:p>
          <a:p>
            <a:pPr marL="292608" lvl="1" indent="0">
              <a:lnSpc>
                <a:spcPct val="150000"/>
              </a:lnSpc>
              <a:spcBef>
                <a:spcPts val="0"/>
              </a:spcBef>
              <a:buClr>
                <a:schemeClr val="accent1"/>
              </a:buClr>
              <a:buFont typeface="Wingdings" pitchFamily="2" charset="2"/>
              <a:buChar char="Ø"/>
              <a:defRPr/>
            </a:pPr>
            <a:r>
              <a:rPr lang="zh-CN" altLang="en-US" sz="2000" dirty="0" smtClean="0">
                <a:latin typeface="微软雅黑" pitchFamily="34" charset="-122"/>
                <a:ea typeface="微软雅黑" pitchFamily="34" charset="-122"/>
              </a:rPr>
              <a:t> </a:t>
            </a:r>
            <a:r>
              <a:rPr lang="zh-CN" altLang="en-US" sz="2000" dirty="0" smtClean="0">
                <a:solidFill>
                  <a:srgbClr val="CC0066"/>
                </a:solidFill>
                <a:latin typeface="微软雅黑" pitchFamily="34" charset="-122"/>
                <a:ea typeface="微软雅黑" pitchFamily="34" charset="-122"/>
              </a:rPr>
              <a:t>主成分包括碳氢化合物、醇类、醛类、酯类等有机化合物</a:t>
            </a:r>
            <a:endParaRPr lang="en-US" altLang="zh-CN" sz="2200" dirty="0" smtClean="0">
              <a:solidFill>
                <a:srgbClr val="CC0066"/>
              </a:solidFill>
              <a:latin typeface="微软雅黑" pitchFamily="34" charset="-122"/>
              <a:ea typeface="微软雅黑" pitchFamily="34" charset="-122"/>
            </a:endParaRPr>
          </a:p>
          <a:p>
            <a:pPr marL="292608" lvl="1" indent="0">
              <a:lnSpc>
                <a:spcPct val="150000"/>
              </a:lnSpc>
              <a:spcBef>
                <a:spcPts val="0"/>
              </a:spcBef>
              <a:buClr>
                <a:schemeClr val="accent1"/>
              </a:buClr>
              <a:buFont typeface="Wingdings" pitchFamily="2" charset="2"/>
              <a:buChar char="l"/>
              <a:defRPr/>
            </a:pPr>
            <a:r>
              <a:rPr lang="zh-CN" altLang="en-US" sz="1400" dirty="0" smtClean="0">
                <a:latin typeface="微软雅黑" pitchFamily="34" charset="-122"/>
                <a:ea typeface="微软雅黑" pitchFamily="34" charset="-122"/>
              </a:rPr>
              <a:t>一滴精油至少含有</a:t>
            </a:r>
            <a:r>
              <a:rPr lang="en-US" altLang="zh-CN" sz="1400" dirty="0" smtClean="0">
                <a:latin typeface="微软雅黑" pitchFamily="34" charset="-122"/>
                <a:ea typeface="微软雅黑" pitchFamily="34" charset="-122"/>
              </a:rPr>
              <a:t>400</a:t>
            </a:r>
            <a:r>
              <a:rPr lang="zh-CN" altLang="en-US" sz="1400" dirty="0" smtClean="0">
                <a:latin typeface="微软雅黑" pitchFamily="34" charset="-122"/>
                <a:ea typeface="微软雅黑" pitchFamily="34" charset="-122"/>
              </a:rPr>
              <a:t>种以上化学成分</a:t>
            </a:r>
            <a:endParaRPr lang="en-US" altLang="zh-CN" sz="1400" dirty="0" smtClean="0">
              <a:latin typeface="微软雅黑" pitchFamily="34" charset="-122"/>
              <a:ea typeface="微软雅黑" pitchFamily="34" charset="-122"/>
            </a:endParaRPr>
          </a:p>
          <a:p>
            <a:pPr marL="0" indent="0">
              <a:lnSpc>
                <a:spcPct val="150000"/>
              </a:lnSpc>
              <a:spcBef>
                <a:spcPts val="0"/>
              </a:spcBef>
              <a:buClr>
                <a:schemeClr val="accent1"/>
              </a:buClr>
              <a:buFont typeface="Wingdings" pitchFamily="2" charset="2"/>
              <a:buChar char="l"/>
              <a:defRPr/>
            </a:pPr>
            <a:r>
              <a:rPr lang="zh-CN" altLang="en-US" sz="2000" dirty="0" smtClean="0">
                <a:latin typeface="微软雅黑" pitchFamily="34" charset="-122"/>
                <a:ea typeface="微软雅黑" pitchFamily="34" charset="-122"/>
              </a:rPr>
              <a:t>  </a:t>
            </a:r>
            <a:r>
              <a:rPr lang="zh-CN" altLang="en-US" sz="2000" dirty="0" smtClean="0">
                <a:solidFill>
                  <a:srgbClr val="CC0066"/>
                </a:solidFill>
                <a:latin typeface="微软雅黑" pitchFamily="34" charset="-122"/>
                <a:ea typeface="微软雅黑" pitchFamily="34" charset="-122"/>
              </a:rPr>
              <a:t>有各种药理作用</a:t>
            </a:r>
            <a:endParaRPr lang="en-US" altLang="zh-CN" sz="2000" dirty="0" smtClean="0">
              <a:solidFill>
                <a:srgbClr val="CC0066"/>
              </a:solidFill>
              <a:latin typeface="微软雅黑" pitchFamily="34" charset="-122"/>
              <a:ea typeface="微软雅黑" pitchFamily="34" charset="-122"/>
            </a:endParaRPr>
          </a:p>
          <a:p>
            <a:pPr marL="0" indent="0">
              <a:lnSpc>
                <a:spcPct val="150000"/>
              </a:lnSpc>
              <a:spcBef>
                <a:spcPts val="0"/>
              </a:spcBef>
              <a:buClr>
                <a:schemeClr val="accent1"/>
              </a:buClr>
              <a:buFont typeface="Wingdings" pitchFamily="2" charset="2"/>
              <a:buChar char="l"/>
              <a:defRPr/>
            </a:pPr>
            <a:r>
              <a:rPr lang="zh-CN" altLang="en-US" sz="2000" dirty="0" smtClean="0">
                <a:solidFill>
                  <a:srgbClr val="CC0066"/>
                </a:solidFill>
                <a:latin typeface="微软雅黑" pitchFamily="34" charset="-122"/>
                <a:ea typeface="微软雅黑" pitchFamily="34" charset="-122"/>
              </a:rPr>
              <a:t>  挥发性。暴露于外界时会迅速蒸发</a:t>
            </a:r>
          </a:p>
          <a:p>
            <a:pPr marL="0" indent="0">
              <a:lnSpc>
                <a:spcPct val="150000"/>
              </a:lnSpc>
              <a:spcBef>
                <a:spcPts val="0"/>
              </a:spcBef>
              <a:buClr>
                <a:schemeClr val="accent1"/>
              </a:buClr>
              <a:buFont typeface="Wingdings" pitchFamily="2" charset="2"/>
              <a:buChar char="l"/>
              <a:defRPr/>
            </a:pPr>
            <a:r>
              <a:rPr lang="zh-CN" altLang="en-US" sz="2000" dirty="0" smtClean="0">
                <a:solidFill>
                  <a:srgbClr val="CC0066"/>
                </a:solidFill>
                <a:latin typeface="微软雅黑" pitchFamily="34" charset="-122"/>
                <a:ea typeface="微软雅黑" pitchFamily="34" charset="-122"/>
              </a:rPr>
              <a:t>  精油成分易受光、热、氧气的影响发生劣化</a:t>
            </a:r>
            <a:endParaRPr lang="en-US" altLang="zh-CN" dirty="0" smtClean="0">
              <a:solidFill>
                <a:srgbClr val="CC0066"/>
              </a:solidFill>
              <a:latin typeface="微软雅黑" pitchFamily="34" charset="-122"/>
              <a:ea typeface="微软雅黑" pitchFamily="34" charset="-122"/>
            </a:endParaRPr>
          </a:p>
        </p:txBody>
      </p:sp>
      <p:sp>
        <p:nvSpPr>
          <p:cNvPr id="7" name="矩形 6"/>
          <p:cNvSpPr/>
          <p:nvPr/>
        </p:nvSpPr>
        <p:spPr>
          <a:xfrm>
            <a:off x="6012160" y="3933056"/>
            <a:ext cx="2088232" cy="216024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CN" altLang="en-US" sz="3200" dirty="0" smtClean="0">
                <a:ln w="10541" cmpd="sng">
                  <a:solidFill>
                    <a:schemeClr val="accent1">
                      <a:shade val="88000"/>
                      <a:satMod val="110000"/>
                    </a:schemeClr>
                  </a:solidFill>
                  <a:prstDash val="solid"/>
                </a:ln>
                <a:solidFill>
                  <a:schemeClr val="tx1">
                    <a:lumMod val="75000"/>
                    <a:lumOff val="25000"/>
                  </a:schemeClr>
                </a:solidFill>
              </a:rPr>
              <a:t>吸收好、</a:t>
            </a:r>
            <a:endParaRPr lang="en-US" altLang="zh-CN" sz="3200" dirty="0" smtClean="0">
              <a:ln w="10541" cmpd="sng">
                <a:solidFill>
                  <a:schemeClr val="accent1">
                    <a:shade val="88000"/>
                    <a:satMod val="110000"/>
                  </a:schemeClr>
                </a:solidFill>
                <a:prstDash val="solid"/>
              </a:ln>
              <a:solidFill>
                <a:schemeClr val="tx1">
                  <a:lumMod val="75000"/>
                  <a:lumOff val="25000"/>
                </a:schemeClr>
              </a:solidFill>
            </a:endParaRPr>
          </a:p>
          <a:p>
            <a:pPr algn="ctr"/>
            <a:r>
              <a:rPr lang="zh-CN" altLang="en-US" sz="3200" dirty="0" smtClean="0">
                <a:ln w="10541" cmpd="sng">
                  <a:solidFill>
                    <a:schemeClr val="accent1">
                      <a:shade val="88000"/>
                      <a:satMod val="110000"/>
                    </a:schemeClr>
                  </a:solidFill>
                  <a:prstDash val="solid"/>
                </a:ln>
                <a:solidFill>
                  <a:schemeClr val="tx1">
                    <a:lumMod val="75000"/>
                    <a:lumOff val="25000"/>
                  </a:schemeClr>
                </a:solidFill>
              </a:rPr>
              <a:t>功效强、</a:t>
            </a:r>
            <a:endParaRPr lang="en-US" altLang="zh-CN" sz="3200" dirty="0" smtClean="0">
              <a:ln w="10541" cmpd="sng">
                <a:solidFill>
                  <a:schemeClr val="accent1">
                    <a:shade val="88000"/>
                    <a:satMod val="110000"/>
                  </a:schemeClr>
                </a:solidFill>
                <a:prstDash val="solid"/>
              </a:ln>
              <a:solidFill>
                <a:schemeClr val="tx1">
                  <a:lumMod val="75000"/>
                  <a:lumOff val="25000"/>
                </a:schemeClr>
              </a:solidFill>
            </a:endParaRPr>
          </a:p>
          <a:p>
            <a:pPr algn="ctr"/>
            <a:r>
              <a:rPr lang="zh-CN" altLang="en-US" sz="3200" dirty="0" smtClean="0">
                <a:ln w="10541" cmpd="sng">
                  <a:solidFill>
                    <a:schemeClr val="accent1">
                      <a:shade val="88000"/>
                      <a:satMod val="110000"/>
                    </a:schemeClr>
                  </a:solidFill>
                  <a:prstDash val="solid"/>
                </a:ln>
                <a:solidFill>
                  <a:schemeClr val="tx1">
                    <a:lumMod val="75000"/>
                    <a:lumOff val="25000"/>
                  </a:schemeClr>
                </a:solidFill>
              </a:rPr>
              <a:t>不易保存</a:t>
            </a:r>
            <a:endParaRPr lang="zh-CN" altLang="en-US" sz="3200" dirty="0">
              <a:solidFill>
                <a:schemeClr val="tx1">
                  <a:lumMod val="75000"/>
                  <a:lumOff val="25000"/>
                </a:schemeClr>
              </a:solidFill>
            </a:endParaRPr>
          </a:p>
        </p:txBody>
      </p:sp>
      <p:sp>
        <p:nvSpPr>
          <p:cNvPr id="5" name="矩形 4"/>
          <p:cNvSpPr/>
          <p:nvPr/>
        </p:nvSpPr>
        <p:spPr>
          <a:xfrm>
            <a:off x="3347864" y="2996952"/>
            <a:ext cx="4564070" cy="261610"/>
          </a:xfrm>
          <a:prstGeom prst="rect">
            <a:avLst/>
          </a:prstGeom>
        </p:spPr>
        <p:txBody>
          <a:bodyPr wrap="none">
            <a:spAutoFit/>
          </a:bodyPr>
          <a:lstStyle/>
          <a:p>
            <a:r>
              <a:rPr lang="zh-CN" altLang="en-US" sz="1100" i="1" dirty="0" smtClean="0"/>
              <a:t>（摘自</a:t>
            </a:r>
            <a:r>
              <a:rPr lang="en-US" altLang="zh-CN" sz="1100" i="1" dirty="0" smtClean="0"/>
              <a:t>Robert </a:t>
            </a:r>
            <a:r>
              <a:rPr lang="en-US" altLang="zh-CN" sz="1100" i="1" dirty="0" err="1" smtClean="0"/>
              <a:t>Tisserand</a:t>
            </a:r>
            <a:r>
              <a:rPr lang="zh-CN" altLang="en-US" sz="1100" i="1" dirty="0" smtClean="0"/>
              <a:t>的经典之作</a:t>
            </a:r>
            <a:r>
              <a:rPr lang="en-US" altLang="zh-CN" sz="1100" i="1" dirty="0" smtClean="0"/>
              <a:t>《The Art of Aromatherapy》</a:t>
            </a:r>
            <a:r>
              <a:rPr lang="zh-CN" altLang="en-US" sz="1100" i="1" dirty="0" smtClean="0"/>
              <a:t>）</a:t>
            </a:r>
            <a:endParaRPr lang="zh-CN" altLang="en-US" sz="1100" i="1" dirty="0"/>
          </a:p>
        </p:txBody>
      </p:sp>
    </p:spTree>
    <p:extLst>
      <p:ext uri="{BB962C8B-B14F-4D97-AF65-F5344CB8AC3E}">
        <p14:creationId xmlns="" xmlns:p14="http://schemas.microsoft.com/office/powerpoint/2010/main" val="503839939"/>
      </p:ext>
    </p:extLst>
  </p:cSld>
  <p:clrMapOvr>
    <a:masterClrMapping/>
  </p:clrMapOvr>
  <p:transition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nodeType="clickEffect">
                                  <p:stCondLst>
                                    <p:cond delay="0"/>
                                  </p:stCondLst>
                                  <p:childTnLst>
                                    <p:animClr clrSpc="rgb" dir="cw">
                                      <p:cBhvr override="childStyle">
                                        <p:cTn id="6" dur="250" autoRev="1" fill="remove"/>
                                        <p:tgtEl>
                                          <p:spTgt spid="3">
                                            <p:txEl>
                                              <p:pRg st="4" end="4"/>
                                            </p:txEl>
                                          </p:spTgt>
                                        </p:tgtEl>
                                        <p:attrNameLst>
                                          <p:attrName>style.color</p:attrName>
                                        </p:attrNameLst>
                                      </p:cBhvr>
                                      <p:to>
                                        <a:schemeClr val="bg1"/>
                                      </p:to>
                                    </p:animClr>
                                    <p:animClr clrSpc="rgb" dir="cw">
                                      <p:cBhvr>
                                        <p:cTn id="7" dur="250" autoRev="1" fill="remove"/>
                                        <p:tgtEl>
                                          <p:spTgt spid="3">
                                            <p:txEl>
                                              <p:pRg st="4" end="4"/>
                                            </p:txEl>
                                          </p:spTgt>
                                        </p:tgtEl>
                                        <p:attrNameLst>
                                          <p:attrName>fillcolor</p:attrName>
                                        </p:attrNameLst>
                                      </p:cBhvr>
                                      <p:to>
                                        <a:schemeClr val="bg1"/>
                                      </p:to>
                                    </p:animClr>
                                    <p:set>
                                      <p:cBhvr>
                                        <p:cTn id="8" dur="250" autoRev="1" fill="remove"/>
                                        <p:tgtEl>
                                          <p:spTgt spid="3">
                                            <p:txEl>
                                              <p:pRg st="4" end="4"/>
                                            </p:txEl>
                                          </p:spTgt>
                                        </p:tgtEl>
                                        <p:attrNameLst>
                                          <p:attrName>fill.type</p:attrName>
                                        </p:attrNameLst>
                                      </p:cBhvr>
                                      <p:to>
                                        <p:strVal val="solid"/>
                                      </p:to>
                                    </p:set>
                                    <p:set>
                                      <p:cBhvr>
                                        <p:cTn id="9" dur="250" autoRev="1" fill="remove"/>
                                        <p:tgtEl>
                                          <p:spTgt spid="3">
                                            <p:txEl>
                                              <p:pRg st="4" end="4"/>
                                            </p:tx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27" presetClass="emph" presetSubtype="0" fill="remove" nodeType="clickEffect">
                                  <p:stCondLst>
                                    <p:cond delay="0"/>
                                  </p:stCondLst>
                                  <p:childTnLst>
                                    <p:animClr clrSpc="rgb" dir="cw">
                                      <p:cBhvr override="childStyle">
                                        <p:cTn id="13" dur="250" autoRev="1" fill="remove"/>
                                        <p:tgtEl>
                                          <p:spTgt spid="3">
                                            <p:txEl>
                                              <p:pRg st="5" end="5"/>
                                            </p:txEl>
                                          </p:spTgt>
                                        </p:tgtEl>
                                        <p:attrNameLst>
                                          <p:attrName>style.color</p:attrName>
                                        </p:attrNameLst>
                                      </p:cBhvr>
                                      <p:to>
                                        <a:schemeClr val="bg1"/>
                                      </p:to>
                                    </p:animClr>
                                    <p:animClr clrSpc="rgb" dir="cw">
                                      <p:cBhvr>
                                        <p:cTn id="14" dur="250" autoRev="1" fill="remove"/>
                                        <p:tgtEl>
                                          <p:spTgt spid="3">
                                            <p:txEl>
                                              <p:pRg st="5" end="5"/>
                                            </p:txEl>
                                          </p:spTgt>
                                        </p:tgtEl>
                                        <p:attrNameLst>
                                          <p:attrName>fillcolor</p:attrName>
                                        </p:attrNameLst>
                                      </p:cBhvr>
                                      <p:to>
                                        <a:schemeClr val="bg1"/>
                                      </p:to>
                                    </p:animClr>
                                    <p:set>
                                      <p:cBhvr>
                                        <p:cTn id="15" dur="250" autoRev="1" fill="remove"/>
                                        <p:tgtEl>
                                          <p:spTgt spid="3">
                                            <p:txEl>
                                              <p:pRg st="5" end="5"/>
                                            </p:txEl>
                                          </p:spTgt>
                                        </p:tgtEl>
                                        <p:attrNameLst>
                                          <p:attrName>fill.type</p:attrName>
                                        </p:attrNameLst>
                                      </p:cBhvr>
                                      <p:to>
                                        <p:strVal val="solid"/>
                                      </p:to>
                                    </p:set>
                                    <p:set>
                                      <p:cBhvr>
                                        <p:cTn id="16" dur="250" autoRev="1" fill="remove"/>
                                        <p:tgtEl>
                                          <p:spTgt spid="3">
                                            <p:txEl>
                                              <p:pRg st="5" end="5"/>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a:xfrm>
            <a:off x="374848" y="548680"/>
            <a:ext cx="4701208" cy="1143000"/>
          </a:xfrm>
        </p:spPr>
        <p:txBody>
          <a:bodyPr>
            <a:normAutofit fontScale="90000"/>
          </a:bodyPr>
          <a:lstStyle/>
          <a:p>
            <a:pPr algn="l"/>
            <a:r>
              <a:rPr lang="zh-CN" altLang="en-US" dirty="0" smtClean="0">
                <a:latin typeface="黑体" pitchFamily="49" charset="-122"/>
                <a:ea typeface="黑体" pitchFamily="49" charset="-122"/>
              </a:rPr>
              <a:t>精油的作用机制</a:t>
            </a:r>
            <a:r>
              <a:rPr lang="en-US" altLang="zh-CN" dirty="0" smtClean="0">
                <a:latin typeface="黑体" pitchFamily="49" charset="-122"/>
                <a:ea typeface="黑体" pitchFamily="49" charset="-122"/>
              </a:rPr>
              <a:t/>
            </a:r>
            <a:br>
              <a:rPr lang="en-US" altLang="zh-CN" dirty="0" smtClean="0">
                <a:latin typeface="黑体" pitchFamily="49" charset="-122"/>
                <a:ea typeface="黑体" pitchFamily="49" charset="-122"/>
              </a:rPr>
            </a:br>
            <a:r>
              <a:rPr lang="en-US" altLang="zh-CN" dirty="0" smtClean="0">
                <a:latin typeface="黑体" pitchFamily="49" charset="-122"/>
                <a:ea typeface="黑体" pitchFamily="49" charset="-122"/>
              </a:rPr>
              <a:t>      ——</a:t>
            </a:r>
            <a:r>
              <a:rPr lang="zh-CN" altLang="en-US" dirty="0" smtClean="0">
                <a:latin typeface="黑体" pitchFamily="49" charset="-122"/>
                <a:ea typeface="黑体" pitchFamily="49" charset="-122"/>
              </a:rPr>
              <a:t>生理</a:t>
            </a:r>
            <a:endParaRPr lang="zh-CN" altLang="en-US" dirty="0">
              <a:latin typeface="黑体" pitchFamily="49" charset="-122"/>
              <a:ea typeface="黑体" pitchFamily="49" charset="-122"/>
            </a:endParaRPr>
          </a:p>
        </p:txBody>
      </p:sp>
      <p:sp>
        <p:nvSpPr>
          <p:cNvPr id="3" name="内容占位符 2"/>
          <p:cNvSpPr>
            <a:spLocks noGrp="1"/>
          </p:cNvSpPr>
          <p:nvPr>
            <p:ph idx="4294967295"/>
          </p:nvPr>
        </p:nvSpPr>
        <p:spPr>
          <a:xfrm>
            <a:off x="384051" y="2133600"/>
            <a:ext cx="3971925" cy="1752600"/>
          </a:xfrm>
        </p:spPr>
        <p:txBody>
          <a:bodyPr/>
          <a:lstStyle/>
          <a:p>
            <a:pPr>
              <a:lnSpc>
                <a:spcPct val="150000"/>
              </a:lnSpc>
            </a:pPr>
            <a:r>
              <a:rPr lang="zh-CN" altLang="en-US" sz="2400" dirty="0" smtClean="0">
                <a:latin typeface="黑体" pitchFamily="49" charset="-122"/>
                <a:ea typeface="黑体" pitchFamily="49" charset="-122"/>
              </a:rPr>
              <a:t>精油的吸收与排泄路径：</a:t>
            </a:r>
            <a:endParaRPr lang="en-US" altLang="zh-CN" sz="2400" dirty="0" smtClean="0">
              <a:latin typeface="黑体" pitchFamily="49" charset="-122"/>
              <a:ea typeface="黑体" pitchFamily="49" charset="-122"/>
            </a:endParaRPr>
          </a:p>
          <a:p>
            <a:pPr lvl="1">
              <a:lnSpc>
                <a:spcPct val="150000"/>
              </a:lnSpc>
            </a:pPr>
            <a:r>
              <a:rPr lang="zh-CN" altLang="en-US" sz="2000" dirty="0" smtClean="0">
                <a:solidFill>
                  <a:schemeClr val="tx1"/>
                </a:solidFill>
                <a:latin typeface="黑体" pitchFamily="49" charset="-122"/>
                <a:ea typeface="黑体" pitchFamily="49" charset="-122"/>
              </a:rPr>
              <a:t>从皮肤系统</a:t>
            </a:r>
            <a:endParaRPr lang="en-US" altLang="zh-CN" sz="2000" dirty="0" smtClean="0">
              <a:solidFill>
                <a:schemeClr val="tx1"/>
              </a:solidFill>
              <a:latin typeface="黑体" pitchFamily="49" charset="-122"/>
              <a:ea typeface="黑体" pitchFamily="49" charset="-122"/>
            </a:endParaRPr>
          </a:p>
          <a:p>
            <a:pPr lvl="1">
              <a:lnSpc>
                <a:spcPct val="150000"/>
              </a:lnSpc>
            </a:pPr>
            <a:r>
              <a:rPr lang="zh-CN" altLang="en-US" sz="2000" dirty="0" smtClean="0">
                <a:solidFill>
                  <a:schemeClr val="tx1"/>
                </a:solidFill>
                <a:latin typeface="黑体" pitchFamily="49" charset="-122"/>
                <a:ea typeface="黑体" pitchFamily="49" charset="-122"/>
              </a:rPr>
              <a:t>从呼吸系统</a:t>
            </a:r>
            <a:endParaRPr lang="en-US" altLang="zh-CN" dirty="0" smtClean="0">
              <a:latin typeface="黑体" pitchFamily="49" charset="-122"/>
              <a:ea typeface="黑体" pitchFamily="49" charset="-122"/>
            </a:endParaRPr>
          </a:p>
        </p:txBody>
      </p:sp>
      <p:pic>
        <p:nvPicPr>
          <p:cNvPr id="4" name="Picture 2" descr="C:\Users\DELL\Desktop\精油的吸收路径.jpg"/>
          <p:cNvPicPr>
            <a:picLocks noChangeAspect="1" noChangeArrowheads="1"/>
          </p:cNvPicPr>
          <p:nvPr/>
        </p:nvPicPr>
        <p:blipFill>
          <a:blip r:embed="rId2" cstate="print"/>
          <a:srcRect l="2857" t="4065"/>
          <a:stretch>
            <a:fillRect/>
          </a:stretch>
        </p:blipFill>
        <p:spPr bwMode="auto">
          <a:xfrm>
            <a:off x="4499992" y="369103"/>
            <a:ext cx="4487187" cy="6228249"/>
          </a:xfrm>
          <a:prstGeom prst="rect">
            <a:avLst/>
          </a:prstGeom>
          <a:noFill/>
        </p:spPr>
      </p:pic>
      <p:sp>
        <p:nvSpPr>
          <p:cNvPr id="5" name="右箭头 4"/>
          <p:cNvSpPr/>
          <p:nvPr/>
        </p:nvSpPr>
        <p:spPr>
          <a:xfrm rot="10800000">
            <a:off x="3857620" y="5000635"/>
            <a:ext cx="571504" cy="428628"/>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6" name="圆角矩形 5"/>
          <p:cNvSpPr/>
          <p:nvPr/>
        </p:nvSpPr>
        <p:spPr>
          <a:xfrm>
            <a:off x="500034" y="4500570"/>
            <a:ext cx="3357586" cy="1500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nSpc>
                <a:spcPct val="150000"/>
              </a:lnSpc>
              <a:buFont typeface="Arial" pitchFamily="34" charset="0"/>
              <a:buChar char="•"/>
            </a:pPr>
            <a:r>
              <a:rPr lang="zh-CN" altLang="en-US" dirty="0" smtClean="0">
                <a:solidFill>
                  <a:schemeClr val="tx1"/>
                </a:solidFill>
              </a:rPr>
              <a:t> 直接入血，发挥疗效</a:t>
            </a:r>
            <a:endParaRPr lang="en-US" altLang="zh-CN" dirty="0" smtClean="0">
              <a:solidFill>
                <a:schemeClr val="tx1"/>
              </a:solidFill>
            </a:endParaRPr>
          </a:p>
          <a:p>
            <a:pPr>
              <a:lnSpc>
                <a:spcPct val="150000"/>
              </a:lnSpc>
              <a:buFont typeface="Arial" pitchFamily="34" charset="0"/>
              <a:buChar char="•"/>
            </a:pPr>
            <a:r>
              <a:rPr lang="en-US" altLang="zh-CN" dirty="0" smtClean="0">
                <a:solidFill>
                  <a:schemeClr val="tx1"/>
                </a:solidFill>
              </a:rPr>
              <a:t> 24</a:t>
            </a:r>
            <a:r>
              <a:rPr lang="zh-CN" altLang="en-US" dirty="0" smtClean="0">
                <a:solidFill>
                  <a:schemeClr val="tx1"/>
                </a:solidFill>
              </a:rPr>
              <a:t>小时内可从人体内代谢出去，安全无副作用</a:t>
            </a:r>
          </a:p>
        </p:txBody>
      </p:sp>
    </p:spTree>
    <p:extLst>
      <p:ext uri="{BB962C8B-B14F-4D97-AF65-F5344CB8AC3E}">
        <p14:creationId xmlns="" xmlns:p14="http://schemas.microsoft.com/office/powerpoint/2010/main" val="695017762"/>
      </p:ext>
    </p:extLst>
  </p:cSld>
  <p:clrMapOvr>
    <a:masterClrMapping/>
  </p:clrMapOvr>
  <p:transition advTm="14567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557808"/>
            <a:ext cx="4485184" cy="1143000"/>
          </a:xfrm>
        </p:spPr>
        <p:txBody>
          <a:bodyPr>
            <a:noAutofit/>
          </a:bodyPr>
          <a:lstStyle/>
          <a:p>
            <a:pPr algn="l"/>
            <a:r>
              <a:rPr lang="zh-CN" altLang="en-US" dirty="0" smtClean="0">
                <a:latin typeface="黑体" pitchFamily="49" charset="-122"/>
                <a:ea typeface="黑体" pitchFamily="49" charset="-122"/>
              </a:rPr>
              <a:t>精油的作用机制</a:t>
            </a:r>
            <a:r>
              <a:rPr lang="en-US" altLang="zh-CN" dirty="0" smtClean="0">
                <a:latin typeface="黑体" pitchFamily="49" charset="-122"/>
                <a:ea typeface="黑体" pitchFamily="49" charset="-122"/>
              </a:rPr>
              <a:t/>
            </a:r>
            <a:br>
              <a:rPr lang="en-US" altLang="zh-CN" dirty="0" smtClean="0">
                <a:latin typeface="黑体" pitchFamily="49" charset="-122"/>
                <a:ea typeface="黑体" pitchFamily="49" charset="-122"/>
              </a:rPr>
            </a:br>
            <a:r>
              <a:rPr lang="en-US" altLang="zh-CN" dirty="0" smtClean="0">
                <a:latin typeface="黑体" pitchFamily="49" charset="-122"/>
                <a:ea typeface="黑体" pitchFamily="49" charset="-122"/>
              </a:rPr>
              <a:t>    ——</a:t>
            </a:r>
            <a:r>
              <a:rPr lang="zh-CN" altLang="en-US" dirty="0" smtClean="0">
                <a:latin typeface="黑体" pitchFamily="49" charset="-122"/>
                <a:ea typeface="黑体" pitchFamily="49" charset="-122"/>
              </a:rPr>
              <a:t>心理</a:t>
            </a:r>
          </a:p>
        </p:txBody>
      </p:sp>
      <p:pic>
        <p:nvPicPr>
          <p:cNvPr id="4" name="Picture 2" descr="C:\Users\DELL\Desktop\嗅觉.jpg"/>
          <p:cNvPicPr>
            <a:picLocks noChangeAspect="1" noChangeArrowheads="1"/>
          </p:cNvPicPr>
          <p:nvPr/>
        </p:nvPicPr>
        <p:blipFill>
          <a:blip r:embed="rId2" cstate="print"/>
          <a:srcRect l="6155" t="4166" r="11364"/>
          <a:stretch>
            <a:fillRect/>
          </a:stretch>
        </p:blipFill>
        <p:spPr bwMode="auto">
          <a:xfrm>
            <a:off x="4357686" y="285728"/>
            <a:ext cx="4786314" cy="6572272"/>
          </a:xfrm>
          <a:prstGeom prst="rect">
            <a:avLst/>
          </a:prstGeom>
          <a:noFill/>
        </p:spPr>
      </p:pic>
      <p:sp>
        <p:nvSpPr>
          <p:cNvPr id="6" name="圆角矩形 5"/>
          <p:cNvSpPr/>
          <p:nvPr/>
        </p:nvSpPr>
        <p:spPr>
          <a:xfrm>
            <a:off x="714348" y="3929066"/>
            <a:ext cx="2643206" cy="2428892"/>
          </a:xfrm>
          <a:prstGeom prst="roundRect">
            <a:avLst/>
          </a:prstGeom>
          <a:ln w="28575">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zh-CN" altLang="en-US" dirty="0" smtClean="0">
                <a:solidFill>
                  <a:schemeClr val="tx1"/>
                </a:solidFill>
                <a:latin typeface="微软雅黑" pitchFamily="34" charset="-122"/>
                <a:ea typeface="微软雅黑" pitchFamily="34" charset="-122"/>
              </a:rPr>
              <a:t>女性更年期</a:t>
            </a:r>
            <a:endParaRPr lang="en-US" altLang="zh-CN" dirty="0" smtClean="0">
              <a:solidFill>
                <a:schemeClr val="tx1"/>
              </a:solidFill>
              <a:latin typeface="微软雅黑" pitchFamily="34" charset="-122"/>
              <a:ea typeface="微软雅黑" pitchFamily="34" charset="-122"/>
            </a:endParaRPr>
          </a:p>
          <a:p>
            <a:pPr algn="ctr">
              <a:lnSpc>
                <a:spcPct val="150000"/>
              </a:lnSpc>
            </a:pPr>
            <a:r>
              <a:rPr lang="zh-CN" altLang="en-US" dirty="0" smtClean="0">
                <a:solidFill>
                  <a:schemeClr val="tx1"/>
                </a:solidFill>
                <a:latin typeface="微软雅黑" pitchFamily="34" charset="-122"/>
                <a:ea typeface="微软雅黑" pitchFamily="34" charset="-122"/>
              </a:rPr>
              <a:t>经前候群症</a:t>
            </a:r>
            <a:endParaRPr lang="en-US" altLang="zh-CN" dirty="0" smtClean="0">
              <a:solidFill>
                <a:schemeClr val="tx1"/>
              </a:solidFill>
              <a:latin typeface="微软雅黑" pitchFamily="34" charset="-122"/>
              <a:ea typeface="微软雅黑" pitchFamily="34" charset="-122"/>
            </a:endParaRPr>
          </a:p>
          <a:p>
            <a:pPr algn="ctr">
              <a:lnSpc>
                <a:spcPct val="150000"/>
              </a:lnSpc>
            </a:pPr>
            <a:r>
              <a:rPr lang="zh-CN" altLang="en-US" dirty="0" smtClean="0">
                <a:solidFill>
                  <a:schemeClr val="tx1"/>
                </a:solidFill>
                <a:latin typeface="微软雅黑" pitchFamily="34" charset="-122"/>
                <a:ea typeface="微软雅黑" pitchFamily="34" charset="-122"/>
              </a:rPr>
              <a:t>考试压力</a:t>
            </a:r>
            <a:endParaRPr lang="en-US" altLang="zh-CN" dirty="0" smtClean="0">
              <a:solidFill>
                <a:schemeClr val="tx1"/>
              </a:solidFill>
              <a:latin typeface="微软雅黑" pitchFamily="34" charset="-122"/>
              <a:ea typeface="微软雅黑" pitchFamily="34" charset="-122"/>
            </a:endParaRPr>
          </a:p>
          <a:p>
            <a:pPr algn="ctr">
              <a:lnSpc>
                <a:spcPct val="150000"/>
              </a:lnSpc>
            </a:pPr>
            <a:r>
              <a:rPr lang="zh-CN" altLang="en-US" dirty="0" smtClean="0">
                <a:solidFill>
                  <a:schemeClr val="tx1"/>
                </a:solidFill>
                <a:latin typeface="微软雅黑" pitchFamily="34" charset="-122"/>
                <a:ea typeface="微软雅黑" pitchFamily="34" charset="-122"/>
              </a:rPr>
              <a:t>工作压力</a:t>
            </a:r>
            <a:endParaRPr lang="en-US" altLang="zh-CN" dirty="0" smtClean="0">
              <a:solidFill>
                <a:schemeClr val="tx1"/>
              </a:solidFill>
              <a:latin typeface="微软雅黑" pitchFamily="34" charset="-122"/>
              <a:ea typeface="微软雅黑" pitchFamily="34" charset="-122"/>
            </a:endParaRPr>
          </a:p>
          <a:p>
            <a:pPr algn="ctr">
              <a:lnSpc>
                <a:spcPct val="150000"/>
              </a:lnSpc>
            </a:pPr>
            <a:r>
              <a:rPr lang="zh-CN" altLang="en-US" dirty="0" smtClean="0">
                <a:solidFill>
                  <a:schemeClr val="tx1"/>
                </a:solidFill>
                <a:latin typeface="微软雅黑" pitchFamily="34" charset="-122"/>
                <a:ea typeface="微软雅黑" pitchFamily="34" charset="-122"/>
              </a:rPr>
              <a:t>失眠</a:t>
            </a:r>
            <a:r>
              <a:rPr lang="en-US" altLang="zh-CN" dirty="0" smtClean="0">
                <a:solidFill>
                  <a:schemeClr val="tx1"/>
                </a:solidFill>
                <a:latin typeface="微软雅黑" pitchFamily="34" charset="-122"/>
                <a:ea typeface="微软雅黑" pitchFamily="34" charset="-122"/>
              </a:rPr>
              <a:t>……</a:t>
            </a:r>
            <a:endParaRPr lang="zh-CN" altLang="en-US" dirty="0">
              <a:solidFill>
                <a:schemeClr val="tx1"/>
              </a:solidFill>
              <a:latin typeface="微软雅黑" pitchFamily="34" charset="-122"/>
              <a:ea typeface="微软雅黑" pitchFamily="34" charset="-122"/>
            </a:endParaRPr>
          </a:p>
        </p:txBody>
      </p:sp>
      <p:sp>
        <p:nvSpPr>
          <p:cNvPr id="5" name="TextBox 4"/>
          <p:cNvSpPr txBox="1"/>
          <p:nvPr/>
        </p:nvSpPr>
        <p:spPr>
          <a:xfrm>
            <a:off x="1463740" y="3702610"/>
            <a:ext cx="1107996"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zh-CN" altLang="en-US" dirty="0" smtClean="0">
                <a:latin typeface="微软雅黑" pitchFamily="34" charset="-122"/>
                <a:ea typeface="微软雅黑" pitchFamily="34" charset="-122"/>
              </a:rPr>
              <a:t>适用范围</a:t>
            </a:r>
            <a:endParaRPr lang="zh-CN" altLang="en-US" dirty="0">
              <a:latin typeface="微软雅黑" pitchFamily="34" charset="-122"/>
              <a:ea typeface="微软雅黑" pitchFamily="34" charset="-122"/>
            </a:endParaRPr>
          </a:p>
        </p:txBody>
      </p:sp>
      <p:sp>
        <p:nvSpPr>
          <p:cNvPr id="7" name="右箭头 6"/>
          <p:cNvSpPr/>
          <p:nvPr/>
        </p:nvSpPr>
        <p:spPr>
          <a:xfrm rot="10800000">
            <a:off x="3500431" y="4786322"/>
            <a:ext cx="642942" cy="642942"/>
          </a:xfrm>
          <a:prstGeom prst="rightArrow">
            <a:avLst>
              <a:gd name="adj1" fmla="val 50000"/>
              <a:gd name="adj2" fmla="val 450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500034" y="2300679"/>
            <a:ext cx="3429024" cy="1113766"/>
          </a:xfrm>
          <a:prstGeom prst="rect">
            <a:avLst/>
          </a:prstGeom>
          <a:noFill/>
        </p:spPr>
        <p:txBody>
          <a:bodyPr wrap="square" rtlCol="0">
            <a:spAutoFit/>
          </a:bodyPr>
          <a:lstStyle/>
          <a:p>
            <a:pPr marL="365760" indent="-256032">
              <a:lnSpc>
                <a:spcPct val="150000"/>
              </a:lnSpc>
              <a:spcBef>
                <a:spcPts val="300"/>
              </a:spcBef>
              <a:buClr>
                <a:schemeClr val="accent3"/>
              </a:buClr>
              <a:buFont typeface="Georgia"/>
              <a:buChar char="•"/>
            </a:pPr>
            <a:r>
              <a:rPr lang="zh-CN" altLang="en-US" sz="2400" dirty="0" smtClean="0">
                <a:latin typeface="黑体" pitchFamily="49" charset="-122"/>
                <a:ea typeface="黑体" pitchFamily="49" charset="-122"/>
              </a:rPr>
              <a:t>芳香分子主要作用于“自主神经系统”</a:t>
            </a:r>
          </a:p>
        </p:txBody>
      </p:sp>
    </p:spTree>
    <p:extLst>
      <p:ext uri="{BB962C8B-B14F-4D97-AF65-F5344CB8AC3E}">
        <p14:creationId xmlns="" xmlns:p14="http://schemas.microsoft.com/office/powerpoint/2010/main" val="1705895129"/>
      </p:ext>
    </p:extLst>
  </p:cSld>
  <p:clrMapOvr>
    <a:masterClrMapping/>
  </p:clrMapOvr>
  <p:transition advTm="12904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zh-CN" altLang="en-US" dirty="0" smtClean="0">
                <a:latin typeface="微软雅黑" pitchFamily="34" charset="-122"/>
                <a:ea typeface="微软雅黑" pitchFamily="34" charset="-122"/>
              </a:rPr>
              <a:t>精油的萃取方法</a:t>
            </a:r>
            <a:endParaRPr lang="zh-CN" altLang="en-US" dirty="0">
              <a:latin typeface="微软雅黑" pitchFamily="34" charset="-122"/>
              <a:ea typeface="微软雅黑" pitchFamily="34" charset="-122"/>
            </a:endParaRPr>
          </a:p>
        </p:txBody>
      </p:sp>
      <p:sp>
        <p:nvSpPr>
          <p:cNvPr id="3" name="内容占位符 2"/>
          <p:cNvSpPr>
            <a:spLocks noGrp="1"/>
          </p:cNvSpPr>
          <p:nvPr>
            <p:ph idx="4294967295"/>
          </p:nvPr>
        </p:nvSpPr>
        <p:spPr>
          <a:xfrm>
            <a:off x="0" y="1341438"/>
            <a:ext cx="3095625" cy="935037"/>
          </a:xfrm>
        </p:spPr>
        <p:txBody>
          <a:bodyPr>
            <a:normAutofit fontScale="85000" lnSpcReduction="10000"/>
          </a:bodyPr>
          <a:lstStyle/>
          <a:p>
            <a:r>
              <a:rPr lang="zh-CN" altLang="en-US" dirty="0" smtClean="0">
                <a:latin typeface="微软雅黑" pitchFamily="34" charset="-122"/>
                <a:ea typeface="微软雅黑" pitchFamily="34" charset="-122"/>
              </a:rPr>
              <a:t>蒸馏法</a:t>
            </a:r>
            <a:endParaRPr lang="en-US" altLang="zh-CN" dirty="0" smtClean="0">
              <a:latin typeface="微软雅黑" pitchFamily="34" charset="-122"/>
              <a:ea typeface="微软雅黑" pitchFamily="34" charset="-122"/>
            </a:endParaRPr>
          </a:p>
          <a:p>
            <a:r>
              <a:rPr lang="zh-CN" altLang="en-US" dirty="0" smtClean="0">
                <a:latin typeface="微软雅黑" pitchFamily="34" charset="-122"/>
                <a:ea typeface="微软雅黑" pitchFamily="34" charset="-122"/>
              </a:rPr>
              <a:t>压榨法 →柑橘类</a:t>
            </a:r>
            <a:endParaRPr lang="zh-CN" altLang="en-US" dirty="0">
              <a:latin typeface="微软雅黑" pitchFamily="34" charset="-122"/>
              <a:ea typeface="微软雅黑" pitchFamily="34" charset="-122"/>
            </a:endParaRPr>
          </a:p>
        </p:txBody>
      </p:sp>
      <p:pic>
        <p:nvPicPr>
          <p:cNvPr id="4" name="Picture 3" descr="C:\Users\DELL\Desktop\压榨法.jpg"/>
          <p:cNvPicPr>
            <a:picLocks noChangeAspect="1" noChangeArrowheads="1"/>
          </p:cNvPicPr>
          <p:nvPr/>
        </p:nvPicPr>
        <p:blipFill>
          <a:blip r:embed="rId2" cstate="print"/>
          <a:srcRect l="12264" t="3606" r="5977" b="2644"/>
          <a:stretch>
            <a:fillRect/>
          </a:stretch>
        </p:blipFill>
        <p:spPr bwMode="auto">
          <a:xfrm>
            <a:off x="5076056" y="1013810"/>
            <a:ext cx="3816424" cy="4961352"/>
          </a:xfrm>
          <a:prstGeom prst="rect">
            <a:avLst/>
          </a:prstGeom>
          <a:noFill/>
        </p:spPr>
      </p:pic>
      <p:pic>
        <p:nvPicPr>
          <p:cNvPr id="5" name="Picture 2" descr="C:\Users\DELL\Desktop\未标题-1.jpg"/>
          <p:cNvPicPr>
            <a:picLocks noChangeAspect="1" noChangeArrowheads="1"/>
          </p:cNvPicPr>
          <p:nvPr/>
        </p:nvPicPr>
        <p:blipFill>
          <a:blip r:embed="rId3" cstate="print"/>
          <a:srcRect l="10359" t="2572" r="5041" b="4835"/>
          <a:stretch>
            <a:fillRect/>
          </a:stretch>
        </p:blipFill>
        <p:spPr bwMode="auto">
          <a:xfrm>
            <a:off x="251520" y="2420888"/>
            <a:ext cx="4809250" cy="3533326"/>
          </a:xfrm>
          <a:prstGeom prst="rect">
            <a:avLst/>
          </a:prstGeom>
          <a:noFill/>
        </p:spPr>
      </p:pic>
    </p:spTree>
    <p:extLst>
      <p:ext uri="{BB962C8B-B14F-4D97-AF65-F5344CB8AC3E}">
        <p14:creationId xmlns="" xmlns:p14="http://schemas.microsoft.com/office/powerpoint/2010/main" val="1289801761"/>
      </p:ext>
    </p:extLst>
  </p:cSld>
  <p:clrMapOvr>
    <a:masterClrMapping/>
  </p:clrMapOvr>
  <p:transition advTm="383481"/>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6082" name="Picture 2" descr="http://d6.yihaodianimg.com/N02/M09/E5/E8/CgQCsVJs9bmAb9BZAAUe-QJHg4M41100.jpg"/>
          <p:cNvPicPr>
            <a:picLocks noChangeAspect="1" noChangeArrowheads="1"/>
          </p:cNvPicPr>
          <p:nvPr/>
        </p:nvPicPr>
        <p:blipFill>
          <a:blip r:embed="rId2" cstate="print"/>
          <a:srcRect l="18450"/>
          <a:stretch>
            <a:fillRect/>
          </a:stretch>
        </p:blipFill>
        <p:spPr bwMode="auto">
          <a:xfrm>
            <a:off x="5220072" y="1556792"/>
            <a:ext cx="3923928" cy="4811688"/>
          </a:xfrm>
          <a:prstGeom prst="rect">
            <a:avLst/>
          </a:prstGeom>
          <a:noFill/>
        </p:spPr>
      </p:pic>
      <p:sp>
        <p:nvSpPr>
          <p:cNvPr id="2" name="标题 1"/>
          <p:cNvSpPr>
            <a:spLocks noGrp="1"/>
          </p:cNvSpPr>
          <p:nvPr>
            <p:ph type="title"/>
          </p:nvPr>
        </p:nvSpPr>
        <p:spPr/>
        <p:txBody>
          <a:bodyPr/>
          <a:lstStyle/>
          <a:p>
            <a:r>
              <a:rPr lang="zh-CN" altLang="en-US" dirty="0" smtClean="0"/>
              <a:t>精油的保存方法</a:t>
            </a:r>
            <a:endParaRPr lang="zh-CN" altLang="en-US" dirty="0"/>
          </a:p>
        </p:txBody>
      </p:sp>
      <p:sp>
        <p:nvSpPr>
          <p:cNvPr id="3" name="内容占位符 2"/>
          <p:cNvSpPr>
            <a:spLocks noGrp="1"/>
          </p:cNvSpPr>
          <p:nvPr>
            <p:ph idx="4294967295"/>
          </p:nvPr>
        </p:nvSpPr>
        <p:spPr>
          <a:xfrm>
            <a:off x="755576" y="1785938"/>
            <a:ext cx="6033864" cy="2219126"/>
          </a:xfrm>
        </p:spPr>
        <p:txBody>
          <a:bodyPr>
            <a:normAutofit/>
          </a:bodyPr>
          <a:lstStyle/>
          <a:p>
            <a:pPr>
              <a:lnSpc>
                <a:spcPct val="150000"/>
              </a:lnSpc>
            </a:pPr>
            <a:r>
              <a:rPr lang="zh-CN" altLang="en-US" sz="2400" dirty="0" smtClean="0"/>
              <a:t>恒定低温、避光、通风</a:t>
            </a:r>
            <a:endParaRPr lang="en-US" altLang="zh-CN" sz="2400" dirty="0" smtClean="0"/>
          </a:p>
          <a:p>
            <a:pPr>
              <a:lnSpc>
                <a:spcPct val="150000"/>
              </a:lnSpc>
            </a:pPr>
            <a:r>
              <a:rPr lang="zh-CN" altLang="en-US" sz="2400" dirty="0" smtClean="0"/>
              <a:t>每次用后擦拭瓶口，防止氧化</a:t>
            </a:r>
            <a:endParaRPr lang="en-US" altLang="zh-CN" sz="2400" dirty="0" smtClean="0"/>
          </a:p>
          <a:p>
            <a:pPr>
              <a:lnSpc>
                <a:spcPct val="150000"/>
              </a:lnSpc>
            </a:pPr>
            <a:r>
              <a:rPr lang="zh-CN" altLang="en-US" sz="2400" dirty="0" smtClean="0"/>
              <a:t>开封后尽快使用</a:t>
            </a:r>
            <a:endParaRPr lang="en-US" altLang="zh-CN" sz="2400" dirty="0" smtClean="0"/>
          </a:p>
        </p:txBody>
      </p:sp>
    </p:spTree>
    <p:extLst>
      <p:ext uri="{BB962C8B-B14F-4D97-AF65-F5344CB8AC3E}">
        <p14:creationId xmlns="" xmlns:p14="http://schemas.microsoft.com/office/powerpoint/2010/main" val="2782061498"/>
      </p:ext>
    </p:extLst>
  </p:cSld>
  <p:clrMapOvr>
    <a:masterClrMapping/>
  </p:clrMapOvr>
  <p:transition advTm="181273"/>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标题 2"/>
          <p:cNvSpPr>
            <a:spLocks noGrp="1"/>
          </p:cNvSpPr>
          <p:nvPr>
            <p:ph type="title"/>
          </p:nvPr>
        </p:nvSpPr>
        <p:spPr>
          <a:xfrm>
            <a:off x="457200" y="274638"/>
            <a:ext cx="4762872" cy="1143000"/>
          </a:xfrm>
        </p:spPr>
        <p:txBody>
          <a:bodyPr vert="horz" anchor="ctr">
            <a:normAutofit/>
          </a:bodyPr>
          <a:lstStyle/>
          <a:p>
            <a:r>
              <a:rPr lang="zh-CN" altLang="en-US" dirty="0" smtClean="0"/>
              <a:t>精油的使用</a:t>
            </a:r>
            <a:r>
              <a:rPr lang="zh-CN" altLang="en-US" dirty="0"/>
              <a:t>方法</a:t>
            </a:r>
          </a:p>
        </p:txBody>
      </p:sp>
      <p:sp>
        <p:nvSpPr>
          <p:cNvPr id="2" name="内容占位符 1"/>
          <p:cNvSpPr>
            <a:spLocks noGrp="1"/>
          </p:cNvSpPr>
          <p:nvPr>
            <p:ph idx="4294967295"/>
          </p:nvPr>
        </p:nvSpPr>
        <p:spPr>
          <a:xfrm>
            <a:off x="288032" y="1644204"/>
            <a:ext cx="7092280" cy="3152948"/>
          </a:xfrm>
        </p:spPr>
        <p:txBody>
          <a:bodyPr>
            <a:normAutofit fontScale="92500" lnSpcReduction="20000"/>
          </a:bodyPr>
          <a:lstStyle/>
          <a:p>
            <a:pPr>
              <a:lnSpc>
                <a:spcPct val="150000"/>
              </a:lnSpc>
            </a:pPr>
            <a:r>
              <a:rPr lang="zh-CN" altLang="en-US" sz="2400" dirty="0" smtClean="0">
                <a:solidFill>
                  <a:srgbClr val="CC0066"/>
                </a:solidFill>
              </a:rPr>
              <a:t>配合护肤品：滴一滴与护肤品混合后使用（玫瑰）</a:t>
            </a:r>
            <a:endParaRPr lang="en-US" altLang="zh-CN" sz="2400" dirty="0" smtClean="0">
              <a:solidFill>
                <a:srgbClr val="CC0066"/>
              </a:solidFill>
            </a:endParaRPr>
          </a:p>
          <a:p>
            <a:pPr>
              <a:lnSpc>
                <a:spcPct val="150000"/>
              </a:lnSpc>
            </a:pPr>
            <a:r>
              <a:rPr lang="zh-CN" altLang="en-US" sz="2400" dirty="0" smtClean="0">
                <a:solidFill>
                  <a:srgbClr val="CC0066"/>
                </a:solidFill>
              </a:rPr>
              <a:t>居家生活：家具清洁、拖地、洗衣</a:t>
            </a:r>
            <a:endParaRPr lang="en-US" altLang="zh-CN" sz="2400" dirty="0" smtClean="0">
              <a:solidFill>
                <a:srgbClr val="CC0066"/>
              </a:solidFill>
            </a:endParaRPr>
          </a:p>
          <a:p>
            <a:pPr>
              <a:lnSpc>
                <a:spcPct val="150000"/>
              </a:lnSpc>
            </a:pPr>
            <a:r>
              <a:rPr lang="zh-CN" altLang="en-US" sz="2400" dirty="0" smtClean="0">
                <a:solidFill>
                  <a:srgbClr val="CC0066"/>
                </a:solidFill>
              </a:rPr>
              <a:t>扩香：香薰机、香炉、吸入</a:t>
            </a:r>
            <a:endParaRPr lang="en-US" altLang="zh-CN" sz="2400" dirty="0" smtClean="0">
              <a:solidFill>
                <a:srgbClr val="CC0066"/>
              </a:solidFill>
            </a:endParaRPr>
          </a:p>
          <a:p>
            <a:pPr>
              <a:lnSpc>
                <a:spcPct val="150000"/>
              </a:lnSpc>
            </a:pPr>
            <a:r>
              <a:rPr lang="zh-CN" altLang="en-US" sz="2400" dirty="0" smtClean="0">
                <a:solidFill>
                  <a:srgbClr val="CC0066"/>
                </a:solidFill>
              </a:rPr>
              <a:t>芳香浴：泡澡、手浴足浴、湿布冷</a:t>
            </a:r>
            <a:r>
              <a:rPr lang="en-US" altLang="zh-CN" sz="2400" dirty="0" smtClean="0">
                <a:solidFill>
                  <a:srgbClr val="CC0066"/>
                </a:solidFill>
              </a:rPr>
              <a:t>/</a:t>
            </a:r>
            <a:r>
              <a:rPr lang="zh-CN" altLang="en-US" sz="2400" dirty="0" smtClean="0">
                <a:solidFill>
                  <a:srgbClr val="CC0066"/>
                </a:solidFill>
              </a:rPr>
              <a:t>热敷</a:t>
            </a:r>
            <a:endParaRPr lang="en-US" altLang="zh-CN" sz="2400" dirty="0" smtClean="0">
              <a:solidFill>
                <a:srgbClr val="CC0066"/>
              </a:solidFill>
            </a:endParaRPr>
          </a:p>
          <a:p>
            <a:pPr>
              <a:lnSpc>
                <a:spcPct val="150000"/>
              </a:lnSpc>
            </a:pPr>
            <a:r>
              <a:rPr lang="zh-CN" altLang="en-US" sz="2400" dirty="0" smtClean="0">
                <a:solidFill>
                  <a:srgbClr val="CC0066"/>
                </a:solidFill>
              </a:rPr>
              <a:t>芳香按摩</a:t>
            </a:r>
            <a:endParaRPr lang="en-US" altLang="zh-CN" sz="2400" dirty="0" smtClean="0">
              <a:solidFill>
                <a:srgbClr val="CC0066"/>
              </a:solidFill>
            </a:endParaRPr>
          </a:p>
          <a:p>
            <a:pPr>
              <a:lnSpc>
                <a:spcPct val="150000"/>
              </a:lnSpc>
            </a:pPr>
            <a:r>
              <a:rPr lang="zh-CN" altLang="en-US" sz="2400" dirty="0" smtClean="0">
                <a:solidFill>
                  <a:srgbClr val="CC0066"/>
                </a:solidFill>
              </a:rPr>
              <a:t>芳香</a:t>
            </a:r>
            <a:r>
              <a:rPr lang="en-US" altLang="zh-CN" sz="2400" dirty="0" smtClean="0">
                <a:solidFill>
                  <a:srgbClr val="CC0066"/>
                </a:solidFill>
              </a:rPr>
              <a:t>DIY</a:t>
            </a:r>
            <a:r>
              <a:rPr lang="zh-CN" altLang="en-US" sz="2400" dirty="0" smtClean="0">
                <a:solidFill>
                  <a:srgbClr val="CC0066"/>
                </a:solidFill>
              </a:rPr>
              <a:t>：手工皂</a:t>
            </a:r>
            <a:endParaRPr lang="en-US" altLang="zh-CN" sz="2400" dirty="0" smtClean="0">
              <a:solidFill>
                <a:srgbClr val="CC0066"/>
              </a:solidFill>
            </a:endParaRPr>
          </a:p>
          <a:p>
            <a:endParaRPr lang="en-US" altLang="zh-CN" sz="2000" dirty="0" smtClean="0"/>
          </a:p>
          <a:p>
            <a:endParaRPr lang="en-US" altLang="zh-CN" sz="2000" dirty="0" smtClean="0"/>
          </a:p>
          <a:p>
            <a:endParaRPr lang="zh-CN" altLang="en-US" dirty="0"/>
          </a:p>
        </p:txBody>
      </p:sp>
      <p:pic>
        <p:nvPicPr>
          <p:cNvPr id="4098" name="Picture 2"/>
          <p:cNvPicPr>
            <a:picLocks noChangeAspect="1" noChangeArrowheads="1"/>
          </p:cNvPicPr>
          <p:nvPr/>
        </p:nvPicPr>
        <p:blipFill>
          <a:blip r:embed="rId2" cstate="print"/>
          <a:srcRect/>
          <a:stretch>
            <a:fillRect/>
          </a:stretch>
        </p:blipFill>
        <p:spPr bwMode="auto">
          <a:xfrm>
            <a:off x="5446521" y="2132856"/>
            <a:ext cx="1217025" cy="1220713"/>
          </a:xfrm>
          <a:prstGeom prst="rect">
            <a:avLst/>
          </a:prstGeom>
          <a:ln>
            <a:noFill/>
          </a:ln>
          <a:effectLst>
            <a:softEdge rad="112500"/>
          </a:effectLst>
        </p:spPr>
      </p:pic>
      <p:pic>
        <p:nvPicPr>
          <p:cNvPr id="4099" name="Picture 3"/>
          <p:cNvPicPr>
            <a:picLocks noChangeAspect="1" noChangeArrowheads="1"/>
          </p:cNvPicPr>
          <p:nvPr/>
        </p:nvPicPr>
        <p:blipFill>
          <a:blip r:embed="rId3" cstate="print"/>
          <a:srcRect/>
          <a:stretch>
            <a:fillRect/>
          </a:stretch>
        </p:blipFill>
        <p:spPr bwMode="auto">
          <a:xfrm>
            <a:off x="6663546" y="2171708"/>
            <a:ext cx="1235663" cy="1143008"/>
          </a:xfrm>
          <a:prstGeom prst="rect">
            <a:avLst/>
          </a:prstGeom>
          <a:ln>
            <a:noFill/>
          </a:ln>
          <a:effectLst>
            <a:softEdge rad="112500"/>
          </a:effectLst>
        </p:spPr>
      </p:pic>
      <p:pic>
        <p:nvPicPr>
          <p:cNvPr id="2050" name="Picture 2" descr="C:\Users\DELL\Desktop\吸嗅.jpg"/>
          <p:cNvPicPr>
            <a:picLocks noChangeAspect="1" noChangeArrowheads="1"/>
          </p:cNvPicPr>
          <p:nvPr/>
        </p:nvPicPr>
        <p:blipFill>
          <a:blip r:embed="rId4" cstate="print"/>
          <a:srcRect/>
          <a:stretch>
            <a:fillRect/>
          </a:stretch>
        </p:blipFill>
        <p:spPr bwMode="auto">
          <a:xfrm>
            <a:off x="7899209" y="2204873"/>
            <a:ext cx="1277839" cy="1148696"/>
          </a:xfrm>
          <a:prstGeom prst="rect">
            <a:avLst/>
          </a:prstGeom>
          <a:ln>
            <a:noFill/>
          </a:ln>
          <a:effectLst>
            <a:softEdge rad="112500"/>
          </a:effectLst>
        </p:spPr>
      </p:pic>
      <p:pic>
        <p:nvPicPr>
          <p:cNvPr id="2051" name="Picture 3" descr="C:\Users\DELL\Desktop\泡浴.jpg"/>
          <p:cNvPicPr>
            <a:picLocks noChangeAspect="1" noChangeArrowheads="1"/>
          </p:cNvPicPr>
          <p:nvPr/>
        </p:nvPicPr>
        <p:blipFill>
          <a:blip r:embed="rId5" cstate="print"/>
          <a:srcRect l="3333" b="51436"/>
          <a:stretch>
            <a:fillRect/>
          </a:stretch>
        </p:blipFill>
        <p:spPr bwMode="auto">
          <a:xfrm>
            <a:off x="6143636" y="3360625"/>
            <a:ext cx="1285884" cy="1242749"/>
          </a:xfrm>
          <a:prstGeom prst="rect">
            <a:avLst/>
          </a:prstGeom>
          <a:ln>
            <a:noFill/>
          </a:ln>
          <a:effectLst>
            <a:softEdge rad="112500"/>
          </a:effectLst>
        </p:spPr>
      </p:pic>
      <p:pic>
        <p:nvPicPr>
          <p:cNvPr id="2053" name="Picture 5" descr="C:\Users\DELL\Desktop\敷.jpg"/>
          <p:cNvPicPr>
            <a:picLocks noChangeAspect="1" noChangeArrowheads="1"/>
          </p:cNvPicPr>
          <p:nvPr/>
        </p:nvPicPr>
        <p:blipFill>
          <a:blip r:embed="rId6" cstate="print"/>
          <a:srcRect l="45936"/>
          <a:stretch>
            <a:fillRect/>
          </a:stretch>
        </p:blipFill>
        <p:spPr bwMode="auto">
          <a:xfrm>
            <a:off x="2843808" y="3717032"/>
            <a:ext cx="1477170" cy="1728192"/>
          </a:xfrm>
          <a:prstGeom prst="rect">
            <a:avLst/>
          </a:prstGeom>
          <a:ln>
            <a:noFill/>
          </a:ln>
          <a:effectLst>
            <a:softEdge rad="112500"/>
          </a:effectLst>
        </p:spPr>
      </p:pic>
      <p:pic>
        <p:nvPicPr>
          <p:cNvPr id="2052" name="Picture 4" descr="C:\Users\DELL\Desktop\敷.jpg"/>
          <p:cNvPicPr>
            <a:picLocks noChangeAspect="1" noChangeArrowheads="1"/>
          </p:cNvPicPr>
          <p:nvPr/>
        </p:nvPicPr>
        <p:blipFill>
          <a:blip r:embed="rId7" cstate="print"/>
          <a:srcRect t="6602" r="51976"/>
          <a:stretch>
            <a:fillRect/>
          </a:stretch>
        </p:blipFill>
        <p:spPr bwMode="auto">
          <a:xfrm>
            <a:off x="4499992" y="3861048"/>
            <a:ext cx="1143008" cy="1406055"/>
          </a:xfrm>
          <a:prstGeom prst="rect">
            <a:avLst/>
          </a:prstGeom>
          <a:ln>
            <a:noFill/>
          </a:ln>
          <a:effectLst>
            <a:softEdge rad="112500"/>
          </a:effectLst>
        </p:spPr>
      </p:pic>
      <p:pic>
        <p:nvPicPr>
          <p:cNvPr id="9" name="Picture 3" descr="C:\Users\DELL\Desktop\泡浴.jpg"/>
          <p:cNvPicPr>
            <a:picLocks noChangeAspect="1" noChangeArrowheads="1"/>
          </p:cNvPicPr>
          <p:nvPr/>
        </p:nvPicPr>
        <p:blipFill>
          <a:blip r:embed="rId8" cstate="print"/>
          <a:srcRect t="47552"/>
          <a:stretch>
            <a:fillRect/>
          </a:stretch>
        </p:blipFill>
        <p:spPr bwMode="auto">
          <a:xfrm>
            <a:off x="7559367" y="3523099"/>
            <a:ext cx="1340158" cy="1080275"/>
          </a:xfrm>
          <a:prstGeom prst="rect">
            <a:avLst/>
          </a:prstGeom>
          <a:ln>
            <a:noFill/>
          </a:ln>
          <a:effectLst>
            <a:softEdge rad="112500"/>
          </a:effectLst>
        </p:spPr>
      </p:pic>
    </p:spTree>
    <p:extLst>
      <p:ext uri="{BB962C8B-B14F-4D97-AF65-F5344CB8AC3E}">
        <p14:creationId xmlns="" xmlns:p14="http://schemas.microsoft.com/office/powerpoint/2010/main" val="813031871"/>
      </p:ext>
    </p:extLst>
  </p:cSld>
  <p:clrMapOvr>
    <a:masterClrMapping/>
  </p:clrMapOvr>
  <p:transition advTm="1092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 name="直接连接符 2"/>
          <p:cNvCxnSpPr/>
          <p:nvPr/>
        </p:nvCxnSpPr>
        <p:spPr>
          <a:xfrm>
            <a:off x="1871663" y="2249488"/>
            <a:ext cx="5457825"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1871663" y="4179888"/>
            <a:ext cx="5457825"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文本框 7"/>
          <p:cNvSpPr txBox="1"/>
          <p:nvPr/>
        </p:nvSpPr>
        <p:spPr>
          <a:xfrm>
            <a:off x="1871663" y="2484438"/>
            <a:ext cx="1814512" cy="1462087"/>
          </a:xfrm>
          <a:prstGeom prst="rect">
            <a:avLst/>
          </a:prstGeom>
          <a:noFill/>
        </p:spPr>
        <p:txBody>
          <a:bodyPr lIns="0" tIns="0" rIns="0" bIns="0" anchor="ctr"/>
          <a:lstStyle/>
          <a:p>
            <a:pPr algn="ctr" eaLnBrk="1" fontAlgn="auto" hangingPunct="1">
              <a:spcBef>
                <a:spcPts val="0"/>
              </a:spcBef>
              <a:spcAft>
                <a:spcPts val="0"/>
              </a:spcAft>
              <a:defRPr/>
            </a:pPr>
            <a:r>
              <a:rPr lang="en-US" altLang="zh-CN" sz="11500" spc="-500" dirty="0" smtClean="0">
                <a:solidFill>
                  <a:schemeClr val="accent1"/>
                </a:solidFill>
                <a:latin typeface="Arial" panose="020B0604020202020204" pitchFamily="34" charset="0"/>
                <a:ea typeface="微软雅黑" panose="020B0503020204020204" pitchFamily="34" charset="-122"/>
              </a:rPr>
              <a:t>02</a:t>
            </a:r>
            <a:endParaRPr lang="zh-CN" altLang="en-US" sz="11500" spc="-500" dirty="0">
              <a:solidFill>
                <a:schemeClr val="accent1"/>
              </a:solidFill>
              <a:latin typeface="Arial" panose="020B0604020202020204" pitchFamily="34" charset="0"/>
              <a:ea typeface="微软雅黑" panose="020B0503020204020204" pitchFamily="34" charset="-122"/>
            </a:endParaRPr>
          </a:p>
        </p:txBody>
      </p:sp>
      <p:sp>
        <p:nvSpPr>
          <p:cNvPr id="6" name="文本框 8"/>
          <p:cNvSpPr txBox="1">
            <a:spLocks noChangeArrowheads="1"/>
          </p:cNvSpPr>
          <p:nvPr/>
        </p:nvSpPr>
        <p:spPr bwMode="auto">
          <a:xfrm>
            <a:off x="3890963" y="2249488"/>
            <a:ext cx="3438525" cy="193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lnSpc>
                <a:spcPct val="110000"/>
              </a:lnSpc>
            </a:pPr>
            <a:r>
              <a:rPr lang="zh-CN" altLang="en-US" sz="2400" dirty="0" smtClean="0">
                <a:latin typeface="Arial" charset="0"/>
                <a:ea typeface="微软雅黑" pitchFamily="34" charset="-122"/>
              </a:rPr>
              <a:t>单方精油各论</a:t>
            </a:r>
            <a:endParaRPr lang="en-US" altLang="zh-CN" sz="2400" dirty="0">
              <a:latin typeface="Arial" charset="0"/>
              <a:ea typeface="微软雅黑" pitchFamily="34" charset="-122"/>
            </a:endParaRPr>
          </a:p>
        </p:txBody>
      </p:sp>
    </p:spTree>
    <p:extLst>
      <p:ext uri="{BB962C8B-B14F-4D97-AF65-F5344CB8AC3E}">
        <p14:creationId xmlns="" xmlns:p14="http://schemas.microsoft.com/office/powerpoint/2010/main" val="6424651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标题 3"/>
          <p:cNvSpPr>
            <a:spLocks noGrp="1"/>
          </p:cNvSpPr>
          <p:nvPr>
            <p:ph type="title"/>
          </p:nvPr>
        </p:nvSpPr>
        <p:spPr/>
        <p:txBody>
          <a:bodyPr/>
          <a:lstStyle/>
          <a:p>
            <a:r>
              <a:rPr lang="zh-CN" altLang="en-US" dirty="0" smtClean="0"/>
              <a:t>重点精油介绍</a:t>
            </a:r>
            <a:endParaRPr lang="zh-CN" altLang="en-US" dirty="0"/>
          </a:p>
        </p:txBody>
      </p:sp>
      <p:grpSp>
        <p:nvGrpSpPr>
          <p:cNvPr id="3" name="组合 19"/>
          <p:cNvGrpSpPr/>
          <p:nvPr/>
        </p:nvGrpSpPr>
        <p:grpSpPr>
          <a:xfrm>
            <a:off x="835752" y="2543762"/>
            <a:ext cx="1896127" cy="1789899"/>
            <a:chOff x="832718" y="2512318"/>
            <a:chExt cx="1896127" cy="1789899"/>
          </a:xfrm>
        </p:grpSpPr>
        <p:pic>
          <p:nvPicPr>
            <p:cNvPr id="5" name="图片 4" descr="rose damascena.png"/>
            <p:cNvPicPr>
              <a:picLocks noChangeAspect="1"/>
            </p:cNvPicPr>
            <p:nvPr/>
          </p:nvPicPr>
          <p:blipFill>
            <a:blip r:embed="rId2" cstate="print"/>
            <a:srcRect l="21818" t="7603" r="9088"/>
            <a:stretch>
              <a:fillRect/>
            </a:stretch>
          </p:blipFill>
          <p:spPr>
            <a:xfrm>
              <a:off x="957342" y="2602512"/>
              <a:ext cx="1771503" cy="1699705"/>
            </a:xfrm>
            <a:prstGeom prst="ellipse">
              <a:avLst/>
            </a:prstGeom>
            <a:ln>
              <a:noFill/>
            </a:ln>
            <a:effectLst>
              <a:softEdge rad="112500"/>
            </a:effectLst>
          </p:spPr>
        </p:pic>
        <p:sp>
          <p:nvSpPr>
            <p:cNvPr id="11" name="椭圆 10"/>
            <p:cNvSpPr/>
            <p:nvPr/>
          </p:nvSpPr>
          <p:spPr>
            <a:xfrm>
              <a:off x="832718" y="2512318"/>
              <a:ext cx="642938" cy="628650"/>
            </a:xfrm>
            <a:prstGeom prst="ellipse">
              <a:avLst/>
            </a:prstGeom>
            <a:ln/>
          </p:spPr>
          <p:style>
            <a:lnRef idx="3">
              <a:schemeClr val="lt1"/>
            </a:lnRef>
            <a:fillRef idx="1">
              <a:schemeClr val="accent1"/>
            </a:fillRef>
            <a:effectRef idx="1">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1600" kern="0" dirty="0" smtClean="0">
                  <a:solidFill>
                    <a:srgbClr val="FFFFFF"/>
                  </a:solidFill>
                  <a:latin typeface="+mn-ea"/>
                  <a:ea typeface="+mn-ea"/>
                </a:rPr>
                <a:t>高原玫瑰</a:t>
              </a:r>
              <a:endParaRPr lang="zh-CN" altLang="en-US" sz="1600" kern="0" dirty="0">
                <a:solidFill>
                  <a:srgbClr val="FFFFFF"/>
                </a:solidFill>
                <a:latin typeface="+mn-ea"/>
                <a:ea typeface="+mn-ea"/>
              </a:endParaRPr>
            </a:p>
          </p:txBody>
        </p:sp>
      </p:grpSp>
      <p:grpSp>
        <p:nvGrpSpPr>
          <p:cNvPr id="7" name="组合 20"/>
          <p:cNvGrpSpPr/>
          <p:nvPr/>
        </p:nvGrpSpPr>
        <p:grpSpPr>
          <a:xfrm>
            <a:off x="832718" y="4525657"/>
            <a:ext cx="1902194" cy="1783663"/>
            <a:chOff x="832718" y="4525657"/>
            <a:chExt cx="1902194" cy="1783663"/>
          </a:xfrm>
        </p:grpSpPr>
        <p:pic>
          <p:nvPicPr>
            <p:cNvPr id="6" name="图片 5" descr="lavender.jpg"/>
            <p:cNvPicPr>
              <a:picLocks noChangeAspect="1"/>
            </p:cNvPicPr>
            <p:nvPr/>
          </p:nvPicPr>
          <p:blipFill>
            <a:blip r:embed="rId3" cstate="print"/>
            <a:stretch>
              <a:fillRect/>
            </a:stretch>
          </p:blipFill>
          <p:spPr>
            <a:xfrm>
              <a:off x="951274" y="4525657"/>
              <a:ext cx="1783638" cy="1783663"/>
            </a:xfrm>
            <a:prstGeom prst="ellipse">
              <a:avLst/>
            </a:prstGeom>
            <a:ln>
              <a:noFill/>
            </a:ln>
            <a:effectLst>
              <a:softEdge rad="112500"/>
            </a:effectLst>
          </p:spPr>
        </p:pic>
        <p:sp>
          <p:nvSpPr>
            <p:cNvPr id="12" name="椭圆 11"/>
            <p:cNvSpPr/>
            <p:nvPr/>
          </p:nvSpPr>
          <p:spPr>
            <a:xfrm>
              <a:off x="832718" y="4538916"/>
              <a:ext cx="642938" cy="628650"/>
            </a:xfrm>
            <a:prstGeom prst="ellipse">
              <a:avLst/>
            </a:prstGeom>
            <a:ln/>
          </p:spPr>
          <p:style>
            <a:lnRef idx="3">
              <a:schemeClr val="lt1"/>
            </a:lnRef>
            <a:fillRef idx="1">
              <a:schemeClr val="accent1"/>
            </a:fillRef>
            <a:effectRef idx="1">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1100" kern="0" dirty="0" smtClean="0">
                  <a:solidFill>
                    <a:srgbClr val="FFFFFF"/>
                  </a:solidFill>
                  <a:latin typeface="+mn-ea"/>
                </a:rPr>
                <a:t>高地</a:t>
              </a:r>
              <a:endParaRPr lang="en-US" altLang="zh-CN" sz="1100" kern="0" dirty="0" smtClean="0">
                <a:solidFill>
                  <a:srgbClr val="FFFFFF"/>
                </a:solidFill>
                <a:latin typeface="+mn-ea"/>
              </a:endParaRPr>
            </a:p>
            <a:p>
              <a:pPr algn="ctr" eaLnBrk="1" fontAlgn="auto" hangingPunct="1">
                <a:spcBef>
                  <a:spcPts val="0"/>
                </a:spcBef>
                <a:spcAft>
                  <a:spcPts val="0"/>
                </a:spcAft>
                <a:defRPr/>
              </a:pPr>
              <a:r>
                <a:rPr lang="zh-CN" altLang="en-US" sz="1100" kern="0" dirty="0">
                  <a:solidFill>
                    <a:srgbClr val="FFFFFF"/>
                  </a:solidFill>
                  <a:latin typeface="+mn-ea"/>
                </a:rPr>
                <a:t>薰衣草</a:t>
              </a:r>
            </a:p>
          </p:txBody>
        </p:sp>
      </p:grpSp>
      <p:grpSp>
        <p:nvGrpSpPr>
          <p:cNvPr id="18" name="组合 18"/>
          <p:cNvGrpSpPr/>
          <p:nvPr/>
        </p:nvGrpSpPr>
        <p:grpSpPr>
          <a:xfrm>
            <a:off x="3275856" y="3501008"/>
            <a:ext cx="2130432" cy="2016224"/>
            <a:chOff x="3170411" y="3501008"/>
            <a:chExt cx="2130432" cy="2016224"/>
          </a:xfrm>
        </p:grpSpPr>
        <p:pic>
          <p:nvPicPr>
            <p:cNvPr id="4" name="图片 3" descr="Lemon.jpg"/>
            <p:cNvPicPr>
              <a:picLocks noChangeAspect="1"/>
            </p:cNvPicPr>
            <p:nvPr/>
          </p:nvPicPr>
          <p:blipFill rotWithShape="1">
            <a:blip r:embed="rId4" cstate="print"/>
            <a:srcRect l="16329" r="8832"/>
            <a:stretch/>
          </p:blipFill>
          <p:spPr>
            <a:xfrm>
              <a:off x="3275856" y="3606285"/>
              <a:ext cx="2024987" cy="1910947"/>
            </a:xfrm>
            <a:prstGeom prst="ellipse">
              <a:avLst/>
            </a:prstGeom>
            <a:ln>
              <a:noFill/>
            </a:ln>
            <a:effectLst>
              <a:softEdge rad="112500"/>
            </a:effectLst>
          </p:spPr>
        </p:pic>
        <p:sp>
          <p:nvSpPr>
            <p:cNvPr id="13" name="椭圆 12"/>
            <p:cNvSpPr/>
            <p:nvPr/>
          </p:nvSpPr>
          <p:spPr>
            <a:xfrm>
              <a:off x="3170411" y="3501008"/>
              <a:ext cx="642938" cy="628650"/>
            </a:xfrm>
            <a:prstGeom prst="ellipse">
              <a:avLst/>
            </a:prstGeom>
            <a:ln/>
          </p:spPr>
          <p:style>
            <a:lnRef idx="3">
              <a:schemeClr val="lt1"/>
            </a:lnRef>
            <a:fillRef idx="1">
              <a:schemeClr val="accent3"/>
            </a:fillRef>
            <a:effectRef idx="1">
              <a:schemeClr val="accent3"/>
            </a:effectRef>
            <a:fontRef idx="minor">
              <a:schemeClr val="lt1"/>
            </a:fontRef>
          </p:style>
          <p:txBody>
            <a:bodyPr lIns="0" tIns="0" rIns="0" bIns="0" anchor="ctr"/>
            <a:lstStyle/>
            <a:p>
              <a:pPr algn="ctr" eaLnBrk="1" fontAlgn="auto" hangingPunct="1">
                <a:spcBef>
                  <a:spcPts val="0"/>
                </a:spcBef>
                <a:spcAft>
                  <a:spcPts val="0"/>
                </a:spcAft>
                <a:defRPr/>
              </a:pPr>
              <a:r>
                <a:rPr lang="zh-CN" altLang="en-US" sz="1600" kern="0" dirty="0" smtClean="0">
                  <a:solidFill>
                    <a:srgbClr val="FFFFFF"/>
                  </a:solidFill>
                  <a:latin typeface="+mn-ea"/>
                  <a:ea typeface="+mn-ea"/>
                </a:rPr>
                <a:t>柠檬</a:t>
              </a:r>
              <a:endParaRPr lang="zh-CN" altLang="en-US" sz="1600" kern="0" dirty="0">
                <a:solidFill>
                  <a:srgbClr val="FFFFFF"/>
                </a:solidFill>
                <a:latin typeface="+mn-ea"/>
                <a:ea typeface="+mn-ea"/>
              </a:endParaRPr>
            </a:p>
          </p:txBody>
        </p:sp>
      </p:grpSp>
      <p:grpSp>
        <p:nvGrpSpPr>
          <p:cNvPr id="19" name="组合 2"/>
          <p:cNvGrpSpPr/>
          <p:nvPr/>
        </p:nvGrpSpPr>
        <p:grpSpPr>
          <a:xfrm>
            <a:off x="5964955" y="2547158"/>
            <a:ext cx="1803812" cy="1783106"/>
            <a:chOff x="6049490" y="2153927"/>
            <a:chExt cx="1803812" cy="1783106"/>
          </a:xfrm>
        </p:grpSpPr>
        <p:pic>
          <p:nvPicPr>
            <p:cNvPr id="8" name="图片 7" descr="20131125135048-1217343045 (1).jpg"/>
            <p:cNvPicPr>
              <a:picLocks noChangeAspect="1"/>
            </p:cNvPicPr>
            <p:nvPr/>
          </p:nvPicPr>
          <p:blipFill rotWithShape="1">
            <a:blip r:embed="rId5" cstate="print"/>
            <a:srcRect l="11255" r="6754"/>
            <a:stretch/>
          </p:blipFill>
          <p:spPr>
            <a:xfrm>
              <a:off x="6119760" y="2306162"/>
              <a:ext cx="1733542" cy="1630871"/>
            </a:xfrm>
            <a:prstGeom prst="ellipse">
              <a:avLst/>
            </a:prstGeom>
            <a:ln>
              <a:noFill/>
            </a:ln>
            <a:effectLst>
              <a:softEdge rad="112500"/>
            </a:effectLst>
          </p:spPr>
        </p:pic>
        <p:sp>
          <p:nvSpPr>
            <p:cNvPr id="14" name="椭圆 13"/>
            <p:cNvSpPr/>
            <p:nvPr/>
          </p:nvSpPr>
          <p:spPr>
            <a:xfrm>
              <a:off x="6049490" y="2153927"/>
              <a:ext cx="642938" cy="628650"/>
            </a:xfrm>
            <a:prstGeom prst="ellipse">
              <a:avLst/>
            </a:prstGeom>
            <a:ln/>
          </p:spPr>
          <p:style>
            <a:lnRef idx="3">
              <a:schemeClr val="lt1"/>
            </a:lnRef>
            <a:fillRef idx="1">
              <a:schemeClr val="accent5"/>
            </a:fillRef>
            <a:effectRef idx="1">
              <a:schemeClr val="accent5"/>
            </a:effectRef>
            <a:fontRef idx="minor">
              <a:schemeClr val="lt1"/>
            </a:fontRef>
          </p:style>
          <p:txBody>
            <a:bodyPr lIns="0" tIns="0" rIns="0" bIns="0" anchor="ctr"/>
            <a:lstStyle/>
            <a:p>
              <a:pPr algn="ctr" eaLnBrk="1" fontAlgn="auto" hangingPunct="1">
                <a:spcBef>
                  <a:spcPts val="0"/>
                </a:spcBef>
                <a:spcAft>
                  <a:spcPts val="0"/>
                </a:spcAft>
                <a:defRPr/>
              </a:pPr>
              <a:r>
                <a:rPr lang="zh-CN" altLang="en-US" sz="1600" kern="0" dirty="0" smtClean="0">
                  <a:solidFill>
                    <a:srgbClr val="FFFFFF"/>
                  </a:solidFill>
                  <a:latin typeface="+mn-ea"/>
                  <a:ea typeface="+mn-ea"/>
                </a:rPr>
                <a:t>茶树</a:t>
              </a:r>
              <a:endParaRPr lang="en-US" altLang="zh-CN" sz="1600" kern="0" dirty="0" smtClean="0">
                <a:solidFill>
                  <a:srgbClr val="FFFFFF"/>
                </a:solidFill>
                <a:latin typeface="+mn-ea"/>
                <a:ea typeface="+mn-ea"/>
              </a:endParaRPr>
            </a:p>
          </p:txBody>
        </p:sp>
      </p:grpSp>
      <p:grpSp>
        <p:nvGrpSpPr>
          <p:cNvPr id="20" name="组合 17"/>
          <p:cNvGrpSpPr/>
          <p:nvPr/>
        </p:nvGrpSpPr>
        <p:grpSpPr>
          <a:xfrm>
            <a:off x="5884070" y="4532286"/>
            <a:ext cx="1965583" cy="1770404"/>
            <a:chOff x="5880421" y="4090331"/>
            <a:chExt cx="1965583" cy="1770404"/>
          </a:xfrm>
        </p:grpSpPr>
        <p:pic>
          <p:nvPicPr>
            <p:cNvPr id="10" name="图片 9" descr="picdb_207307_2.jpg"/>
            <p:cNvPicPr>
              <a:picLocks noChangeAspect="1"/>
            </p:cNvPicPr>
            <p:nvPr/>
          </p:nvPicPr>
          <p:blipFill rotWithShape="1">
            <a:blip r:embed="rId6" cstate="print"/>
            <a:srcRect l="10170" r="5903"/>
            <a:stretch/>
          </p:blipFill>
          <p:spPr>
            <a:xfrm>
              <a:off x="6049490" y="4090331"/>
              <a:ext cx="1796514" cy="1770404"/>
            </a:xfrm>
            <a:prstGeom prst="ellipse">
              <a:avLst/>
            </a:prstGeom>
            <a:ln>
              <a:noFill/>
            </a:ln>
            <a:effectLst>
              <a:softEdge rad="112500"/>
            </a:effectLst>
          </p:spPr>
        </p:pic>
        <p:sp>
          <p:nvSpPr>
            <p:cNvPr id="15" name="椭圆 14"/>
            <p:cNvSpPr/>
            <p:nvPr/>
          </p:nvSpPr>
          <p:spPr>
            <a:xfrm>
              <a:off x="5880421" y="4112266"/>
              <a:ext cx="642938" cy="628650"/>
            </a:xfrm>
            <a:prstGeom prst="ellipse">
              <a:avLst/>
            </a:prstGeom>
            <a:ln/>
          </p:spPr>
          <p:style>
            <a:lnRef idx="3">
              <a:schemeClr val="lt1"/>
            </a:lnRef>
            <a:fillRef idx="1">
              <a:schemeClr val="accent5"/>
            </a:fillRef>
            <a:effectRef idx="1">
              <a:schemeClr val="accent5"/>
            </a:effectRef>
            <a:fontRef idx="minor">
              <a:schemeClr val="lt1"/>
            </a:fontRef>
          </p:style>
          <p:txBody>
            <a:bodyPr lIns="0" tIns="0" rIns="0" bIns="0" anchor="ctr"/>
            <a:lstStyle/>
            <a:p>
              <a:pPr algn="ctr" eaLnBrk="1" fontAlgn="auto" hangingPunct="1">
                <a:spcBef>
                  <a:spcPts val="0"/>
                </a:spcBef>
                <a:spcAft>
                  <a:spcPts val="0"/>
                </a:spcAft>
                <a:defRPr/>
              </a:pPr>
              <a:r>
                <a:rPr lang="zh-CN" altLang="en-US" sz="1600" kern="0" dirty="0" smtClean="0">
                  <a:solidFill>
                    <a:srgbClr val="FFFFFF"/>
                  </a:solidFill>
                  <a:latin typeface="+mn-ea"/>
                  <a:ea typeface="+mn-ea"/>
                </a:rPr>
                <a:t>尤加利</a:t>
              </a:r>
              <a:endParaRPr lang="en-US" altLang="zh-CN" sz="1600" kern="0" dirty="0" smtClean="0">
                <a:solidFill>
                  <a:srgbClr val="FFFFFF"/>
                </a:solidFill>
                <a:latin typeface="+mn-ea"/>
                <a:ea typeface="+mn-ea"/>
              </a:endParaRPr>
            </a:p>
          </p:txBody>
        </p:sp>
      </p:grpSp>
      <p:sp>
        <p:nvSpPr>
          <p:cNvPr id="2" name="TextBox 1"/>
          <p:cNvSpPr txBox="1"/>
          <p:nvPr/>
        </p:nvSpPr>
        <p:spPr>
          <a:xfrm>
            <a:off x="1345234" y="1666697"/>
            <a:ext cx="877163" cy="416909"/>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pPr>
              <a:lnSpc>
                <a:spcPct val="130000"/>
              </a:lnSpc>
            </a:pPr>
            <a:r>
              <a:rPr lang="zh-CN" altLang="en-US" b="1" dirty="0" smtClean="0">
                <a:latin typeface="Arial" panose="020B0604020202020204" pitchFamily="34" charset="0"/>
                <a:ea typeface="微软雅黑" panose="020B0503020204020204" pitchFamily="34" charset="-122"/>
              </a:rPr>
              <a:t>花香类</a:t>
            </a:r>
          </a:p>
        </p:txBody>
      </p:sp>
      <p:sp>
        <p:nvSpPr>
          <p:cNvPr id="16" name="TextBox 15"/>
          <p:cNvSpPr txBox="1"/>
          <p:nvPr/>
        </p:nvSpPr>
        <p:spPr>
          <a:xfrm>
            <a:off x="3797046" y="1648935"/>
            <a:ext cx="877163" cy="4524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pPr>
              <a:lnSpc>
                <a:spcPct val="130000"/>
              </a:lnSpc>
            </a:pPr>
            <a:r>
              <a:rPr lang="zh-CN" altLang="en-US" b="1" dirty="0" smtClean="0">
                <a:latin typeface="Arial" panose="020B0604020202020204" pitchFamily="34" charset="0"/>
                <a:ea typeface="微软雅黑" panose="020B0503020204020204" pitchFamily="34" charset="-122"/>
              </a:rPr>
              <a:t>果香类</a:t>
            </a:r>
          </a:p>
        </p:txBody>
      </p:sp>
      <p:sp>
        <p:nvSpPr>
          <p:cNvPr id="17" name="TextBox 16"/>
          <p:cNvSpPr txBox="1"/>
          <p:nvPr/>
        </p:nvSpPr>
        <p:spPr>
          <a:xfrm>
            <a:off x="6428280" y="1666697"/>
            <a:ext cx="877163" cy="416909"/>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pPr>
              <a:lnSpc>
                <a:spcPct val="130000"/>
              </a:lnSpc>
            </a:pPr>
            <a:r>
              <a:rPr lang="zh-CN" altLang="en-US" b="1" dirty="0" smtClean="0">
                <a:latin typeface="Arial" panose="020B0604020202020204" pitchFamily="34" charset="0"/>
                <a:ea typeface="微软雅黑" panose="020B0503020204020204" pitchFamily="34" charset="-122"/>
              </a:rPr>
              <a:t>叶片类</a:t>
            </a:r>
          </a:p>
        </p:txBody>
      </p:sp>
    </p:spTree>
    <p:extLst>
      <p:ext uri="{BB962C8B-B14F-4D97-AF65-F5344CB8AC3E}">
        <p14:creationId xmlns="" xmlns:p14="http://schemas.microsoft.com/office/powerpoint/2010/main" val="32191581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C:\Users\lenovo\Pictures\1323758821599.jpg"/>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22190" r="26748"/>
          <a:stretch/>
        </p:blipFill>
        <p:spPr bwMode="auto">
          <a:xfrm>
            <a:off x="2159282" y="1663401"/>
            <a:ext cx="3719900" cy="43204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 name="Picture 3" descr="C:\Users\lenovo\Pictures\u=1466167423,2402399724&amp;fm=21&amp;gp=0.jp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16302" r="10708"/>
          <a:stretch/>
        </p:blipFill>
        <p:spPr bwMode="auto">
          <a:xfrm rot="795695">
            <a:off x="5412229" y="3676944"/>
            <a:ext cx="2364820" cy="23930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7" name="标题 1"/>
          <p:cNvSpPr>
            <a:spLocks noGrp="1"/>
          </p:cNvSpPr>
          <p:nvPr>
            <p:ph type="title"/>
          </p:nvPr>
        </p:nvSpPr>
        <p:spPr/>
        <p:txBody>
          <a:bodyPr/>
          <a:lstStyle/>
          <a:p>
            <a:r>
              <a:rPr lang="zh-CN" altLang="en-US" dirty="0" smtClean="0"/>
              <a:t>玫瑰的故事</a:t>
            </a:r>
            <a:endParaRPr lang="zh-CN" altLang="en-US" dirty="0"/>
          </a:p>
        </p:txBody>
      </p:sp>
    </p:spTree>
    <p:extLst>
      <p:ext uri="{BB962C8B-B14F-4D97-AF65-F5344CB8AC3E}">
        <p14:creationId xmlns="" xmlns:p14="http://schemas.microsoft.com/office/powerpoint/2010/main" val="417325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t>玫瑰</a:t>
            </a:r>
            <a:r>
              <a:rPr lang="en-US" altLang="zh-CN" dirty="0" smtClean="0"/>
              <a:t>——</a:t>
            </a:r>
            <a:r>
              <a:rPr lang="zh-CN" altLang="en-US" dirty="0" smtClean="0"/>
              <a:t>“精油皇后”</a:t>
            </a:r>
            <a:endParaRPr lang="zh-CN" altLang="en-US" dirty="0"/>
          </a:p>
        </p:txBody>
      </p:sp>
      <p:sp>
        <p:nvSpPr>
          <p:cNvPr id="4" name="TextBox 3"/>
          <p:cNvSpPr txBox="1"/>
          <p:nvPr/>
        </p:nvSpPr>
        <p:spPr>
          <a:xfrm>
            <a:off x="3944161" y="1556792"/>
            <a:ext cx="4732295" cy="4929555"/>
          </a:xfrm>
          <a:prstGeom prst="rect">
            <a:avLst/>
          </a:prstGeom>
          <a:noFill/>
        </p:spPr>
        <p:txBody>
          <a:bodyPr wrap="square" rtlCol="0">
            <a:spAutoFit/>
          </a:bodyPr>
          <a:lstStyle/>
          <a:p>
            <a:pPr marL="342900" indent="-342900">
              <a:lnSpc>
                <a:spcPct val="150000"/>
              </a:lnSpc>
              <a:buFont typeface="Arial" pitchFamily="34" charset="0"/>
              <a:buChar char="•"/>
            </a:pPr>
            <a:r>
              <a:rPr lang="zh-CN" altLang="en-US" sz="2400" dirty="0" smtClean="0">
                <a:solidFill>
                  <a:srgbClr val="CC0066"/>
                </a:solidFill>
              </a:rPr>
              <a:t>护肤</a:t>
            </a:r>
            <a:endParaRPr lang="en-US" altLang="zh-CN" sz="2400" dirty="0" smtClean="0">
              <a:solidFill>
                <a:srgbClr val="CC0066"/>
              </a:solidFill>
            </a:endParaRPr>
          </a:p>
          <a:p>
            <a:pPr lvl="1">
              <a:lnSpc>
                <a:spcPct val="150000"/>
              </a:lnSpc>
            </a:pPr>
            <a:r>
              <a:rPr lang="zh-CN" altLang="en-US" sz="1400" dirty="0" smtClean="0">
                <a:solidFill>
                  <a:srgbClr val="CC0066"/>
                </a:solidFill>
              </a:rPr>
              <a:t>淡化色斑、美白、补水、滋养肌肤，促进细胞再生、延缓老化</a:t>
            </a:r>
            <a:endParaRPr lang="en-US" altLang="zh-CN" sz="1400" dirty="0" smtClean="0">
              <a:solidFill>
                <a:srgbClr val="CC0066"/>
              </a:solidFill>
            </a:endParaRPr>
          </a:p>
          <a:p>
            <a:pPr marL="342900" indent="-342900">
              <a:lnSpc>
                <a:spcPct val="150000"/>
              </a:lnSpc>
              <a:buFont typeface="Arial" pitchFamily="34" charset="0"/>
              <a:buChar char="•"/>
            </a:pPr>
            <a:r>
              <a:rPr lang="zh-CN" altLang="en-US" sz="2400" dirty="0" smtClean="0">
                <a:solidFill>
                  <a:srgbClr val="0070C0"/>
                </a:solidFill>
              </a:rPr>
              <a:t>女性保养</a:t>
            </a:r>
            <a:endParaRPr lang="en-US" altLang="zh-CN" sz="2400" dirty="0" smtClean="0">
              <a:solidFill>
                <a:srgbClr val="0070C0"/>
              </a:solidFill>
            </a:endParaRPr>
          </a:p>
          <a:p>
            <a:pPr lvl="1">
              <a:lnSpc>
                <a:spcPct val="150000"/>
              </a:lnSpc>
            </a:pPr>
            <a:r>
              <a:rPr lang="zh-CN" altLang="en-US" sz="1400" dirty="0" smtClean="0">
                <a:solidFill>
                  <a:srgbClr val="0070C0"/>
                </a:solidFill>
              </a:rPr>
              <a:t>促进女性内分泌分泌，舒缓经前烦躁情绪，促使月经规律，提高受孕几率</a:t>
            </a:r>
            <a:endParaRPr lang="en-US" altLang="zh-CN" sz="1400" dirty="0" smtClean="0">
              <a:solidFill>
                <a:srgbClr val="0070C0"/>
              </a:solidFill>
            </a:endParaRPr>
          </a:p>
          <a:p>
            <a:pPr lvl="1">
              <a:lnSpc>
                <a:spcPct val="150000"/>
              </a:lnSpc>
            </a:pPr>
            <a:r>
              <a:rPr lang="zh-CN" altLang="en-US" sz="1400" dirty="0" smtClean="0">
                <a:solidFill>
                  <a:srgbClr val="0070C0"/>
                </a:solidFill>
              </a:rPr>
              <a:t>适用于各种女性问题：经前症候群、更年期、月经不调、性冷淡等</a:t>
            </a:r>
            <a:endParaRPr lang="en-US" altLang="zh-CN" sz="1400" dirty="0" smtClean="0">
              <a:solidFill>
                <a:srgbClr val="0070C0"/>
              </a:solidFill>
            </a:endParaRPr>
          </a:p>
          <a:p>
            <a:pPr marL="342900" lvl="1" indent="-342900">
              <a:lnSpc>
                <a:spcPct val="150000"/>
              </a:lnSpc>
              <a:spcBef>
                <a:spcPts val="400"/>
              </a:spcBef>
              <a:buSzPct val="68000"/>
              <a:buFont typeface="Arial" pitchFamily="34" charset="0"/>
              <a:buChar char="•"/>
            </a:pPr>
            <a:r>
              <a:rPr lang="zh-CN" altLang="en-US" sz="2400" dirty="0">
                <a:solidFill>
                  <a:srgbClr val="00B050"/>
                </a:solidFill>
              </a:rPr>
              <a:t>安抚心灵</a:t>
            </a:r>
            <a:endParaRPr lang="en-US" altLang="zh-CN" sz="2400" dirty="0">
              <a:solidFill>
                <a:srgbClr val="00B050"/>
              </a:solidFill>
            </a:endParaRPr>
          </a:p>
          <a:p>
            <a:pPr lvl="1">
              <a:lnSpc>
                <a:spcPct val="150000"/>
              </a:lnSpc>
              <a:buSzPct val="68000"/>
            </a:pPr>
            <a:r>
              <a:rPr lang="zh-CN" altLang="en-US" sz="1400" dirty="0" smtClean="0">
                <a:solidFill>
                  <a:srgbClr val="00B050"/>
                </a:solidFill>
              </a:rPr>
              <a:t>安抚情绪、舒缓紧张、对于产后抑郁有非常好的改善</a:t>
            </a:r>
            <a:endParaRPr lang="en-US" altLang="zh-CN" sz="1400" dirty="0" smtClean="0">
              <a:solidFill>
                <a:srgbClr val="00B050"/>
              </a:solidFill>
            </a:endParaRPr>
          </a:p>
          <a:p>
            <a:pPr lvl="1">
              <a:lnSpc>
                <a:spcPct val="150000"/>
              </a:lnSpc>
              <a:buSzPct val="68000"/>
            </a:pPr>
            <a:r>
              <a:rPr lang="zh-CN" altLang="en-US" sz="1400" dirty="0" smtClean="0">
                <a:solidFill>
                  <a:srgbClr val="00B050"/>
                </a:solidFill>
              </a:rPr>
              <a:t>增加女性自信，催情</a:t>
            </a:r>
            <a:endParaRPr lang="en-US" altLang="zh-CN" sz="1400" dirty="0" smtClean="0">
              <a:solidFill>
                <a:srgbClr val="00B050"/>
              </a:solidFill>
            </a:endParaRPr>
          </a:p>
          <a:p>
            <a:pPr lvl="1">
              <a:lnSpc>
                <a:spcPct val="150000"/>
              </a:lnSpc>
              <a:buSzPct val="68000"/>
            </a:pPr>
            <a:r>
              <a:rPr lang="zh-CN" altLang="en-US" sz="1400" dirty="0" smtClean="0">
                <a:solidFill>
                  <a:srgbClr val="00B050"/>
                </a:solidFill>
              </a:rPr>
              <a:t>适用于女性的失眠</a:t>
            </a:r>
            <a:endParaRPr lang="en-US" altLang="zh-CN" sz="1400" dirty="0" smtClean="0">
              <a:solidFill>
                <a:srgbClr val="00B050"/>
              </a:solidFill>
            </a:endParaRPr>
          </a:p>
          <a:p>
            <a:pPr>
              <a:buClr>
                <a:schemeClr val="accent1"/>
              </a:buClr>
              <a:buFont typeface="Wingdings" pitchFamily="2" charset="2"/>
              <a:buChar char="Ø"/>
            </a:pPr>
            <a:endParaRPr lang="zh-CN" altLang="en-US" sz="1400" dirty="0" smtClean="0"/>
          </a:p>
        </p:txBody>
      </p:sp>
      <p:pic>
        <p:nvPicPr>
          <p:cNvPr id="11" name="图片 22" descr="0R02501SS.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rot="2067325">
            <a:off x="6555500" y="4180"/>
            <a:ext cx="1103309" cy="735539"/>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cmpd="sng">
                <a:solidFill>
                  <a:srgbClr val="000000"/>
                </a:solidFill>
                <a:bevel/>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15"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t="7965"/>
          <a:stretch/>
        </p:blipFill>
        <p:spPr bwMode="auto">
          <a:xfrm>
            <a:off x="35496" y="1700809"/>
            <a:ext cx="4320480" cy="4176464"/>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59040234"/>
      </p:ext>
    </p:extLst>
  </p:cSld>
  <p:clrMapOvr>
    <a:masterClrMapping/>
  </p:clrMapOvr>
  <p:transition advTm="9307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t>玫瑰</a:t>
            </a:r>
            <a:r>
              <a:rPr lang="en-US" altLang="zh-CN" dirty="0" smtClean="0"/>
              <a:t>——</a:t>
            </a:r>
            <a:r>
              <a:rPr lang="zh-CN" altLang="en-US" dirty="0" smtClean="0"/>
              <a:t>“精油皇后”</a:t>
            </a:r>
            <a:endParaRPr lang="zh-CN" altLang="en-US" dirty="0"/>
          </a:p>
        </p:txBody>
      </p:sp>
      <p:sp>
        <p:nvSpPr>
          <p:cNvPr id="2" name="内容占位符 1"/>
          <p:cNvSpPr>
            <a:spLocks noGrp="1"/>
          </p:cNvSpPr>
          <p:nvPr>
            <p:ph idx="1"/>
          </p:nvPr>
        </p:nvSpPr>
        <p:spPr>
          <a:xfrm>
            <a:off x="457200" y="1285860"/>
            <a:ext cx="8229600" cy="4525963"/>
          </a:xfrm>
        </p:spPr>
        <p:txBody>
          <a:bodyPr>
            <a:normAutofit/>
          </a:bodyPr>
          <a:lstStyle/>
          <a:p>
            <a:pPr>
              <a:lnSpc>
                <a:spcPct val="150000"/>
              </a:lnSpc>
            </a:pPr>
            <a:r>
              <a:rPr lang="zh-CN" altLang="en-US" sz="2400" dirty="0" smtClean="0">
                <a:solidFill>
                  <a:srgbClr val="CC0066"/>
                </a:solidFill>
              </a:rPr>
              <a:t>大马士革玫瑰</a:t>
            </a:r>
            <a:r>
              <a:rPr lang="en-US" altLang="zh-CN" sz="2400" dirty="0" smtClean="0">
                <a:solidFill>
                  <a:srgbClr val="CC0066"/>
                </a:solidFill>
              </a:rPr>
              <a:t>=</a:t>
            </a:r>
            <a:r>
              <a:rPr lang="zh-CN" altLang="en-US" sz="2400" dirty="0" smtClean="0">
                <a:solidFill>
                  <a:srgbClr val="CC0066"/>
                </a:solidFill>
              </a:rPr>
              <a:t>保加利亚玫瑰</a:t>
            </a:r>
            <a:r>
              <a:rPr lang="en-US" altLang="zh-CN" sz="2400" dirty="0" smtClean="0">
                <a:solidFill>
                  <a:srgbClr val="CC0066"/>
                </a:solidFill>
              </a:rPr>
              <a:t>=</a:t>
            </a:r>
            <a:r>
              <a:rPr lang="zh-CN" altLang="en-US" sz="2400" dirty="0" smtClean="0">
                <a:solidFill>
                  <a:srgbClr val="CC0066"/>
                </a:solidFill>
              </a:rPr>
              <a:t>突厥蔷薇≈高原玫瑰</a:t>
            </a:r>
            <a:endParaRPr lang="en-US" altLang="zh-CN" sz="2400" dirty="0" smtClean="0">
              <a:solidFill>
                <a:srgbClr val="CC0066"/>
              </a:solidFill>
            </a:endParaRPr>
          </a:p>
          <a:p>
            <a:pPr lvl="1">
              <a:lnSpc>
                <a:spcPct val="150000"/>
              </a:lnSpc>
            </a:pPr>
            <a:r>
              <a:rPr lang="zh-CN" altLang="en-US" sz="1400" dirty="0" smtClean="0">
                <a:solidFill>
                  <a:srgbClr val="CC0066"/>
                </a:solidFill>
              </a:rPr>
              <a:t>“大马士革”是以前玫瑰交易的主要场所；</a:t>
            </a:r>
            <a:endParaRPr lang="en-US" altLang="zh-CN" sz="1400" dirty="0" smtClean="0">
              <a:solidFill>
                <a:srgbClr val="CC0066"/>
              </a:solidFill>
            </a:endParaRPr>
          </a:p>
          <a:p>
            <a:pPr lvl="1">
              <a:lnSpc>
                <a:spcPct val="150000"/>
              </a:lnSpc>
            </a:pPr>
            <a:r>
              <a:rPr lang="zh-CN" altLang="en-US" sz="1400" dirty="0" smtClean="0">
                <a:solidFill>
                  <a:srgbClr val="CC0066"/>
                </a:solidFill>
              </a:rPr>
              <a:t>“保加利亚”</a:t>
            </a:r>
            <a:r>
              <a:rPr lang="en-US" altLang="zh-CN" sz="1400" dirty="0" smtClean="0">
                <a:solidFill>
                  <a:srgbClr val="CC0066"/>
                </a:solidFill>
              </a:rPr>
              <a:t> </a:t>
            </a:r>
            <a:r>
              <a:rPr lang="zh-CN" altLang="en-US" sz="1400" dirty="0" smtClean="0">
                <a:solidFill>
                  <a:srgbClr val="CC0066"/>
                </a:solidFill>
              </a:rPr>
              <a:t>是主要产地；</a:t>
            </a:r>
            <a:endParaRPr lang="en-US" altLang="zh-CN" sz="1400" dirty="0" smtClean="0">
              <a:solidFill>
                <a:srgbClr val="CC0066"/>
              </a:solidFill>
            </a:endParaRPr>
          </a:p>
          <a:p>
            <a:pPr lvl="1">
              <a:lnSpc>
                <a:spcPct val="150000"/>
              </a:lnSpc>
            </a:pPr>
            <a:r>
              <a:rPr lang="zh-CN" altLang="en-US" sz="1400" dirty="0" smtClean="0">
                <a:solidFill>
                  <a:srgbClr val="CC0066"/>
                </a:solidFill>
              </a:rPr>
              <a:t>“突厥蔷薇”是国家</a:t>
            </a:r>
            <a:r>
              <a:rPr lang="en-US" altLang="zh-CN" sz="1400" dirty="0" smtClean="0">
                <a:solidFill>
                  <a:srgbClr val="CC0066"/>
                </a:solidFill>
              </a:rPr>
              <a:t>《</a:t>
            </a:r>
            <a:r>
              <a:rPr lang="zh-CN" altLang="en-US" sz="1400" dirty="0" smtClean="0">
                <a:solidFill>
                  <a:srgbClr val="CC0066"/>
                </a:solidFill>
              </a:rPr>
              <a:t>化妆品标识管理规定</a:t>
            </a:r>
            <a:r>
              <a:rPr lang="en-US" altLang="zh-CN" sz="1400" dirty="0" smtClean="0">
                <a:solidFill>
                  <a:srgbClr val="CC0066"/>
                </a:solidFill>
              </a:rPr>
              <a:t>》</a:t>
            </a:r>
            <a:r>
              <a:rPr lang="zh-CN" altLang="en-US" sz="1400" dirty="0" smtClean="0">
                <a:solidFill>
                  <a:srgbClr val="CC0066"/>
                </a:solidFill>
              </a:rPr>
              <a:t>要求的名称；</a:t>
            </a:r>
            <a:endParaRPr lang="en-US" altLang="zh-CN" sz="1400" dirty="0" smtClean="0">
              <a:solidFill>
                <a:srgbClr val="CC0066"/>
              </a:solidFill>
            </a:endParaRPr>
          </a:p>
          <a:p>
            <a:pPr lvl="1">
              <a:lnSpc>
                <a:spcPct val="150000"/>
              </a:lnSpc>
            </a:pPr>
            <a:r>
              <a:rPr lang="zh-CN" altLang="en-US" sz="1400" dirty="0" smtClean="0">
                <a:solidFill>
                  <a:srgbClr val="CC0066"/>
                </a:solidFill>
              </a:rPr>
              <a:t>高原玫瑰是在云南引种成功的大马士革玫瑰，因为受云南特有地质和气候特征影响，又具备一些和大马士革玫瑰不同之处</a:t>
            </a:r>
            <a:endParaRPr lang="en-US" altLang="zh-CN" sz="1400" dirty="0" smtClean="0">
              <a:solidFill>
                <a:srgbClr val="CC0066"/>
              </a:solidFill>
            </a:endParaRPr>
          </a:p>
          <a:p>
            <a:pPr>
              <a:lnSpc>
                <a:spcPct val="150000"/>
              </a:lnSpc>
            </a:pPr>
            <a:r>
              <a:rPr lang="zh-CN" altLang="en-US" sz="2400" dirty="0" smtClean="0">
                <a:solidFill>
                  <a:srgbClr val="0070C0"/>
                </a:solidFill>
              </a:rPr>
              <a:t>玫瑰精油 </a:t>
            </a:r>
            <a:r>
              <a:rPr lang="en-US" altLang="zh-CN" sz="2400" dirty="0" smtClean="0">
                <a:solidFill>
                  <a:srgbClr val="0070C0"/>
                </a:solidFill>
              </a:rPr>
              <a:t>&amp; </a:t>
            </a:r>
            <a:r>
              <a:rPr lang="zh-CN" altLang="en-US" sz="2400" dirty="0" smtClean="0">
                <a:solidFill>
                  <a:srgbClr val="0070C0"/>
                </a:solidFill>
              </a:rPr>
              <a:t>玫瑰原精（</a:t>
            </a:r>
            <a:r>
              <a:rPr lang="en-US" altLang="zh-CN" sz="2400" dirty="0" smtClean="0">
                <a:solidFill>
                  <a:srgbClr val="0070C0"/>
                </a:solidFill>
              </a:rPr>
              <a:t>Absolute</a:t>
            </a:r>
            <a:r>
              <a:rPr lang="zh-CN" altLang="en-US" sz="2400" dirty="0" smtClean="0">
                <a:solidFill>
                  <a:srgbClr val="0070C0"/>
                </a:solidFill>
              </a:rPr>
              <a:t>）</a:t>
            </a:r>
            <a:endParaRPr lang="en-US" altLang="zh-CN" sz="2400" dirty="0" smtClean="0">
              <a:solidFill>
                <a:srgbClr val="0070C0"/>
              </a:solidFill>
            </a:endParaRPr>
          </a:p>
          <a:p>
            <a:pPr lvl="1">
              <a:lnSpc>
                <a:spcPct val="150000"/>
              </a:lnSpc>
            </a:pPr>
            <a:r>
              <a:rPr lang="zh-CN" altLang="en-US" sz="1400" dirty="0" smtClean="0">
                <a:solidFill>
                  <a:srgbClr val="0070C0"/>
                </a:solidFill>
              </a:rPr>
              <a:t>颜色</a:t>
            </a:r>
            <a:endParaRPr lang="en-US" altLang="zh-CN" sz="1400" dirty="0" smtClean="0">
              <a:solidFill>
                <a:srgbClr val="0070C0"/>
              </a:solidFill>
            </a:endParaRPr>
          </a:p>
          <a:p>
            <a:pPr lvl="1">
              <a:lnSpc>
                <a:spcPct val="150000"/>
              </a:lnSpc>
            </a:pPr>
            <a:r>
              <a:rPr lang="zh-CN" altLang="en-US" sz="1400" dirty="0" smtClean="0">
                <a:solidFill>
                  <a:srgbClr val="0070C0"/>
                </a:solidFill>
              </a:rPr>
              <a:t>气味</a:t>
            </a:r>
            <a:endParaRPr lang="en-US" altLang="zh-CN" sz="1400" dirty="0" smtClean="0">
              <a:solidFill>
                <a:srgbClr val="0070C0"/>
              </a:solidFill>
            </a:endParaRPr>
          </a:p>
          <a:p>
            <a:pPr lvl="1">
              <a:lnSpc>
                <a:spcPct val="150000"/>
              </a:lnSpc>
            </a:pPr>
            <a:r>
              <a:rPr lang="zh-CN" altLang="en-US" sz="1400" dirty="0" smtClean="0">
                <a:solidFill>
                  <a:srgbClr val="0070C0"/>
                </a:solidFill>
              </a:rPr>
              <a:t>价格</a:t>
            </a:r>
            <a:endParaRPr lang="en-US" altLang="zh-CN" sz="1400" dirty="0" smtClean="0">
              <a:solidFill>
                <a:srgbClr val="0070C0"/>
              </a:solidFill>
            </a:endParaRPr>
          </a:p>
          <a:p>
            <a:pPr lvl="1">
              <a:lnSpc>
                <a:spcPct val="150000"/>
              </a:lnSpc>
            </a:pPr>
            <a:r>
              <a:rPr lang="zh-CN" altLang="en-US" sz="1400" dirty="0" smtClean="0">
                <a:solidFill>
                  <a:srgbClr val="0070C0"/>
                </a:solidFill>
              </a:rPr>
              <a:t>用途</a:t>
            </a:r>
            <a:endParaRPr lang="en-US" altLang="zh-CN" sz="1400" dirty="0" smtClean="0">
              <a:solidFill>
                <a:srgbClr val="0070C0"/>
              </a:solidFill>
            </a:endParaRPr>
          </a:p>
          <a:p>
            <a:endParaRPr lang="zh-CN" altLang="en-US" dirty="0"/>
          </a:p>
        </p:txBody>
      </p:sp>
      <p:pic>
        <p:nvPicPr>
          <p:cNvPr id="7" name="图片 6" descr="rose abs&amp;otto副本.jpg"/>
          <p:cNvPicPr>
            <a:picLocks noChangeAspect="1"/>
          </p:cNvPicPr>
          <p:nvPr/>
        </p:nvPicPr>
        <p:blipFill>
          <a:blip r:embed="rId2" cstate="print"/>
          <a:srcRect t="18349"/>
          <a:stretch>
            <a:fillRect/>
          </a:stretch>
        </p:blipFill>
        <p:spPr>
          <a:xfrm>
            <a:off x="2339752" y="4353856"/>
            <a:ext cx="2595554" cy="1589476"/>
          </a:xfrm>
          <a:prstGeom prst="rect">
            <a:avLst/>
          </a:prstGeom>
          <a:ln>
            <a:noFill/>
          </a:ln>
          <a:effectLst>
            <a:softEdge rad="112500"/>
          </a:effectLst>
        </p:spPr>
      </p:pic>
    </p:spTree>
    <p:extLst>
      <p:ext uri="{BB962C8B-B14F-4D97-AF65-F5344CB8AC3E}">
        <p14:creationId xmlns="" xmlns:p14="http://schemas.microsoft.com/office/powerpoint/2010/main" val="3276208877"/>
      </p:ext>
    </p:extLst>
  </p:cSld>
  <p:clrMapOvr>
    <a:masterClrMapping/>
  </p:clrMapOvr>
  <p:transition advTm="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t>“高原玫瑰”优势</a:t>
            </a:r>
            <a:endParaRPr lang="zh-CN" altLang="en-US" dirty="0"/>
          </a:p>
        </p:txBody>
      </p:sp>
      <p:sp>
        <p:nvSpPr>
          <p:cNvPr id="5" name="TextBox 4"/>
          <p:cNvSpPr txBox="1"/>
          <p:nvPr/>
        </p:nvSpPr>
        <p:spPr>
          <a:xfrm>
            <a:off x="-36512" y="1578163"/>
            <a:ext cx="5715040" cy="1828706"/>
          </a:xfrm>
          <a:prstGeom prst="rect">
            <a:avLst/>
          </a:prstGeom>
          <a:noFill/>
        </p:spPr>
        <p:txBody>
          <a:bodyPr wrap="square" rtlCol="0">
            <a:spAutoFit/>
          </a:bodyPr>
          <a:lstStyle/>
          <a:p>
            <a:pPr marL="365760" indent="-256032">
              <a:spcBef>
                <a:spcPts val="400"/>
              </a:spcBef>
              <a:buClr>
                <a:schemeClr val="accent1"/>
              </a:buClr>
              <a:buSzPct val="68000"/>
              <a:buFont typeface="Wingdings 3"/>
              <a:buChar char=""/>
            </a:pPr>
            <a:r>
              <a:rPr lang="zh-CN" altLang="en-US" sz="2400" dirty="0" smtClean="0">
                <a:solidFill>
                  <a:srgbClr val="0070C0"/>
                </a:solidFill>
              </a:rPr>
              <a:t>自有基地种植，</a:t>
            </a:r>
            <a:r>
              <a:rPr lang="en-US" altLang="zh-CN" sz="2400" dirty="0" smtClean="0">
                <a:solidFill>
                  <a:srgbClr val="0070C0"/>
                </a:solidFill>
              </a:rPr>
              <a:t>100%</a:t>
            </a:r>
            <a:r>
              <a:rPr lang="zh-CN" altLang="en-US" sz="2400" dirty="0" smtClean="0">
                <a:solidFill>
                  <a:srgbClr val="0070C0"/>
                </a:solidFill>
              </a:rPr>
              <a:t>纯正精油</a:t>
            </a:r>
            <a:endParaRPr lang="en-US" altLang="zh-CN" sz="2400" dirty="0" smtClean="0">
              <a:solidFill>
                <a:srgbClr val="0070C0"/>
              </a:solidFill>
            </a:endParaRPr>
          </a:p>
          <a:p>
            <a:pPr marL="621792" lvl="1" indent="-228600">
              <a:spcBef>
                <a:spcPts val="324"/>
              </a:spcBef>
              <a:buClr>
                <a:schemeClr val="accent1"/>
              </a:buClr>
              <a:buSzPct val="68000"/>
              <a:buFont typeface="Verdana"/>
              <a:buChar char="◦"/>
            </a:pPr>
            <a:r>
              <a:rPr lang="zh-CN" altLang="en-US" sz="1400" dirty="0" smtClean="0">
                <a:solidFill>
                  <a:srgbClr val="0070C0"/>
                </a:solidFill>
              </a:rPr>
              <a:t>“液体黄金”，约</a:t>
            </a:r>
            <a:r>
              <a:rPr lang="en-US" altLang="zh-CN" sz="1400" dirty="0" smtClean="0">
                <a:solidFill>
                  <a:srgbClr val="0070C0"/>
                </a:solidFill>
              </a:rPr>
              <a:t>5000kg</a:t>
            </a:r>
            <a:r>
              <a:rPr lang="zh-CN" altLang="en-US" sz="1400" dirty="0" smtClean="0">
                <a:solidFill>
                  <a:srgbClr val="0070C0"/>
                </a:solidFill>
              </a:rPr>
              <a:t>玫瑰才能提炼</a:t>
            </a:r>
            <a:r>
              <a:rPr lang="en-US" altLang="zh-CN" sz="1400" dirty="0" smtClean="0">
                <a:solidFill>
                  <a:srgbClr val="0070C0"/>
                </a:solidFill>
              </a:rPr>
              <a:t>1kg</a:t>
            </a:r>
            <a:r>
              <a:rPr lang="zh-CN" altLang="en-US" sz="1400" dirty="0" smtClean="0">
                <a:solidFill>
                  <a:srgbClr val="0070C0"/>
                </a:solidFill>
              </a:rPr>
              <a:t>精油</a:t>
            </a:r>
            <a:endParaRPr lang="en-US" altLang="zh-CN" sz="1400" dirty="0" smtClean="0">
              <a:solidFill>
                <a:srgbClr val="0070C0"/>
              </a:solidFill>
            </a:endParaRPr>
          </a:p>
          <a:p>
            <a:pPr marL="621792" lvl="1" indent="-228600">
              <a:spcBef>
                <a:spcPts val="324"/>
              </a:spcBef>
              <a:buClr>
                <a:schemeClr val="accent1"/>
              </a:buClr>
              <a:buSzPct val="68000"/>
              <a:buFont typeface="Verdana"/>
              <a:buChar char="◦"/>
            </a:pPr>
            <a:r>
              <a:rPr lang="zh-CN" altLang="en-US" sz="1400" dirty="0" smtClean="0">
                <a:solidFill>
                  <a:srgbClr val="0070C0"/>
                </a:solidFill>
              </a:rPr>
              <a:t>凌晨手工采摘，最大限度保存玫瑰芳香</a:t>
            </a:r>
            <a:endParaRPr lang="en-US" altLang="zh-CN" sz="1400" dirty="0" smtClean="0">
              <a:solidFill>
                <a:srgbClr val="0070C0"/>
              </a:solidFill>
            </a:endParaRPr>
          </a:p>
          <a:p>
            <a:pPr marL="621792" lvl="1" indent="-228600">
              <a:spcBef>
                <a:spcPts val="324"/>
              </a:spcBef>
              <a:buClr>
                <a:schemeClr val="accent1"/>
              </a:buClr>
              <a:buSzPct val="68000"/>
              <a:buFont typeface="Verdana"/>
              <a:buChar char="◦"/>
            </a:pPr>
            <a:r>
              <a:rPr lang="zh-CN" altLang="en-US" sz="1400" dirty="0" smtClean="0">
                <a:solidFill>
                  <a:srgbClr val="0070C0"/>
                </a:solidFill>
              </a:rPr>
              <a:t>玫瑰精油市场真假难辨</a:t>
            </a:r>
            <a:endParaRPr lang="en-US" altLang="zh-CN" sz="1400" dirty="0" smtClean="0">
              <a:solidFill>
                <a:srgbClr val="0070C0"/>
              </a:solidFill>
            </a:endParaRPr>
          </a:p>
          <a:p>
            <a:pPr marL="365760" indent="-256032">
              <a:lnSpc>
                <a:spcPct val="150000"/>
              </a:lnSpc>
              <a:spcBef>
                <a:spcPts val="400"/>
              </a:spcBef>
              <a:buClr>
                <a:schemeClr val="accent1"/>
              </a:buClr>
              <a:buSzPct val="68000"/>
            </a:pPr>
            <a:endParaRPr lang="en-US" altLang="zh-CN" sz="2400" dirty="0" smtClean="0"/>
          </a:p>
        </p:txBody>
      </p:sp>
      <p:sp>
        <p:nvSpPr>
          <p:cNvPr id="6" name="内容占位符 1"/>
          <p:cNvSpPr txBox="1">
            <a:spLocks/>
          </p:cNvSpPr>
          <p:nvPr/>
        </p:nvSpPr>
        <p:spPr>
          <a:xfrm>
            <a:off x="-57200" y="2852936"/>
            <a:ext cx="8229600" cy="3301827"/>
          </a:xfrm>
          <a:prstGeom prst="rect">
            <a:avLst/>
          </a:prstGeom>
        </p:spPr>
        <p:txBody>
          <a:bodyPr vert="horz">
            <a:normAutofit/>
          </a:bodyPr>
          <a:lstStyle/>
          <a:p>
            <a:pPr marL="365760" marR="0" lvl="0" indent="-256032" algn="l" defTabSz="914400" rtl="0" eaLnBrk="1" fontAlgn="auto" latinLnBrk="0" hangingPunct="1">
              <a:spcBef>
                <a:spcPts val="400"/>
              </a:spcBef>
              <a:spcAft>
                <a:spcPts val="0"/>
              </a:spcAft>
              <a:buClr>
                <a:schemeClr val="accent1"/>
              </a:buClr>
              <a:buSzPct val="68000"/>
              <a:buFont typeface="Wingdings 3"/>
              <a:buChar char=""/>
              <a:tabLst/>
              <a:defRPr/>
            </a:pPr>
            <a:r>
              <a:rPr kumimoji="0" lang="zh-CN" altLang="en-US" sz="2400" b="0" i="0" u="none" strike="noStrike" kern="1200" cap="none" spc="0" normalizeH="0" baseline="0" noProof="0" dirty="0" smtClean="0">
                <a:ln>
                  <a:noFill/>
                </a:ln>
                <a:solidFill>
                  <a:srgbClr val="CC0066"/>
                </a:solidFill>
                <a:effectLst/>
                <a:uLnTx/>
                <a:uFillTx/>
                <a:latin typeface="+mn-lt"/>
                <a:ea typeface="+mn-ea"/>
                <a:cs typeface="+mn-cs"/>
              </a:rPr>
              <a:t>高原栽培，更强护肤效果</a:t>
            </a:r>
            <a:endParaRPr kumimoji="0" lang="en-US" altLang="zh-CN" sz="2400" b="0" i="0" u="none" strike="noStrike" kern="1200" cap="none" spc="0" normalizeH="0" baseline="0" noProof="0" dirty="0" smtClean="0">
              <a:ln>
                <a:noFill/>
              </a:ln>
              <a:solidFill>
                <a:srgbClr val="CC0066"/>
              </a:solidFill>
              <a:effectLst/>
              <a:uLnTx/>
              <a:uFillTx/>
              <a:latin typeface="+mn-lt"/>
              <a:ea typeface="+mn-ea"/>
              <a:cs typeface="+mn-cs"/>
            </a:endParaRPr>
          </a:p>
          <a:p>
            <a:pPr marL="621792" marR="0" lvl="1" indent="-228600" algn="l" defTabSz="914400" rtl="0" eaLnBrk="1" fontAlgn="auto" latinLnBrk="0" hangingPunct="1">
              <a:spcBef>
                <a:spcPts val="324"/>
              </a:spcBef>
              <a:spcAft>
                <a:spcPts val="0"/>
              </a:spcAft>
              <a:buClr>
                <a:schemeClr val="accent1"/>
              </a:buClr>
              <a:buSzTx/>
              <a:buFont typeface="Verdana"/>
              <a:buChar char="◦"/>
              <a:tabLst/>
              <a:defRPr/>
            </a:pPr>
            <a:r>
              <a:rPr kumimoji="0" lang="zh-CN" altLang="en-US" sz="1400" b="0" i="0" u="none" strike="noStrike" kern="1200" cap="none" spc="0" normalizeH="0" baseline="0" noProof="0" dirty="0" smtClean="0">
                <a:ln>
                  <a:noFill/>
                </a:ln>
                <a:solidFill>
                  <a:srgbClr val="CC0066"/>
                </a:solidFill>
                <a:effectLst/>
                <a:uLnTx/>
                <a:uFillTx/>
                <a:latin typeface="+mn-lt"/>
                <a:ea typeface="+mn-ea"/>
                <a:cs typeface="+mn-cs"/>
              </a:rPr>
              <a:t>滇中区域是全球屈指可数的几个最适宜的玫瑰种植</a:t>
            </a:r>
            <a:endParaRPr kumimoji="0" lang="en-US" altLang="zh-CN" sz="1400" b="0" i="0" u="none" strike="noStrike" kern="1200" cap="none" spc="0" normalizeH="0" baseline="0" noProof="0" dirty="0" smtClean="0">
              <a:ln>
                <a:noFill/>
              </a:ln>
              <a:solidFill>
                <a:srgbClr val="CC0066"/>
              </a:solidFill>
              <a:effectLst/>
              <a:uLnTx/>
              <a:uFillTx/>
              <a:latin typeface="+mn-lt"/>
              <a:ea typeface="+mn-ea"/>
              <a:cs typeface="+mn-cs"/>
            </a:endParaRPr>
          </a:p>
          <a:p>
            <a:pPr marL="621792" marR="0" lvl="1" indent="-228600" algn="l" defTabSz="914400" rtl="0" eaLnBrk="1" fontAlgn="auto" latinLnBrk="0" hangingPunct="1">
              <a:spcBef>
                <a:spcPts val="324"/>
              </a:spcBef>
              <a:spcAft>
                <a:spcPts val="0"/>
              </a:spcAft>
              <a:buClr>
                <a:schemeClr val="accent1"/>
              </a:buClr>
              <a:buSzTx/>
              <a:tabLst/>
              <a:defRPr/>
            </a:pPr>
            <a:r>
              <a:rPr kumimoji="0" lang="zh-CN" altLang="en-US" sz="1400" b="0" i="0" u="none" strike="noStrike" kern="1200" cap="none" spc="0" normalizeH="0" baseline="0" noProof="0" dirty="0" smtClean="0">
                <a:ln>
                  <a:noFill/>
                </a:ln>
                <a:solidFill>
                  <a:srgbClr val="CC0066"/>
                </a:solidFill>
                <a:effectLst/>
                <a:uLnTx/>
                <a:uFillTx/>
                <a:latin typeface="+mn-lt"/>
                <a:ea typeface="+mn-ea"/>
                <a:cs typeface="+mn-cs"/>
              </a:rPr>
              <a:t>区域之一</a:t>
            </a:r>
            <a:endParaRPr kumimoji="0" lang="en-US" altLang="zh-CN" sz="1400" b="0" i="0" u="none" strike="noStrike" kern="1200" cap="none" spc="0" normalizeH="0" baseline="0" noProof="0" dirty="0" smtClean="0">
              <a:ln>
                <a:noFill/>
              </a:ln>
              <a:solidFill>
                <a:srgbClr val="CC0066"/>
              </a:solidFill>
              <a:effectLst/>
              <a:uLnTx/>
              <a:uFillTx/>
              <a:latin typeface="+mn-lt"/>
              <a:ea typeface="+mn-ea"/>
              <a:cs typeface="+mn-cs"/>
            </a:endParaRPr>
          </a:p>
          <a:p>
            <a:pPr marL="621792" marR="0" lvl="1" indent="-228600" algn="l" defTabSz="914400" rtl="0" eaLnBrk="1" fontAlgn="auto" latinLnBrk="0" hangingPunct="1">
              <a:spcBef>
                <a:spcPts val="324"/>
              </a:spcBef>
              <a:spcAft>
                <a:spcPts val="0"/>
              </a:spcAft>
              <a:buClr>
                <a:schemeClr val="accent1"/>
              </a:buClr>
              <a:buSzTx/>
              <a:buFont typeface="Verdana"/>
              <a:buChar char="◦"/>
              <a:tabLst/>
              <a:defRPr/>
            </a:pPr>
            <a:r>
              <a:rPr kumimoji="0" lang="zh-CN" altLang="en-US" sz="1400" b="0" i="0" u="none" strike="noStrike" kern="1200" cap="none" spc="0" normalizeH="0" baseline="0" noProof="0" dirty="0" smtClean="0">
                <a:ln>
                  <a:noFill/>
                </a:ln>
                <a:solidFill>
                  <a:srgbClr val="CC0066"/>
                </a:solidFill>
                <a:effectLst/>
                <a:uLnTx/>
                <a:uFillTx/>
                <a:latin typeface="+mn-lt"/>
                <a:ea typeface="+mn-ea"/>
                <a:cs typeface="+mn-cs"/>
              </a:rPr>
              <a:t>海拔：</a:t>
            </a:r>
            <a:r>
              <a:rPr kumimoji="0" lang="en-US" altLang="zh-CN" sz="1400" b="0" i="0" u="none" strike="noStrike" kern="1200" cap="none" spc="0" normalizeH="0" baseline="0" noProof="0" dirty="0" smtClean="0">
                <a:ln>
                  <a:noFill/>
                </a:ln>
                <a:solidFill>
                  <a:srgbClr val="CC0066"/>
                </a:solidFill>
                <a:effectLst/>
                <a:uLnTx/>
                <a:uFillTx/>
                <a:latin typeface="+mn-lt"/>
                <a:ea typeface="+mn-ea"/>
                <a:cs typeface="+mn-cs"/>
              </a:rPr>
              <a:t>2000 m VS 470 m </a:t>
            </a:r>
            <a:r>
              <a:rPr kumimoji="0" lang="zh-CN" altLang="en-US" sz="1400" b="0" i="0" u="none" strike="noStrike" kern="1200" cap="none" spc="0" normalizeH="0" baseline="0" noProof="0" dirty="0" smtClean="0">
                <a:ln>
                  <a:noFill/>
                </a:ln>
                <a:solidFill>
                  <a:srgbClr val="CC0066"/>
                </a:solidFill>
                <a:effectLst/>
                <a:uLnTx/>
                <a:uFillTx/>
                <a:latin typeface="+mn-lt"/>
                <a:ea typeface="+mn-ea"/>
                <a:cs typeface="+mn-cs"/>
              </a:rPr>
              <a:t>→ 抗氧化、</a:t>
            </a:r>
            <a:r>
              <a:rPr lang="zh-CN" altLang="en-US" sz="1400" dirty="0">
                <a:solidFill>
                  <a:srgbClr val="CC0066"/>
                </a:solidFill>
              </a:rPr>
              <a:t>保</a:t>
            </a:r>
            <a:r>
              <a:rPr lang="zh-CN" altLang="en-US" sz="1400" dirty="0" smtClean="0">
                <a:solidFill>
                  <a:srgbClr val="CC0066"/>
                </a:solidFill>
              </a:rPr>
              <a:t>湿性</a:t>
            </a:r>
            <a:endParaRPr kumimoji="0" lang="en-US" altLang="zh-CN" sz="1400" b="0" i="0" u="none" strike="noStrike" kern="1200" cap="none" spc="0" normalizeH="0" baseline="0" noProof="0" dirty="0" smtClean="0">
              <a:ln>
                <a:noFill/>
              </a:ln>
              <a:solidFill>
                <a:srgbClr val="CC0066"/>
              </a:solidFill>
              <a:effectLst/>
              <a:uLnTx/>
              <a:uFillTx/>
            </a:endParaRPr>
          </a:p>
          <a:p>
            <a:pPr marL="621792" marR="0" lvl="1" indent="-228600" algn="l" defTabSz="914400" rtl="0" eaLnBrk="1" fontAlgn="auto" latinLnBrk="0" hangingPunct="1">
              <a:spcBef>
                <a:spcPts val="324"/>
              </a:spcBef>
              <a:spcAft>
                <a:spcPts val="0"/>
              </a:spcAft>
              <a:buClr>
                <a:schemeClr val="accent1"/>
              </a:buClr>
              <a:buSzTx/>
              <a:buFont typeface="Verdana"/>
              <a:buChar char="◦"/>
              <a:tabLst/>
              <a:defRPr/>
            </a:pPr>
            <a:endParaRPr kumimoji="0" lang="en-US" altLang="zh-CN" sz="14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l" defTabSz="914400" rtl="0" eaLnBrk="1" fontAlgn="auto" latinLnBrk="0" hangingPunct="1">
              <a:spcBef>
                <a:spcPts val="400"/>
              </a:spcBef>
              <a:spcAft>
                <a:spcPts val="0"/>
              </a:spcAft>
              <a:buClr>
                <a:schemeClr val="accent1"/>
              </a:buClr>
              <a:buSzPct val="68000"/>
              <a:buFont typeface="Wingdings 3"/>
              <a:buChar char=""/>
              <a:tabLst/>
              <a:defRPr/>
            </a:pPr>
            <a:r>
              <a:rPr kumimoji="0" lang="zh-CN" altLang="en-US" sz="2400" b="0" i="0" u="none" strike="noStrike" kern="1200" cap="none" spc="0" normalizeH="0" baseline="0" noProof="0" dirty="0" smtClean="0">
                <a:ln>
                  <a:noFill/>
                </a:ln>
                <a:solidFill>
                  <a:srgbClr val="00B050"/>
                </a:solidFill>
                <a:effectLst/>
                <a:uLnTx/>
                <a:uFillTx/>
                <a:latin typeface="+mn-lt"/>
                <a:ea typeface="+mn-ea"/>
                <a:cs typeface="+mn-cs"/>
              </a:rPr>
              <a:t>成分与国外玫瑰精油有差异</a:t>
            </a:r>
            <a:endParaRPr kumimoji="0" lang="en-US" altLang="zh-CN" sz="2400" b="0" i="0" u="none" strike="noStrike" kern="1200" cap="none" spc="0" normalizeH="0" baseline="0" noProof="0" dirty="0" smtClean="0">
              <a:ln>
                <a:noFill/>
              </a:ln>
              <a:solidFill>
                <a:srgbClr val="00B050"/>
              </a:solidFill>
              <a:effectLst/>
              <a:uLnTx/>
              <a:uFillTx/>
              <a:latin typeface="+mn-lt"/>
              <a:ea typeface="+mn-ea"/>
              <a:cs typeface="+mn-cs"/>
            </a:endParaRPr>
          </a:p>
          <a:p>
            <a:pPr marL="621792" marR="0" lvl="1" indent="-228600" algn="l" defTabSz="914400" rtl="0" eaLnBrk="1" fontAlgn="auto" latinLnBrk="0" hangingPunct="1">
              <a:spcBef>
                <a:spcPts val="324"/>
              </a:spcBef>
              <a:spcAft>
                <a:spcPts val="0"/>
              </a:spcAft>
              <a:buClr>
                <a:schemeClr val="accent1"/>
              </a:buClr>
              <a:buSzTx/>
              <a:buFont typeface="Verdana"/>
              <a:buChar char="◦"/>
              <a:tabLst/>
              <a:defRPr/>
            </a:pPr>
            <a:r>
              <a:rPr kumimoji="0" lang="zh-CN" altLang="en-US" sz="1400" b="0" i="0" u="none" strike="noStrike" kern="1200" cap="none" spc="0" normalizeH="0" baseline="0" noProof="0" dirty="0" smtClean="0">
                <a:ln>
                  <a:noFill/>
                </a:ln>
                <a:solidFill>
                  <a:srgbClr val="00B050"/>
                </a:solidFill>
                <a:effectLst/>
                <a:uLnTx/>
                <a:uFillTx/>
                <a:latin typeface="+mn-lt"/>
                <a:ea typeface="+mn-ea"/>
                <a:cs typeface="+mn-cs"/>
              </a:rPr>
              <a:t>初级代谢产物：多糖 → 保湿性</a:t>
            </a:r>
            <a:endParaRPr kumimoji="0" lang="en-US" altLang="zh-CN" sz="1400" b="0" i="0" u="none" strike="noStrike" kern="1200" cap="none" spc="0" normalizeH="0" baseline="0" noProof="0" dirty="0" smtClean="0">
              <a:ln>
                <a:noFill/>
              </a:ln>
              <a:solidFill>
                <a:srgbClr val="00B050"/>
              </a:solidFill>
              <a:effectLst/>
              <a:uLnTx/>
              <a:uFillTx/>
              <a:latin typeface="+mn-lt"/>
              <a:ea typeface="+mn-ea"/>
              <a:cs typeface="+mn-cs"/>
            </a:endParaRPr>
          </a:p>
          <a:p>
            <a:pPr marL="621792" marR="0" lvl="1" indent="-228600" algn="l" defTabSz="914400" rtl="0" eaLnBrk="1" fontAlgn="auto" latinLnBrk="0" hangingPunct="1">
              <a:spcBef>
                <a:spcPts val="324"/>
              </a:spcBef>
              <a:spcAft>
                <a:spcPts val="0"/>
              </a:spcAft>
              <a:buClr>
                <a:schemeClr val="accent1"/>
              </a:buClr>
              <a:buSzTx/>
              <a:buFont typeface="Verdana"/>
              <a:buChar char="◦"/>
              <a:tabLst/>
              <a:defRPr/>
            </a:pPr>
            <a:r>
              <a:rPr kumimoji="0" lang="zh-CN" altLang="en-US" sz="1400" b="0" i="0" u="none" strike="noStrike" kern="1200" cap="none" spc="0" normalizeH="0" baseline="0" noProof="0" dirty="0" smtClean="0">
                <a:ln>
                  <a:noFill/>
                </a:ln>
                <a:solidFill>
                  <a:srgbClr val="00B050"/>
                </a:solidFill>
                <a:effectLst/>
                <a:uLnTx/>
                <a:uFillTx/>
                <a:latin typeface="+mn-lt"/>
                <a:ea typeface="+mn-ea"/>
                <a:cs typeface="+mn-cs"/>
              </a:rPr>
              <a:t>次级代谢产物：萜烯类化合物：</a:t>
            </a:r>
            <a:endParaRPr kumimoji="0" lang="zh-CN" altLang="en-US" sz="27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2" name="组合 6"/>
          <p:cNvGrpSpPr/>
          <p:nvPr/>
        </p:nvGrpSpPr>
        <p:grpSpPr>
          <a:xfrm>
            <a:off x="3621209" y="4806044"/>
            <a:ext cx="3938210" cy="1575284"/>
            <a:chOff x="2285984" y="4429132"/>
            <a:chExt cx="4643470" cy="1857388"/>
          </a:xfrm>
        </p:grpSpPr>
        <p:sp>
          <p:nvSpPr>
            <p:cNvPr id="8" name="椭圆 7"/>
            <p:cNvSpPr/>
            <p:nvPr/>
          </p:nvSpPr>
          <p:spPr>
            <a:xfrm>
              <a:off x="2285984" y="4429132"/>
              <a:ext cx="1857388" cy="1857388"/>
            </a:xfrm>
            <a:prstGeom prst="ellipse">
              <a:avLst/>
            </a:prstGeom>
            <a:solidFill>
              <a:schemeClr val="bg1"/>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altLang="zh-CN" sz="1400" dirty="0" smtClean="0"/>
                <a:t>Β</a:t>
              </a:r>
              <a:r>
                <a:rPr lang="en-US" altLang="zh-CN" sz="1400" dirty="0" smtClean="0"/>
                <a:t>-</a:t>
              </a:r>
              <a:r>
                <a:rPr lang="zh-CN" altLang="en-US" sz="1400" dirty="0" smtClean="0"/>
                <a:t>香茅醇</a:t>
              </a:r>
              <a:endParaRPr lang="en-US" altLang="zh-CN" sz="1400" dirty="0" smtClean="0"/>
            </a:p>
            <a:p>
              <a:pPr algn="ctr"/>
              <a:r>
                <a:rPr lang="zh-CN" altLang="en-US" sz="1400" dirty="0" smtClean="0"/>
                <a:t>反式</a:t>
              </a:r>
              <a:r>
                <a:rPr lang="en-US" altLang="zh-CN" sz="1400" dirty="0" smtClean="0"/>
                <a:t>-</a:t>
              </a:r>
              <a:r>
                <a:rPr lang="zh-CN" altLang="en-US" sz="1400" dirty="0" smtClean="0"/>
                <a:t>叶香醇</a:t>
              </a:r>
              <a:endParaRPr lang="en-US" altLang="zh-CN" sz="1400" dirty="0" smtClean="0"/>
            </a:p>
            <a:p>
              <a:pPr algn="ctr"/>
              <a:r>
                <a:rPr lang="el-GR" altLang="zh-CN" sz="1400" dirty="0" smtClean="0"/>
                <a:t>Β</a:t>
              </a:r>
              <a:r>
                <a:rPr lang="en-US" altLang="zh-CN" sz="1400" dirty="0" smtClean="0"/>
                <a:t>-</a:t>
              </a:r>
              <a:r>
                <a:rPr lang="zh-CN" altLang="en-US" sz="1400" dirty="0" smtClean="0"/>
                <a:t>苯乙醇</a:t>
              </a:r>
              <a:endParaRPr lang="en-US" altLang="zh-CN" sz="1400" dirty="0" smtClean="0"/>
            </a:p>
            <a:p>
              <a:pPr algn="ctr"/>
              <a:r>
                <a:rPr lang="en-US" altLang="zh-CN" sz="1400" dirty="0" smtClean="0"/>
                <a:t>7-</a:t>
              </a:r>
              <a:r>
                <a:rPr lang="zh-CN" altLang="en-US" sz="1400" dirty="0" smtClean="0"/>
                <a:t>辛稀酸乙酯</a:t>
              </a:r>
              <a:endParaRPr lang="en-US" altLang="zh-CN" sz="1400" dirty="0" smtClean="0"/>
            </a:p>
            <a:p>
              <a:pPr algn="ctr"/>
              <a:r>
                <a:rPr lang="zh-CN" altLang="en-US" sz="1400" dirty="0" smtClean="0"/>
                <a:t>乙酸香叶酯</a:t>
              </a:r>
              <a:endParaRPr lang="zh-CN" altLang="en-US" sz="1400" dirty="0"/>
            </a:p>
          </p:txBody>
        </p:sp>
        <p:sp>
          <p:nvSpPr>
            <p:cNvPr id="9" name="椭圆 8"/>
            <p:cNvSpPr/>
            <p:nvPr/>
          </p:nvSpPr>
          <p:spPr>
            <a:xfrm>
              <a:off x="5072066" y="4429132"/>
              <a:ext cx="1857388" cy="1857388"/>
            </a:xfrm>
            <a:prstGeom prst="ellipse">
              <a:avLst/>
            </a:prstGeom>
            <a:solidFill>
              <a:schemeClr val="bg1"/>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altLang="zh-CN" sz="1400" dirty="0" smtClean="0"/>
                <a:t>Β</a:t>
              </a:r>
              <a:r>
                <a:rPr lang="en-US" altLang="zh-CN" sz="1400" dirty="0" smtClean="0"/>
                <a:t>-</a:t>
              </a:r>
              <a:r>
                <a:rPr lang="zh-CN" altLang="en-US" sz="1400" dirty="0" smtClean="0"/>
                <a:t>香茅醇</a:t>
              </a:r>
              <a:endParaRPr lang="en-US" altLang="zh-CN" sz="1400" dirty="0" smtClean="0"/>
            </a:p>
            <a:p>
              <a:pPr algn="ctr"/>
              <a:r>
                <a:rPr lang="zh-CN" altLang="en-US" sz="1400" dirty="0" smtClean="0"/>
                <a:t>反式</a:t>
              </a:r>
              <a:r>
                <a:rPr lang="en-US" altLang="zh-CN" sz="1400" dirty="0" smtClean="0"/>
                <a:t>-</a:t>
              </a:r>
              <a:r>
                <a:rPr lang="zh-CN" altLang="en-US" sz="1400" dirty="0" smtClean="0"/>
                <a:t>叶香醇</a:t>
              </a:r>
              <a:endParaRPr lang="en-US" altLang="zh-CN" sz="1400" dirty="0" smtClean="0"/>
            </a:p>
            <a:p>
              <a:pPr algn="ctr"/>
              <a:r>
                <a:rPr lang="el-GR" altLang="zh-CN" sz="1400" dirty="0" smtClean="0"/>
                <a:t>Β</a:t>
              </a:r>
              <a:r>
                <a:rPr lang="en-US" altLang="zh-CN" sz="1400" dirty="0" smtClean="0"/>
                <a:t>-</a:t>
              </a:r>
              <a:r>
                <a:rPr lang="zh-CN" altLang="en-US" sz="1400" dirty="0" smtClean="0"/>
                <a:t>苯乙醇</a:t>
              </a:r>
              <a:endParaRPr lang="en-US" altLang="zh-CN" sz="1400" dirty="0" smtClean="0"/>
            </a:p>
            <a:p>
              <a:pPr algn="ctr"/>
              <a:r>
                <a:rPr lang="zh-CN" altLang="en-US" sz="1400" dirty="0" smtClean="0"/>
                <a:t>橙花醇</a:t>
              </a:r>
              <a:endParaRPr lang="en-US" altLang="zh-CN" sz="1400" dirty="0" smtClean="0"/>
            </a:p>
            <a:p>
              <a:pPr algn="ctr"/>
              <a:r>
                <a:rPr lang="zh-CN" altLang="en-US" sz="1400" dirty="0" smtClean="0"/>
                <a:t>芳樟醇</a:t>
              </a:r>
              <a:endParaRPr lang="zh-CN" altLang="en-US" sz="1400" dirty="0"/>
            </a:p>
          </p:txBody>
        </p:sp>
        <p:sp>
          <p:nvSpPr>
            <p:cNvPr id="10" name="燕尾形 9"/>
            <p:cNvSpPr/>
            <p:nvPr/>
          </p:nvSpPr>
          <p:spPr>
            <a:xfrm>
              <a:off x="4000496" y="4786322"/>
              <a:ext cx="1071570" cy="1071570"/>
            </a:xfrm>
            <a:prstGeom prst="chevron">
              <a:avLst>
                <a:gd name="adj" fmla="val 50000"/>
              </a:avLst>
            </a:prstGeom>
            <a:solidFill>
              <a:schemeClr val="bg1"/>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solidFill>
                  <a:schemeClr val="tx1"/>
                </a:solidFill>
              </a:endParaRPr>
            </a:p>
          </p:txBody>
        </p:sp>
        <p:sp>
          <p:nvSpPr>
            <p:cNvPr id="11" name="TextBox 10"/>
            <p:cNvSpPr txBox="1"/>
            <p:nvPr/>
          </p:nvSpPr>
          <p:spPr>
            <a:xfrm>
              <a:off x="4214810" y="5202808"/>
              <a:ext cx="630301" cy="369332"/>
            </a:xfrm>
            <a:prstGeom prst="rect">
              <a:avLst/>
            </a:prstGeom>
            <a:noFill/>
          </p:spPr>
          <p:txBody>
            <a:bodyPr wrap="none" rtlCol="0">
              <a:spAutoFit/>
            </a:bodyPr>
            <a:lstStyle/>
            <a:p>
              <a:r>
                <a:rPr lang="en-US" altLang="zh-CN" b="1" dirty="0" smtClean="0"/>
                <a:t>20%</a:t>
              </a:r>
              <a:endParaRPr lang="zh-CN" altLang="en-US" b="1" dirty="0"/>
            </a:p>
          </p:txBody>
        </p:sp>
      </p:grpSp>
      <p:pic>
        <p:nvPicPr>
          <p:cNvPr id="38915" name="Picture 3" descr="http://img001.21cnimg.com/photos/album/20150113/m600/231BABBFB74A4644D05E162A84E9F9FB.png"/>
          <p:cNvPicPr>
            <a:picLocks noChangeAspect="1" noChangeArrowheads="1"/>
          </p:cNvPicPr>
          <p:nvPr/>
        </p:nvPicPr>
        <p:blipFill>
          <a:blip r:embed="rId2" cstate="print"/>
          <a:srcRect/>
          <a:stretch>
            <a:fillRect/>
          </a:stretch>
        </p:blipFill>
        <p:spPr bwMode="auto">
          <a:xfrm>
            <a:off x="4707372" y="1553318"/>
            <a:ext cx="4427984" cy="3171826"/>
          </a:xfrm>
          <a:prstGeom prst="rect">
            <a:avLst/>
          </a:prstGeom>
          <a:noFill/>
        </p:spPr>
      </p:pic>
    </p:spTree>
    <p:extLst>
      <p:ext uri="{BB962C8B-B14F-4D97-AF65-F5344CB8AC3E}">
        <p14:creationId xmlns="" xmlns:p14="http://schemas.microsoft.com/office/powerpoint/2010/main" val="4189069838"/>
      </p:ext>
    </p:extLst>
  </p:cSld>
  <p:clrMapOvr>
    <a:masterClrMapping/>
  </p:clrMapOvr>
  <p:transition advTm="227777"/>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按摩配方实例</a:t>
            </a:r>
            <a:endParaRPr lang="zh-CN" altLang="en-US" dirty="0"/>
          </a:p>
        </p:txBody>
      </p:sp>
      <p:sp>
        <p:nvSpPr>
          <p:cNvPr id="3" name="日期占位符 2"/>
          <p:cNvSpPr>
            <a:spLocks noGrp="1"/>
          </p:cNvSpPr>
          <p:nvPr>
            <p:ph type="dt" sz="half" idx="10"/>
          </p:nvPr>
        </p:nvSpPr>
        <p:spPr/>
        <p:txBody>
          <a:bodyPr/>
          <a:lstStyle/>
          <a:p>
            <a:fld id="{E334E4B5-5A93-4079-8C3B-476130361419}" type="datetime10">
              <a:rPr lang="zh-CN" altLang="en-US" smtClean="0"/>
              <a:pPr/>
              <a:t>16:44</a:t>
            </a:fld>
            <a:endParaRPr lang="zh-CN" altLang="en-US"/>
          </a:p>
        </p:txBody>
      </p:sp>
      <p:sp>
        <p:nvSpPr>
          <p:cNvPr id="12" name="文本框 11"/>
          <p:cNvSpPr txBox="1"/>
          <p:nvPr/>
        </p:nvSpPr>
        <p:spPr>
          <a:xfrm>
            <a:off x="2947483" y="1556792"/>
            <a:ext cx="4294187" cy="388938"/>
          </a:xfrm>
          <a:prstGeom prst="rect">
            <a:avLst/>
          </a:prstGeom>
          <a:noFill/>
        </p:spPr>
        <p:txBody>
          <a:bodyPr anchor="ctr"/>
          <a:lstStyle/>
          <a:p>
            <a:pPr>
              <a:lnSpc>
                <a:spcPct val="130000"/>
              </a:lnSpc>
            </a:pPr>
            <a:r>
              <a:rPr lang="zh-CN" altLang="en-US" sz="1400" dirty="0">
                <a:latin typeface="Arial" panose="020B0604020202020204" pitchFamily="34" charset="0"/>
                <a:ea typeface="微软雅黑" panose="020B0503020204020204" pitchFamily="34" charset="-122"/>
              </a:rPr>
              <a:t>玫瑰</a:t>
            </a:r>
            <a:r>
              <a:rPr lang="en-US" altLang="zh-CN" sz="1400" dirty="0">
                <a:latin typeface="Arial" panose="020B0604020202020204" pitchFamily="34" charset="0"/>
                <a:ea typeface="微软雅黑" panose="020B0503020204020204" pitchFamily="34" charset="-122"/>
              </a:rPr>
              <a:t>10</a:t>
            </a:r>
            <a:r>
              <a:rPr lang="zh-CN" altLang="en-US" sz="1400" dirty="0">
                <a:latin typeface="Arial" panose="020B0604020202020204" pitchFamily="34" charset="0"/>
                <a:ea typeface="微软雅黑" panose="020B0503020204020204" pitchFamily="34" charset="-122"/>
              </a:rPr>
              <a:t>滴</a:t>
            </a:r>
            <a:r>
              <a:rPr lang="en-US" altLang="zh-CN" sz="1400" dirty="0" smtClean="0">
                <a:latin typeface="Arial" panose="020B0604020202020204" pitchFamily="34" charset="0"/>
                <a:ea typeface="微软雅黑" panose="020B0503020204020204" pitchFamily="34" charset="-122"/>
              </a:rPr>
              <a:t>+</a:t>
            </a:r>
            <a:r>
              <a:rPr lang="zh-CN" altLang="en-US" sz="1400" dirty="0" smtClean="0">
                <a:latin typeface="Arial" panose="020B0604020202020204" pitchFamily="34" charset="0"/>
                <a:ea typeface="微软雅黑" panose="020B0503020204020204" pitchFamily="34" charset="-122"/>
              </a:rPr>
              <a:t>依兰</a:t>
            </a:r>
            <a:r>
              <a:rPr lang="en-US" altLang="zh-CN" sz="1400" dirty="0" smtClean="0">
                <a:latin typeface="Arial" panose="020B0604020202020204" pitchFamily="34" charset="0"/>
                <a:ea typeface="微软雅黑" panose="020B0503020204020204" pitchFamily="34" charset="-122"/>
              </a:rPr>
              <a:t>5</a:t>
            </a:r>
            <a:r>
              <a:rPr lang="zh-CN" altLang="en-US" sz="1400" dirty="0" smtClean="0">
                <a:latin typeface="Arial" panose="020B0604020202020204" pitchFamily="34" charset="0"/>
                <a:ea typeface="微软雅黑" panose="020B0503020204020204" pitchFamily="34" charset="-122"/>
              </a:rPr>
              <a:t>滴</a:t>
            </a:r>
            <a:r>
              <a:rPr lang="en-US" altLang="zh-CN" sz="1400" dirty="0" smtClean="0">
                <a:latin typeface="Arial" panose="020B0604020202020204" pitchFamily="34" charset="0"/>
                <a:ea typeface="微软雅黑" panose="020B0503020204020204" pitchFamily="34" charset="-122"/>
              </a:rPr>
              <a:t>+</a:t>
            </a:r>
            <a:r>
              <a:rPr lang="zh-CN" altLang="en-US" sz="1400" dirty="0" smtClean="0">
                <a:latin typeface="Arial" panose="020B0604020202020204" pitchFamily="34" charset="0"/>
                <a:ea typeface="微软雅黑" panose="020B0503020204020204" pitchFamily="34" charset="-122"/>
              </a:rPr>
              <a:t>玫瑰</a:t>
            </a:r>
            <a:r>
              <a:rPr lang="zh-CN" altLang="en-US" sz="1400" dirty="0">
                <a:latin typeface="Arial" panose="020B0604020202020204" pitchFamily="34" charset="0"/>
                <a:ea typeface="微软雅黑" panose="020B0503020204020204" pitchFamily="34" charset="-122"/>
              </a:rPr>
              <a:t>果油</a:t>
            </a:r>
            <a:r>
              <a:rPr lang="en-US" altLang="zh-CN" sz="1400" dirty="0">
                <a:latin typeface="Arial" panose="020B0604020202020204" pitchFamily="34" charset="0"/>
                <a:ea typeface="微软雅黑" panose="020B0503020204020204" pitchFamily="34" charset="-122"/>
              </a:rPr>
              <a:t>10ml</a:t>
            </a:r>
            <a:r>
              <a:rPr lang="zh-CN" altLang="en-US" sz="1400" dirty="0">
                <a:latin typeface="Arial" panose="020B0604020202020204" pitchFamily="34" charset="0"/>
                <a:ea typeface="微软雅黑" panose="020B0503020204020204" pitchFamily="34" charset="-122"/>
              </a:rPr>
              <a:t>，月经前按摩腹部</a:t>
            </a:r>
            <a:endParaRPr lang="en-US" altLang="zh-CN" sz="1400" dirty="0">
              <a:latin typeface="Arial" panose="020B0604020202020204" pitchFamily="34" charset="0"/>
              <a:ea typeface="微软雅黑" panose="020B0503020204020204" pitchFamily="34" charset="-122"/>
            </a:endParaRPr>
          </a:p>
        </p:txBody>
      </p:sp>
      <p:sp>
        <p:nvSpPr>
          <p:cNvPr id="15" name="文本框 15"/>
          <p:cNvSpPr txBox="1"/>
          <p:nvPr/>
        </p:nvSpPr>
        <p:spPr>
          <a:xfrm>
            <a:off x="2947483" y="2041102"/>
            <a:ext cx="5584957" cy="487117"/>
          </a:xfrm>
          <a:prstGeom prst="rect">
            <a:avLst/>
          </a:prstGeom>
          <a:noFill/>
        </p:spPr>
        <p:txBody>
          <a:bodyPr anchor="ctr"/>
          <a:lstStyle>
            <a:defPPr>
              <a:defRPr lang="zh-CN"/>
            </a:defPPr>
            <a:lvl1pPr>
              <a:lnSpc>
                <a:spcPct val="130000"/>
              </a:lnSpc>
              <a:defRPr sz="1400">
                <a:latin typeface="Arial" panose="020B0604020202020204" pitchFamily="34" charset="0"/>
                <a:ea typeface="微软雅黑" panose="020B0503020204020204" pitchFamily="34" charset="-122"/>
              </a:defRPr>
            </a:lvl1pPr>
          </a:lstStyle>
          <a:p>
            <a:r>
              <a:rPr lang="zh-CN" altLang="en-US" dirty="0" smtClean="0"/>
              <a:t>玫瑰</a:t>
            </a:r>
            <a:r>
              <a:rPr lang="en-US" altLang="zh-CN" dirty="0" smtClean="0"/>
              <a:t>2</a:t>
            </a:r>
            <a:r>
              <a:rPr lang="zh-CN" altLang="en-US" dirty="0" smtClean="0"/>
              <a:t>滴</a:t>
            </a:r>
            <a:r>
              <a:rPr lang="en-US" altLang="zh-CN" dirty="0"/>
              <a:t>+</a:t>
            </a:r>
            <a:r>
              <a:rPr lang="zh-CN" altLang="en-US" dirty="0"/>
              <a:t>丝柏</a:t>
            </a:r>
            <a:r>
              <a:rPr lang="en-US" altLang="zh-CN" dirty="0"/>
              <a:t>2</a:t>
            </a:r>
            <a:r>
              <a:rPr lang="zh-CN" altLang="en-US" dirty="0"/>
              <a:t>滴</a:t>
            </a:r>
            <a:r>
              <a:rPr lang="en-US" altLang="zh-CN" dirty="0"/>
              <a:t>+</a:t>
            </a:r>
            <a:r>
              <a:rPr lang="zh-CN" altLang="en-US" dirty="0"/>
              <a:t>橙</a:t>
            </a:r>
            <a:r>
              <a:rPr lang="zh-CN" altLang="en-US" dirty="0" smtClean="0"/>
              <a:t>花</a:t>
            </a:r>
            <a:r>
              <a:rPr lang="en-US" altLang="zh-CN" dirty="0" smtClean="0"/>
              <a:t>4</a:t>
            </a:r>
            <a:r>
              <a:rPr lang="zh-CN" altLang="en-US" dirty="0" smtClean="0"/>
              <a:t>滴</a:t>
            </a:r>
            <a:r>
              <a:rPr lang="en-US" altLang="zh-CN" dirty="0" smtClean="0"/>
              <a:t>+</a:t>
            </a:r>
            <a:r>
              <a:rPr lang="zh-CN" altLang="en-US" dirty="0" smtClean="0"/>
              <a:t>荷荷巴油</a:t>
            </a:r>
            <a:r>
              <a:rPr lang="en-US" altLang="zh-CN" dirty="0" smtClean="0"/>
              <a:t>10ml</a:t>
            </a:r>
            <a:r>
              <a:rPr lang="zh-CN" altLang="en-US" dirty="0" smtClean="0"/>
              <a:t>，</a:t>
            </a:r>
            <a:r>
              <a:rPr lang="zh-CN" altLang="en-US" dirty="0"/>
              <a:t>按摩面部</a:t>
            </a:r>
          </a:p>
        </p:txBody>
      </p:sp>
      <p:grpSp>
        <p:nvGrpSpPr>
          <p:cNvPr id="4" name="组合 4"/>
          <p:cNvGrpSpPr/>
          <p:nvPr/>
        </p:nvGrpSpPr>
        <p:grpSpPr>
          <a:xfrm>
            <a:off x="1115616" y="1576538"/>
            <a:ext cx="1512242" cy="392265"/>
            <a:chOff x="3113648" y="1985513"/>
            <a:chExt cx="1148269" cy="392265"/>
          </a:xfrm>
        </p:grpSpPr>
        <p:sp>
          <p:nvSpPr>
            <p:cNvPr id="10" name="椭圆 9"/>
            <p:cNvSpPr/>
            <p:nvPr/>
          </p:nvSpPr>
          <p:spPr>
            <a:xfrm>
              <a:off x="3113648" y="1985513"/>
              <a:ext cx="326986" cy="388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月</a:t>
              </a:r>
            </a:p>
          </p:txBody>
        </p:sp>
        <p:sp>
          <p:nvSpPr>
            <p:cNvPr id="11" name="椭圆 10"/>
            <p:cNvSpPr/>
            <p:nvPr/>
          </p:nvSpPr>
          <p:spPr>
            <a:xfrm>
              <a:off x="3389237" y="1985513"/>
              <a:ext cx="326986" cy="3889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经</a:t>
              </a:r>
            </a:p>
          </p:txBody>
        </p:sp>
        <p:sp>
          <p:nvSpPr>
            <p:cNvPr id="25" name="椭圆 24"/>
            <p:cNvSpPr/>
            <p:nvPr/>
          </p:nvSpPr>
          <p:spPr>
            <a:xfrm>
              <a:off x="3662621" y="1988840"/>
              <a:ext cx="326986" cy="388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不</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26" name="椭圆 25"/>
            <p:cNvSpPr/>
            <p:nvPr/>
          </p:nvSpPr>
          <p:spPr>
            <a:xfrm>
              <a:off x="3934931" y="1988840"/>
              <a:ext cx="326986" cy="3889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调</a:t>
              </a:r>
            </a:p>
          </p:txBody>
        </p:sp>
      </p:grpSp>
      <p:grpSp>
        <p:nvGrpSpPr>
          <p:cNvPr id="5" name="组合 3"/>
          <p:cNvGrpSpPr/>
          <p:nvPr/>
        </p:nvGrpSpPr>
        <p:grpSpPr>
          <a:xfrm>
            <a:off x="1115616" y="2115915"/>
            <a:ext cx="1512168" cy="395592"/>
            <a:chOff x="3937271" y="2647197"/>
            <a:chExt cx="1365756" cy="395592"/>
          </a:xfrm>
        </p:grpSpPr>
        <p:sp>
          <p:nvSpPr>
            <p:cNvPr id="31" name="椭圆 30"/>
            <p:cNvSpPr/>
            <p:nvPr/>
          </p:nvSpPr>
          <p:spPr>
            <a:xfrm>
              <a:off x="3937271" y="2647197"/>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紧</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32" name="椭圆 31"/>
            <p:cNvSpPr/>
            <p:nvPr/>
          </p:nvSpPr>
          <p:spPr>
            <a:xfrm>
              <a:off x="4263729" y="2647197"/>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致</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33" name="椭圆 32"/>
            <p:cNvSpPr/>
            <p:nvPr/>
          </p:nvSpPr>
          <p:spPr>
            <a:xfrm>
              <a:off x="4588909" y="2650524"/>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肌</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34" name="椭圆 33"/>
            <p:cNvSpPr/>
            <p:nvPr/>
          </p:nvSpPr>
          <p:spPr>
            <a:xfrm>
              <a:off x="4914089" y="2650524"/>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肤</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grpSp>
      <p:sp>
        <p:nvSpPr>
          <p:cNvPr id="41" name="文本框 15"/>
          <p:cNvSpPr txBox="1"/>
          <p:nvPr/>
        </p:nvSpPr>
        <p:spPr>
          <a:xfrm>
            <a:off x="2947483" y="2660277"/>
            <a:ext cx="5188479" cy="388937"/>
          </a:xfrm>
          <a:prstGeom prst="rect">
            <a:avLst/>
          </a:prstGeom>
          <a:noFill/>
        </p:spPr>
        <p:txBody>
          <a:bodyPr anchor="ctr"/>
          <a:lstStyle>
            <a:defPPr>
              <a:defRPr lang="zh-CN"/>
            </a:defPPr>
            <a:lvl1pPr>
              <a:lnSpc>
                <a:spcPct val="130000"/>
              </a:lnSpc>
              <a:defRPr sz="1400">
                <a:latin typeface="Arial" panose="020B0604020202020204" pitchFamily="34" charset="0"/>
                <a:ea typeface="微软雅黑" panose="020B0503020204020204" pitchFamily="34" charset="-122"/>
              </a:defRPr>
            </a:lvl1pPr>
          </a:lstStyle>
          <a:p>
            <a:r>
              <a:rPr lang="zh-CN" altLang="en-US" dirty="0"/>
              <a:t>玫瑰</a:t>
            </a:r>
            <a:r>
              <a:rPr lang="en-US" altLang="zh-CN" dirty="0"/>
              <a:t>4</a:t>
            </a:r>
            <a:r>
              <a:rPr lang="zh-CN" altLang="en-US" dirty="0"/>
              <a:t>滴</a:t>
            </a:r>
            <a:r>
              <a:rPr lang="en-US" altLang="zh-CN" dirty="0" smtClean="0"/>
              <a:t>+</a:t>
            </a:r>
            <a:r>
              <a:rPr lang="zh-CN" altLang="en-US" dirty="0" smtClean="0"/>
              <a:t>薰衣草</a:t>
            </a:r>
            <a:r>
              <a:rPr lang="en-US" altLang="zh-CN" dirty="0" smtClean="0"/>
              <a:t>2</a:t>
            </a:r>
            <a:r>
              <a:rPr lang="zh-CN" altLang="en-US" dirty="0" smtClean="0"/>
              <a:t>滴</a:t>
            </a:r>
            <a:r>
              <a:rPr lang="en-US" altLang="zh-CN" dirty="0" smtClean="0"/>
              <a:t>+</a:t>
            </a:r>
            <a:r>
              <a:rPr lang="zh-CN" altLang="en-US" dirty="0" smtClean="0"/>
              <a:t>乳香</a:t>
            </a:r>
            <a:r>
              <a:rPr lang="en-US" altLang="zh-CN" dirty="0" smtClean="0"/>
              <a:t>2</a:t>
            </a:r>
            <a:r>
              <a:rPr lang="zh-CN" altLang="en-US" dirty="0" smtClean="0"/>
              <a:t>滴</a:t>
            </a:r>
            <a:r>
              <a:rPr lang="en-US" altLang="zh-CN" dirty="0" smtClean="0"/>
              <a:t>+</a:t>
            </a:r>
            <a:r>
              <a:rPr lang="zh-CN" altLang="en-US" dirty="0"/>
              <a:t>玫瑰果</a:t>
            </a:r>
            <a:r>
              <a:rPr lang="zh-CN" altLang="en-US" dirty="0" smtClean="0"/>
              <a:t>油</a:t>
            </a:r>
            <a:r>
              <a:rPr lang="en-US" altLang="zh-CN" dirty="0" smtClean="0"/>
              <a:t>10ml</a:t>
            </a:r>
            <a:r>
              <a:rPr lang="zh-CN" altLang="en-US" dirty="0"/>
              <a:t>，</a:t>
            </a:r>
            <a:r>
              <a:rPr lang="zh-CN" altLang="en-US" dirty="0" smtClean="0"/>
              <a:t>按摩</a:t>
            </a:r>
            <a:r>
              <a:rPr lang="zh-CN" altLang="en-US" dirty="0"/>
              <a:t>面部</a:t>
            </a:r>
          </a:p>
        </p:txBody>
      </p:sp>
      <p:grpSp>
        <p:nvGrpSpPr>
          <p:cNvPr id="6" name="组合 41"/>
          <p:cNvGrpSpPr/>
          <p:nvPr/>
        </p:nvGrpSpPr>
        <p:grpSpPr>
          <a:xfrm>
            <a:off x="1115616" y="2673368"/>
            <a:ext cx="1512168" cy="395592"/>
            <a:chOff x="3937271" y="2647197"/>
            <a:chExt cx="1365756" cy="395592"/>
          </a:xfrm>
        </p:grpSpPr>
        <p:sp>
          <p:nvSpPr>
            <p:cNvPr id="43" name="椭圆 42"/>
            <p:cNvSpPr/>
            <p:nvPr/>
          </p:nvSpPr>
          <p:spPr>
            <a:xfrm>
              <a:off x="3937271" y="2647197"/>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滋</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44" name="椭圆 43"/>
            <p:cNvSpPr/>
            <p:nvPr/>
          </p:nvSpPr>
          <p:spPr>
            <a:xfrm>
              <a:off x="4263729" y="2647197"/>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润</a:t>
              </a:r>
            </a:p>
          </p:txBody>
        </p:sp>
        <p:sp>
          <p:nvSpPr>
            <p:cNvPr id="45" name="椭圆 44"/>
            <p:cNvSpPr/>
            <p:nvPr/>
          </p:nvSpPr>
          <p:spPr>
            <a:xfrm>
              <a:off x="4588909" y="2650524"/>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肌</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46" name="椭圆 45"/>
            <p:cNvSpPr/>
            <p:nvPr/>
          </p:nvSpPr>
          <p:spPr>
            <a:xfrm>
              <a:off x="4914089" y="2650524"/>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肤</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grpSp>
      <p:sp>
        <p:nvSpPr>
          <p:cNvPr id="47" name="文本框 15"/>
          <p:cNvSpPr txBox="1"/>
          <p:nvPr/>
        </p:nvSpPr>
        <p:spPr>
          <a:xfrm>
            <a:off x="2947483" y="3199887"/>
            <a:ext cx="5549801" cy="388937"/>
          </a:xfrm>
          <a:prstGeom prst="rect">
            <a:avLst/>
          </a:prstGeom>
          <a:noFill/>
        </p:spPr>
        <p:txBody>
          <a:bodyPr anchor="ctr"/>
          <a:lstStyle>
            <a:defPPr>
              <a:defRPr lang="zh-CN"/>
            </a:defPPr>
            <a:lvl1pPr>
              <a:lnSpc>
                <a:spcPct val="130000"/>
              </a:lnSpc>
              <a:defRPr sz="1400">
                <a:latin typeface="Arial" panose="020B0604020202020204" pitchFamily="34" charset="0"/>
                <a:ea typeface="微软雅黑" panose="020B0503020204020204" pitchFamily="34" charset="-122"/>
              </a:defRPr>
            </a:lvl1pPr>
          </a:lstStyle>
          <a:p>
            <a:r>
              <a:rPr lang="zh-CN" altLang="en-US" dirty="0" smtClean="0"/>
              <a:t>玫瑰</a:t>
            </a:r>
            <a:r>
              <a:rPr lang="en-US" altLang="zh-CN" dirty="0" smtClean="0"/>
              <a:t>2</a:t>
            </a:r>
            <a:r>
              <a:rPr lang="zh-CN" altLang="en-US" dirty="0" smtClean="0"/>
              <a:t>滴</a:t>
            </a:r>
            <a:r>
              <a:rPr lang="en-US" altLang="zh-CN" dirty="0" smtClean="0"/>
              <a:t>+</a:t>
            </a:r>
            <a:r>
              <a:rPr lang="zh-CN" altLang="en-US" dirty="0" smtClean="0"/>
              <a:t>天竺葵</a:t>
            </a:r>
            <a:r>
              <a:rPr lang="en-US" altLang="zh-CN" dirty="0" smtClean="0"/>
              <a:t>2</a:t>
            </a:r>
            <a:r>
              <a:rPr lang="zh-CN" altLang="en-US" dirty="0" smtClean="0"/>
              <a:t>滴</a:t>
            </a:r>
            <a:r>
              <a:rPr lang="en-US" altLang="zh-CN" dirty="0" smtClean="0"/>
              <a:t>+</a:t>
            </a:r>
            <a:r>
              <a:rPr lang="zh-CN" altLang="en-US" dirty="0" smtClean="0"/>
              <a:t>乳香</a:t>
            </a:r>
            <a:r>
              <a:rPr lang="en-US" altLang="zh-CN" dirty="0"/>
              <a:t>4</a:t>
            </a:r>
            <a:r>
              <a:rPr lang="zh-CN" altLang="en-US" dirty="0" smtClean="0"/>
              <a:t>滴</a:t>
            </a:r>
            <a:r>
              <a:rPr lang="en-US" altLang="zh-CN" dirty="0" smtClean="0"/>
              <a:t>+</a:t>
            </a:r>
            <a:r>
              <a:rPr lang="zh-CN" altLang="en-US" dirty="0" smtClean="0"/>
              <a:t>葡萄籽油</a:t>
            </a:r>
            <a:r>
              <a:rPr lang="en-US" altLang="zh-CN" dirty="0" smtClean="0"/>
              <a:t>10ml</a:t>
            </a:r>
            <a:r>
              <a:rPr lang="zh-CN" altLang="en-US" dirty="0" smtClean="0"/>
              <a:t>，按摩</a:t>
            </a:r>
            <a:r>
              <a:rPr lang="zh-CN" altLang="en-US" dirty="0"/>
              <a:t>面部</a:t>
            </a:r>
          </a:p>
        </p:txBody>
      </p:sp>
      <p:grpSp>
        <p:nvGrpSpPr>
          <p:cNvPr id="7" name="组合 47"/>
          <p:cNvGrpSpPr/>
          <p:nvPr/>
        </p:nvGrpSpPr>
        <p:grpSpPr>
          <a:xfrm>
            <a:off x="1115616" y="3212976"/>
            <a:ext cx="1489644" cy="395592"/>
            <a:chOff x="3937271" y="2647197"/>
            <a:chExt cx="1345413" cy="395592"/>
          </a:xfrm>
        </p:grpSpPr>
        <p:sp>
          <p:nvSpPr>
            <p:cNvPr id="49" name="椭圆 48"/>
            <p:cNvSpPr/>
            <p:nvPr/>
          </p:nvSpPr>
          <p:spPr>
            <a:xfrm>
              <a:off x="3937271" y="2647197"/>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淡</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50" name="椭圆 49"/>
            <p:cNvSpPr/>
            <p:nvPr/>
          </p:nvSpPr>
          <p:spPr>
            <a:xfrm>
              <a:off x="4232546" y="2647197"/>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化</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51" name="椭圆 50"/>
            <p:cNvSpPr/>
            <p:nvPr/>
          </p:nvSpPr>
          <p:spPr>
            <a:xfrm>
              <a:off x="4535859" y="2650524"/>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细</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52" name="椭圆 51"/>
            <p:cNvSpPr/>
            <p:nvPr/>
          </p:nvSpPr>
          <p:spPr>
            <a:xfrm>
              <a:off x="4893746" y="2650524"/>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纹</a:t>
              </a:r>
            </a:p>
          </p:txBody>
        </p:sp>
      </p:grpSp>
      <p:sp>
        <p:nvSpPr>
          <p:cNvPr id="53" name="文本框 15"/>
          <p:cNvSpPr txBox="1"/>
          <p:nvPr/>
        </p:nvSpPr>
        <p:spPr>
          <a:xfrm>
            <a:off x="2976223" y="3723689"/>
            <a:ext cx="4751038" cy="388937"/>
          </a:xfrm>
          <a:prstGeom prst="rect">
            <a:avLst/>
          </a:prstGeom>
          <a:noFill/>
        </p:spPr>
        <p:txBody>
          <a:bodyPr anchor="ctr"/>
          <a:lstStyle>
            <a:defPPr>
              <a:defRPr lang="zh-CN"/>
            </a:defPPr>
            <a:lvl1pPr>
              <a:lnSpc>
                <a:spcPct val="130000"/>
              </a:lnSpc>
              <a:defRPr sz="1400">
                <a:latin typeface="Arial" panose="020B0604020202020204" pitchFamily="34" charset="0"/>
                <a:ea typeface="微软雅黑" panose="020B0503020204020204" pitchFamily="34" charset="-122"/>
              </a:defRPr>
            </a:lvl1pPr>
          </a:lstStyle>
          <a:p>
            <a:r>
              <a:rPr lang="zh-CN" altLang="en-US" dirty="0" smtClean="0"/>
              <a:t>玫瑰</a:t>
            </a:r>
            <a:r>
              <a:rPr lang="en-US" altLang="zh-CN" dirty="0" smtClean="0"/>
              <a:t>4</a:t>
            </a:r>
            <a:r>
              <a:rPr lang="zh-CN" altLang="en-US" dirty="0" smtClean="0"/>
              <a:t>滴</a:t>
            </a:r>
            <a:r>
              <a:rPr lang="en-US" altLang="zh-CN" dirty="0" smtClean="0"/>
              <a:t>+</a:t>
            </a:r>
            <a:r>
              <a:rPr lang="zh-CN" altLang="en-US" dirty="0" smtClean="0"/>
              <a:t>茉莉</a:t>
            </a:r>
            <a:r>
              <a:rPr lang="en-US" altLang="zh-CN" dirty="0" smtClean="0"/>
              <a:t>2</a:t>
            </a:r>
            <a:r>
              <a:rPr lang="zh-CN" altLang="en-US" dirty="0" smtClean="0"/>
              <a:t>滴</a:t>
            </a:r>
            <a:r>
              <a:rPr lang="en-US" altLang="zh-CN" dirty="0" smtClean="0"/>
              <a:t>+</a:t>
            </a:r>
            <a:r>
              <a:rPr lang="zh-CN" altLang="en-US" dirty="0"/>
              <a:t>洋甘</a:t>
            </a:r>
            <a:r>
              <a:rPr lang="zh-CN" altLang="en-US" dirty="0" smtClean="0"/>
              <a:t>菊</a:t>
            </a:r>
            <a:r>
              <a:rPr lang="en-US" altLang="zh-CN" dirty="0"/>
              <a:t>2</a:t>
            </a:r>
            <a:r>
              <a:rPr lang="zh-CN" altLang="en-US" dirty="0" smtClean="0"/>
              <a:t>滴</a:t>
            </a:r>
            <a:r>
              <a:rPr lang="en-US" altLang="zh-CN" dirty="0" smtClean="0"/>
              <a:t>+</a:t>
            </a:r>
            <a:r>
              <a:rPr lang="zh-CN" altLang="en-US" dirty="0"/>
              <a:t>荷荷巴</a:t>
            </a:r>
            <a:r>
              <a:rPr lang="zh-CN" altLang="en-US" dirty="0" smtClean="0"/>
              <a:t>油</a:t>
            </a:r>
            <a:r>
              <a:rPr lang="en-US" altLang="zh-CN" dirty="0" smtClean="0"/>
              <a:t>10ml</a:t>
            </a:r>
            <a:r>
              <a:rPr lang="zh-CN" altLang="en-US" dirty="0" smtClean="0"/>
              <a:t>，按摩</a:t>
            </a:r>
            <a:r>
              <a:rPr lang="zh-CN" altLang="en-US" dirty="0"/>
              <a:t>面部</a:t>
            </a:r>
          </a:p>
        </p:txBody>
      </p:sp>
      <p:grpSp>
        <p:nvGrpSpPr>
          <p:cNvPr id="8" name="组合 6"/>
          <p:cNvGrpSpPr/>
          <p:nvPr/>
        </p:nvGrpSpPr>
        <p:grpSpPr>
          <a:xfrm>
            <a:off x="1115616" y="3717032"/>
            <a:ext cx="1777676" cy="395594"/>
            <a:chOff x="1198547" y="4424633"/>
            <a:chExt cx="1777676" cy="395594"/>
          </a:xfrm>
        </p:grpSpPr>
        <p:grpSp>
          <p:nvGrpSpPr>
            <p:cNvPr id="9" name="组合 53"/>
            <p:cNvGrpSpPr/>
            <p:nvPr/>
          </p:nvGrpSpPr>
          <p:grpSpPr>
            <a:xfrm>
              <a:off x="1198547" y="4424633"/>
              <a:ext cx="1420320" cy="395592"/>
              <a:chOff x="3937271" y="2647197"/>
              <a:chExt cx="1282801" cy="395592"/>
            </a:xfrm>
          </p:grpSpPr>
          <p:sp>
            <p:nvSpPr>
              <p:cNvPr id="55" name="椭圆 54"/>
              <p:cNvSpPr/>
              <p:nvPr/>
            </p:nvSpPr>
            <p:spPr>
              <a:xfrm>
                <a:off x="3937271" y="2647197"/>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改</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56" name="椭圆 55"/>
              <p:cNvSpPr/>
              <p:nvPr/>
            </p:nvSpPr>
            <p:spPr>
              <a:xfrm>
                <a:off x="4232546" y="2647197"/>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善</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57" name="椭圆 56"/>
              <p:cNvSpPr/>
              <p:nvPr/>
            </p:nvSpPr>
            <p:spPr>
              <a:xfrm>
                <a:off x="4535859" y="2650524"/>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红</a:t>
                </a:r>
              </a:p>
            </p:txBody>
          </p:sp>
          <p:sp>
            <p:nvSpPr>
              <p:cNvPr id="58" name="椭圆 57"/>
              <p:cNvSpPr/>
              <p:nvPr/>
            </p:nvSpPr>
            <p:spPr>
              <a:xfrm>
                <a:off x="4831134" y="2650524"/>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血</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grpSp>
        <p:sp>
          <p:nvSpPr>
            <p:cNvPr id="59" name="椭圆 58"/>
            <p:cNvSpPr/>
            <p:nvPr/>
          </p:nvSpPr>
          <p:spPr>
            <a:xfrm>
              <a:off x="2545591" y="4427962"/>
              <a:ext cx="430632"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丝</a:t>
              </a:r>
            </a:p>
          </p:txBody>
        </p:sp>
      </p:grpSp>
      <p:grpSp>
        <p:nvGrpSpPr>
          <p:cNvPr id="13" name="组合 37"/>
          <p:cNvGrpSpPr/>
          <p:nvPr/>
        </p:nvGrpSpPr>
        <p:grpSpPr>
          <a:xfrm>
            <a:off x="1115616" y="4321774"/>
            <a:ext cx="1512242" cy="392265"/>
            <a:chOff x="3113648" y="1985513"/>
            <a:chExt cx="1148269" cy="392265"/>
          </a:xfrm>
        </p:grpSpPr>
        <p:sp>
          <p:nvSpPr>
            <p:cNvPr id="39" name="椭圆 38"/>
            <p:cNvSpPr/>
            <p:nvPr/>
          </p:nvSpPr>
          <p:spPr>
            <a:xfrm>
              <a:off x="3113648" y="1985513"/>
              <a:ext cx="326986" cy="388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活</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40" name="椭圆 39"/>
            <p:cNvSpPr/>
            <p:nvPr/>
          </p:nvSpPr>
          <p:spPr>
            <a:xfrm>
              <a:off x="3389237" y="1985513"/>
              <a:ext cx="326986" cy="3889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络</a:t>
              </a:r>
            </a:p>
          </p:txBody>
        </p:sp>
        <p:sp>
          <p:nvSpPr>
            <p:cNvPr id="60" name="椭圆 59"/>
            <p:cNvSpPr/>
            <p:nvPr/>
          </p:nvSpPr>
          <p:spPr>
            <a:xfrm>
              <a:off x="3662621" y="1988840"/>
              <a:ext cx="326986" cy="388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循</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61" name="椭圆 60"/>
            <p:cNvSpPr/>
            <p:nvPr/>
          </p:nvSpPr>
          <p:spPr>
            <a:xfrm>
              <a:off x="3934931" y="1988840"/>
              <a:ext cx="326986" cy="3889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环</a:t>
              </a:r>
            </a:p>
          </p:txBody>
        </p:sp>
      </p:grpSp>
      <p:sp>
        <p:nvSpPr>
          <p:cNvPr id="62" name="文本框 11"/>
          <p:cNvSpPr txBox="1"/>
          <p:nvPr/>
        </p:nvSpPr>
        <p:spPr>
          <a:xfrm>
            <a:off x="2947483" y="4293096"/>
            <a:ext cx="5171485" cy="388938"/>
          </a:xfrm>
          <a:prstGeom prst="rect">
            <a:avLst/>
          </a:prstGeom>
          <a:noFill/>
        </p:spPr>
        <p:txBody>
          <a:bodyPr anchor="ctr"/>
          <a:lstStyle/>
          <a:p>
            <a:pPr>
              <a:lnSpc>
                <a:spcPct val="130000"/>
              </a:lnSpc>
            </a:pPr>
            <a:r>
              <a:rPr lang="zh-CN" altLang="en-US" sz="1400" dirty="0" smtClean="0">
                <a:latin typeface="Arial" panose="020B0604020202020204" pitchFamily="34" charset="0"/>
                <a:ea typeface="微软雅黑" panose="020B0503020204020204" pitchFamily="34" charset="-122"/>
              </a:rPr>
              <a:t>玫瑰</a:t>
            </a:r>
            <a:r>
              <a:rPr lang="en-US" altLang="zh-CN" sz="1400" dirty="0" smtClean="0">
                <a:latin typeface="Arial" panose="020B0604020202020204" pitchFamily="34" charset="0"/>
                <a:ea typeface="微软雅黑" panose="020B0503020204020204" pitchFamily="34" charset="-122"/>
              </a:rPr>
              <a:t>9</a:t>
            </a:r>
            <a:r>
              <a:rPr lang="zh-CN" altLang="en-US" sz="1400" dirty="0" smtClean="0">
                <a:latin typeface="Arial" panose="020B0604020202020204" pitchFamily="34" charset="0"/>
                <a:ea typeface="微软雅黑" panose="020B0503020204020204" pitchFamily="34" charset="-122"/>
              </a:rPr>
              <a:t>滴</a:t>
            </a:r>
            <a:r>
              <a:rPr lang="en-US" altLang="zh-CN" sz="1400" dirty="0" smtClean="0">
                <a:latin typeface="Arial" panose="020B0604020202020204" pitchFamily="34" charset="0"/>
                <a:ea typeface="微软雅黑" panose="020B0503020204020204" pitchFamily="34" charset="-122"/>
              </a:rPr>
              <a:t>+</a:t>
            </a:r>
            <a:r>
              <a:rPr lang="zh-CN" altLang="en-US" sz="1400" dirty="0" smtClean="0">
                <a:latin typeface="Arial" panose="020B0604020202020204" pitchFamily="34" charset="0"/>
                <a:ea typeface="微软雅黑" panose="020B0503020204020204" pitchFamily="34" charset="-122"/>
              </a:rPr>
              <a:t>迷迭香</a:t>
            </a:r>
            <a:r>
              <a:rPr lang="en-US" altLang="zh-CN" sz="1400" dirty="0">
                <a:latin typeface="Arial" panose="020B0604020202020204" pitchFamily="34" charset="0"/>
                <a:ea typeface="微软雅黑" panose="020B0503020204020204" pitchFamily="34" charset="-122"/>
              </a:rPr>
              <a:t>6</a:t>
            </a:r>
            <a:r>
              <a:rPr lang="zh-CN" altLang="en-US" sz="1400" dirty="0" smtClean="0">
                <a:latin typeface="Arial" panose="020B0604020202020204" pitchFamily="34" charset="0"/>
                <a:ea typeface="微软雅黑" panose="020B0503020204020204" pitchFamily="34" charset="-122"/>
              </a:rPr>
              <a:t>滴</a:t>
            </a:r>
            <a:r>
              <a:rPr lang="en-US" altLang="zh-CN" sz="1400" dirty="0" smtClean="0">
                <a:latin typeface="Arial" panose="020B0604020202020204" pitchFamily="34" charset="0"/>
                <a:ea typeface="微软雅黑" panose="020B0503020204020204" pitchFamily="34" charset="-122"/>
              </a:rPr>
              <a:t>+</a:t>
            </a:r>
            <a:r>
              <a:rPr lang="zh-CN" altLang="en-US" sz="1400" dirty="0" smtClean="0">
                <a:latin typeface="Arial" panose="020B0604020202020204" pitchFamily="34" charset="0"/>
                <a:ea typeface="微软雅黑" panose="020B0503020204020204" pitchFamily="34" charset="-122"/>
              </a:rPr>
              <a:t>丝柏</a:t>
            </a:r>
            <a:r>
              <a:rPr lang="en-US" altLang="zh-CN" sz="1400" dirty="0" smtClean="0">
                <a:latin typeface="Arial" panose="020B0604020202020204" pitchFamily="34" charset="0"/>
                <a:ea typeface="微软雅黑" panose="020B0503020204020204" pitchFamily="34" charset="-122"/>
              </a:rPr>
              <a:t>4</a:t>
            </a:r>
            <a:r>
              <a:rPr lang="zh-CN" altLang="en-US" sz="1400" dirty="0" smtClean="0">
                <a:latin typeface="Arial" panose="020B0604020202020204" pitchFamily="34" charset="0"/>
                <a:ea typeface="微软雅黑" panose="020B0503020204020204" pitchFamily="34" charset="-122"/>
              </a:rPr>
              <a:t>滴</a:t>
            </a:r>
            <a:r>
              <a:rPr lang="en-US" altLang="zh-CN" sz="1400" dirty="0" smtClean="0">
                <a:latin typeface="Arial" panose="020B0604020202020204" pitchFamily="34" charset="0"/>
                <a:ea typeface="微软雅黑" panose="020B0503020204020204" pitchFamily="34" charset="-122"/>
              </a:rPr>
              <a:t>+</a:t>
            </a:r>
            <a:r>
              <a:rPr lang="zh-CN" altLang="en-US" sz="1400" dirty="0" smtClean="0">
                <a:latin typeface="Arial" panose="020B0604020202020204" pitchFamily="34" charset="0"/>
                <a:ea typeface="微软雅黑" panose="020B0503020204020204" pitchFamily="34" charset="-122"/>
              </a:rPr>
              <a:t>橄榄油</a:t>
            </a:r>
            <a:r>
              <a:rPr lang="en-US" altLang="zh-CN" sz="1400" dirty="0" smtClean="0">
                <a:latin typeface="Arial" panose="020B0604020202020204" pitchFamily="34" charset="0"/>
                <a:ea typeface="微软雅黑" panose="020B0503020204020204" pitchFamily="34" charset="-122"/>
              </a:rPr>
              <a:t>10ml</a:t>
            </a:r>
            <a:r>
              <a:rPr lang="zh-CN" altLang="en-US" sz="1400" dirty="0" smtClean="0">
                <a:latin typeface="Arial" panose="020B0604020202020204" pitchFamily="34" charset="0"/>
                <a:ea typeface="微软雅黑" panose="020B0503020204020204" pitchFamily="34" charset="-122"/>
              </a:rPr>
              <a:t>，全身按摩</a:t>
            </a:r>
            <a:endParaRPr lang="en-US" altLang="zh-CN" sz="1400" dirty="0">
              <a:latin typeface="Arial" panose="020B0604020202020204" pitchFamily="34" charset="0"/>
              <a:ea typeface="微软雅黑" panose="020B0503020204020204" pitchFamily="34" charset="-122"/>
            </a:endParaRPr>
          </a:p>
        </p:txBody>
      </p:sp>
      <p:grpSp>
        <p:nvGrpSpPr>
          <p:cNvPr id="14" name="组合 67"/>
          <p:cNvGrpSpPr/>
          <p:nvPr/>
        </p:nvGrpSpPr>
        <p:grpSpPr>
          <a:xfrm>
            <a:off x="1115616" y="4825830"/>
            <a:ext cx="1512242" cy="392265"/>
            <a:chOff x="3113648" y="1985513"/>
            <a:chExt cx="1148269" cy="392265"/>
          </a:xfrm>
        </p:grpSpPr>
        <p:sp>
          <p:nvSpPr>
            <p:cNvPr id="69" name="椭圆 68"/>
            <p:cNvSpPr/>
            <p:nvPr/>
          </p:nvSpPr>
          <p:spPr>
            <a:xfrm>
              <a:off x="3113648" y="1985513"/>
              <a:ext cx="326986" cy="388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舒</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70" name="椭圆 69"/>
            <p:cNvSpPr/>
            <p:nvPr/>
          </p:nvSpPr>
          <p:spPr>
            <a:xfrm>
              <a:off x="3389237" y="1985513"/>
              <a:ext cx="326986" cy="3889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缓</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71" name="椭圆 70"/>
            <p:cNvSpPr/>
            <p:nvPr/>
          </p:nvSpPr>
          <p:spPr>
            <a:xfrm>
              <a:off x="3662621" y="1988840"/>
              <a:ext cx="326986" cy="388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情</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72" name="椭圆 71"/>
            <p:cNvSpPr/>
            <p:nvPr/>
          </p:nvSpPr>
          <p:spPr>
            <a:xfrm>
              <a:off x="3934931" y="1988840"/>
              <a:ext cx="326986" cy="3889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绪</a:t>
              </a:r>
            </a:p>
          </p:txBody>
        </p:sp>
      </p:grpSp>
      <p:sp>
        <p:nvSpPr>
          <p:cNvPr id="73" name="文本框 11"/>
          <p:cNvSpPr txBox="1"/>
          <p:nvPr/>
        </p:nvSpPr>
        <p:spPr>
          <a:xfrm>
            <a:off x="2947483" y="4797152"/>
            <a:ext cx="5171485" cy="388938"/>
          </a:xfrm>
          <a:prstGeom prst="rect">
            <a:avLst/>
          </a:prstGeom>
          <a:noFill/>
        </p:spPr>
        <p:txBody>
          <a:bodyPr anchor="ctr"/>
          <a:lstStyle/>
          <a:p>
            <a:pPr>
              <a:lnSpc>
                <a:spcPct val="130000"/>
              </a:lnSpc>
            </a:pPr>
            <a:r>
              <a:rPr lang="zh-CN" altLang="en-US" sz="1400" dirty="0" smtClean="0">
                <a:latin typeface="Arial" panose="020B0604020202020204" pitchFamily="34" charset="0"/>
                <a:ea typeface="微软雅黑" panose="020B0503020204020204" pitchFamily="34" charset="-122"/>
              </a:rPr>
              <a:t>玫瑰</a:t>
            </a:r>
            <a:r>
              <a:rPr lang="en-US" altLang="zh-CN" sz="1400" dirty="0" smtClean="0">
                <a:latin typeface="Arial" panose="020B0604020202020204" pitchFamily="34" charset="0"/>
                <a:ea typeface="微软雅黑" panose="020B0503020204020204" pitchFamily="34" charset="-122"/>
              </a:rPr>
              <a:t>9</a:t>
            </a:r>
            <a:r>
              <a:rPr lang="zh-CN" altLang="en-US" sz="1400" dirty="0" smtClean="0">
                <a:latin typeface="Arial" panose="020B0604020202020204" pitchFamily="34" charset="0"/>
                <a:ea typeface="微软雅黑" panose="020B0503020204020204" pitchFamily="34" charset="-122"/>
              </a:rPr>
              <a:t>滴</a:t>
            </a:r>
            <a:r>
              <a:rPr lang="en-US" altLang="zh-CN" sz="1400" dirty="0" smtClean="0">
                <a:latin typeface="Arial" panose="020B0604020202020204" pitchFamily="34" charset="0"/>
                <a:ea typeface="微软雅黑" panose="020B0503020204020204" pitchFamily="34" charset="-122"/>
              </a:rPr>
              <a:t>+</a:t>
            </a:r>
            <a:r>
              <a:rPr lang="zh-CN" altLang="en-US" sz="1400" dirty="0" smtClean="0">
                <a:latin typeface="Arial" panose="020B0604020202020204" pitchFamily="34" charset="0"/>
                <a:ea typeface="微软雅黑" panose="020B0503020204020204" pitchFamily="34" charset="-122"/>
              </a:rPr>
              <a:t>甜橙</a:t>
            </a:r>
            <a:r>
              <a:rPr lang="en-US" altLang="zh-CN" sz="1400" dirty="0" smtClean="0">
                <a:latin typeface="Arial" panose="020B0604020202020204" pitchFamily="34" charset="0"/>
                <a:ea typeface="微软雅黑" panose="020B0503020204020204" pitchFamily="34" charset="-122"/>
              </a:rPr>
              <a:t>5</a:t>
            </a:r>
            <a:r>
              <a:rPr lang="zh-CN" altLang="en-US" sz="1400" dirty="0" smtClean="0">
                <a:latin typeface="Arial" panose="020B0604020202020204" pitchFamily="34" charset="0"/>
                <a:ea typeface="微软雅黑" panose="020B0503020204020204" pitchFamily="34" charset="-122"/>
              </a:rPr>
              <a:t>滴</a:t>
            </a:r>
            <a:r>
              <a:rPr lang="en-US" altLang="zh-CN" sz="1400" dirty="0" smtClean="0">
                <a:latin typeface="Arial" panose="020B0604020202020204" pitchFamily="34" charset="0"/>
                <a:ea typeface="微软雅黑" panose="020B0503020204020204" pitchFamily="34" charset="-122"/>
              </a:rPr>
              <a:t>+</a:t>
            </a:r>
            <a:r>
              <a:rPr lang="zh-CN" altLang="en-US" sz="1400" dirty="0" smtClean="0">
                <a:latin typeface="Arial" panose="020B0604020202020204" pitchFamily="34" charset="0"/>
                <a:ea typeface="微软雅黑" panose="020B0503020204020204" pitchFamily="34" charset="-122"/>
              </a:rPr>
              <a:t>檀香</a:t>
            </a:r>
            <a:r>
              <a:rPr lang="en-US" altLang="zh-CN" sz="1400" dirty="0" smtClean="0">
                <a:latin typeface="Arial" panose="020B0604020202020204" pitchFamily="34" charset="0"/>
                <a:ea typeface="微软雅黑" panose="020B0503020204020204" pitchFamily="34" charset="-122"/>
              </a:rPr>
              <a:t>2</a:t>
            </a:r>
            <a:r>
              <a:rPr lang="zh-CN" altLang="en-US" sz="1400" dirty="0" smtClean="0">
                <a:latin typeface="Arial" panose="020B0604020202020204" pitchFamily="34" charset="0"/>
                <a:ea typeface="微软雅黑" panose="020B0503020204020204" pitchFamily="34" charset="-122"/>
              </a:rPr>
              <a:t>滴，泡浴或熏香</a:t>
            </a:r>
            <a:endParaRPr lang="en-US" altLang="zh-CN" sz="1400" dirty="0">
              <a:latin typeface="Arial" panose="020B0604020202020204" pitchFamily="34" charset="0"/>
              <a:ea typeface="微软雅黑" panose="020B0503020204020204" pitchFamily="34" charset="-122"/>
            </a:endParaRPr>
          </a:p>
        </p:txBody>
      </p:sp>
      <p:grpSp>
        <p:nvGrpSpPr>
          <p:cNvPr id="16" name="组合 73"/>
          <p:cNvGrpSpPr/>
          <p:nvPr/>
        </p:nvGrpSpPr>
        <p:grpSpPr>
          <a:xfrm>
            <a:off x="1115616" y="5340991"/>
            <a:ext cx="793576" cy="388938"/>
            <a:chOff x="3113648" y="1985513"/>
            <a:chExt cx="602575" cy="388938"/>
          </a:xfrm>
        </p:grpSpPr>
        <p:sp>
          <p:nvSpPr>
            <p:cNvPr id="75" name="椭圆 74"/>
            <p:cNvSpPr/>
            <p:nvPr/>
          </p:nvSpPr>
          <p:spPr>
            <a:xfrm>
              <a:off x="3113648" y="1985513"/>
              <a:ext cx="326986" cy="388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催</a:t>
              </a:r>
            </a:p>
          </p:txBody>
        </p:sp>
        <p:sp>
          <p:nvSpPr>
            <p:cNvPr id="76" name="椭圆 75"/>
            <p:cNvSpPr/>
            <p:nvPr/>
          </p:nvSpPr>
          <p:spPr>
            <a:xfrm>
              <a:off x="3389237" y="1985513"/>
              <a:ext cx="326986" cy="3889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情</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grpSp>
      <p:sp>
        <p:nvSpPr>
          <p:cNvPr id="79" name="文本框 11"/>
          <p:cNvSpPr txBox="1"/>
          <p:nvPr/>
        </p:nvSpPr>
        <p:spPr>
          <a:xfrm>
            <a:off x="2947483" y="5312313"/>
            <a:ext cx="5171485" cy="388938"/>
          </a:xfrm>
          <a:prstGeom prst="rect">
            <a:avLst/>
          </a:prstGeom>
          <a:noFill/>
        </p:spPr>
        <p:txBody>
          <a:bodyPr anchor="ctr"/>
          <a:lstStyle/>
          <a:p>
            <a:pPr>
              <a:lnSpc>
                <a:spcPct val="130000"/>
              </a:lnSpc>
            </a:pPr>
            <a:r>
              <a:rPr lang="zh-CN" altLang="en-US" sz="1400" dirty="0" smtClean="0">
                <a:latin typeface="Arial" panose="020B0604020202020204" pitchFamily="34" charset="0"/>
                <a:ea typeface="微软雅黑" panose="020B0503020204020204" pitchFamily="34" charset="-122"/>
              </a:rPr>
              <a:t>玫瑰</a:t>
            </a:r>
            <a:r>
              <a:rPr lang="en-US" altLang="zh-CN" sz="1400" dirty="0" smtClean="0">
                <a:latin typeface="Arial" panose="020B0604020202020204" pitchFamily="34" charset="0"/>
                <a:ea typeface="微软雅黑" panose="020B0503020204020204" pitchFamily="34" charset="-122"/>
              </a:rPr>
              <a:t>5</a:t>
            </a:r>
            <a:r>
              <a:rPr lang="zh-CN" altLang="en-US" sz="1400" dirty="0" smtClean="0">
                <a:latin typeface="Arial" panose="020B0604020202020204" pitchFamily="34" charset="0"/>
                <a:ea typeface="微软雅黑" panose="020B0503020204020204" pitchFamily="34" charset="-122"/>
              </a:rPr>
              <a:t>滴</a:t>
            </a:r>
            <a:r>
              <a:rPr lang="en-US" altLang="zh-CN" sz="1400" dirty="0" smtClean="0">
                <a:latin typeface="Arial" panose="020B0604020202020204" pitchFamily="34" charset="0"/>
                <a:ea typeface="微软雅黑" panose="020B0503020204020204" pitchFamily="34" charset="-122"/>
              </a:rPr>
              <a:t>+</a:t>
            </a:r>
            <a:r>
              <a:rPr lang="zh-CN" altLang="en-US" sz="1400" dirty="0" smtClean="0">
                <a:latin typeface="Arial" panose="020B0604020202020204" pitchFamily="34" charset="0"/>
                <a:ea typeface="微软雅黑" panose="020B0503020204020204" pitchFamily="34" charset="-122"/>
              </a:rPr>
              <a:t>檀香</a:t>
            </a:r>
            <a:r>
              <a:rPr lang="en-US" altLang="zh-CN" sz="1400" dirty="0" smtClean="0">
                <a:latin typeface="Arial" panose="020B0604020202020204" pitchFamily="34" charset="0"/>
                <a:ea typeface="微软雅黑" panose="020B0503020204020204" pitchFamily="34" charset="-122"/>
              </a:rPr>
              <a:t>2</a:t>
            </a:r>
            <a:r>
              <a:rPr lang="zh-CN" altLang="en-US" sz="1400" dirty="0" smtClean="0">
                <a:latin typeface="Arial" panose="020B0604020202020204" pitchFamily="34" charset="0"/>
                <a:ea typeface="微软雅黑" panose="020B0503020204020204" pitchFamily="34" charset="-122"/>
              </a:rPr>
              <a:t>滴，熏香、浸泡或调入</a:t>
            </a:r>
            <a:r>
              <a:rPr lang="en-US" altLang="zh-CN" sz="1400" dirty="0" smtClean="0">
                <a:latin typeface="Arial" panose="020B0604020202020204" pitchFamily="34" charset="0"/>
                <a:ea typeface="微软雅黑" panose="020B0503020204020204" pitchFamily="34" charset="-122"/>
              </a:rPr>
              <a:t>10ml</a:t>
            </a:r>
            <a:r>
              <a:rPr lang="zh-CN" altLang="en-US" sz="1400" dirty="0" smtClean="0">
                <a:latin typeface="Arial" panose="020B0604020202020204" pitchFamily="34" charset="0"/>
                <a:ea typeface="微软雅黑" panose="020B0503020204020204" pitchFamily="34" charset="-122"/>
              </a:rPr>
              <a:t>荷荷巴油按摩身体</a:t>
            </a:r>
            <a:endParaRPr lang="en-US" altLang="zh-CN" sz="1400" dirty="0">
              <a:latin typeface="Arial" panose="020B0604020202020204" pitchFamily="34" charset="0"/>
              <a:ea typeface="微软雅黑" panose="020B0503020204020204" pitchFamily="34" charset="-122"/>
            </a:endParaRPr>
          </a:p>
        </p:txBody>
      </p:sp>
      <p:grpSp>
        <p:nvGrpSpPr>
          <p:cNvPr id="17" name="组合 79"/>
          <p:cNvGrpSpPr/>
          <p:nvPr/>
        </p:nvGrpSpPr>
        <p:grpSpPr>
          <a:xfrm>
            <a:off x="1115616" y="5845047"/>
            <a:ext cx="1512242" cy="392265"/>
            <a:chOff x="3113648" y="1985513"/>
            <a:chExt cx="1148269" cy="392265"/>
          </a:xfrm>
        </p:grpSpPr>
        <p:sp>
          <p:nvSpPr>
            <p:cNvPr id="81" name="椭圆 80"/>
            <p:cNvSpPr/>
            <p:nvPr/>
          </p:nvSpPr>
          <p:spPr>
            <a:xfrm>
              <a:off x="3113648" y="1985513"/>
              <a:ext cx="326986" cy="388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保</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82" name="椭圆 81"/>
            <p:cNvSpPr/>
            <p:nvPr/>
          </p:nvSpPr>
          <p:spPr>
            <a:xfrm>
              <a:off x="3389237" y="1985513"/>
              <a:ext cx="326986" cy="3889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养</a:t>
              </a:r>
            </a:p>
          </p:txBody>
        </p:sp>
        <p:sp>
          <p:nvSpPr>
            <p:cNvPr id="83" name="椭圆 82"/>
            <p:cNvSpPr/>
            <p:nvPr/>
          </p:nvSpPr>
          <p:spPr>
            <a:xfrm>
              <a:off x="3662621" y="1988840"/>
              <a:ext cx="326986" cy="388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胸</a:t>
              </a:r>
            </a:p>
          </p:txBody>
        </p:sp>
        <p:sp>
          <p:nvSpPr>
            <p:cNvPr id="84" name="椭圆 83"/>
            <p:cNvSpPr/>
            <p:nvPr/>
          </p:nvSpPr>
          <p:spPr>
            <a:xfrm>
              <a:off x="3934931" y="1988840"/>
              <a:ext cx="326986" cy="3889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部</a:t>
              </a:r>
            </a:p>
          </p:txBody>
        </p:sp>
      </p:grpSp>
      <p:sp>
        <p:nvSpPr>
          <p:cNvPr id="85" name="文本框 11"/>
          <p:cNvSpPr txBox="1"/>
          <p:nvPr/>
        </p:nvSpPr>
        <p:spPr>
          <a:xfrm>
            <a:off x="2947483" y="5816369"/>
            <a:ext cx="5171485" cy="388938"/>
          </a:xfrm>
          <a:prstGeom prst="rect">
            <a:avLst/>
          </a:prstGeom>
          <a:noFill/>
        </p:spPr>
        <p:txBody>
          <a:bodyPr anchor="ctr"/>
          <a:lstStyle/>
          <a:p>
            <a:pPr>
              <a:lnSpc>
                <a:spcPct val="130000"/>
              </a:lnSpc>
            </a:pPr>
            <a:r>
              <a:rPr lang="zh-CN" altLang="en-US" sz="1400" dirty="0" smtClean="0">
                <a:latin typeface="Arial" panose="020B0604020202020204" pitchFamily="34" charset="0"/>
                <a:ea typeface="微软雅黑" panose="020B0503020204020204" pitchFamily="34" charset="-122"/>
              </a:rPr>
              <a:t>玫瑰</a:t>
            </a:r>
            <a:r>
              <a:rPr lang="en-US" altLang="zh-CN" sz="1400" dirty="0" smtClean="0">
                <a:latin typeface="Arial" panose="020B0604020202020204" pitchFamily="34" charset="0"/>
                <a:ea typeface="微软雅黑" panose="020B0503020204020204" pitchFamily="34" charset="-122"/>
              </a:rPr>
              <a:t>4</a:t>
            </a:r>
            <a:r>
              <a:rPr lang="zh-CN" altLang="en-US" sz="1400" dirty="0" smtClean="0">
                <a:latin typeface="Arial" panose="020B0604020202020204" pitchFamily="34" charset="0"/>
                <a:ea typeface="微软雅黑" panose="020B0503020204020204" pitchFamily="34" charset="-122"/>
              </a:rPr>
              <a:t>滴</a:t>
            </a:r>
            <a:r>
              <a:rPr lang="en-US" altLang="zh-CN" sz="1400" dirty="0" smtClean="0">
                <a:latin typeface="Arial" panose="020B0604020202020204" pitchFamily="34" charset="0"/>
                <a:ea typeface="微软雅黑" panose="020B0503020204020204" pitchFamily="34" charset="-122"/>
              </a:rPr>
              <a:t>+</a:t>
            </a:r>
            <a:r>
              <a:rPr lang="zh-CN" altLang="en-US" sz="1400" dirty="0" smtClean="0">
                <a:latin typeface="Arial" panose="020B0604020202020204" pitchFamily="34" charset="0"/>
                <a:ea typeface="微软雅黑" panose="020B0503020204020204" pitchFamily="34" charset="-122"/>
              </a:rPr>
              <a:t>丝柏</a:t>
            </a:r>
            <a:r>
              <a:rPr lang="en-US" altLang="zh-CN" sz="1400" dirty="0" smtClean="0">
                <a:latin typeface="Arial" panose="020B0604020202020204" pitchFamily="34" charset="0"/>
                <a:ea typeface="微软雅黑" panose="020B0503020204020204" pitchFamily="34" charset="-122"/>
              </a:rPr>
              <a:t>2</a:t>
            </a:r>
            <a:r>
              <a:rPr lang="zh-CN" altLang="en-US" sz="1400" dirty="0" smtClean="0">
                <a:latin typeface="Arial" panose="020B0604020202020204" pitchFamily="34" charset="0"/>
                <a:ea typeface="微软雅黑" panose="020B0503020204020204" pitchFamily="34" charset="-122"/>
              </a:rPr>
              <a:t>滴</a:t>
            </a:r>
            <a:r>
              <a:rPr lang="en-US" altLang="zh-CN" sz="1400" dirty="0" smtClean="0">
                <a:latin typeface="Arial" panose="020B0604020202020204" pitchFamily="34" charset="0"/>
                <a:ea typeface="微软雅黑" panose="020B0503020204020204" pitchFamily="34" charset="-122"/>
              </a:rPr>
              <a:t>+</a:t>
            </a:r>
            <a:r>
              <a:rPr lang="zh-CN" altLang="en-US" sz="1400" dirty="0">
                <a:latin typeface="Arial" panose="020B0604020202020204" pitchFamily="34" charset="0"/>
                <a:ea typeface="微软雅黑" panose="020B0503020204020204" pitchFamily="34" charset="-122"/>
              </a:rPr>
              <a:t>荷荷巴</a:t>
            </a:r>
            <a:r>
              <a:rPr lang="zh-CN" altLang="en-US" sz="1400" dirty="0" smtClean="0">
                <a:latin typeface="Arial" panose="020B0604020202020204" pitchFamily="34" charset="0"/>
                <a:ea typeface="微软雅黑" panose="020B0503020204020204" pitchFamily="34" charset="-122"/>
              </a:rPr>
              <a:t>油</a:t>
            </a:r>
            <a:r>
              <a:rPr lang="en-US" altLang="zh-CN" sz="1400" dirty="0" smtClean="0">
                <a:latin typeface="Arial" panose="020B0604020202020204" pitchFamily="34" charset="0"/>
                <a:ea typeface="微软雅黑" panose="020B0503020204020204" pitchFamily="34" charset="-122"/>
              </a:rPr>
              <a:t>10ml</a:t>
            </a:r>
            <a:r>
              <a:rPr lang="zh-CN" altLang="en-US" sz="1400" dirty="0" smtClean="0">
                <a:latin typeface="Arial" panose="020B0604020202020204" pitchFamily="34" charset="0"/>
                <a:ea typeface="微软雅黑" panose="020B0503020204020204" pitchFamily="34" charset="-122"/>
              </a:rPr>
              <a:t>，按摩胸部（避开乳头及乳晕）</a:t>
            </a:r>
            <a:endParaRPr lang="en-US" altLang="zh-CN" sz="1400" dirty="0">
              <a:latin typeface="Arial" panose="020B0604020202020204" pitchFamily="34" charset="0"/>
              <a:ea typeface="微软雅黑" panose="020B0503020204020204" pitchFamily="34" charset="-122"/>
            </a:endParaRPr>
          </a:p>
        </p:txBody>
      </p:sp>
    </p:spTree>
    <p:extLst>
      <p:ext uri="{BB962C8B-B14F-4D97-AF65-F5344CB8AC3E}">
        <p14:creationId xmlns="" xmlns:p14="http://schemas.microsoft.com/office/powerpoint/2010/main" val="42134695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sz="4000" dirty="0" smtClean="0"/>
              <a:t>玫瑰纯露的功效</a:t>
            </a:r>
            <a:endParaRPr lang="zh-CN" altLang="en-US" sz="4000" dirty="0"/>
          </a:p>
        </p:txBody>
      </p:sp>
      <p:sp>
        <p:nvSpPr>
          <p:cNvPr id="2" name="内容占位符 1"/>
          <p:cNvSpPr>
            <a:spLocks noGrp="1"/>
          </p:cNvSpPr>
          <p:nvPr>
            <p:ph idx="1"/>
          </p:nvPr>
        </p:nvSpPr>
        <p:spPr>
          <a:xfrm>
            <a:off x="179512" y="1412776"/>
            <a:ext cx="7200800" cy="2808312"/>
          </a:xfrm>
        </p:spPr>
        <p:txBody>
          <a:bodyPr>
            <a:normAutofit/>
          </a:bodyPr>
          <a:lstStyle/>
          <a:p>
            <a:pPr>
              <a:lnSpc>
                <a:spcPct val="150000"/>
              </a:lnSpc>
              <a:buNone/>
            </a:pPr>
            <a:r>
              <a:rPr lang="zh-CN" altLang="en-US" sz="2400" dirty="0" smtClean="0">
                <a:solidFill>
                  <a:schemeClr val="tx2"/>
                </a:solidFill>
                <a:latin typeface="+mj-ea"/>
                <a:ea typeface="+mj-ea"/>
              </a:rPr>
              <a:t>          </a:t>
            </a:r>
            <a:r>
              <a:rPr lang="zh-CN" altLang="en-US" sz="2000" dirty="0" smtClean="0">
                <a:solidFill>
                  <a:schemeClr val="tx2"/>
                </a:solidFill>
                <a:latin typeface="+mj-ea"/>
                <a:ea typeface="+mj-ea"/>
              </a:rPr>
              <a:t> 纯露含有不存在于精油中的水溶性成分，以及少量已溶解的精油，无需稀释，可直接使用。</a:t>
            </a:r>
            <a:endParaRPr lang="en-US" altLang="zh-CN" sz="2000" dirty="0" smtClean="0">
              <a:solidFill>
                <a:schemeClr val="tx2"/>
              </a:solidFill>
              <a:latin typeface="+mj-ea"/>
              <a:ea typeface="+mj-ea"/>
            </a:endParaRPr>
          </a:p>
          <a:p>
            <a:pPr>
              <a:lnSpc>
                <a:spcPct val="150000"/>
              </a:lnSpc>
              <a:buFont typeface="Wingdings" pitchFamily="2" charset="2"/>
              <a:buChar char="l"/>
            </a:pPr>
            <a:r>
              <a:rPr lang="zh-CN" altLang="en-US" sz="2000" dirty="0" smtClean="0">
                <a:solidFill>
                  <a:schemeClr val="tx2"/>
                </a:solidFill>
                <a:latin typeface="+mj-ea"/>
                <a:ea typeface="+mj-ea"/>
              </a:rPr>
              <a:t>用途：化妆水、个人卫生护理</a:t>
            </a:r>
            <a:endParaRPr lang="en-US" altLang="zh-CN" sz="2000" dirty="0">
              <a:solidFill>
                <a:schemeClr val="tx2"/>
              </a:solidFill>
              <a:latin typeface="+mj-ea"/>
              <a:ea typeface="+mj-ea"/>
            </a:endParaRPr>
          </a:p>
          <a:p>
            <a:pPr>
              <a:lnSpc>
                <a:spcPct val="150000"/>
              </a:lnSpc>
              <a:buFont typeface="Wingdings" pitchFamily="2" charset="2"/>
              <a:buChar char="l"/>
            </a:pPr>
            <a:r>
              <a:rPr lang="zh-CN" altLang="en-US" sz="2000" dirty="0" smtClean="0">
                <a:latin typeface="+mj-ea"/>
                <a:ea typeface="+mj-ea"/>
              </a:rPr>
              <a:t>化妆水：优秀的保湿剂，补水保湿、美白、均匀肤色</a:t>
            </a:r>
            <a:endParaRPr lang="en-US" altLang="zh-CN" sz="2000" dirty="0" smtClean="0">
              <a:latin typeface="+mj-ea"/>
              <a:ea typeface="+mj-ea"/>
            </a:endParaRPr>
          </a:p>
          <a:p>
            <a:pPr>
              <a:lnSpc>
                <a:spcPct val="150000"/>
              </a:lnSpc>
              <a:buFont typeface="Wingdings" pitchFamily="2" charset="2"/>
              <a:buChar char="l"/>
            </a:pPr>
            <a:r>
              <a:rPr lang="zh-CN" altLang="en-US" sz="2000" dirty="0" smtClean="0">
                <a:latin typeface="+mj-ea"/>
                <a:ea typeface="+mj-ea"/>
              </a:rPr>
              <a:t>消毒剂：内衣消毒</a:t>
            </a:r>
            <a:endParaRPr lang="en-US" altLang="zh-CN" sz="2000" dirty="0" smtClean="0">
              <a:latin typeface="+mj-ea"/>
              <a:ea typeface="+mj-ea"/>
            </a:endParaRPr>
          </a:p>
        </p:txBody>
      </p:sp>
      <p:pic>
        <p:nvPicPr>
          <p:cNvPr id="1026" name="Picture 2"/>
          <p:cNvPicPr>
            <a:picLocks noChangeAspect="1" noChangeArrowheads="1"/>
          </p:cNvPicPr>
          <p:nvPr/>
        </p:nvPicPr>
        <p:blipFill>
          <a:blip r:embed="rId3" cstate="print"/>
          <a:srcRect/>
          <a:stretch>
            <a:fillRect/>
          </a:stretch>
        </p:blipFill>
        <p:spPr bwMode="auto">
          <a:xfrm>
            <a:off x="0" y="4149080"/>
            <a:ext cx="5724128" cy="2332707"/>
          </a:xfrm>
          <a:prstGeom prst="rect">
            <a:avLst/>
          </a:prstGeom>
          <a:noFill/>
          <a:ln w="9525">
            <a:noFill/>
            <a:miter lim="800000"/>
            <a:headEnd/>
            <a:tailEnd/>
          </a:ln>
        </p:spPr>
      </p:pic>
      <p:pic>
        <p:nvPicPr>
          <p:cNvPr id="6" name="图片 5" descr="1.png"/>
          <p:cNvPicPr>
            <a:picLocks noChangeAspect="1"/>
          </p:cNvPicPr>
          <p:nvPr/>
        </p:nvPicPr>
        <p:blipFill>
          <a:blip r:embed="rId4" cstate="print"/>
          <a:stretch>
            <a:fillRect/>
          </a:stretch>
        </p:blipFill>
        <p:spPr>
          <a:xfrm>
            <a:off x="7092280" y="1628800"/>
            <a:ext cx="1512168" cy="4678955"/>
          </a:xfrm>
          <a:prstGeom prst="rect">
            <a:avLst/>
          </a:prstGeom>
        </p:spPr>
      </p:pic>
    </p:spTree>
    <p:extLst>
      <p:ext uri="{BB962C8B-B14F-4D97-AF65-F5344CB8AC3E}">
        <p14:creationId xmlns="" xmlns:p14="http://schemas.microsoft.com/office/powerpoint/2010/main" val="3797443822"/>
      </p:ext>
    </p:extLst>
  </p:cSld>
  <p:clrMapOvr>
    <a:masterClrMapping/>
  </p:clrMapOvr>
  <p:transition advTm="16"/>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70" name="Picture 2" descr="C:\Users\lenovo\Desktop\TB26UrpbFXXXXXWXpXXXXXXXXXX-379250310.jpg_.webp.jpg"/>
          <p:cNvPicPr>
            <a:picLocks noChangeAspect="1" noChangeArrowheads="1"/>
          </p:cNvPicPr>
          <p:nvPr/>
        </p:nvPicPr>
        <p:blipFill rotWithShape="1">
          <a:blip r:embed="rId3" cstate="print">
            <a:extLst>
              <a:ext uri="{BEBA8EAE-BF5A-486C-A8C5-ECC9F3942E4B}">
                <a14:imgProps xmlns="" xmlns:a14="http://schemas.microsoft.com/office/drawing/2010/main">
                  <a14:imgLayer r:embed="rId4">
                    <a14:imgEffect>
                      <a14:backgroundRemoval t="1366" b="59636" l="39241" r="96329">
                        <a14:foregroundMark x1="87722" y1="44158" x2="87722" y2="44158"/>
                        <a14:foregroundMark x1="61899" y1="43551" x2="61899" y2="43551"/>
                        <a14:foregroundMark x1="82278" y1="34294" x2="82278" y2="34294"/>
                        <a14:foregroundMark x1="90886" y1="36874" x2="90886" y2="36874"/>
                        <a14:foregroundMark x1="79241" y1="34294" x2="79241" y2="34294"/>
                      </a14:backgroundRemoval>
                    </a14:imgEffect>
                  </a14:imgLayer>
                </a14:imgProps>
              </a:ext>
              <a:ext uri="{28A0092B-C50C-407E-A947-70E740481C1C}">
                <a14:useLocalDpi xmlns="" xmlns:a14="http://schemas.microsoft.com/office/drawing/2010/main" val="0"/>
              </a:ext>
            </a:extLst>
          </a:blip>
          <a:srcRect l="37091" r="2180" b="49594"/>
          <a:stretch/>
        </p:blipFill>
        <p:spPr bwMode="auto">
          <a:xfrm>
            <a:off x="2843808" y="2308785"/>
            <a:ext cx="3528392" cy="2488367"/>
          </a:xfrm>
          <a:prstGeom prst="rect">
            <a:avLst/>
          </a:prstGeom>
          <a:noFill/>
          <a:extLst>
            <a:ext uri="{909E8E84-426E-40DD-AFC4-6F175D3DCCD1}">
              <a14:hiddenFill xmlns="" xmlns:a14="http://schemas.microsoft.com/office/drawing/2010/main">
                <a:solidFill>
                  <a:srgbClr val="FFFFFF"/>
                </a:solidFill>
              </a14:hiddenFill>
            </a:ext>
          </a:extLst>
        </p:spPr>
      </p:pic>
      <p:sp>
        <p:nvSpPr>
          <p:cNvPr id="2" name="标题 1"/>
          <p:cNvSpPr>
            <a:spLocks noGrp="1"/>
          </p:cNvSpPr>
          <p:nvPr>
            <p:ph type="title"/>
          </p:nvPr>
        </p:nvSpPr>
        <p:spPr/>
        <p:txBody>
          <a:bodyPr/>
          <a:lstStyle/>
          <a:p>
            <a:r>
              <a:rPr lang="zh-CN" altLang="en-US" dirty="0" smtClean="0">
                <a:solidFill>
                  <a:srgbClr val="7030A0"/>
                </a:solidFill>
              </a:rPr>
              <a:t>薰衣草的故事</a:t>
            </a:r>
            <a:endParaRPr lang="zh-CN" altLang="en-US" dirty="0">
              <a:solidFill>
                <a:srgbClr val="7030A0"/>
              </a:solidFill>
            </a:endParaRPr>
          </a:p>
        </p:txBody>
      </p:sp>
      <p:sp>
        <p:nvSpPr>
          <p:cNvPr id="3" name="日期占位符 2"/>
          <p:cNvSpPr>
            <a:spLocks noGrp="1"/>
          </p:cNvSpPr>
          <p:nvPr>
            <p:ph type="dt" sz="half" idx="10"/>
          </p:nvPr>
        </p:nvSpPr>
        <p:spPr/>
        <p:txBody>
          <a:bodyPr/>
          <a:lstStyle/>
          <a:p>
            <a:fld id="{9909C415-DACA-4A41-A730-BDF0763352C8}" type="datetime10">
              <a:rPr lang="zh-CN" altLang="en-US" smtClean="0"/>
              <a:pPr/>
              <a:t>16:44</a:t>
            </a:fld>
            <a:endParaRPr lang="zh-CN" altLang="en-US"/>
          </a:p>
        </p:txBody>
      </p:sp>
      <p:grpSp>
        <p:nvGrpSpPr>
          <p:cNvPr id="7" name="组合 18"/>
          <p:cNvGrpSpPr/>
          <p:nvPr/>
        </p:nvGrpSpPr>
        <p:grpSpPr>
          <a:xfrm>
            <a:off x="521023" y="1484784"/>
            <a:ext cx="3150307" cy="1676685"/>
            <a:chOff x="251520" y="1484784"/>
            <a:chExt cx="3150307" cy="1676685"/>
          </a:xfrm>
        </p:grpSpPr>
        <p:grpSp>
          <p:nvGrpSpPr>
            <p:cNvPr id="8" name="组合 17"/>
            <p:cNvGrpSpPr/>
            <p:nvPr/>
          </p:nvGrpSpPr>
          <p:grpSpPr>
            <a:xfrm>
              <a:off x="251520" y="1484784"/>
              <a:ext cx="3150307" cy="1656184"/>
              <a:chOff x="251520" y="1484784"/>
              <a:chExt cx="3150307" cy="1656184"/>
            </a:xfrm>
          </p:grpSpPr>
          <p:cxnSp>
            <p:nvCxnSpPr>
              <p:cNvPr id="4" name="直接连接符 3"/>
              <p:cNvCxnSpPr/>
              <p:nvPr/>
            </p:nvCxnSpPr>
            <p:spPr>
              <a:xfrm flipH="1" flipV="1">
                <a:off x="2843808" y="2420888"/>
                <a:ext cx="558019" cy="72008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5" name="圆角矩形 4"/>
              <p:cNvSpPr/>
              <p:nvPr/>
            </p:nvSpPr>
            <p:spPr>
              <a:xfrm>
                <a:off x="251520" y="1484784"/>
                <a:ext cx="2727281" cy="1656184"/>
              </a:xfrm>
              <a:prstGeom prst="round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7171" name="Picture 3" descr="C:\Users\lenovo\Desktop\10022189_876158.jpg"/>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l="5915" r="8211" b="3041"/>
            <a:stretch/>
          </p:blipFill>
          <p:spPr bwMode="auto">
            <a:xfrm>
              <a:off x="323529" y="1760184"/>
              <a:ext cx="954240" cy="864096"/>
            </a:xfrm>
            <a:prstGeom prst="rect">
              <a:avLst/>
            </a:prstGeom>
            <a:noFill/>
            <a:effectLst>
              <a:outerShdw blurRad="50800" dist="38100" dir="5400000" algn="t"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6" name="TextBox 5"/>
            <p:cNvSpPr txBox="1"/>
            <p:nvPr/>
          </p:nvSpPr>
          <p:spPr>
            <a:xfrm>
              <a:off x="1332117" y="1988840"/>
              <a:ext cx="1566041" cy="1172629"/>
            </a:xfrm>
            <a:prstGeom prst="rect">
              <a:avLst/>
            </a:prstGeom>
            <a:noFill/>
          </p:spPr>
          <p:txBody>
            <a:bodyPr wrap="square" rtlCol="0">
              <a:spAutoFit/>
            </a:bodyPr>
            <a:lstStyle/>
            <a:p>
              <a:pPr>
                <a:lnSpc>
                  <a:spcPct val="130000"/>
                </a:lnSpc>
              </a:pPr>
              <a:r>
                <a:rPr lang="zh-CN" altLang="en-US" sz="900" dirty="0" smtClean="0">
                  <a:latin typeface="Arial" panose="020B0604020202020204" pitchFamily="34" charset="0"/>
                  <a:ea typeface="微软雅黑" panose="020B0503020204020204" pitchFamily="34" charset="-122"/>
                </a:rPr>
                <a:t>薰衣草几乎没有病虫害，完全不必喷洒农药，放几株干草在封闭处，香味能数年不散。早在古罗马时期就已经被广泛使用，对</a:t>
              </a:r>
              <a:r>
                <a:rPr lang="en-US" altLang="zh-CN" sz="900" dirty="0" smtClean="0">
                  <a:latin typeface="Arial" panose="020B0604020202020204" pitchFamily="34" charset="0"/>
                  <a:ea typeface="微软雅黑" panose="020B0503020204020204" pitchFamily="34" charset="-122"/>
                </a:rPr>
                <a:t>70</a:t>
              </a:r>
              <a:r>
                <a:rPr lang="zh-CN" altLang="en-US" sz="900" dirty="0" smtClean="0">
                  <a:latin typeface="Arial" panose="020B0604020202020204" pitchFamily="34" charset="0"/>
                  <a:ea typeface="微软雅黑" panose="020B0503020204020204" pitchFamily="34" charset="-122"/>
                </a:rPr>
                <a:t>余种疾病均有疗效。</a:t>
              </a:r>
            </a:p>
          </p:txBody>
        </p:sp>
        <p:sp>
          <p:nvSpPr>
            <p:cNvPr id="17" name="TextBox 16"/>
            <p:cNvSpPr txBox="1"/>
            <p:nvPr/>
          </p:nvSpPr>
          <p:spPr>
            <a:xfrm>
              <a:off x="1435973" y="1688438"/>
              <a:ext cx="543739" cy="372410"/>
            </a:xfrm>
            <a:prstGeom prst="rect">
              <a:avLst/>
            </a:prstGeom>
            <a:noFill/>
          </p:spPr>
          <p:txBody>
            <a:bodyPr wrap="none" rtlCol="0">
              <a:spAutoFit/>
            </a:bodyPr>
            <a:lstStyle/>
            <a:p>
              <a:pPr>
                <a:lnSpc>
                  <a:spcPct val="130000"/>
                </a:lnSpc>
              </a:pPr>
              <a:r>
                <a:rPr lang="zh-CN" altLang="en-US" sz="1400" b="1" dirty="0" smtClean="0">
                  <a:solidFill>
                    <a:srgbClr val="7030A0"/>
                  </a:solidFill>
                  <a:latin typeface="Arial" panose="020B0604020202020204" pitchFamily="34" charset="0"/>
                  <a:ea typeface="微软雅黑" panose="020B0503020204020204" pitchFamily="34" charset="-122"/>
                </a:rPr>
                <a:t>罗马</a:t>
              </a:r>
            </a:p>
          </p:txBody>
        </p:sp>
      </p:grpSp>
      <p:grpSp>
        <p:nvGrpSpPr>
          <p:cNvPr id="9" name="组合 23"/>
          <p:cNvGrpSpPr/>
          <p:nvPr/>
        </p:nvGrpSpPr>
        <p:grpSpPr>
          <a:xfrm>
            <a:off x="3869830" y="1147057"/>
            <a:ext cx="5026043" cy="2133581"/>
            <a:chOff x="3617852" y="1147055"/>
            <a:chExt cx="5274628" cy="2133581"/>
          </a:xfrm>
        </p:grpSpPr>
        <p:cxnSp>
          <p:nvCxnSpPr>
            <p:cNvPr id="16" name="直接连接符 15"/>
            <p:cNvCxnSpPr/>
            <p:nvPr/>
          </p:nvCxnSpPr>
          <p:spPr>
            <a:xfrm>
              <a:off x="4211960" y="2204864"/>
              <a:ext cx="2088232"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6084168" y="1147055"/>
              <a:ext cx="2808312" cy="2133581"/>
            </a:xfrm>
            <a:prstGeom prst="round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flipV="1">
              <a:off x="3617852" y="2204864"/>
              <a:ext cx="585120" cy="936104"/>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225339" y="2060846"/>
              <a:ext cx="2494456" cy="1172629"/>
            </a:xfrm>
            <a:prstGeom prst="rect">
              <a:avLst/>
            </a:prstGeom>
            <a:noFill/>
          </p:spPr>
          <p:txBody>
            <a:bodyPr wrap="square" rtlCol="0">
              <a:spAutoFit/>
            </a:bodyPr>
            <a:lstStyle/>
            <a:p>
              <a:pPr>
                <a:lnSpc>
                  <a:spcPct val="130000"/>
                </a:lnSpc>
              </a:pPr>
              <a:r>
                <a:rPr lang="en-US" altLang="zh-CN" sz="900" dirty="0" smtClean="0">
                  <a:latin typeface="Arial" panose="020B0604020202020204" pitchFamily="34" charset="0"/>
                  <a:ea typeface="微软雅黑" panose="020B0503020204020204" pitchFamily="34" charset="-122"/>
                </a:rPr>
                <a:t>16</a:t>
              </a:r>
              <a:r>
                <a:rPr lang="zh-CN" altLang="en-US" sz="900" dirty="0" smtClean="0">
                  <a:latin typeface="Arial" panose="020B0604020202020204" pitchFamily="34" charset="0"/>
                  <a:ea typeface="微软雅黑" panose="020B0503020204020204" pitchFamily="34" charset="-122"/>
                </a:rPr>
                <a:t>世纪，欧洲黑死病流行时期，法国格拉斯皮革作坊里的工匠却少有人因罹患黑死病死亡。研究后发现，原来是当时上流社会习惯在皮具中缝入薰衣草等方向植物，这些工匠天天接触，免疫力在这些植物影响下有所提高，才得以躲避黑死病的侵犯</a:t>
              </a:r>
            </a:p>
          </p:txBody>
        </p:sp>
        <p:pic>
          <p:nvPicPr>
            <p:cNvPr id="7172" name="Picture 4" descr="C:\Users\lenovo\Desktop\360截图20150601114353708.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7629950" y="1196750"/>
              <a:ext cx="913549" cy="799355"/>
            </a:xfrm>
            <a:prstGeom prst="rect">
              <a:avLst/>
            </a:prstGeom>
            <a:ln>
              <a:noFill/>
            </a:ln>
            <a:effectLst>
              <a:outerShdw blurRad="50800" dist="38100" dir="5400000" algn="t"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6300191" y="1556790"/>
              <a:ext cx="570632" cy="372410"/>
            </a:xfrm>
            <a:prstGeom prst="rect">
              <a:avLst/>
            </a:prstGeom>
            <a:noFill/>
          </p:spPr>
          <p:txBody>
            <a:bodyPr wrap="none" rtlCol="0">
              <a:spAutoFit/>
            </a:bodyPr>
            <a:lstStyle/>
            <a:p>
              <a:pPr>
                <a:lnSpc>
                  <a:spcPct val="130000"/>
                </a:lnSpc>
              </a:pPr>
              <a:r>
                <a:rPr lang="zh-CN" altLang="en-US" sz="1400" b="1" dirty="0">
                  <a:solidFill>
                    <a:srgbClr val="7030A0"/>
                  </a:solidFill>
                  <a:latin typeface="Arial" panose="020B0604020202020204" pitchFamily="34" charset="0"/>
                  <a:ea typeface="微软雅黑" panose="020B0503020204020204" pitchFamily="34" charset="-122"/>
                </a:rPr>
                <a:t>法国</a:t>
              </a:r>
              <a:endParaRPr lang="zh-CN" altLang="en-US" sz="1400" b="1" dirty="0" smtClean="0">
                <a:solidFill>
                  <a:srgbClr val="7030A0"/>
                </a:solidFill>
                <a:latin typeface="Arial" panose="020B0604020202020204" pitchFamily="34" charset="0"/>
                <a:ea typeface="微软雅黑" panose="020B0503020204020204" pitchFamily="34" charset="-122"/>
              </a:endParaRPr>
            </a:p>
          </p:txBody>
        </p:sp>
      </p:grpSp>
      <p:grpSp>
        <p:nvGrpSpPr>
          <p:cNvPr id="11" name="组合 27"/>
          <p:cNvGrpSpPr/>
          <p:nvPr/>
        </p:nvGrpSpPr>
        <p:grpSpPr>
          <a:xfrm>
            <a:off x="720773" y="3573016"/>
            <a:ext cx="3257083" cy="2664296"/>
            <a:chOff x="513773" y="3573016"/>
            <a:chExt cx="3257083" cy="2664296"/>
          </a:xfrm>
        </p:grpSpPr>
        <p:cxnSp>
          <p:nvCxnSpPr>
            <p:cNvPr id="29" name="直接连接符 28"/>
            <p:cNvCxnSpPr/>
            <p:nvPr/>
          </p:nvCxnSpPr>
          <p:spPr>
            <a:xfrm flipH="1">
              <a:off x="3122817" y="3573016"/>
              <a:ext cx="648039" cy="108012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
          <p:nvSpPr>
            <p:cNvPr id="12" name="圆角矩形 11"/>
            <p:cNvSpPr/>
            <p:nvPr/>
          </p:nvSpPr>
          <p:spPr>
            <a:xfrm>
              <a:off x="513773" y="4385684"/>
              <a:ext cx="2807335" cy="1851628"/>
            </a:xfrm>
            <a:prstGeom prst="round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3" name="Picture 5" descr="C:\Users\lenovo\Desktop\u=2323199750,1383801127&amp;fm=21&amp;gp=0.jpg"/>
            <p:cNvPicPr>
              <a:picLocks noChangeAspect="1" noChangeArrowheads="1"/>
            </p:cNvPicPr>
            <p:nvPr/>
          </p:nvPicPr>
          <p:blipFill rotWithShape="1">
            <a:blip r:embed="rId7" cstate="print">
              <a:extLst>
                <a:ext uri="{28A0092B-C50C-407E-A947-70E740481C1C}">
                  <a14:useLocalDpi xmlns="" xmlns:a14="http://schemas.microsoft.com/office/drawing/2010/main" val="0"/>
                </a:ext>
              </a:extLst>
            </a:blip>
            <a:srcRect l="7989" r="6557"/>
            <a:stretch/>
          </p:blipFill>
          <p:spPr bwMode="auto">
            <a:xfrm>
              <a:off x="2258490" y="4869160"/>
              <a:ext cx="928019" cy="829120"/>
            </a:xfrm>
            <a:prstGeom prst="rect">
              <a:avLst/>
            </a:prstGeom>
            <a:noFill/>
            <a:effectLst>
              <a:outerShdw blurRad="50800" dist="38100" dir="5400000" algn="t"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33" name="TextBox 32"/>
            <p:cNvSpPr txBox="1"/>
            <p:nvPr/>
          </p:nvSpPr>
          <p:spPr>
            <a:xfrm>
              <a:off x="635126" y="4992675"/>
              <a:ext cx="1569352" cy="1172629"/>
            </a:xfrm>
            <a:prstGeom prst="rect">
              <a:avLst/>
            </a:prstGeom>
            <a:noFill/>
          </p:spPr>
          <p:txBody>
            <a:bodyPr wrap="square" rtlCol="0">
              <a:spAutoFit/>
            </a:bodyPr>
            <a:lstStyle/>
            <a:p>
              <a:pPr>
                <a:lnSpc>
                  <a:spcPct val="130000"/>
                </a:lnSpc>
              </a:pPr>
              <a:r>
                <a:rPr lang="zh-CN" altLang="en-US" sz="900" dirty="0" smtClean="0">
                  <a:latin typeface="Arial" panose="020B0604020202020204" pitchFamily="34" charset="0"/>
                  <a:ea typeface="微软雅黑" panose="020B0503020204020204" pitchFamily="34" charset="-122"/>
                </a:rPr>
                <a:t>早在古埃及时，人们就用薰衣草制成香脂，涂抹在身上，用以预防疾病；同时它也是制作木乃伊的成分之一，这都源于薰衣草消炎杀菌，促进皮肤细胞再生的功效</a:t>
              </a:r>
            </a:p>
          </p:txBody>
        </p:sp>
        <p:sp>
          <p:nvSpPr>
            <p:cNvPr id="34" name="TextBox 33"/>
            <p:cNvSpPr txBox="1"/>
            <p:nvPr/>
          </p:nvSpPr>
          <p:spPr>
            <a:xfrm>
              <a:off x="716360" y="4653136"/>
              <a:ext cx="543739" cy="372410"/>
            </a:xfrm>
            <a:prstGeom prst="rect">
              <a:avLst/>
            </a:prstGeom>
            <a:noFill/>
          </p:spPr>
          <p:txBody>
            <a:bodyPr wrap="none" rtlCol="0">
              <a:spAutoFit/>
            </a:bodyPr>
            <a:lstStyle/>
            <a:p>
              <a:pPr>
                <a:lnSpc>
                  <a:spcPct val="130000"/>
                </a:lnSpc>
              </a:pPr>
              <a:r>
                <a:rPr lang="zh-CN" altLang="en-US" sz="1400" b="1" dirty="0">
                  <a:solidFill>
                    <a:srgbClr val="7030A0"/>
                  </a:solidFill>
                  <a:latin typeface="Arial" panose="020B0604020202020204" pitchFamily="34" charset="0"/>
                  <a:ea typeface="微软雅黑" panose="020B0503020204020204" pitchFamily="34" charset="-122"/>
                </a:rPr>
                <a:t>埃及</a:t>
              </a:r>
              <a:endParaRPr lang="zh-CN" altLang="en-US" sz="1400" b="1" dirty="0" smtClean="0">
                <a:solidFill>
                  <a:srgbClr val="7030A0"/>
                </a:solidFill>
                <a:latin typeface="Arial" panose="020B0604020202020204" pitchFamily="34" charset="0"/>
                <a:ea typeface="微软雅黑" panose="020B0503020204020204" pitchFamily="34" charset="-122"/>
              </a:endParaRPr>
            </a:p>
          </p:txBody>
        </p:sp>
      </p:grpSp>
    </p:spTree>
    <p:extLst>
      <p:ext uri="{BB962C8B-B14F-4D97-AF65-F5344CB8AC3E}">
        <p14:creationId xmlns="" xmlns:p14="http://schemas.microsoft.com/office/powerpoint/2010/main" val="1769228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t>薰衣草</a:t>
            </a:r>
            <a:r>
              <a:rPr lang="en-US" altLang="zh-CN" dirty="0" smtClean="0"/>
              <a:t>——</a:t>
            </a:r>
            <a:r>
              <a:rPr lang="zh-CN" altLang="en-US" dirty="0" smtClean="0"/>
              <a:t>“万精油”</a:t>
            </a:r>
            <a:endParaRPr lang="zh-CN" altLang="en-US" dirty="0"/>
          </a:p>
        </p:txBody>
      </p:sp>
      <p:sp>
        <p:nvSpPr>
          <p:cNvPr id="15" name="内容占位符 1"/>
          <p:cNvSpPr>
            <a:spLocks noGrp="1"/>
          </p:cNvSpPr>
          <p:nvPr>
            <p:ph idx="1"/>
          </p:nvPr>
        </p:nvSpPr>
        <p:spPr>
          <a:xfrm>
            <a:off x="4211960" y="1628800"/>
            <a:ext cx="4608512" cy="4525963"/>
          </a:xfrm>
        </p:spPr>
        <p:txBody>
          <a:bodyPr>
            <a:normAutofit fontScale="92500" lnSpcReduction="10000"/>
          </a:bodyPr>
          <a:lstStyle/>
          <a:p>
            <a:pPr>
              <a:lnSpc>
                <a:spcPct val="150000"/>
              </a:lnSpc>
            </a:pPr>
            <a:r>
              <a:rPr lang="zh-CN" altLang="en-US" sz="2400" dirty="0" smtClean="0">
                <a:solidFill>
                  <a:srgbClr val="00B050"/>
                </a:solidFill>
              </a:rPr>
              <a:t>护肤</a:t>
            </a:r>
            <a:endParaRPr lang="en-US" altLang="zh-CN" sz="1400" dirty="0" smtClean="0">
              <a:solidFill>
                <a:srgbClr val="00B050"/>
              </a:solidFill>
            </a:endParaRPr>
          </a:p>
          <a:p>
            <a:pPr lvl="1">
              <a:lnSpc>
                <a:spcPct val="150000"/>
              </a:lnSpc>
            </a:pPr>
            <a:r>
              <a:rPr lang="zh-CN" altLang="en-US" sz="1400" dirty="0" smtClean="0">
                <a:solidFill>
                  <a:srgbClr val="00B050"/>
                </a:solidFill>
              </a:rPr>
              <a:t>平衡皮脂分泌</a:t>
            </a:r>
            <a:endParaRPr lang="en-US" altLang="zh-CN" sz="1400" dirty="0" smtClean="0">
              <a:solidFill>
                <a:srgbClr val="00B050"/>
              </a:solidFill>
            </a:endParaRPr>
          </a:p>
          <a:p>
            <a:pPr lvl="1">
              <a:lnSpc>
                <a:spcPct val="150000"/>
              </a:lnSpc>
            </a:pPr>
            <a:r>
              <a:rPr lang="zh-CN" altLang="en-US" sz="1400" dirty="0" smtClean="0">
                <a:solidFill>
                  <a:srgbClr val="00B050"/>
                </a:solidFill>
              </a:rPr>
              <a:t>消炎镇定，祛痘，淡化痘印</a:t>
            </a:r>
            <a:endParaRPr lang="en-US" altLang="zh-CN" sz="1400" dirty="0" smtClean="0">
              <a:solidFill>
                <a:srgbClr val="00B050"/>
              </a:solidFill>
            </a:endParaRPr>
          </a:p>
          <a:p>
            <a:pPr lvl="1">
              <a:lnSpc>
                <a:spcPct val="150000"/>
              </a:lnSpc>
            </a:pPr>
            <a:r>
              <a:rPr lang="zh-CN" altLang="en-US" sz="1400" u="sng" dirty="0" smtClean="0">
                <a:solidFill>
                  <a:srgbClr val="00B050"/>
                </a:solidFill>
              </a:rPr>
              <a:t>去黑头</a:t>
            </a:r>
            <a:r>
              <a:rPr lang="zh-CN" altLang="en-US" sz="1400" dirty="0" smtClean="0">
                <a:solidFill>
                  <a:srgbClr val="00B050"/>
                </a:solidFill>
              </a:rPr>
              <a:t>（纯露</a:t>
            </a:r>
            <a:r>
              <a:rPr lang="en-US" altLang="zh-CN" sz="1400" dirty="0" smtClean="0">
                <a:solidFill>
                  <a:srgbClr val="00B050"/>
                </a:solidFill>
              </a:rPr>
              <a:t>+</a:t>
            </a:r>
            <a:r>
              <a:rPr lang="zh-CN" altLang="en-US" sz="1400" dirty="0" smtClean="0">
                <a:solidFill>
                  <a:srgbClr val="00B050"/>
                </a:solidFill>
              </a:rPr>
              <a:t>精油，贴于鼻翼处湿敷）</a:t>
            </a:r>
            <a:endParaRPr lang="en-US" altLang="zh-CN" sz="1400" dirty="0" smtClean="0">
              <a:solidFill>
                <a:srgbClr val="00B050"/>
              </a:solidFill>
            </a:endParaRPr>
          </a:p>
          <a:p>
            <a:pPr>
              <a:lnSpc>
                <a:spcPct val="150000"/>
              </a:lnSpc>
            </a:pPr>
            <a:r>
              <a:rPr lang="zh-CN" altLang="en-US" sz="2400" dirty="0" smtClean="0">
                <a:solidFill>
                  <a:srgbClr val="7030A0"/>
                </a:solidFill>
              </a:rPr>
              <a:t>止痛剂</a:t>
            </a:r>
            <a:endParaRPr lang="en-US" altLang="zh-CN" sz="2400" dirty="0" smtClean="0">
              <a:solidFill>
                <a:srgbClr val="7030A0"/>
              </a:solidFill>
            </a:endParaRPr>
          </a:p>
          <a:p>
            <a:pPr>
              <a:lnSpc>
                <a:spcPct val="150000"/>
              </a:lnSpc>
            </a:pPr>
            <a:r>
              <a:rPr lang="zh-CN" altLang="en-US" sz="2400" dirty="0" smtClean="0">
                <a:solidFill>
                  <a:srgbClr val="CC0066"/>
                </a:solidFill>
              </a:rPr>
              <a:t>心灵功效</a:t>
            </a:r>
            <a:endParaRPr lang="en-US" altLang="zh-CN" sz="2400" dirty="0" smtClean="0">
              <a:solidFill>
                <a:srgbClr val="CC0066"/>
              </a:solidFill>
            </a:endParaRPr>
          </a:p>
          <a:p>
            <a:pPr lvl="1">
              <a:lnSpc>
                <a:spcPct val="150000"/>
              </a:lnSpc>
            </a:pPr>
            <a:r>
              <a:rPr lang="zh-CN" altLang="en-US" sz="1400" dirty="0">
                <a:solidFill>
                  <a:srgbClr val="CC0066"/>
                </a:solidFill>
              </a:rPr>
              <a:t>平抚神经紧张、抗抑郁、减压、镇静、舒缓情绪</a:t>
            </a:r>
            <a:endParaRPr lang="en-US" altLang="zh-CN" sz="1400" dirty="0">
              <a:solidFill>
                <a:srgbClr val="CC0066"/>
              </a:solidFill>
            </a:endParaRPr>
          </a:p>
          <a:p>
            <a:pPr>
              <a:lnSpc>
                <a:spcPct val="150000"/>
              </a:lnSpc>
            </a:pPr>
            <a:r>
              <a:rPr lang="zh-CN" altLang="en-US" sz="2400" dirty="0" smtClean="0">
                <a:solidFill>
                  <a:srgbClr val="0070C0"/>
                </a:solidFill>
              </a:rPr>
              <a:t>其他功能：</a:t>
            </a:r>
            <a:endParaRPr lang="en-US" altLang="zh-CN" sz="2400" dirty="0" smtClean="0">
              <a:solidFill>
                <a:srgbClr val="0070C0"/>
              </a:solidFill>
            </a:endParaRPr>
          </a:p>
          <a:p>
            <a:pPr lvl="1">
              <a:lnSpc>
                <a:spcPct val="150000"/>
              </a:lnSpc>
            </a:pPr>
            <a:r>
              <a:rPr lang="zh-CN" altLang="en-US" sz="1400" dirty="0">
                <a:solidFill>
                  <a:srgbClr val="0070C0"/>
                </a:solidFill>
              </a:rPr>
              <a:t>避免蚊虫叮咬，缓和被叮咬后的疼痛</a:t>
            </a:r>
            <a:endParaRPr lang="en-US" altLang="zh-CN" sz="1400" dirty="0">
              <a:solidFill>
                <a:srgbClr val="0070C0"/>
              </a:solidFill>
            </a:endParaRPr>
          </a:p>
          <a:p>
            <a:pPr lvl="1">
              <a:lnSpc>
                <a:spcPct val="150000"/>
              </a:lnSpc>
            </a:pPr>
            <a:r>
              <a:rPr lang="zh-CN" altLang="en-US" sz="1400" dirty="0">
                <a:solidFill>
                  <a:srgbClr val="0070C0"/>
                </a:solidFill>
              </a:rPr>
              <a:t>治疗足癣</a:t>
            </a:r>
            <a:endParaRPr lang="en-US" altLang="zh-CN" sz="1400" dirty="0">
              <a:solidFill>
                <a:srgbClr val="0070C0"/>
              </a:solidFill>
            </a:endParaRPr>
          </a:p>
          <a:p>
            <a:pPr lvl="1">
              <a:lnSpc>
                <a:spcPct val="150000"/>
              </a:lnSpc>
            </a:pPr>
            <a:r>
              <a:rPr lang="zh-CN" altLang="en-US" sz="1400" dirty="0">
                <a:solidFill>
                  <a:srgbClr val="0070C0"/>
                </a:solidFill>
              </a:rPr>
              <a:t>祛除异味</a:t>
            </a:r>
            <a:r>
              <a:rPr lang="en-US" altLang="zh-CN" sz="1400" dirty="0">
                <a:solidFill>
                  <a:srgbClr val="0070C0"/>
                </a:solidFill>
              </a:rPr>
              <a:t>……</a:t>
            </a:r>
          </a:p>
          <a:p>
            <a:pPr lvl="1">
              <a:lnSpc>
                <a:spcPct val="150000"/>
              </a:lnSpc>
            </a:pPr>
            <a:endParaRPr lang="zh-CN" altLang="en-US" sz="1400" dirty="0" smtClean="0"/>
          </a:p>
        </p:txBody>
      </p:sp>
      <p:pic>
        <p:nvPicPr>
          <p:cNvPr id="5" name="内容占位符 5" descr="psb.jpg"/>
          <p:cNvPicPr>
            <a:picLocks noChangeAspect="1"/>
          </p:cNvPicPr>
          <p:nvPr/>
        </p:nvPicPr>
        <p:blipFill>
          <a:blip r:embed="rId3" cstate="print"/>
          <a:stretch>
            <a:fillRect/>
          </a:stretch>
        </p:blipFill>
        <p:spPr>
          <a:xfrm>
            <a:off x="539552" y="2550608"/>
            <a:ext cx="3214710" cy="2051943"/>
          </a:xfrm>
          <a:prstGeom prst="rect">
            <a:avLst/>
          </a:prstGeom>
          <a:ln>
            <a:noFill/>
          </a:ln>
          <a:effectLst>
            <a:softEdge rad="112500"/>
          </a:effectLst>
        </p:spPr>
      </p:pic>
      <p:sp>
        <p:nvSpPr>
          <p:cNvPr id="7" name="TextBox 6"/>
          <p:cNvSpPr txBox="1"/>
          <p:nvPr/>
        </p:nvSpPr>
        <p:spPr>
          <a:xfrm>
            <a:off x="1220740" y="4695527"/>
            <a:ext cx="1911100" cy="461665"/>
          </a:xfrm>
          <a:prstGeom prst="rect">
            <a:avLst/>
          </a:prstGeom>
          <a:noFill/>
        </p:spPr>
        <p:txBody>
          <a:bodyPr wrap="none" rtlCol="0">
            <a:spAutoFit/>
          </a:bodyPr>
          <a:lstStyle/>
          <a:p>
            <a:pPr algn="ctr"/>
            <a:r>
              <a:rPr lang="zh-CN" altLang="en-US" sz="1200" b="1" dirty="0" smtClean="0"/>
              <a:t>真实薰衣草</a:t>
            </a:r>
            <a:r>
              <a:rPr lang="en-US" altLang="zh-CN" sz="1200" b="1" dirty="0" smtClean="0"/>
              <a:t> · Lavender</a:t>
            </a:r>
            <a:endParaRPr lang="en-US" altLang="zh-CN" sz="1200" b="1" dirty="0"/>
          </a:p>
          <a:p>
            <a:pPr algn="ctr"/>
            <a:r>
              <a:rPr lang="en-US" sz="1200" b="1" i="1" dirty="0" err="1" smtClean="0"/>
              <a:t>Lavandula</a:t>
            </a:r>
            <a:r>
              <a:rPr lang="en-US" sz="1200" b="1" i="1" dirty="0" smtClean="0"/>
              <a:t> </a:t>
            </a:r>
            <a:r>
              <a:rPr lang="en-US" sz="1200" b="1" i="1" dirty="0" err="1" smtClean="0"/>
              <a:t>angustifolia</a:t>
            </a:r>
            <a:r>
              <a:rPr lang="en-US" sz="1200" b="1" i="1" dirty="0" smtClean="0"/>
              <a:t> </a:t>
            </a:r>
            <a:endParaRPr lang="zh-CN" altLang="en-US" sz="1200" b="1" dirty="0"/>
          </a:p>
        </p:txBody>
      </p:sp>
    </p:spTree>
    <p:extLst>
      <p:ext uri="{BB962C8B-B14F-4D97-AF65-F5344CB8AC3E}">
        <p14:creationId xmlns="" xmlns:p14="http://schemas.microsoft.com/office/powerpoint/2010/main" val="3747005214"/>
      </p:ext>
    </p:extLst>
  </p:cSld>
  <p:clrMapOvr>
    <a:masterClrMapping/>
  </p:clrMapOvr>
  <p:transition advTm="25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t>薰衣草</a:t>
            </a:r>
            <a:endParaRPr lang="zh-CN" altLang="en-US" dirty="0"/>
          </a:p>
        </p:txBody>
      </p:sp>
      <p:pic>
        <p:nvPicPr>
          <p:cNvPr id="11" name="内容占位符 5" descr="psb.jpg"/>
          <p:cNvPicPr>
            <a:picLocks noGrp="1" noChangeAspect="1"/>
          </p:cNvPicPr>
          <p:nvPr>
            <p:ph idx="1"/>
          </p:nvPr>
        </p:nvPicPr>
        <p:blipFill>
          <a:blip r:embed="rId3" cstate="print"/>
          <a:stretch>
            <a:fillRect/>
          </a:stretch>
        </p:blipFill>
        <p:spPr>
          <a:xfrm>
            <a:off x="357158" y="1357298"/>
            <a:ext cx="2928958" cy="1869548"/>
          </a:xfrm>
          <a:prstGeom prst="rect">
            <a:avLst/>
          </a:prstGeom>
          <a:ln>
            <a:noFill/>
          </a:ln>
          <a:effectLst>
            <a:softEdge rad="112500"/>
          </a:effectLst>
        </p:spPr>
      </p:pic>
      <p:graphicFrame>
        <p:nvGraphicFramePr>
          <p:cNvPr id="5" name="表格 4"/>
          <p:cNvGraphicFramePr>
            <a:graphicFrameLocks noGrp="1"/>
          </p:cNvGraphicFramePr>
          <p:nvPr/>
        </p:nvGraphicFramePr>
        <p:xfrm>
          <a:off x="714349" y="4055446"/>
          <a:ext cx="8072493" cy="2108200"/>
        </p:xfrm>
        <a:graphic>
          <a:graphicData uri="http://schemas.openxmlformats.org/drawingml/2006/table">
            <a:tbl>
              <a:tblPr firstCol="1" bandRow="1">
                <a:tableStyleId>{5C22544A-7EE6-4342-B048-85BDC9FD1C3A}</a:tableStyleId>
              </a:tblPr>
              <a:tblGrid>
                <a:gridCol w="1000131"/>
                <a:gridCol w="2357454"/>
                <a:gridCol w="2143140"/>
                <a:gridCol w="2571768"/>
              </a:tblGrid>
              <a:tr h="370840">
                <a:tc>
                  <a:txBody>
                    <a:bodyPr/>
                    <a:lstStyle/>
                    <a:p>
                      <a:pPr algn="ctr"/>
                      <a:r>
                        <a:rPr lang="zh-CN" altLang="en-US" sz="1200" dirty="0" smtClean="0"/>
                        <a:t>中文名</a:t>
                      </a:r>
                      <a:endParaRPr lang="zh-CN" altLang="en-US" sz="1200" dirty="0"/>
                    </a:p>
                  </a:txBody>
                  <a:tcPr anchor="ctr"/>
                </a:tc>
                <a:tc>
                  <a:txBody>
                    <a:bodyPr/>
                    <a:lstStyle/>
                    <a:p>
                      <a:pPr algn="ctr"/>
                      <a:r>
                        <a:rPr lang="zh-CN" altLang="en-US" sz="1200" dirty="0" smtClean="0"/>
                        <a:t>真实薰衣草（窄叶薰衣草）</a:t>
                      </a:r>
                      <a:endParaRPr lang="zh-CN" altLang="en-US" sz="1200" dirty="0"/>
                    </a:p>
                  </a:txBody>
                  <a:tcPr anchor="ctr"/>
                </a:tc>
                <a:tc>
                  <a:txBody>
                    <a:bodyPr/>
                    <a:lstStyle/>
                    <a:p>
                      <a:pPr algn="ctr"/>
                      <a:r>
                        <a:rPr lang="zh-CN" altLang="en-US" sz="1200" dirty="0" smtClean="0"/>
                        <a:t>宽叶薰衣草</a:t>
                      </a:r>
                      <a:r>
                        <a:rPr lang="en-US" altLang="zh-CN" sz="1200" dirty="0" smtClean="0"/>
                        <a:t>/</a:t>
                      </a:r>
                      <a:r>
                        <a:rPr lang="zh-CN" altLang="en-US" sz="1200" dirty="0" smtClean="0"/>
                        <a:t>穗花薰衣草</a:t>
                      </a:r>
                      <a:endParaRPr lang="zh-CN" altLang="en-US" sz="1200" dirty="0"/>
                    </a:p>
                  </a:txBody>
                  <a:tcPr anchor="ctr"/>
                </a:tc>
                <a:tc>
                  <a:txBody>
                    <a:bodyPr/>
                    <a:lstStyle/>
                    <a:p>
                      <a:pPr algn="ctr"/>
                      <a:r>
                        <a:rPr lang="zh-CN" altLang="en-US" sz="1200" dirty="0" smtClean="0"/>
                        <a:t>法国薰衣草</a:t>
                      </a:r>
                      <a:r>
                        <a:rPr lang="en-US" altLang="zh-CN" sz="1200" dirty="0" smtClean="0"/>
                        <a:t>/</a:t>
                      </a:r>
                      <a:r>
                        <a:rPr lang="zh-CN" altLang="en-US" sz="1200" dirty="0" smtClean="0"/>
                        <a:t>醒目薰衣草</a:t>
                      </a:r>
                      <a:endParaRPr lang="zh-CN" altLang="en-US" sz="1200" dirty="0"/>
                    </a:p>
                  </a:txBody>
                  <a:tcPr anchor="ctr"/>
                </a:tc>
              </a:tr>
              <a:tr h="370840">
                <a:tc>
                  <a:txBody>
                    <a:bodyPr/>
                    <a:lstStyle/>
                    <a:p>
                      <a:pPr algn="ctr"/>
                      <a:r>
                        <a:rPr lang="zh-CN" altLang="en-US" sz="1200" dirty="0" smtClean="0"/>
                        <a:t>英文名</a:t>
                      </a:r>
                      <a:endParaRPr lang="zh-CN" altLang="en-US" sz="1200" dirty="0"/>
                    </a:p>
                  </a:txBody>
                  <a:tcPr anchor="ctr"/>
                </a:tc>
                <a:tc>
                  <a:txBody>
                    <a:bodyPr/>
                    <a:lstStyle/>
                    <a:p>
                      <a:pPr algn="ctr"/>
                      <a:r>
                        <a:rPr lang="en-US" altLang="zh-CN" sz="1200" dirty="0" smtClean="0"/>
                        <a:t>Lavender, true/</a:t>
                      </a:r>
                    </a:p>
                    <a:p>
                      <a:pPr algn="ctr"/>
                      <a:r>
                        <a:rPr lang="en-US" altLang="zh-CN" sz="1200" dirty="0" smtClean="0"/>
                        <a:t>Lavender</a:t>
                      </a:r>
                      <a:r>
                        <a:rPr lang="en-US" altLang="zh-CN" sz="1200" baseline="0" dirty="0" smtClean="0"/>
                        <a:t> </a:t>
                      </a:r>
                      <a:r>
                        <a:rPr lang="en-US" altLang="zh-CN" sz="1200" baseline="0" dirty="0" err="1" smtClean="0"/>
                        <a:t>vera</a:t>
                      </a:r>
                      <a:endParaRPr lang="zh-CN" altLang="en-US" sz="1200" dirty="0"/>
                    </a:p>
                  </a:txBody>
                  <a:tcPr anchor="ctr"/>
                </a:tc>
                <a:tc>
                  <a:txBody>
                    <a:bodyPr/>
                    <a:lstStyle/>
                    <a:p>
                      <a:pPr algn="ctr"/>
                      <a:r>
                        <a:rPr lang="en-US" altLang="zh-CN" sz="1200" dirty="0" smtClean="0"/>
                        <a:t>Lavender, spike</a:t>
                      </a:r>
                      <a:endParaRPr lang="zh-CN" altLang="en-US" sz="1200" dirty="0"/>
                    </a:p>
                  </a:txBody>
                  <a:tcPr anchor="ctr"/>
                </a:tc>
                <a:tc>
                  <a:txBody>
                    <a:bodyPr/>
                    <a:lstStyle/>
                    <a:p>
                      <a:pPr algn="ctr"/>
                      <a:r>
                        <a:rPr lang="en-US" altLang="zh-CN" sz="1200" dirty="0" err="1" smtClean="0"/>
                        <a:t>Lavandin</a:t>
                      </a:r>
                      <a:endParaRPr lang="zh-CN" altLang="en-US" sz="1200" dirty="0"/>
                    </a:p>
                  </a:txBody>
                  <a:tcPr anchor="ctr"/>
                </a:tc>
              </a:tr>
              <a:tr h="370840">
                <a:tc>
                  <a:txBody>
                    <a:bodyPr/>
                    <a:lstStyle/>
                    <a:p>
                      <a:pPr algn="ctr"/>
                      <a:r>
                        <a:rPr lang="zh-CN" altLang="en-US" sz="1200" dirty="0" smtClean="0"/>
                        <a:t>拉丁学名</a:t>
                      </a:r>
                      <a:endParaRPr lang="zh-CN" altLang="en-US" sz="1200" dirty="0"/>
                    </a:p>
                  </a:txBody>
                  <a:tcPr anchor="ct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it-IT" altLang="zh-CN" sz="1200" dirty="0" smtClean="0"/>
                        <a:t>Lavandula angustifolia</a:t>
                      </a:r>
                    </a:p>
                    <a:p>
                      <a:pPr marL="0" marR="0" lvl="1" indent="0" algn="ctr" defTabSz="914400" rtl="0" eaLnBrk="1" fontAlgn="auto" latinLnBrk="0" hangingPunct="1">
                        <a:lnSpc>
                          <a:spcPct val="100000"/>
                        </a:lnSpc>
                        <a:spcBef>
                          <a:spcPts val="0"/>
                        </a:spcBef>
                        <a:spcAft>
                          <a:spcPts val="0"/>
                        </a:spcAft>
                        <a:buClrTx/>
                        <a:buSzTx/>
                        <a:buFontTx/>
                        <a:buNone/>
                        <a:tabLst/>
                        <a:defRPr/>
                      </a:pPr>
                      <a:r>
                        <a:rPr lang="zh-CN" altLang="it-IT" sz="1200" dirty="0" smtClean="0"/>
                        <a:t>（</a:t>
                      </a:r>
                      <a:r>
                        <a:rPr lang="it-IT" altLang="zh-CN" sz="1200" dirty="0" smtClean="0"/>
                        <a:t>syn. Lavandula officinalis</a:t>
                      </a:r>
                      <a:r>
                        <a:rPr lang="zh-CN" altLang="it-IT" sz="1200" dirty="0" smtClean="0"/>
                        <a:t>）</a:t>
                      </a:r>
                      <a:endParaRPr lang="en-US" altLang="zh-CN" sz="1200" dirty="0" smtClean="0"/>
                    </a:p>
                  </a:txBody>
                  <a:tcPr anchor="ctr"/>
                </a:tc>
                <a:tc>
                  <a:txBody>
                    <a:bodyPr/>
                    <a:lstStyle/>
                    <a:p>
                      <a:pPr algn="ctr"/>
                      <a:r>
                        <a:rPr lang="it-IT" altLang="zh-CN" sz="1200" dirty="0" smtClean="0"/>
                        <a:t>Lavandula latifolia</a:t>
                      </a:r>
                    </a:p>
                    <a:p>
                      <a:pPr algn="ctr"/>
                      <a:r>
                        <a:rPr lang="zh-CN" altLang="it-IT" sz="1200" dirty="0" smtClean="0"/>
                        <a:t>（</a:t>
                      </a:r>
                      <a:r>
                        <a:rPr lang="it-IT" altLang="zh-CN" sz="1200" dirty="0" smtClean="0"/>
                        <a:t>syn. Lavandula spica</a:t>
                      </a:r>
                      <a:r>
                        <a:rPr lang="zh-CN" altLang="it-IT" sz="1200" dirty="0" smtClean="0"/>
                        <a:t>）</a:t>
                      </a:r>
                      <a:endParaRPr lang="zh-CN" altLang="en-US" sz="1200" i="1" dirty="0"/>
                    </a:p>
                  </a:txBody>
                  <a:tcPr anchor="ctr"/>
                </a:tc>
                <a:tc>
                  <a:txBody>
                    <a:bodyPr/>
                    <a:lstStyle/>
                    <a:p>
                      <a:pPr algn="ctr"/>
                      <a:r>
                        <a:rPr lang="en-US" altLang="zh-CN" sz="1200" dirty="0" err="1" smtClean="0"/>
                        <a:t>Lavandula</a:t>
                      </a:r>
                      <a:r>
                        <a:rPr lang="en-US" altLang="zh-CN" sz="1200" dirty="0" smtClean="0"/>
                        <a:t> x </a:t>
                      </a:r>
                      <a:r>
                        <a:rPr lang="en-US" altLang="zh-CN" sz="1200" dirty="0" err="1" smtClean="0"/>
                        <a:t>intermedia</a:t>
                      </a:r>
                      <a:endParaRPr lang="en-US" altLang="zh-CN" sz="1200" dirty="0" smtClean="0"/>
                    </a:p>
                    <a:p>
                      <a:pPr algn="ctr"/>
                      <a:r>
                        <a:rPr lang="zh-CN" altLang="en-US" sz="1200" dirty="0" smtClean="0"/>
                        <a:t>（</a:t>
                      </a:r>
                      <a:r>
                        <a:rPr lang="en-US" altLang="zh-CN" sz="1200" dirty="0" err="1" smtClean="0"/>
                        <a:t>syn.Lavandula</a:t>
                      </a:r>
                      <a:r>
                        <a:rPr lang="en-US" altLang="zh-CN" sz="1200" dirty="0" smtClean="0"/>
                        <a:t> </a:t>
                      </a:r>
                      <a:r>
                        <a:rPr lang="en-US" altLang="zh-CN" sz="1200" dirty="0" err="1" smtClean="0"/>
                        <a:t>hybrida</a:t>
                      </a:r>
                      <a:r>
                        <a:rPr lang="zh-CN" altLang="en-US" sz="1200" dirty="0" smtClean="0"/>
                        <a:t>）</a:t>
                      </a:r>
                      <a:endParaRPr lang="zh-CN" altLang="en-US" sz="1200" i="1" dirty="0"/>
                    </a:p>
                  </a:txBody>
                  <a:tcPr anchor="ctr"/>
                </a:tc>
              </a:tr>
              <a:tr h="370840">
                <a:tc>
                  <a:txBody>
                    <a:bodyPr/>
                    <a:lstStyle/>
                    <a:p>
                      <a:pPr algn="ctr"/>
                      <a:r>
                        <a:rPr lang="zh-CN" altLang="en-US" sz="1200" dirty="0" smtClean="0"/>
                        <a:t>特点</a:t>
                      </a:r>
                      <a:endParaRPr lang="zh-CN" altLang="en-US" sz="1200" dirty="0"/>
                    </a:p>
                  </a:txBody>
                  <a:tcPr anchor="ctr"/>
                </a:tc>
                <a:tc>
                  <a:txBody>
                    <a:bodyPr/>
                    <a:lstStyle/>
                    <a:p>
                      <a:pPr algn="ctr">
                        <a:buFont typeface="Arial" pitchFamily="34" charset="0"/>
                        <a:buChar char="•"/>
                      </a:pPr>
                      <a:r>
                        <a:rPr lang="zh-CN" altLang="en-US" sz="1200" dirty="0" smtClean="0"/>
                        <a:t>疗效作用最广</a:t>
                      </a:r>
                      <a:endParaRPr lang="en-US" altLang="zh-CN" sz="1200" dirty="0" smtClean="0"/>
                    </a:p>
                    <a:p>
                      <a:pPr algn="ctr">
                        <a:buFont typeface="Arial" pitchFamily="34" charset="0"/>
                        <a:buChar char="•"/>
                      </a:pPr>
                      <a:r>
                        <a:rPr lang="zh-CN" altLang="en-US" sz="1200" dirty="0" smtClean="0"/>
                        <a:t>大众印象中的薰衣草</a:t>
                      </a:r>
                      <a:endParaRPr lang="en-US" altLang="zh-CN" sz="1200" dirty="0" smtClean="0"/>
                    </a:p>
                    <a:p>
                      <a:pPr algn="ctr">
                        <a:buFont typeface="Arial" pitchFamily="34" charset="0"/>
                        <a:buChar char="•"/>
                      </a:pPr>
                      <a:r>
                        <a:rPr lang="zh-CN" altLang="en-US" sz="1200" dirty="0" smtClean="0"/>
                        <a:t>放松、镇静、改善烧烫伤、阵痛、抗菌、提升免疫功能</a:t>
                      </a:r>
                      <a:endParaRPr lang="zh-CN" altLang="en-US" sz="1200" i="0" dirty="0"/>
                    </a:p>
                  </a:txBody>
                  <a:tcPr anchor="ctr"/>
                </a:tc>
                <a:tc>
                  <a:txBody>
                    <a:bodyPr/>
                    <a:lstStyle/>
                    <a:p>
                      <a:pPr marL="0" algn="ctr" rtl="0" eaLnBrk="1" latinLnBrk="0" hangingPunct="1"/>
                      <a:r>
                        <a:rPr kumimoji="0" lang="zh-CN" altLang="en-US" sz="1200" kern="1200" dirty="0" smtClean="0"/>
                        <a:t>祛痰、化解粘液、提振精神</a:t>
                      </a:r>
                      <a:endParaRPr kumimoji="0" lang="zh-CN" altLang="en-US" sz="1200" i="0" kern="1200" dirty="0">
                        <a:solidFill>
                          <a:schemeClr val="dk1"/>
                        </a:solidFill>
                        <a:latin typeface="+mn-lt"/>
                        <a:ea typeface="+mn-ea"/>
                        <a:cs typeface="+mn-cs"/>
                      </a:endParaRPr>
                    </a:p>
                  </a:txBody>
                  <a:tcPr anchor="ctr"/>
                </a:tc>
                <a:tc>
                  <a:txBody>
                    <a:bodyPr/>
                    <a:lstStyle/>
                    <a:p>
                      <a:pPr algn="ctr">
                        <a:buFont typeface="Arial" pitchFamily="34" charset="0"/>
                        <a:buChar char="•"/>
                      </a:pPr>
                      <a:r>
                        <a:rPr lang="zh-CN" altLang="en-US" sz="1200" dirty="0" smtClean="0"/>
                        <a:t>出油率高，常用来冒充真实薰衣草</a:t>
                      </a:r>
                      <a:endParaRPr lang="en-US" altLang="zh-CN" sz="1200" dirty="0" smtClean="0"/>
                    </a:p>
                    <a:p>
                      <a:pPr algn="ctr">
                        <a:buFont typeface="Arial" pitchFamily="34" charset="0"/>
                        <a:buChar char="•"/>
                      </a:pPr>
                      <a:r>
                        <a:rPr lang="zh-CN" altLang="en-US" sz="1200" dirty="0" smtClean="0"/>
                        <a:t>成分中酮类含量高，促循环、促结痂的能力优于真实薰衣草</a:t>
                      </a:r>
                      <a:endParaRPr lang="zh-CN" altLang="en-US" sz="1200" i="0" dirty="0"/>
                    </a:p>
                  </a:txBody>
                  <a:tcPr anchor="ctr"/>
                </a:tc>
              </a:tr>
            </a:tbl>
          </a:graphicData>
        </a:graphic>
      </p:graphicFrame>
      <p:pic>
        <p:nvPicPr>
          <p:cNvPr id="6" name="图片 5" descr="psb (2).jpg"/>
          <p:cNvPicPr>
            <a:picLocks noChangeAspect="1"/>
          </p:cNvPicPr>
          <p:nvPr/>
        </p:nvPicPr>
        <p:blipFill>
          <a:blip r:embed="rId4" cstate="print"/>
          <a:stretch>
            <a:fillRect/>
          </a:stretch>
        </p:blipFill>
        <p:spPr>
          <a:xfrm>
            <a:off x="3571868" y="1357298"/>
            <a:ext cx="2381316" cy="1785061"/>
          </a:xfrm>
          <a:prstGeom prst="rect">
            <a:avLst/>
          </a:prstGeom>
          <a:ln>
            <a:noFill/>
          </a:ln>
          <a:effectLst>
            <a:softEdge rad="112500"/>
          </a:effectLst>
        </p:spPr>
      </p:pic>
      <p:pic>
        <p:nvPicPr>
          <p:cNvPr id="7" name="图片 6" descr="psb (1).jpg"/>
          <p:cNvPicPr>
            <a:picLocks noChangeAspect="1"/>
          </p:cNvPicPr>
          <p:nvPr/>
        </p:nvPicPr>
        <p:blipFill>
          <a:blip r:embed="rId5" cstate="print"/>
          <a:stretch>
            <a:fillRect/>
          </a:stretch>
        </p:blipFill>
        <p:spPr>
          <a:xfrm>
            <a:off x="5374321" y="2214554"/>
            <a:ext cx="483563" cy="800901"/>
          </a:xfrm>
          <a:prstGeom prst="rect">
            <a:avLst/>
          </a:prstGeom>
        </p:spPr>
      </p:pic>
      <p:pic>
        <p:nvPicPr>
          <p:cNvPr id="8" name="内容占位符 3" descr="7418285_200829495164_2.jpg"/>
          <p:cNvPicPr>
            <a:picLocks noChangeAspect="1"/>
          </p:cNvPicPr>
          <p:nvPr/>
        </p:nvPicPr>
        <p:blipFill>
          <a:blip r:embed="rId6" cstate="print"/>
          <a:srcRect b="4875"/>
          <a:stretch>
            <a:fillRect/>
          </a:stretch>
        </p:blipFill>
        <p:spPr>
          <a:xfrm>
            <a:off x="6215074" y="1357298"/>
            <a:ext cx="2647288" cy="1652588"/>
          </a:xfrm>
          <a:prstGeom prst="ellipse">
            <a:avLst/>
          </a:prstGeom>
          <a:ln>
            <a:noFill/>
          </a:ln>
          <a:effectLst>
            <a:softEdge rad="112500"/>
          </a:effectLst>
        </p:spPr>
      </p:pic>
      <p:sp>
        <p:nvSpPr>
          <p:cNvPr id="9" name="TextBox 8"/>
          <p:cNvSpPr txBox="1"/>
          <p:nvPr/>
        </p:nvSpPr>
        <p:spPr>
          <a:xfrm>
            <a:off x="4000496" y="3181649"/>
            <a:ext cx="1309974" cy="553998"/>
          </a:xfrm>
          <a:prstGeom prst="rect">
            <a:avLst/>
          </a:prstGeom>
          <a:noFill/>
        </p:spPr>
        <p:txBody>
          <a:bodyPr wrap="none" rtlCol="0">
            <a:spAutoFit/>
          </a:bodyPr>
          <a:lstStyle/>
          <a:p>
            <a:pPr algn="ctr"/>
            <a:r>
              <a:rPr lang="zh-CN" altLang="en-US" sz="1000" b="1" dirty="0"/>
              <a:t>穗花薰衣</a:t>
            </a:r>
            <a:r>
              <a:rPr lang="zh-CN" altLang="en-US" sz="1000" b="1" dirty="0" smtClean="0"/>
              <a:t>草</a:t>
            </a:r>
            <a:endParaRPr lang="en-US" altLang="zh-CN" sz="1000" b="1" dirty="0" smtClean="0"/>
          </a:p>
          <a:p>
            <a:pPr algn="ctr"/>
            <a:r>
              <a:rPr lang="en-US" altLang="zh-CN" sz="1000" b="1" dirty="0" smtClean="0"/>
              <a:t>Lavender Spike</a:t>
            </a:r>
            <a:endParaRPr lang="en-US" altLang="zh-CN" sz="1000" b="1" dirty="0"/>
          </a:p>
          <a:p>
            <a:pPr algn="ctr"/>
            <a:r>
              <a:rPr lang="en-US" altLang="en-US" sz="1000" b="1" i="1" dirty="0" err="1"/>
              <a:t>Lavandula</a:t>
            </a:r>
            <a:r>
              <a:rPr lang="en-US" altLang="en-US" sz="1000" b="1" i="1" dirty="0"/>
              <a:t> </a:t>
            </a:r>
            <a:r>
              <a:rPr lang="en-US" altLang="en-US" sz="1000" b="1" i="1" dirty="0" err="1"/>
              <a:t>latifolia</a:t>
            </a:r>
            <a:endParaRPr lang="zh-CN" altLang="en-US" sz="1000" b="1" i="1" dirty="0"/>
          </a:p>
        </p:txBody>
      </p:sp>
      <p:sp>
        <p:nvSpPr>
          <p:cNvPr id="10" name="TextBox 9"/>
          <p:cNvSpPr txBox="1"/>
          <p:nvPr/>
        </p:nvSpPr>
        <p:spPr>
          <a:xfrm>
            <a:off x="6681153" y="3160754"/>
            <a:ext cx="1677061" cy="553998"/>
          </a:xfrm>
          <a:prstGeom prst="rect">
            <a:avLst/>
          </a:prstGeom>
          <a:noFill/>
        </p:spPr>
        <p:txBody>
          <a:bodyPr wrap="none" rtlCol="0">
            <a:spAutoFit/>
          </a:bodyPr>
          <a:lstStyle/>
          <a:p>
            <a:pPr algn="ctr"/>
            <a:r>
              <a:rPr lang="zh-CN" altLang="en-US" sz="1000" b="1" dirty="0"/>
              <a:t>醒目薰衣</a:t>
            </a:r>
            <a:r>
              <a:rPr lang="zh-CN" altLang="en-US" sz="1000" b="1" dirty="0" smtClean="0"/>
              <a:t>草</a:t>
            </a:r>
            <a:endParaRPr lang="en-US" altLang="zh-CN" sz="1000" b="1" dirty="0" smtClean="0"/>
          </a:p>
          <a:p>
            <a:pPr algn="ctr"/>
            <a:r>
              <a:rPr lang="en-US" altLang="zh-CN" sz="1000" b="1" dirty="0" err="1" smtClean="0"/>
              <a:t>Lavandin</a:t>
            </a:r>
            <a:endParaRPr lang="en-US" altLang="zh-CN" sz="1000" b="1" dirty="0"/>
          </a:p>
          <a:p>
            <a:pPr algn="ctr"/>
            <a:r>
              <a:rPr lang="en-US" altLang="en-US" sz="1000" b="1" i="1" dirty="0" err="1"/>
              <a:t>Lavandula</a:t>
            </a:r>
            <a:r>
              <a:rPr lang="en-US" altLang="en-US" sz="1000" b="1" i="1" dirty="0"/>
              <a:t> x </a:t>
            </a:r>
            <a:r>
              <a:rPr lang="en-US" altLang="en-US" sz="1000" b="1" i="1" dirty="0" err="1"/>
              <a:t>intermedia</a:t>
            </a:r>
            <a:r>
              <a:rPr lang="en-US" altLang="en-US" sz="1000" b="1" i="1" dirty="0"/>
              <a:t> </a:t>
            </a:r>
            <a:endParaRPr lang="zh-CN" altLang="en-US" sz="1000" b="1" i="1" dirty="0"/>
          </a:p>
        </p:txBody>
      </p:sp>
      <p:pic>
        <p:nvPicPr>
          <p:cNvPr id="12" name="图片 11" descr="psb (3).jpg"/>
          <p:cNvPicPr>
            <a:picLocks noChangeAspect="1"/>
          </p:cNvPicPr>
          <p:nvPr/>
        </p:nvPicPr>
        <p:blipFill>
          <a:blip r:embed="rId7" cstate="print"/>
          <a:stretch>
            <a:fillRect/>
          </a:stretch>
        </p:blipFill>
        <p:spPr>
          <a:xfrm>
            <a:off x="500034" y="2071678"/>
            <a:ext cx="805817" cy="1098339"/>
          </a:xfrm>
          <a:prstGeom prst="rect">
            <a:avLst/>
          </a:prstGeom>
        </p:spPr>
      </p:pic>
      <p:sp>
        <p:nvSpPr>
          <p:cNvPr id="13" name="TextBox 12"/>
          <p:cNvSpPr txBox="1"/>
          <p:nvPr/>
        </p:nvSpPr>
        <p:spPr>
          <a:xfrm>
            <a:off x="874949" y="3214686"/>
            <a:ext cx="1619354" cy="553998"/>
          </a:xfrm>
          <a:prstGeom prst="rect">
            <a:avLst/>
          </a:prstGeom>
          <a:noFill/>
        </p:spPr>
        <p:txBody>
          <a:bodyPr wrap="none" rtlCol="0">
            <a:spAutoFit/>
          </a:bodyPr>
          <a:lstStyle/>
          <a:p>
            <a:pPr algn="ctr"/>
            <a:r>
              <a:rPr lang="zh-CN" altLang="en-US" sz="1000" b="1" dirty="0" smtClean="0"/>
              <a:t>真实薰衣草</a:t>
            </a:r>
            <a:endParaRPr lang="en-US" altLang="zh-CN" sz="1000" b="1" dirty="0" smtClean="0"/>
          </a:p>
          <a:p>
            <a:pPr algn="ctr"/>
            <a:r>
              <a:rPr lang="en-US" altLang="zh-CN" sz="1000" b="1" dirty="0" smtClean="0"/>
              <a:t>Lavender</a:t>
            </a:r>
            <a:endParaRPr lang="en-US" altLang="zh-CN" sz="1000" b="1" dirty="0"/>
          </a:p>
          <a:p>
            <a:pPr algn="ctr"/>
            <a:r>
              <a:rPr lang="en-US" sz="1000" b="1" i="1" dirty="0" err="1" smtClean="0"/>
              <a:t>Lavandula</a:t>
            </a:r>
            <a:r>
              <a:rPr lang="en-US" sz="1000" b="1" i="1" dirty="0" smtClean="0"/>
              <a:t> </a:t>
            </a:r>
            <a:r>
              <a:rPr lang="en-US" sz="1000" b="1" i="1" dirty="0" err="1" smtClean="0"/>
              <a:t>angustifolia</a:t>
            </a:r>
            <a:r>
              <a:rPr lang="en-US" sz="1000" b="1" i="1" dirty="0" smtClean="0"/>
              <a:t> </a:t>
            </a:r>
            <a:endParaRPr lang="zh-CN" altLang="en-US" sz="1000" b="1" dirty="0"/>
          </a:p>
        </p:txBody>
      </p:sp>
    </p:spTree>
    <p:extLst>
      <p:ext uri="{BB962C8B-B14F-4D97-AF65-F5344CB8AC3E}">
        <p14:creationId xmlns="" xmlns:p14="http://schemas.microsoft.com/office/powerpoint/2010/main" val="2731416841"/>
      </p:ext>
    </p:extLst>
  </p:cSld>
  <p:clrMapOvr>
    <a:masterClrMapping/>
  </p:clrMapOvr>
  <p:transition advTm="54475"/>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t>“高地薰衣草”优势</a:t>
            </a:r>
            <a:endParaRPr lang="zh-CN" altLang="en-US" dirty="0"/>
          </a:p>
        </p:txBody>
      </p:sp>
      <p:sp>
        <p:nvSpPr>
          <p:cNvPr id="5" name="TextBox 4"/>
          <p:cNvSpPr txBox="1"/>
          <p:nvPr/>
        </p:nvSpPr>
        <p:spPr>
          <a:xfrm>
            <a:off x="539552" y="1428737"/>
            <a:ext cx="3733378" cy="5609228"/>
          </a:xfrm>
          <a:prstGeom prst="rect">
            <a:avLst/>
          </a:prstGeom>
          <a:noFill/>
        </p:spPr>
        <p:txBody>
          <a:bodyPr wrap="square" rtlCol="0">
            <a:spAutoFit/>
          </a:bodyPr>
          <a:lstStyle/>
          <a:p>
            <a:pPr marL="365760" indent="-256032">
              <a:lnSpc>
                <a:spcPct val="150000"/>
              </a:lnSpc>
              <a:spcBef>
                <a:spcPts val="400"/>
              </a:spcBef>
              <a:buClr>
                <a:schemeClr val="accent1"/>
              </a:buClr>
              <a:buSzPct val="68000"/>
              <a:buFont typeface="Wingdings 3"/>
              <a:buChar char=""/>
            </a:pPr>
            <a:r>
              <a:rPr lang="zh-CN" altLang="en-US" sz="2400" dirty="0" smtClean="0">
                <a:solidFill>
                  <a:srgbClr val="0070C0"/>
                </a:solidFill>
              </a:rPr>
              <a:t>自有基地种植，</a:t>
            </a:r>
            <a:r>
              <a:rPr lang="en-US" altLang="zh-CN" sz="2400" dirty="0" smtClean="0">
                <a:solidFill>
                  <a:srgbClr val="0070C0"/>
                </a:solidFill>
              </a:rPr>
              <a:t>100%</a:t>
            </a:r>
            <a:r>
              <a:rPr lang="zh-CN" altLang="en-US" sz="2400" dirty="0" smtClean="0">
                <a:solidFill>
                  <a:srgbClr val="0070C0"/>
                </a:solidFill>
              </a:rPr>
              <a:t>纯正品质</a:t>
            </a:r>
            <a:endParaRPr lang="en-US" altLang="zh-CN" sz="2400" dirty="0" smtClean="0">
              <a:solidFill>
                <a:srgbClr val="0070C0"/>
              </a:solidFill>
            </a:endParaRPr>
          </a:p>
          <a:p>
            <a:pPr marL="621792" lvl="1" indent="-228600">
              <a:lnSpc>
                <a:spcPct val="150000"/>
              </a:lnSpc>
              <a:spcBef>
                <a:spcPts val="324"/>
              </a:spcBef>
              <a:buClr>
                <a:schemeClr val="accent1"/>
              </a:buClr>
              <a:buSzPct val="68000"/>
              <a:buFont typeface="Verdana"/>
              <a:buChar char="◦"/>
            </a:pPr>
            <a:r>
              <a:rPr lang="zh-CN" altLang="en-US" sz="1400" dirty="0" smtClean="0">
                <a:solidFill>
                  <a:srgbClr val="0070C0"/>
                </a:solidFill>
              </a:rPr>
              <a:t>法国真实薰衣草实际产量 ＜ 出口量</a:t>
            </a:r>
            <a:endParaRPr lang="en-US" altLang="zh-CN" sz="1400" dirty="0" smtClean="0">
              <a:solidFill>
                <a:srgbClr val="0070C0"/>
              </a:solidFill>
            </a:endParaRPr>
          </a:p>
          <a:p>
            <a:pPr marL="621792" lvl="1" indent="-228600">
              <a:lnSpc>
                <a:spcPct val="150000"/>
              </a:lnSpc>
              <a:spcBef>
                <a:spcPts val="324"/>
              </a:spcBef>
              <a:buClr>
                <a:schemeClr val="accent1"/>
              </a:buClr>
              <a:buSzPct val="68000"/>
              <a:buFont typeface="Verdana"/>
              <a:buChar char="◦"/>
            </a:pPr>
            <a:endParaRPr lang="en-US" altLang="zh-CN" sz="1400" dirty="0"/>
          </a:p>
          <a:p>
            <a:pPr marL="365760" lvl="0" indent="-256032">
              <a:spcBef>
                <a:spcPts val="400"/>
              </a:spcBef>
              <a:buClr>
                <a:schemeClr val="accent1"/>
              </a:buClr>
              <a:buSzPct val="68000"/>
              <a:buFont typeface="Wingdings 3"/>
              <a:buChar char=""/>
              <a:defRPr/>
            </a:pPr>
            <a:r>
              <a:rPr lang="zh-CN" altLang="en-US" sz="2400" dirty="0">
                <a:solidFill>
                  <a:srgbClr val="FF0000"/>
                </a:solidFill>
              </a:rPr>
              <a:t>高原栽培</a:t>
            </a:r>
            <a:r>
              <a:rPr lang="zh-CN" altLang="en-US" sz="2400" dirty="0" smtClean="0">
                <a:solidFill>
                  <a:srgbClr val="FF0000"/>
                </a:solidFill>
              </a:rPr>
              <a:t>，品种更好</a:t>
            </a:r>
            <a:endParaRPr lang="en-US" altLang="zh-CN" sz="2400" dirty="0">
              <a:solidFill>
                <a:srgbClr val="FF0000"/>
              </a:solidFill>
            </a:endParaRPr>
          </a:p>
          <a:p>
            <a:pPr marL="621792" lvl="1" indent="-228600">
              <a:lnSpc>
                <a:spcPct val="150000"/>
              </a:lnSpc>
              <a:spcBef>
                <a:spcPts val="324"/>
              </a:spcBef>
              <a:buClr>
                <a:schemeClr val="accent1"/>
              </a:buClr>
              <a:buSzPct val="68000"/>
              <a:buFont typeface="Verdana"/>
              <a:buChar char="◦"/>
            </a:pPr>
            <a:r>
              <a:rPr lang="zh-CN" altLang="en-US" sz="1400" dirty="0" smtClean="0">
                <a:solidFill>
                  <a:srgbClr val="FF0000"/>
                </a:solidFill>
              </a:rPr>
              <a:t>“高地薰衣草”的概念：生长在海拔</a:t>
            </a:r>
            <a:r>
              <a:rPr lang="en-US" altLang="zh-CN" sz="1400" dirty="0" smtClean="0">
                <a:solidFill>
                  <a:srgbClr val="FF0000"/>
                </a:solidFill>
              </a:rPr>
              <a:t>1200m</a:t>
            </a:r>
            <a:r>
              <a:rPr lang="zh-CN" altLang="en-US" sz="1400" dirty="0" smtClean="0">
                <a:solidFill>
                  <a:srgbClr val="FF0000"/>
                </a:solidFill>
              </a:rPr>
              <a:t>以上地区的真实薰衣草</a:t>
            </a:r>
            <a:endParaRPr lang="en-US" altLang="zh-CN" sz="1400" dirty="0" smtClean="0">
              <a:solidFill>
                <a:srgbClr val="FF0000"/>
              </a:solidFill>
            </a:endParaRPr>
          </a:p>
          <a:p>
            <a:pPr marL="621792" lvl="1" indent="-228600">
              <a:lnSpc>
                <a:spcPct val="150000"/>
              </a:lnSpc>
              <a:spcBef>
                <a:spcPts val="324"/>
              </a:spcBef>
              <a:buClr>
                <a:schemeClr val="accent1"/>
              </a:buClr>
              <a:buSzPct val="68000"/>
              <a:buFont typeface="Verdana"/>
              <a:buChar char="◦"/>
            </a:pPr>
            <a:endParaRPr lang="en-US" altLang="zh-CN" sz="1400" dirty="0" smtClean="0"/>
          </a:p>
          <a:p>
            <a:pPr marL="365760" lvl="1" indent="-256032">
              <a:lnSpc>
                <a:spcPct val="150000"/>
              </a:lnSpc>
              <a:spcBef>
                <a:spcPts val="400"/>
              </a:spcBef>
              <a:buClr>
                <a:schemeClr val="accent1"/>
              </a:buClr>
              <a:buSzPct val="68000"/>
              <a:buFont typeface="Wingdings 3"/>
              <a:buChar char=""/>
            </a:pPr>
            <a:r>
              <a:rPr lang="zh-CN" altLang="en-US" sz="2400" dirty="0" smtClean="0">
                <a:solidFill>
                  <a:schemeClr val="accent3">
                    <a:lumMod val="50000"/>
                  </a:schemeClr>
                </a:solidFill>
              </a:rPr>
              <a:t>安抚性成分更强</a:t>
            </a:r>
            <a:endParaRPr lang="en-US" altLang="zh-CN" sz="2400" dirty="0" smtClean="0">
              <a:solidFill>
                <a:schemeClr val="accent3">
                  <a:lumMod val="50000"/>
                </a:schemeClr>
              </a:solidFill>
            </a:endParaRPr>
          </a:p>
          <a:p>
            <a:pPr marL="621792" lvl="1" indent="-228600">
              <a:lnSpc>
                <a:spcPct val="150000"/>
              </a:lnSpc>
              <a:spcBef>
                <a:spcPts val="324"/>
              </a:spcBef>
              <a:buClr>
                <a:schemeClr val="accent1"/>
              </a:buClr>
              <a:buSzPct val="68000"/>
              <a:buFont typeface="Verdana"/>
              <a:buChar char="◦"/>
            </a:pPr>
            <a:r>
              <a:rPr lang="zh-CN" altLang="en-US" sz="1400" dirty="0" smtClean="0">
                <a:solidFill>
                  <a:schemeClr val="accent3">
                    <a:lumMod val="50000"/>
                  </a:schemeClr>
                </a:solidFill>
              </a:rPr>
              <a:t>海拔越高，</a:t>
            </a:r>
            <a:r>
              <a:rPr lang="zh-CN" altLang="en-US" sz="1400" u="sng" dirty="0" smtClean="0">
                <a:solidFill>
                  <a:schemeClr val="accent3">
                    <a:lumMod val="50000"/>
                  </a:schemeClr>
                </a:solidFill>
              </a:rPr>
              <a:t>乙酸芳樟酯（</a:t>
            </a:r>
            <a:r>
              <a:rPr lang="en-US" altLang="zh-CN" sz="1400" u="sng" dirty="0" err="1" smtClean="0">
                <a:solidFill>
                  <a:schemeClr val="accent3">
                    <a:lumMod val="50000"/>
                  </a:schemeClr>
                </a:solidFill>
              </a:rPr>
              <a:t>linalyl</a:t>
            </a:r>
            <a:r>
              <a:rPr lang="en-US" altLang="zh-CN" sz="1400" u="sng" dirty="0" smtClean="0">
                <a:solidFill>
                  <a:schemeClr val="accent3">
                    <a:lumMod val="50000"/>
                  </a:schemeClr>
                </a:solidFill>
              </a:rPr>
              <a:t> acetate</a:t>
            </a:r>
            <a:r>
              <a:rPr lang="zh-CN" altLang="en-US" sz="1400" u="sng" dirty="0" smtClean="0">
                <a:solidFill>
                  <a:schemeClr val="accent3">
                    <a:lumMod val="50000"/>
                  </a:schemeClr>
                </a:solidFill>
              </a:rPr>
              <a:t>）</a:t>
            </a:r>
            <a:r>
              <a:rPr lang="zh-CN" altLang="en-US" sz="1400" dirty="0" smtClean="0">
                <a:solidFill>
                  <a:schemeClr val="accent3">
                    <a:lumMod val="50000"/>
                  </a:schemeClr>
                </a:solidFill>
              </a:rPr>
              <a:t>含量越多，气味越甜美，安抚性越强</a:t>
            </a:r>
            <a:endParaRPr lang="en-US" altLang="zh-CN" sz="1400" dirty="0" smtClean="0">
              <a:solidFill>
                <a:schemeClr val="accent3">
                  <a:lumMod val="50000"/>
                </a:schemeClr>
              </a:solidFill>
            </a:endParaRPr>
          </a:p>
          <a:p>
            <a:pPr marL="365760" indent="-256032">
              <a:lnSpc>
                <a:spcPct val="150000"/>
              </a:lnSpc>
              <a:spcBef>
                <a:spcPts val="400"/>
              </a:spcBef>
              <a:buClr>
                <a:schemeClr val="accent1"/>
              </a:buClr>
              <a:buSzPct val="68000"/>
            </a:pPr>
            <a:endParaRPr lang="en-US" altLang="zh-CN" sz="2400" dirty="0" smtClean="0"/>
          </a:p>
        </p:txBody>
      </p:sp>
      <p:pic>
        <p:nvPicPr>
          <p:cNvPr id="4" name="Picture 3" descr="C:\Users\lenovo\Pictures\TB2QwmIbpXXXXXxXpXXXXXXXXXX_!!734436164.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72930" y="4189320"/>
            <a:ext cx="4835574" cy="1837153"/>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descr="C:\Users\lenovo\Desktop\TB2B5iKbpXXXXcxXXXXXXXXXXXX_!!734436164.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272930" y="1895804"/>
            <a:ext cx="4835574" cy="229351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58734440"/>
      </p:ext>
    </p:extLst>
  </p:cSld>
  <p:clrMapOvr>
    <a:masterClrMapping/>
  </p:clrMapOvr>
  <p:transition advTm="98187"/>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按摩配方实例</a:t>
            </a:r>
            <a:endParaRPr lang="zh-CN" altLang="en-US" dirty="0"/>
          </a:p>
        </p:txBody>
      </p:sp>
      <p:sp>
        <p:nvSpPr>
          <p:cNvPr id="3" name="日期占位符 2"/>
          <p:cNvSpPr>
            <a:spLocks noGrp="1"/>
          </p:cNvSpPr>
          <p:nvPr>
            <p:ph type="dt" sz="half" idx="10"/>
          </p:nvPr>
        </p:nvSpPr>
        <p:spPr/>
        <p:txBody>
          <a:bodyPr/>
          <a:lstStyle/>
          <a:p>
            <a:fld id="{B246C8F3-8D8D-4BCA-AF62-641F1104CC14}" type="datetime10">
              <a:rPr lang="zh-CN" altLang="en-US" smtClean="0"/>
              <a:pPr/>
              <a:t>16:44</a:t>
            </a:fld>
            <a:endParaRPr lang="zh-CN" altLang="en-US"/>
          </a:p>
        </p:txBody>
      </p:sp>
      <p:sp>
        <p:nvSpPr>
          <p:cNvPr id="12" name="文本框 11"/>
          <p:cNvSpPr txBox="1"/>
          <p:nvPr/>
        </p:nvSpPr>
        <p:spPr>
          <a:xfrm>
            <a:off x="2807373" y="1594880"/>
            <a:ext cx="5414985" cy="388938"/>
          </a:xfrm>
          <a:prstGeom prst="rect">
            <a:avLst/>
          </a:prstGeom>
          <a:noFill/>
        </p:spPr>
        <p:txBody>
          <a:bodyPr anchor="ctr"/>
          <a:lstStyle/>
          <a:p>
            <a:pPr>
              <a:lnSpc>
                <a:spcPct val="130000"/>
              </a:lnSpc>
            </a:pPr>
            <a:r>
              <a:rPr lang="zh-CN" altLang="en-US" sz="1400" dirty="0" smtClean="0">
                <a:latin typeface="Arial" panose="020B0604020202020204" pitchFamily="34" charset="0"/>
                <a:ea typeface="微软雅黑" panose="020B0503020204020204" pitchFamily="34" charset="-122"/>
              </a:rPr>
              <a:t>将薰衣草精油滴在棉签上，点涂在痘痘及痘印处</a:t>
            </a:r>
            <a:endParaRPr lang="en-US" altLang="zh-CN" sz="1400" dirty="0">
              <a:latin typeface="Arial" panose="020B0604020202020204" pitchFamily="34" charset="0"/>
              <a:ea typeface="微软雅黑" panose="020B0503020204020204" pitchFamily="34" charset="-122"/>
            </a:endParaRPr>
          </a:p>
        </p:txBody>
      </p:sp>
      <p:sp>
        <p:nvSpPr>
          <p:cNvPr id="15" name="文本框 15"/>
          <p:cNvSpPr txBox="1"/>
          <p:nvPr/>
        </p:nvSpPr>
        <p:spPr>
          <a:xfrm>
            <a:off x="2792968" y="2060848"/>
            <a:ext cx="4932570" cy="487117"/>
          </a:xfrm>
          <a:prstGeom prst="rect">
            <a:avLst/>
          </a:prstGeom>
          <a:noFill/>
        </p:spPr>
        <p:txBody>
          <a:bodyPr anchor="ctr"/>
          <a:lstStyle>
            <a:defPPr>
              <a:defRPr lang="zh-CN"/>
            </a:defPPr>
            <a:lvl1pPr>
              <a:lnSpc>
                <a:spcPct val="130000"/>
              </a:lnSpc>
              <a:defRPr sz="1400">
                <a:latin typeface="Arial" panose="020B0604020202020204" pitchFamily="34" charset="0"/>
                <a:ea typeface="微软雅黑" panose="020B0503020204020204" pitchFamily="34" charset="-122"/>
              </a:defRPr>
            </a:lvl1pPr>
          </a:lstStyle>
          <a:p>
            <a:r>
              <a:rPr lang="zh-CN" altLang="en-US" dirty="0" smtClean="0"/>
              <a:t>薰衣草</a:t>
            </a:r>
            <a:r>
              <a:rPr lang="en-US" altLang="zh-CN" dirty="0" smtClean="0"/>
              <a:t>2</a:t>
            </a:r>
            <a:r>
              <a:rPr lang="zh-CN" altLang="en-US" dirty="0" smtClean="0"/>
              <a:t>滴</a:t>
            </a:r>
            <a:r>
              <a:rPr lang="en-US" altLang="zh-CN" dirty="0" smtClean="0"/>
              <a:t>+</a:t>
            </a:r>
            <a:r>
              <a:rPr lang="zh-CN" altLang="en-US" dirty="0"/>
              <a:t>玫瑰</a:t>
            </a:r>
            <a:r>
              <a:rPr lang="en-US" altLang="zh-CN" dirty="0" smtClean="0"/>
              <a:t>2</a:t>
            </a:r>
            <a:r>
              <a:rPr lang="zh-CN" altLang="en-US" dirty="0" smtClean="0"/>
              <a:t>滴</a:t>
            </a:r>
            <a:r>
              <a:rPr lang="en-US" altLang="zh-CN" dirty="0" smtClean="0"/>
              <a:t>+</a:t>
            </a:r>
            <a:r>
              <a:rPr lang="zh-CN" altLang="en-US" dirty="0" smtClean="0"/>
              <a:t>天竺葵</a:t>
            </a:r>
            <a:r>
              <a:rPr lang="en-US" altLang="zh-CN" dirty="0" smtClean="0"/>
              <a:t>2</a:t>
            </a:r>
            <a:r>
              <a:rPr lang="zh-CN" altLang="en-US" dirty="0" smtClean="0"/>
              <a:t>滴</a:t>
            </a:r>
            <a:r>
              <a:rPr lang="en-US" altLang="zh-CN" dirty="0" smtClean="0"/>
              <a:t>+</a:t>
            </a:r>
            <a:r>
              <a:rPr lang="zh-CN" altLang="en-US" dirty="0" smtClean="0"/>
              <a:t>荷荷巴油</a:t>
            </a:r>
            <a:r>
              <a:rPr lang="en-US" altLang="zh-CN" dirty="0" smtClean="0"/>
              <a:t>10ml</a:t>
            </a:r>
            <a:r>
              <a:rPr lang="zh-CN" altLang="en-US" dirty="0" smtClean="0"/>
              <a:t>，按摩</a:t>
            </a:r>
            <a:r>
              <a:rPr lang="zh-CN" altLang="en-US" dirty="0"/>
              <a:t>面部</a:t>
            </a:r>
          </a:p>
        </p:txBody>
      </p:sp>
      <p:grpSp>
        <p:nvGrpSpPr>
          <p:cNvPr id="4" name="组合 4"/>
          <p:cNvGrpSpPr/>
          <p:nvPr/>
        </p:nvGrpSpPr>
        <p:grpSpPr>
          <a:xfrm>
            <a:off x="1130021" y="1598207"/>
            <a:ext cx="1462523" cy="398922"/>
            <a:chOff x="2897595" y="1985513"/>
            <a:chExt cx="1259566" cy="392265"/>
          </a:xfrm>
        </p:grpSpPr>
        <p:sp>
          <p:nvSpPr>
            <p:cNvPr id="10" name="椭圆 9"/>
            <p:cNvSpPr/>
            <p:nvPr/>
          </p:nvSpPr>
          <p:spPr>
            <a:xfrm>
              <a:off x="2897595" y="1985513"/>
              <a:ext cx="365703" cy="388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祛</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11" name="椭圆 10"/>
            <p:cNvSpPr/>
            <p:nvPr/>
          </p:nvSpPr>
          <p:spPr>
            <a:xfrm>
              <a:off x="3192870" y="1985513"/>
              <a:ext cx="365703" cy="3889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痘</a:t>
              </a:r>
            </a:p>
          </p:txBody>
        </p:sp>
        <p:sp>
          <p:nvSpPr>
            <p:cNvPr id="25" name="椭圆 24"/>
            <p:cNvSpPr/>
            <p:nvPr/>
          </p:nvSpPr>
          <p:spPr>
            <a:xfrm>
              <a:off x="3496183" y="1988840"/>
              <a:ext cx="365703" cy="388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去</a:t>
              </a:r>
            </a:p>
          </p:txBody>
        </p:sp>
        <p:sp>
          <p:nvSpPr>
            <p:cNvPr id="26" name="椭圆 25"/>
            <p:cNvSpPr/>
            <p:nvPr/>
          </p:nvSpPr>
          <p:spPr>
            <a:xfrm>
              <a:off x="3791458" y="1988840"/>
              <a:ext cx="365703" cy="3889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印</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grpSp>
      <p:grpSp>
        <p:nvGrpSpPr>
          <p:cNvPr id="5" name="组合 3"/>
          <p:cNvGrpSpPr/>
          <p:nvPr/>
        </p:nvGrpSpPr>
        <p:grpSpPr>
          <a:xfrm>
            <a:off x="1115616" y="2149043"/>
            <a:ext cx="1400521" cy="402305"/>
            <a:chOff x="3937271" y="2647197"/>
            <a:chExt cx="1282801" cy="395592"/>
          </a:xfrm>
        </p:grpSpPr>
        <p:sp>
          <p:nvSpPr>
            <p:cNvPr id="31" name="椭圆 30"/>
            <p:cNvSpPr/>
            <p:nvPr/>
          </p:nvSpPr>
          <p:spPr>
            <a:xfrm>
              <a:off x="3937271" y="2647197"/>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美</a:t>
              </a:r>
            </a:p>
          </p:txBody>
        </p:sp>
        <p:sp>
          <p:nvSpPr>
            <p:cNvPr id="32" name="椭圆 31"/>
            <p:cNvSpPr/>
            <p:nvPr/>
          </p:nvSpPr>
          <p:spPr>
            <a:xfrm>
              <a:off x="4232546" y="2647197"/>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白</a:t>
              </a:r>
            </a:p>
          </p:txBody>
        </p:sp>
        <p:sp>
          <p:nvSpPr>
            <p:cNvPr id="33" name="椭圆 32"/>
            <p:cNvSpPr/>
            <p:nvPr/>
          </p:nvSpPr>
          <p:spPr>
            <a:xfrm>
              <a:off x="4535859" y="2650524"/>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护</a:t>
              </a:r>
            </a:p>
          </p:txBody>
        </p:sp>
        <p:sp>
          <p:nvSpPr>
            <p:cNvPr id="34" name="椭圆 33"/>
            <p:cNvSpPr/>
            <p:nvPr/>
          </p:nvSpPr>
          <p:spPr>
            <a:xfrm>
              <a:off x="4831134" y="2650524"/>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肤</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grpSp>
      <p:sp>
        <p:nvSpPr>
          <p:cNvPr id="41" name="文本框 15"/>
          <p:cNvSpPr txBox="1"/>
          <p:nvPr/>
        </p:nvSpPr>
        <p:spPr>
          <a:xfrm>
            <a:off x="2807373" y="2712307"/>
            <a:ext cx="4801010" cy="385610"/>
          </a:xfrm>
          <a:prstGeom prst="rect">
            <a:avLst/>
          </a:prstGeom>
          <a:noFill/>
        </p:spPr>
        <p:txBody>
          <a:bodyPr anchor="ctr"/>
          <a:lstStyle>
            <a:defPPr>
              <a:defRPr lang="zh-CN"/>
            </a:defPPr>
            <a:lvl1pPr>
              <a:lnSpc>
                <a:spcPct val="130000"/>
              </a:lnSpc>
              <a:defRPr sz="1400">
                <a:latin typeface="Arial" panose="020B0604020202020204" pitchFamily="34" charset="0"/>
                <a:ea typeface="微软雅黑" panose="020B0503020204020204" pitchFamily="34" charset="-122"/>
              </a:defRPr>
            </a:lvl1pPr>
          </a:lstStyle>
          <a:p>
            <a:r>
              <a:rPr lang="zh-CN" altLang="en-US" dirty="0"/>
              <a:t>薰衣</a:t>
            </a:r>
            <a:r>
              <a:rPr lang="zh-CN" altLang="en-US" dirty="0" smtClean="0"/>
              <a:t>草</a:t>
            </a:r>
            <a:r>
              <a:rPr lang="en-US" altLang="zh-CN" dirty="0" smtClean="0"/>
              <a:t>4</a:t>
            </a:r>
            <a:r>
              <a:rPr lang="zh-CN" altLang="en-US" dirty="0" smtClean="0"/>
              <a:t>滴</a:t>
            </a:r>
            <a:r>
              <a:rPr lang="en-US" altLang="zh-CN" dirty="0" smtClean="0"/>
              <a:t>+</a:t>
            </a:r>
            <a:r>
              <a:rPr lang="zh-CN" altLang="en-US" dirty="0"/>
              <a:t>洋甘</a:t>
            </a:r>
            <a:r>
              <a:rPr lang="zh-CN" altLang="en-US" dirty="0" smtClean="0"/>
              <a:t>菊</a:t>
            </a:r>
            <a:r>
              <a:rPr lang="en-US" altLang="zh-CN" dirty="0" smtClean="0"/>
              <a:t>4</a:t>
            </a:r>
            <a:r>
              <a:rPr lang="zh-CN" altLang="en-US" dirty="0" smtClean="0"/>
              <a:t>滴</a:t>
            </a:r>
            <a:r>
              <a:rPr lang="en-US" altLang="zh-CN" dirty="0" smtClean="0"/>
              <a:t>+</a:t>
            </a:r>
            <a:r>
              <a:rPr lang="zh-CN" altLang="en-US" dirty="0"/>
              <a:t>玫瑰果</a:t>
            </a:r>
            <a:r>
              <a:rPr lang="zh-CN" altLang="en-US" dirty="0" smtClean="0"/>
              <a:t>油</a:t>
            </a:r>
            <a:r>
              <a:rPr lang="en-US" altLang="zh-CN" dirty="0" smtClean="0"/>
              <a:t>10ml</a:t>
            </a:r>
            <a:r>
              <a:rPr lang="zh-CN" altLang="en-US" dirty="0" smtClean="0"/>
              <a:t>，涂于晒后皮肤处</a:t>
            </a:r>
            <a:endParaRPr lang="zh-CN" altLang="en-US" dirty="0"/>
          </a:p>
        </p:txBody>
      </p:sp>
      <p:grpSp>
        <p:nvGrpSpPr>
          <p:cNvPr id="6" name="组合 41"/>
          <p:cNvGrpSpPr/>
          <p:nvPr/>
        </p:nvGrpSpPr>
        <p:grpSpPr>
          <a:xfrm>
            <a:off x="1130021" y="2708920"/>
            <a:ext cx="1400521" cy="402305"/>
            <a:chOff x="3937271" y="2647197"/>
            <a:chExt cx="1282801" cy="395592"/>
          </a:xfrm>
        </p:grpSpPr>
        <p:sp>
          <p:nvSpPr>
            <p:cNvPr id="43" name="椭圆 42"/>
            <p:cNvSpPr/>
            <p:nvPr/>
          </p:nvSpPr>
          <p:spPr>
            <a:xfrm>
              <a:off x="3937271" y="2647197"/>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晒</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44" name="椭圆 43"/>
            <p:cNvSpPr/>
            <p:nvPr/>
          </p:nvSpPr>
          <p:spPr>
            <a:xfrm>
              <a:off x="4232546" y="2647197"/>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后</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45" name="椭圆 44"/>
            <p:cNvSpPr/>
            <p:nvPr/>
          </p:nvSpPr>
          <p:spPr>
            <a:xfrm>
              <a:off x="4535859" y="2650524"/>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修</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46" name="椭圆 45"/>
            <p:cNvSpPr/>
            <p:nvPr/>
          </p:nvSpPr>
          <p:spPr>
            <a:xfrm>
              <a:off x="4831134" y="2650524"/>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复</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grpSp>
      <p:sp>
        <p:nvSpPr>
          <p:cNvPr id="47" name="文本框 15"/>
          <p:cNvSpPr txBox="1"/>
          <p:nvPr/>
        </p:nvSpPr>
        <p:spPr>
          <a:xfrm>
            <a:off x="2807373" y="3288372"/>
            <a:ext cx="6992621" cy="388937"/>
          </a:xfrm>
          <a:prstGeom prst="rect">
            <a:avLst/>
          </a:prstGeom>
          <a:noFill/>
        </p:spPr>
        <p:txBody>
          <a:bodyPr anchor="ctr"/>
          <a:lstStyle>
            <a:defPPr>
              <a:defRPr lang="zh-CN"/>
            </a:defPPr>
            <a:lvl1pPr>
              <a:lnSpc>
                <a:spcPct val="130000"/>
              </a:lnSpc>
              <a:defRPr sz="1400">
                <a:latin typeface="Arial" panose="020B0604020202020204" pitchFamily="34" charset="0"/>
                <a:ea typeface="微软雅黑" panose="020B0503020204020204" pitchFamily="34" charset="-122"/>
              </a:defRPr>
            </a:lvl1pPr>
          </a:lstStyle>
          <a:p>
            <a:r>
              <a:rPr lang="zh-CN" altLang="en-US" dirty="0" smtClean="0"/>
              <a:t>薰衣草</a:t>
            </a:r>
            <a:r>
              <a:rPr lang="en-US" altLang="zh-CN" dirty="0"/>
              <a:t>8</a:t>
            </a:r>
            <a:r>
              <a:rPr lang="zh-CN" altLang="en-US" dirty="0" smtClean="0"/>
              <a:t>滴</a:t>
            </a:r>
            <a:r>
              <a:rPr lang="en-US" altLang="zh-CN" dirty="0" smtClean="0"/>
              <a:t>+</a:t>
            </a:r>
            <a:r>
              <a:rPr lang="zh-CN" altLang="en-US" dirty="0" smtClean="0"/>
              <a:t>天竺葵</a:t>
            </a:r>
            <a:r>
              <a:rPr lang="en-US" altLang="zh-CN" dirty="0"/>
              <a:t>6</a:t>
            </a:r>
            <a:r>
              <a:rPr lang="zh-CN" altLang="en-US" dirty="0" smtClean="0"/>
              <a:t>滴</a:t>
            </a:r>
            <a:r>
              <a:rPr lang="en-US" altLang="zh-CN" dirty="0" smtClean="0"/>
              <a:t>+</a:t>
            </a:r>
            <a:r>
              <a:rPr lang="zh-CN" altLang="en-US" dirty="0"/>
              <a:t>玫瑰</a:t>
            </a:r>
            <a:r>
              <a:rPr lang="zh-CN" altLang="en-US" dirty="0" smtClean="0"/>
              <a:t>果油</a:t>
            </a:r>
            <a:r>
              <a:rPr lang="en-US" altLang="zh-CN" dirty="0" smtClean="0"/>
              <a:t>10ml</a:t>
            </a:r>
            <a:r>
              <a:rPr lang="zh-CN" altLang="en-US" dirty="0" smtClean="0"/>
              <a:t>，经期前</a:t>
            </a:r>
            <a:r>
              <a:rPr lang="en-US" altLang="zh-CN" dirty="0" smtClean="0"/>
              <a:t>7</a:t>
            </a:r>
            <a:r>
              <a:rPr lang="zh-CN" altLang="en-US" dirty="0" smtClean="0"/>
              <a:t>天按摩腹部和后腰，</a:t>
            </a:r>
            <a:endParaRPr lang="en-US" altLang="zh-CN" dirty="0" smtClean="0"/>
          </a:p>
          <a:p>
            <a:r>
              <a:rPr lang="zh-CN" altLang="en-US" dirty="0" smtClean="0"/>
              <a:t>月经开始后停止使用</a:t>
            </a:r>
            <a:endParaRPr lang="zh-CN" altLang="en-US" dirty="0"/>
          </a:p>
        </p:txBody>
      </p:sp>
      <p:grpSp>
        <p:nvGrpSpPr>
          <p:cNvPr id="8" name="组合 47"/>
          <p:cNvGrpSpPr/>
          <p:nvPr/>
        </p:nvGrpSpPr>
        <p:grpSpPr>
          <a:xfrm>
            <a:off x="1130021" y="3284984"/>
            <a:ext cx="1400521" cy="402305"/>
            <a:chOff x="3937271" y="2647197"/>
            <a:chExt cx="1282801" cy="395592"/>
          </a:xfrm>
        </p:grpSpPr>
        <p:sp>
          <p:nvSpPr>
            <p:cNvPr id="49" name="椭圆 48"/>
            <p:cNvSpPr/>
            <p:nvPr/>
          </p:nvSpPr>
          <p:spPr>
            <a:xfrm>
              <a:off x="3937271" y="2647197"/>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缓</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50" name="椭圆 49"/>
            <p:cNvSpPr/>
            <p:nvPr/>
          </p:nvSpPr>
          <p:spPr>
            <a:xfrm>
              <a:off x="4232546" y="2647197"/>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解</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51" name="椭圆 50"/>
            <p:cNvSpPr/>
            <p:nvPr/>
          </p:nvSpPr>
          <p:spPr>
            <a:xfrm>
              <a:off x="4535859" y="2650524"/>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痛</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52" name="椭圆 51"/>
            <p:cNvSpPr/>
            <p:nvPr/>
          </p:nvSpPr>
          <p:spPr>
            <a:xfrm>
              <a:off x="4831134" y="2650524"/>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经</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grpSp>
      <p:sp>
        <p:nvSpPr>
          <p:cNvPr id="53" name="文本框 15"/>
          <p:cNvSpPr txBox="1"/>
          <p:nvPr/>
        </p:nvSpPr>
        <p:spPr>
          <a:xfrm>
            <a:off x="2807373" y="3893333"/>
            <a:ext cx="6095361" cy="388937"/>
          </a:xfrm>
          <a:prstGeom prst="rect">
            <a:avLst/>
          </a:prstGeom>
          <a:noFill/>
        </p:spPr>
        <p:txBody>
          <a:bodyPr anchor="ctr"/>
          <a:lstStyle>
            <a:defPPr>
              <a:defRPr lang="zh-CN"/>
            </a:defPPr>
            <a:lvl1pPr>
              <a:lnSpc>
                <a:spcPct val="130000"/>
              </a:lnSpc>
              <a:defRPr sz="1400">
                <a:latin typeface="Arial" panose="020B0604020202020204" pitchFamily="34" charset="0"/>
                <a:ea typeface="微软雅黑" panose="020B0503020204020204" pitchFamily="34" charset="-122"/>
              </a:defRPr>
            </a:lvl1pPr>
          </a:lstStyle>
          <a:p>
            <a:r>
              <a:rPr lang="zh-CN" altLang="en-US" dirty="0" smtClean="0"/>
              <a:t>薰衣草</a:t>
            </a:r>
            <a:r>
              <a:rPr lang="en-US" altLang="zh-CN" dirty="0" smtClean="0"/>
              <a:t>10</a:t>
            </a:r>
            <a:r>
              <a:rPr lang="zh-CN" altLang="en-US" dirty="0" smtClean="0"/>
              <a:t>滴</a:t>
            </a:r>
            <a:r>
              <a:rPr lang="en-US" altLang="zh-CN" dirty="0" smtClean="0"/>
              <a:t>+</a:t>
            </a:r>
            <a:r>
              <a:rPr lang="zh-CN" altLang="en-US" dirty="0"/>
              <a:t>迷迭</a:t>
            </a:r>
            <a:r>
              <a:rPr lang="zh-CN" altLang="en-US" dirty="0" smtClean="0"/>
              <a:t>香</a:t>
            </a:r>
            <a:r>
              <a:rPr lang="en-US" altLang="zh-CN" dirty="0"/>
              <a:t>8</a:t>
            </a:r>
            <a:r>
              <a:rPr lang="zh-CN" altLang="en-US" dirty="0" smtClean="0"/>
              <a:t>滴</a:t>
            </a:r>
            <a:r>
              <a:rPr lang="en-US" altLang="zh-CN" dirty="0" smtClean="0"/>
              <a:t>+</a:t>
            </a:r>
            <a:r>
              <a:rPr lang="zh-CN" altLang="en-US" dirty="0" smtClean="0"/>
              <a:t>橄榄油</a:t>
            </a:r>
            <a:r>
              <a:rPr lang="en-US" altLang="zh-CN" dirty="0" smtClean="0"/>
              <a:t>10ml</a:t>
            </a:r>
            <a:r>
              <a:rPr lang="zh-CN" altLang="en-US" dirty="0" smtClean="0"/>
              <a:t>，按摩肌肉酸痛处</a:t>
            </a:r>
            <a:endParaRPr lang="zh-CN" altLang="en-US" dirty="0"/>
          </a:p>
        </p:txBody>
      </p:sp>
      <p:grpSp>
        <p:nvGrpSpPr>
          <p:cNvPr id="9" name="组合 53"/>
          <p:cNvGrpSpPr/>
          <p:nvPr/>
        </p:nvGrpSpPr>
        <p:grpSpPr>
          <a:xfrm>
            <a:off x="1130021" y="3861048"/>
            <a:ext cx="1400521" cy="402305"/>
            <a:chOff x="3937271" y="2647197"/>
            <a:chExt cx="1282801" cy="395592"/>
          </a:xfrm>
        </p:grpSpPr>
        <p:sp>
          <p:nvSpPr>
            <p:cNvPr id="55" name="椭圆 54"/>
            <p:cNvSpPr/>
            <p:nvPr/>
          </p:nvSpPr>
          <p:spPr>
            <a:xfrm>
              <a:off x="3937271" y="2647197"/>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肌</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56" name="椭圆 55"/>
            <p:cNvSpPr/>
            <p:nvPr/>
          </p:nvSpPr>
          <p:spPr>
            <a:xfrm>
              <a:off x="4232546" y="2647197"/>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肉</a:t>
              </a:r>
            </a:p>
          </p:txBody>
        </p:sp>
        <p:sp>
          <p:nvSpPr>
            <p:cNvPr id="57" name="椭圆 56"/>
            <p:cNvSpPr/>
            <p:nvPr/>
          </p:nvSpPr>
          <p:spPr>
            <a:xfrm>
              <a:off x="4535859" y="2650524"/>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酸</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58" name="椭圆 57"/>
            <p:cNvSpPr/>
            <p:nvPr/>
          </p:nvSpPr>
          <p:spPr>
            <a:xfrm>
              <a:off x="4831134" y="2650524"/>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痛</a:t>
              </a:r>
            </a:p>
          </p:txBody>
        </p:sp>
      </p:grpSp>
      <p:sp>
        <p:nvSpPr>
          <p:cNvPr id="38" name="文本框 11"/>
          <p:cNvSpPr txBox="1"/>
          <p:nvPr/>
        </p:nvSpPr>
        <p:spPr>
          <a:xfrm>
            <a:off x="3147560" y="5416326"/>
            <a:ext cx="5414985" cy="388938"/>
          </a:xfrm>
          <a:prstGeom prst="rect">
            <a:avLst/>
          </a:prstGeom>
          <a:noFill/>
        </p:spPr>
        <p:txBody>
          <a:bodyPr anchor="ctr"/>
          <a:lstStyle/>
          <a:p>
            <a:pPr>
              <a:lnSpc>
                <a:spcPct val="130000"/>
              </a:lnSpc>
            </a:pPr>
            <a:r>
              <a:rPr lang="zh-CN" altLang="en-US" sz="1400" dirty="0" smtClean="0">
                <a:latin typeface="Arial" panose="020B0604020202020204" pitchFamily="34" charset="0"/>
                <a:ea typeface="微软雅黑" panose="020B0503020204020204" pitchFamily="34" charset="-122"/>
              </a:rPr>
              <a:t>将</a:t>
            </a:r>
            <a:r>
              <a:rPr lang="en-US" altLang="zh-CN" sz="1400" dirty="0" smtClean="0">
                <a:latin typeface="Arial" panose="020B0604020202020204" pitchFamily="34" charset="0"/>
                <a:ea typeface="微软雅黑" panose="020B0503020204020204" pitchFamily="34" charset="-122"/>
              </a:rPr>
              <a:t>4</a:t>
            </a:r>
            <a:r>
              <a:rPr lang="zh-CN" altLang="en-US" sz="1400" dirty="0" smtClean="0">
                <a:latin typeface="Arial" panose="020B0604020202020204" pitchFamily="34" charset="0"/>
                <a:ea typeface="微软雅黑" panose="020B0503020204020204" pitchFamily="34" charset="-122"/>
              </a:rPr>
              <a:t>滴薰衣草滴加到纯净水中冲洗伤口</a:t>
            </a:r>
            <a:endParaRPr lang="en-US" altLang="zh-CN" sz="1400" dirty="0">
              <a:latin typeface="Arial" panose="020B0604020202020204" pitchFamily="34" charset="0"/>
              <a:ea typeface="微软雅黑" panose="020B0503020204020204" pitchFamily="34" charset="-122"/>
            </a:endParaRPr>
          </a:p>
        </p:txBody>
      </p:sp>
      <p:sp>
        <p:nvSpPr>
          <p:cNvPr id="39" name="文本框 15"/>
          <p:cNvSpPr txBox="1"/>
          <p:nvPr/>
        </p:nvSpPr>
        <p:spPr>
          <a:xfrm>
            <a:off x="2807373" y="4293096"/>
            <a:ext cx="4932570" cy="487117"/>
          </a:xfrm>
          <a:prstGeom prst="rect">
            <a:avLst/>
          </a:prstGeom>
          <a:noFill/>
        </p:spPr>
        <p:txBody>
          <a:bodyPr anchor="ctr"/>
          <a:lstStyle>
            <a:defPPr>
              <a:defRPr lang="zh-CN"/>
            </a:defPPr>
            <a:lvl1pPr>
              <a:lnSpc>
                <a:spcPct val="130000"/>
              </a:lnSpc>
              <a:defRPr sz="1400">
                <a:latin typeface="Arial" panose="020B0604020202020204" pitchFamily="34" charset="0"/>
                <a:ea typeface="微软雅黑" panose="020B0503020204020204" pitchFamily="34" charset="-122"/>
              </a:defRPr>
            </a:lvl1pPr>
          </a:lstStyle>
          <a:p>
            <a:r>
              <a:rPr lang="zh-CN" altLang="en-US" dirty="0" smtClean="0"/>
              <a:t>将</a:t>
            </a:r>
            <a:r>
              <a:rPr lang="en-US" altLang="zh-CN" dirty="0" smtClean="0"/>
              <a:t>1</a:t>
            </a:r>
            <a:r>
              <a:rPr lang="zh-CN" altLang="en-US" dirty="0" smtClean="0"/>
              <a:t>滴薰衣草滴到枕头上（过量有反效果）</a:t>
            </a:r>
            <a:endParaRPr lang="zh-CN" altLang="en-US" dirty="0"/>
          </a:p>
        </p:txBody>
      </p:sp>
      <p:grpSp>
        <p:nvGrpSpPr>
          <p:cNvPr id="13" name="组合 62"/>
          <p:cNvGrpSpPr/>
          <p:nvPr/>
        </p:nvGrpSpPr>
        <p:grpSpPr>
          <a:xfrm>
            <a:off x="1130021" y="4381291"/>
            <a:ext cx="1400521" cy="402305"/>
            <a:chOff x="3937271" y="2647197"/>
            <a:chExt cx="1282801" cy="395592"/>
          </a:xfrm>
        </p:grpSpPr>
        <p:sp>
          <p:nvSpPr>
            <p:cNvPr id="64" name="椭圆 63"/>
            <p:cNvSpPr/>
            <p:nvPr/>
          </p:nvSpPr>
          <p:spPr>
            <a:xfrm>
              <a:off x="3937271" y="2647197"/>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改</a:t>
              </a:r>
            </a:p>
          </p:txBody>
        </p:sp>
        <p:sp>
          <p:nvSpPr>
            <p:cNvPr id="65" name="椭圆 64"/>
            <p:cNvSpPr/>
            <p:nvPr/>
          </p:nvSpPr>
          <p:spPr>
            <a:xfrm>
              <a:off x="4232546" y="2647197"/>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善</a:t>
              </a:r>
            </a:p>
          </p:txBody>
        </p:sp>
        <p:sp>
          <p:nvSpPr>
            <p:cNvPr id="66" name="椭圆 65"/>
            <p:cNvSpPr/>
            <p:nvPr/>
          </p:nvSpPr>
          <p:spPr>
            <a:xfrm>
              <a:off x="4535859" y="2650524"/>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失</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67" name="椭圆 66"/>
            <p:cNvSpPr/>
            <p:nvPr/>
          </p:nvSpPr>
          <p:spPr>
            <a:xfrm>
              <a:off x="4831134" y="2650524"/>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眠</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grpSp>
      <p:sp>
        <p:nvSpPr>
          <p:cNvPr id="68" name="文本框 15"/>
          <p:cNvSpPr txBox="1"/>
          <p:nvPr/>
        </p:nvSpPr>
        <p:spPr>
          <a:xfrm>
            <a:off x="2807373" y="4872547"/>
            <a:ext cx="4801010" cy="385610"/>
          </a:xfrm>
          <a:prstGeom prst="rect">
            <a:avLst/>
          </a:prstGeom>
          <a:noFill/>
        </p:spPr>
        <p:txBody>
          <a:bodyPr anchor="ctr"/>
          <a:lstStyle>
            <a:defPPr>
              <a:defRPr lang="zh-CN"/>
            </a:defPPr>
            <a:lvl1pPr>
              <a:lnSpc>
                <a:spcPct val="130000"/>
              </a:lnSpc>
              <a:defRPr sz="1400">
                <a:latin typeface="Arial" panose="020B0604020202020204" pitchFamily="34" charset="0"/>
                <a:ea typeface="微软雅黑" panose="020B0503020204020204" pitchFamily="34" charset="-122"/>
              </a:defRPr>
            </a:lvl1pPr>
          </a:lstStyle>
          <a:p>
            <a:r>
              <a:rPr lang="zh-CN" altLang="en-US" dirty="0"/>
              <a:t>薰衣</a:t>
            </a:r>
            <a:r>
              <a:rPr lang="zh-CN" altLang="en-US" dirty="0" smtClean="0"/>
              <a:t>草</a:t>
            </a:r>
            <a:r>
              <a:rPr lang="en-US" altLang="zh-CN" dirty="0" smtClean="0"/>
              <a:t>4</a:t>
            </a:r>
            <a:r>
              <a:rPr lang="zh-CN" altLang="en-US" dirty="0" smtClean="0"/>
              <a:t>滴</a:t>
            </a:r>
            <a:r>
              <a:rPr lang="en-US" altLang="zh-CN" dirty="0" smtClean="0"/>
              <a:t>+</a:t>
            </a:r>
            <a:r>
              <a:rPr lang="zh-CN" altLang="en-US" dirty="0" smtClean="0"/>
              <a:t>檀香</a:t>
            </a:r>
            <a:r>
              <a:rPr lang="en-US" altLang="zh-CN" dirty="0"/>
              <a:t>2</a:t>
            </a:r>
            <a:r>
              <a:rPr lang="zh-CN" altLang="en-US" dirty="0" smtClean="0"/>
              <a:t>滴，</a:t>
            </a:r>
            <a:r>
              <a:rPr lang="zh-CN" altLang="en-US" dirty="0"/>
              <a:t>熏香</a:t>
            </a:r>
          </a:p>
        </p:txBody>
      </p:sp>
      <p:grpSp>
        <p:nvGrpSpPr>
          <p:cNvPr id="14" name="组合 68"/>
          <p:cNvGrpSpPr/>
          <p:nvPr/>
        </p:nvGrpSpPr>
        <p:grpSpPr>
          <a:xfrm>
            <a:off x="1130021" y="4869160"/>
            <a:ext cx="1400521" cy="402305"/>
            <a:chOff x="3937271" y="2647197"/>
            <a:chExt cx="1282801" cy="395592"/>
          </a:xfrm>
        </p:grpSpPr>
        <p:sp>
          <p:nvSpPr>
            <p:cNvPr id="70" name="椭圆 69"/>
            <p:cNvSpPr/>
            <p:nvPr/>
          </p:nvSpPr>
          <p:spPr>
            <a:xfrm>
              <a:off x="3937271" y="2647197"/>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舒</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71" name="椭圆 70"/>
            <p:cNvSpPr/>
            <p:nvPr/>
          </p:nvSpPr>
          <p:spPr>
            <a:xfrm>
              <a:off x="4232546" y="2647197"/>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缓</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72" name="椭圆 71"/>
            <p:cNvSpPr/>
            <p:nvPr/>
          </p:nvSpPr>
          <p:spPr>
            <a:xfrm>
              <a:off x="4535859" y="2650524"/>
              <a:ext cx="388938" cy="3922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smtClean="0">
                  <a:solidFill>
                    <a:srgbClr val="FFFFFF"/>
                  </a:solidFill>
                  <a:latin typeface="Britannic Bold" panose="020B0903060703020204" pitchFamily="34" charset="0"/>
                  <a:ea typeface="Gungsuh" panose="02030600000101010101" pitchFamily="18" charset="-127"/>
                  <a:cs typeface="Arial" panose="020B0604020202020204" pitchFamily="34" charset="0"/>
                </a:rPr>
                <a:t>情</a:t>
              </a:r>
              <a:endPar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endParaRPr>
            </a:p>
          </p:txBody>
        </p:sp>
        <p:sp>
          <p:nvSpPr>
            <p:cNvPr id="73" name="椭圆 72"/>
            <p:cNvSpPr/>
            <p:nvPr/>
          </p:nvSpPr>
          <p:spPr>
            <a:xfrm>
              <a:off x="4831134" y="2650524"/>
              <a:ext cx="388938" cy="392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Britannic Bold" panose="020B0903060703020204" pitchFamily="34" charset="0"/>
                  <a:ea typeface="Gungsuh" panose="02030600000101010101" pitchFamily="18" charset="-127"/>
                  <a:cs typeface="Arial" panose="020B0604020202020204" pitchFamily="34" charset="0"/>
                </a:rPr>
                <a:t>绪</a:t>
              </a:r>
            </a:p>
          </p:txBody>
        </p:sp>
      </p:grpSp>
      <p:sp>
        <p:nvSpPr>
          <p:cNvPr id="7" name="TextBox 6"/>
          <p:cNvSpPr txBox="1"/>
          <p:nvPr/>
        </p:nvSpPr>
        <p:spPr>
          <a:xfrm>
            <a:off x="1087817" y="5405154"/>
            <a:ext cx="1972015" cy="400110"/>
          </a:xfrm>
          <a:prstGeom prst="rect">
            <a:avLst/>
          </a:prstGeom>
          <a:noFill/>
        </p:spPr>
        <p:txBody>
          <a:bodyPr wrap="none" rtlCol="0">
            <a:spAutoFit/>
          </a:bodyPr>
          <a:lstStyle/>
          <a:p>
            <a:pPr algn="ctr">
              <a:defRPr/>
            </a:pPr>
            <a:r>
              <a:rPr lang="zh-CN" altLang="en-US" sz="2000" b="1" dirty="0">
                <a:solidFill>
                  <a:srgbClr val="0070C0"/>
                </a:solidFill>
                <a:latin typeface="Britannic Bold" panose="020B0903060703020204" pitchFamily="34" charset="0"/>
                <a:ea typeface="Gungsuh" panose="02030600000101010101" pitchFamily="18" charset="-127"/>
                <a:cs typeface="Arial" panose="020B0604020202020204" pitchFamily="34" charset="0"/>
              </a:rPr>
              <a:t>皮肤割伤、烫伤</a:t>
            </a:r>
          </a:p>
        </p:txBody>
      </p:sp>
    </p:spTree>
    <p:extLst>
      <p:ext uri="{BB962C8B-B14F-4D97-AF65-F5344CB8AC3E}">
        <p14:creationId xmlns="" xmlns:p14="http://schemas.microsoft.com/office/powerpoint/2010/main" val="30750242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标题 2"/>
          <p:cNvSpPr>
            <a:spLocks noGrp="1"/>
          </p:cNvSpPr>
          <p:nvPr>
            <p:ph type="title"/>
          </p:nvPr>
        </p:nvSpPr>
        <p:spPr>
          <a:xfrm>
            <a:off x="457200" y="485800"/>
            <a:ext cx="8229600" cy="1143000"/>
          </a:xfrm>
        </p:spPr>
        <p:txBody>
          <a:bodyPr>
            <a:normAutofit/>
          </a:bodyPr>
          <a:lstStyle/>
          <a:p>
            <a:r>
              <a:rPr lang="zh-CN" altLang="en-US" sz="4000" dirty="0" smtClean="0"/>
              <a:t>薰衣草纯露的功效</a:t>
            </a:r>
            <a:endParaRPr lang="zh-CN" altLang="en-US" sz="4000" dirty="0"/>
          </a:p>
        </p:txBody>
      </p:sp>
      <p:sp>
        <p:nvSpPr>
          <p:cNvPr id="2" name="内容占位符 1"/>
          <p:cNvSpPr>
            <a:spLocks noGrp="1"/>
          </p:cNvSpPr>
          <p:nvPr>
            <p:ph idx="1"/>
          </p:nvPr>
        </p:nvSpPr>
        <p:spPr>
          <a:xfrm>
            <a:off x="683568" y="2492896"/>
            <a:ext cx="6696744" cy="2404864"/>
          </a:xfrm>
        </p:spPr>
        <p:txBody>
          <a:bodyPr>
            <a:normAutofit fontScale="92500"/>
          </a:bodyPr>
          <a:lstStyle/>
          <a:p>
            <a:pPr>
              <a:lnSpc>
                <a:spcPct val="150000"/>
              </a:lnSpc>
            </a:pPr>
            <a:r>
              <a:rPr lang="zh-CN" altLang="en-US" sz="2400" dirty="0" smtClean="0"/>
              <a:t>化妆水：</a:t>
            </a:r>
            <a:r>
              <a:rPr lang="zh-CN" altLang="en-US" sz="1400" dirty="0" smtClean="0"/>
              <a:t>特别适合改善干燥敏感肌肤，平衡油脂分泌、保湿控油、收敛毛孔</a:t>
            </a:r>
            <a:endParaRPr lang="en-US" altLang="zh-CN" sz="1400" dirty="0" smtClean="0"/>
          </a:p>
          <a:p>
            <a:pPr>
              <a:lnSpc>
                <a:spcPct val="150000"/>
              </a:lnSpc>
            </a:pPr>
            <a:r>
              <a:rPr lang="zh-CN" altLang="en-US" sz="2400" dirty="0" smtClean="0"/>
              <a:t>剃须水：</a:t>
            </a:r>
            <a:r>
              <a:rPr lang="zh-CN" altLang="en-US" sz="1400" dirty="0" smtClean="0"/>
              <a:t>男士剃须后舒缓脸部</a:t>
            </a:r>
            <a:endParaRPr lang="en-US" altLang="zh-CN" sz="1400" dirty="0" smtClean="0"/>
          </a:p>
          <a:p>
            <a:pPr>
              <a:lnSpc>
                <a:spcPct val="150000"/>
              </a:lnSpc>
            </a:pPr>
            <a:r>
              <a:rPr lang="zh-CN" altLang="en-US" sz="2400" dirty="0" smtClean="0"/>
              <a:t>消毒水：</a:t>
            </a:r>
            <a:r>
              <a:rPr lang="zh-CN" altLang="en-US" sz="1400" dirty="0" smtClean="0"/>
              <a:t>冲洗伤口</a:t>
            </a:r>
            <a:endParaRPr lang="en-US" altLang="zh-CN" sz="1400" dirty="0" smtClean="0"/>
          </a:p>
          <a:p>
            <a:pPr>
              <a:lnSpc>
                <a:spcPct val="150000"/>
              </a:lnSpc>
            </a:pPr>
            <a:r>
              <a:rPr lang="zh-CN" altLang="en-US" sz="2400" dirty="0" smtClean="0"/>
              <a:t>呵护婴儿：</a:t>
            </a:r>
            <a:r>
              <a:rPr lang="zh-CN" altLang="en-US" sz="1400" dirty="0" smtClean="0"/>
              <a:t>尿布疹、安眠</a:t>
            </a:r>
            <a:endParaRPr lang="zh-CN" altLang="en-US" sz="1400" dirty="0"/>
          </a:p>
        </p:txBody>
      </p:sp>
      <p:pic>
        <p:nvPicPr>
          <p:cNvPr id="4" name="图片 3" descr="2.png"/>
          <p:cNvPicPr>
            <a:picLocks noChangeAspect="1"/>
          </p:cNvPicPr>
          <p:nvPr/>
        </p:nvPicPr>
        <p:blipFill>
          <a:blip r:embed="rId2" cstate="print"/>
          <a:stretch>
            <a:fillRect/>
          </a:stretch>
        </p:blipFill>
        <p:spPr>
          <a:xfrm>
            <a:off x="7019308" y="1916832"/>
            <a:ext cx="1441124" cy="4581128"/>
          </a:xfrm>
          <a:prstGeom prst="rect">
            <a:avLst/>
          </a:prstGeom>
        </p:spPr>
      </p:pic>
    </p:spTree>
    <p:extLst>
      <p:ext uri="{BB962C8B-B14F-4D97-AF65-F5344CB8AC3E}">
        <p14:creationId xmlns="" xmlns:p14="http://schemas.microsoft.com/office/powerpoint/2010/main" val="29379693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t>柠檬</a:t>
            </a:r>
            <a:r>
              <a:rPr lang="en-US" altLang="zh-CN" dirty="0" smtClean="0"/>
              <a:t>——</a:t>
            </a:r>
            <a:r>
              <a:rPr lang="zh-CN" altLang="en-US" dirty="0" smtClean="0"/>
              <a:t>美白排毒</a:t>
            </a:r>
            <a:endParaRPr lang="zh-CN" altLang="en-US" dirty="0"/>
          </a:p>
        </p:txBody>
      </p:sp>
      <p:pic>
        <p:nvPicPr>
          <p:cNvPr id="4" name="内容占位符 3" descr="lemon,citrus limon.png"/>
          <p:cNvPicPr>
            <a:picLocks noGrp="1" noChangeAspect="1"/>
          </p:cNvPicPr>
          <p:nvPr>
            <p:ph idx="1"/>
          </p:nvPr>
        </p:nvPicPr>
        <p:blipFill>
          <a:blip r:embed="rId2" cstate="print"/>
          <a:stretch>
            <a:fillRect/>
          </a:stretch>
        </p:blipFill>
        <p:spPr>
          <a:xfrm>
            <a:off x="3924446" y="1918856"/>
            <a:ext cx="1021289" cy="1525566"/>
          </a:xfrm>
        </p:spPr>
      </p:pic>
      <p:pic>
        <p:nvPicPr>
          <p:cNvPr id="5" name="图片 4" descr="Lemon.jpg"/>
          <p:cNvPicPr>
            <a:picLocks noChangeAspect="1"/>
          </p:cNvPicPr>
          <p:nvPr/>
        </p:nvPicPr>
        <p:blipFill>
          <a:blip r:embed="rId3" cstate="print"/>
          <a:stretch>
            <a:fillRect/>
          </a:stretch>
        </p:blipFill>
        <p:spPr>
          <a:xfrm>
            <a:off x="971735" y="1359070"/>
            <a:ext cx="2952711" cy="2085352"/>
          </a:xfrm>
          <a:prstGeom prst="rect">
            <a:avLst/>
          </a:prstGeom>
        </p:spPr>
      </p:pic>
      <p:sp>
        <p:nvSpPr>
          <p:cNvPr id="6" name="TextBox 5"/>
          <p:cNvSpPr txBox="1"/>
          <p:nvPr/>
        </p:nvSpPr>
        <p:spPr>
          <a:xfrm>
            <a:off x="1376520" y="3444422"/>
            <a:ext cx="2143140" cy="646331"/>
          </a:xfrm>
          <a:prstGeom prst="rect">
            <a:avLst/>
          </a:prstGeom>
          <a:noFill/>
        </p:spPr>
        <p:txBody>
          <a:bodyPr wrap="square" rtlCol="0">
            <a:spAutoFit/>
          </a:bodyPr>
          <a:lstStyle/>
          <a:p>
            <a:pPr algn="ctr"/>
            <a:r>
              <a:rPr lang="zh-CN" altLang="en-US" sz="1200" b="1" dirty="0" smtClean="0"/>
              <a:t>柠檬</a:t>
            </a:r>
            <a:endParaRPr lang="en-US" altLang="zh-CN" sz="1200" b="1" dirty="0" smtClean="0"/>
          </a:p>
          <a:p>
            <a:pPr algn="ctr"/>
            <a:r>
              <a:rPr lang="en-US" altLang="zh-CN" sz="1200" b="1" dirty="0" smtClean="0"/>
              <a:t>Lemon</a:t>
            </a:r>
          </a:p>
          <a:p>
            <a:pPr algn="ctr"/>
            <a:r>
              <a:rPr lang="en-US" altLang="zh-CN" sz="1200" b="1" i="1" dirty="0" smtClean="0"/>
              <a:t>Citrus </a:t>
            </a:r>
            <a:r>
              <a:rPr lang="en-US" altLang="zh-CN" sz="1200" b="1" i="1" dirty="0" err="1" smtClean="0"/>
              <a:t>limon</a:t>
            </a:r>
            <a:endParaRPr lang="zh-CN" altLang="en-US" sz="1200" b="1" i="1" dirty="0"/>
          </a:p>
        </p:txBody>
      </p:sp>
      <p:sp>
        <p:nvSpPr>
          <p:cNvPr id="7" name="矩形 6"/>
          <p:cNvSpPr/>
          <p:nvPr/>
        </p:nvSpPr>
        <p:spPr>
          <a:xfrm>
            <a:off x="1547664" y="4277995"/>
            <a:ext cx="6786578" cy="2031325"/>
          </a:xfrm>
          <a:prstGeom prst="rect">
            <a:avLst/>
          </a:prstGeom>
        </p:spPr>
        <p:txBody>
          <a:bodyPr wrap="square">
            <a:spAutoFit/>
          </a:bodyPr>
          <a:lstStyle/>
          <a:p>
            <a:pPr>
              <a:lnSpc>
                <a:spcPct val="150000"/>
              </a:lnSpc>
              <a:buClr>
                <a:schemeClr val="accent1"/>
              </a:buClr>
              <a:buFont typeface="Wingdings" pitchFamily="2" charset="2"/>
              <a:buChar char="Ø"/>
            </a:pPr>
            <a:r>
              <a:rPr lang="zh-CN" altLang="en-US" sz="1400" dirty="0" smtClean="0"/>
              <a:t>植物科属：芸香科</a:t>
            </a:r>
            <a:endParaRPr lang="en-US" altLang="zh-CN" sz="1400" dirty="0" smtClean="0"/>
          </a:p>
          <a:p>
            <a:pPr>
              <a:lnSpc>
                <a:spcPct val="150000"/>
              </a:lnSpc>
              <a:buClr>
                <a:schemeClr val="accent1"/>
              </a:buClr>
              <a:buFont typeface="Wingdings" pitchFamily="2" charset="2"/>
              <a:buChar char="Ø"/>
            </a:pPr>
            <a:r>
              <a:rPr lang="zh-CN" altLang="en-US" sz="1400" dirty="0" smtClean="0"/>
              <a:t>植物形态：五米高乔木，整年开着美丽芳香的白色五瓣花朵，而果实却同时呈现出不同程度的成熟度</a:t>
            </a:r>
            <a:endParaRPr lang="en-US" altLang="zh-CN" sz="1400" dirty="0" smtClean="0"/>
          </a:p>
          <a:p>
            <a:pPr>
              <a:lnSpc>
                <a:spcPct val="150000"/>
              </a:lnSpc>
              <a:buClr>
                <a:schemeClr val="accent1"/>
              </a:buClr>
              <a:buFont typeface="Wingdings" pitchFamily="2" charset="2"/>
              <a:buChar char="Ø"/>
            </a:pPr>
            <a:r>
              <a:rPr lang="zh-CN" altLang="en-US" sz="1400" dirty="0" smtClean="0"/>
              <a:t>主要产地：印度、中国</a:t>
            </a:r>
            <a:endParaRPr lang="en-US" altLang="zh-CN" sz="1400" dirty="0" smtClean="0"/>
          </a:p>
          <a:p>
            <a:pPr>
              <a:lnSpc>
                <a:spcPct val="150000"/>
              </a:lnSpc>
              <a:buClr>
                <a:schemeClr val="accent1"/>
              </a:buClr>
              <a:buFont typeface="Wingdings" pitchFamily="2" charset="2"/>
              <a:buChar char="Ø"/>
            </a:pPr>
            <a:r>
              <a:rPr lang="zh-CN" altLang="en-US" sz="1400" dirty="0" smtClean="0"/>
              <a:t>萃取部位：意大利、美国</a:t>
            </a:r>
            <a:endParaRPr lang="en-US" altLang="zh-CN" sz="1400" dirty="0" smtClean="0"/>
          </a:p>
          <a:p>
            <a:pPr>
              <a:lnSpc>
                <a:spcPct val="150000"/>
              </a:lnSpc>
              <a:buClr>
                <a:schemeClr val="accent1"/>
              </a:buClr>
              <a:buFont typeface="Wingdings" pitchFamily="2" charset="2"/>
              <a:buChar char="Ø"/>
            </a:pPr>
            <a:r>
              <a:rPr lang="zh-CN" altLang="en-US" sz="1400" dirty="0" smtClean="0"/>
              <a:t>萃取方法：压榨法</a:t>
            </a:r>
            <a:endParaRPr lang="en-US" altLang="zh-CN" sz="1400" dirty="0" smtClean="0"/>
          </a:p>
        </p:txBody>
      </p:sp>
      <p:sp>
        <p:nvSpPr>
          <p:cNvPr id="8" name="椭圆形标注 7"/>
          <p:cNvSpPr/>
          <p:nvPr/>
        </p:nvSpPr>
        <p:spPr>
          <a:xfrm>
            <a:off x="6156176" y="1700808"/>
            <a:ext cx="1674010" cy="1512168"/>
          </a:xfrm>
          <a:prstGeom prst="wedgeEllipseCallout">
            <a:avLst>
              <a:gd name="adj1" fmla="val -36843"/>
              <a:gd name="adj2" fmla="val 62500"/>
            </a:avLst>
          </a:prstGeom>
          <a:ln/>
        </p:spPr>
        <p:style>
          <a:lnRef idx="2">
            <a:schemeClr val="accent3"/>
          </a:lnRef>
          <a:fillRef idx="1">
            <a:schemeClr val="lt1"/>
          </a:fillRef>
          <a:effectRef idx="0">
            <a:schemeClr val="accent3"/>
          </a:effectRef>
          <a:fontRef idx="minor">
            <a:schemeClr val="dk1"/>
          </a:fontRef>
        </p:style>
        <p:txBody>
          <a:bodyPr rtlCol="0" anchor="ctr"/>
          <a:lstStyle/>
          <a:p>
            <a:pPr algn="ctr"/>
            <a:r>
              <a:rPr lang="zh-CN" altLang="en-US" dirty="0">
                <a:latin typeface="Arial" panose="020B0604020202020204" pitchFamily="34" charset="0"/>
                <a:ea typeface="微软雅黑" panose="020B0503020204020204" pitchFamily="34" charset="-122"/>
              </a:rPr>
              <a:t>注意光敏</a:t>
            </a:r>
            <a:r>
              <a:rPr lang="zh-CN" altLang="en-US" dirty="0" smtClean="0">
                <a:latin typeface="Arial" panose="020B0604020202020204" pitchFamily="34" charset="0"/>
                <a:ea typeface="微软雅黑" panose="020B0503020204020204" pitchFamily="34" charset="-122"/>
              </a:rPr>
              <a:t>性</a:t>
            </a:r>
            <a:endParaRPr lang="zh-CN" altLang="en-US" dirty="0">
              <a:latin typeface="Arial" panose="020B0604020202020204" pitchFamily="34" charset="0"/>
              <a:ea typeface="微软雅黑" panose="020B0503020204020204" pitchFamily="34" charset="-122"/>
            </a:endParaRPr>
          </a:p>
        </p:txBody>
      </p:sp>
    </p:spTree>
    <p:extLst>
      <p:ext uri="{BB962C8B-B14F-4D97-AF65-F5344CB8AC3E}">
        <p14:creationId xmlns="" xmlns:p14="http://schemas.microsoft.com/office/powerpoint/2010/main" val="7415218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t>重点功效</a:t>
            </a:r>
            <a:endParaRPr lang="zh-CN" altLang="en-US" dirty="0"/>
          </a:p>
        </p:txBody>
      </p:sp>
      <p:sp>
        <p:nvSpPr>
          <p:cNvPr id="2" name="内容占位符 1"/>
          <p:cNvSpPr>
            <a:spLocks noGrp="1"/>
          </p:cNvSpPr>
          <p:nvPr>
            <p:ph idx="1"/>
          </p:nvPr>
        </p:nvSpPr>
        <p:spPr>
          <a:xfrm>
            <a:off x="558866" y="1270750"/>
            <a:ext cx="8097453" cy="5182586"/>
          </a:xfrm>
        </p:spPr>
        <p:txBody>
          <a:bodyPr>
            <a:normAutofit/>
          </a:bodyPr>
          <a:lstStyle/>
          <a:p>
            <a:pPr>
              <a:lnSpc>
                <a:spcPct val="100000"/>
              </a:lnSpc>
            </a:pPr>
            <a:r>
              <a:rPr lang="zh-CN" altLang="en-US" sz="2400" dirty="0" smtClean="0">
                <a:solidFill>
                  <a:srgbClr val="00B050"/>
                </a:solidFill>
              </a:rPr>
              <a:t>美白</a:t>
            </a:r>
            <a:endParaRPr lang="en-US" altLang="zh-CN" sz="2400" dirty="0" smtClean="0">
              <a:solidFill>
                <a:srgbClr val="00B050"/>
              </a:solidFill>
            </a:endParaRPr>
          </a:p>
          <a:p>
            <a:pPr lvl="1">
              <a:lnSpc>
                <a:spcPct val="100000"/>
              </a:lnSpc>
            </a:pPr>
            <a:r>
              <a:rPr lang="zh-CN" altLang="en-US" sz="1400" dirty="0">
                <a:solidFill>
                  <a:srgbClr val="00B050"/>
                </a:solidFill>
              </a:rPr>
              <a:t>软化角质</a:t>
            </a:r>
            <a:r>
              <a:rPr lang="zh-CN" altLang="en-US" sz="1400" dirty="0" smtClean="0">
                <a:solidFill>
                  <a:srgbClr val="00B050"/>
                </a:solidFill>
              </a:rPr>
              <a:t>，使精油分子迅速渗透，作用于角质层，使陈旧暗淡的角质脱落，改善晦暗，提亮肤色。</a:t>
            </a:r>
            <a:endParaRPr lang="en-US" altLang="zh-CN" sz="1400" dirty="0">
              <a:solidFill>
                <a:srgbClr val="00B050"/>
              </a:solidFill>
            </a:endParaRPr>
          </a:p>
          <a:p>
            <a:pPr>
              <a:lnSpc>
                <a:spcPct val="100000"/>
              </a:lnSpc>
            </a:pPr>
            <a:r>
              <a:rPr lang="zh-CN" altLang="en-US" sz="2400" dirty="0" smtClean="0">
                <a:solidFill>
                  <a:srgbClr val="7030A0"/>
                </a:solidFill>
              </a:rPr>
              <a:t>利肝</a:t>
            </a:r>
            <a:endParaRPr lang="en-US" altLang="zh-CN" sz="2400" dirty="0" smtClean="0">
              <a:solidFill>
                <a:srgbClr val="7030A0"/>
              </a:solidFill>
            </a:endParaRPr>
          </a:p>
          <a:p>
            <a:pPr>
              <a:lnSpc>
                <a:spcPct val="100000"/>
              </a:lnSpc>
              <a:buNone/>
            </a:pPr>
            <a:r>
              <a:rPr lang="zh-CN" altLang="en-US" sz="1400" dirty="0" smtClean="0">
                <a:solidFill>
                  <a:srgbClr val="7030A0"/>
                </a:solidFill>
              </a:rPr>
              <a:t>              清</a:t>
            </a:r>
            <a:r>
              <a:rPr lang="zh-CN" altLang="en-US" sz="1400" dirty="0">
                <a:solidFill>
                  <a:srgbClr val="7030A0"/>
                </a:solidFill>
              </a:rPr>
              <a:t>血、养肝</a:t>
            </a:r>
            <a:endParaRPr lang="en-US" altLang="zh-CN" sz="1400" dirty="0">
              <a:solidFill>
                <a:srgbClr val="7030A0"/>
              </a:solidFill>
            </a:endParaRPr>
          </a:p>
          <a:p>
            <a:pPr>
              <a:lnSpc>
                <a:spcPct val="100000"/>
              </a:lnSpc>
            </a:pPr>
            <a:r>
              <a:rPr lang="zh-CN" altLang="en-US" sz="2400" dirty="0" smtClean="0">
                <a:solidFill>
                  <a:srgbClr val="00B050"/>
                </a:solidFill>
              </a:rPr>
              <a:t>排毒</a:t>
            </a:r>
            <a:endParaRPr lang="en-US" altLang="zh-CN" sz="2400" dirty="0" smtClean="0">
              <a:solidFill>
                <a:srgbClr val="00B050"/>
              </a:solidFill>
            </a:endParaRPr>
          </a:p>
          <a:p>
            <a:pPr lvl="1">
              <a:lnSpc>
                <a:spcPct val="100000"/>
              </a:lnSpc>
            </a:pPr>
            <a:r>
              <a:rPr lang="zh-CN" altLang="en-US" sz="1400" dirty="0" smtClean="0">
                <a:solidFill>
                  <a:srgbClr val="00B050"/>
                </a:solidFill>
              </a:rPr>
              <a:t>净化血液，清理坏血组织</a:t>
            </a:r>
            <a:endParaRPr lang="en-US" altLang="zh-CN" sz="1400" dirty="0" smtClean="0">
              <a:solidFill>
                <a:srgbClr val="00B050"/>
              </a:solidFill>
            </a:endParaRPr>
          </a:p>
          <a:p>
            <a:pPr>
              <a:lnSpc>
                <a:spcPct val="100000"/>
              </a:lnSpc>
            </a:pPr>
            <a:r>
              <a:rPr lang="zh-CN" altLang="en-US" sz="2400" dirty="0" smtClean="0">
                <a:solidFill>
                  <a:srgbClr val="7030A0"/>
                </a:solidFill>
              </a:rPr>
              <a:t>强壮免疫系统</a:t>
            </a:r>
            <a:endParaRPr lang="en-US" altLang="zh-CN" sz="2400" dirty="0" smtClean="0">
              <a:solidFill>
                <a:srgbClr val="7030A0"/>
              </a:solidFill>
            </a:endParaRPr>
          </a:p>
          <a:p>
            <a:pPr lvl="1">
              <a:lnSpc>
                <a:spcPct val="100000"/>
              </a:lnSpc>
            </a:pPr>
            <a:r>
              <a:rPr lang="zh-CN" altLang="en-US" sz="1400" dirty="0" smtClean="0">
                <a:solidFill>
                  <a:srgbClr val="7030A0"/>
                </a:solidFill>
              </a:rPr>
              <a:t>使白细胞活性化，提供身体对抗病原体的能力。适合感冒前后、病后恢复期使用。日本研究显示办公室空间内使用柠檬精油可降低感冒比例约五成，工作效率则因而提升。</a:t>
            </a:r>
            <a:endParaRPr lang="en-US" altLang="zh-CN" sz="1400" dirty="0" smtClean="0">
              <a:solidFill>
                <a:srgbClr val="7030A0"/>
              </a:solidFill>
            </a:endParaRPr>
          </a:p>
          <a:p>
            <a:pPr lvl="1">
              <a:lnSpc>
                <a:spcPct val="100000"/>
              </a:lnSpc>
            </a:pPr>
            <a:r>
              <a:rPr lang="zh-CN" altLang="en-US" sz="1400" dirty="0" smtClean="0">
                <a:solidFill>
                  <a:srgbClr val="7030A0"/>
                </a:solidFill>
              </a:rPr>
              <a:t>流行病期间用于医院、诊所、幼儿园，净化空气</a:t>
            </a:r>
            <a:endParaRPr lang="en-US" altLang="zh-CN" sz="1400" dirty="0" smtClean="0">
              <a:solidFill>
                <a:srgbClr val="7030A0"/>
              </a:solidFill>
            </a:endParaRPr>
          </a:p>
          <a:p>
            <a:r>
              <a:rPr lang="zh-CN" altLang="en-US" sz="2400" dirty="0">
                <a:solidFill>
                  <a:srgbClr val="00B050"/>
                </a:solidFill>
              </a:rPr>
              <a:t>放松心情，清除情绪垃圾</a:t>
            </a:r>
            <a:endParaRPr lang="en-US" altLang="zh-CN" sz="2400" dirty="0">
              <a:solidFill>
                <a:srgbClr val="00B050"/>
              </a:solidFill>
            </a:endParaRPr>
          </a:p>
          <a:p>
            <a:pPr lvl="1">
              <a:lnSpc>
                <a:spcPct val="110000"/>
              </a:lnSpc>
            </a:pPr>
            <a:r>
              <a:rPr lang="zh-CN" altLang="en-US" sz="1400" dirty="0">
                <a:solidFill>
                  <a:srgbClr val="00B050"/>
                </a:solidFill>
              </a:rPr>
              <a:t>美国范德比尔特医院针对数百名医务人员进行一个实验，在工作环境中放置几个散发着柠檬气味的精油喷雾器后，原本压抑、悲伤的工作环境变得轻松，经常心情低落，感到沮丧的急诊科医生们，在这之后情绪有了很大的改善</a:t>
            </a:r>
          </a:p>
          <a:p>
            <a:pPr lvl="1">
              <a:lnSpc>
                <a:spcPct val="100000"/>
              </a:lnSpc>
            </a:pPr>
            <a:endParaRPr lang="zh-CN" altLang="en-US" sz="1400" dirty="0"/>
          </a:p>
        </p:txBody>
      </p:sp>
      <p:pic>
        <p:nvPicPr>
          <p:cNvPr id="4"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t="6725"/>
          <a:stretch/>
        </p:blipFill>
        <p:spPr bwMode="auto">
          <a:xfrm>
            <a:off x="3832025" y="2178174"/>
            <a:ext cx="2390775" cy="15192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413698" y="2178174"/>
            <a:ext cx="2190750" cy="146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897076" y="2288161"/>
            <a:ext cx="576064" cy="261610"/>
          </a:xfrm>
          <a:prstGeom prst="rect">
            <a:avLst/>
          </a:prstGeom>
          <a:noFill/>
        </p:spPr>
        <p:txBody>
          <a:bodyPr wrap="square" rtlCol="0">
            <a:spAutoFit/>
          </a:bodyPr>
          <a:lstStyle/>
          <a:p>
            <a:r>
              <a:rPr lang="zh-CN" altLang="en-US" sz="1100" dirty="0" smtClean="0">
                <a:solidFill>
                  <a:schemeClr val="bg1">
                    <a:lumMod val="65000"/>
                  </a:schemeClr>
                </a:solidFill>
              </a:rPr>
              <a:t>感受</a:t>
            </a:r>
            <a:endParaRPr lang="zh-CN" altLang="en-US" sz="1100" dirty="0">
              <a:solidFill>
                <a:schemeClr val="bg1">
                  <a:lumMod val="65000"/>
                </a:schemeClr>
              </a:solidFill>
            </a:endParaRPr>
          </a:p>
        </p:txBody>
      </p:sp>
    </p:spTree>
    <p:extLst>
      <p:ext uri="{BB962C8B-B14F-4D97-AF65-F5344CB8AC3E}">
        <p14:creationId xmlns="" xmlns:p14="http://schemas.microsoft.com/office/powerpoint/2010/main" val="3337677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fade">
                                      <p:cBhvr>
                                        <p:cTn id="12" dur="1000"/>
                                        <p:tgtEl>
                                          <p:spTgt spid="8194"/>
                                        </p:tgtEl>
                                      </p:cBhvr>
                                    </p:animEffect>
                                    <p:anim calcmode="lin" valueType="num">
                                      <p:cBhvr>
                                        <p:cTn id="13" dur="1000" fill="hold"/>
                                        <p:tgtEl>
                                          <p:spTgt spid="8194"/>
                                        </p:tgtEl>
                                        <p:attrNameLst>
                                          <p:attrName>ppt_x</p:attrName>
                                        </p:attrNameLst>
                                      </p:cBhvr>
                                      <p:tavLst>
                                        <p:tav tm="0">
                                          <p:val>
                                            <p:strVal val="#ppt_x"/>
                                          </p:val>
                                        </p:tav>
                                        <p:tav tm="100000">
                                          <p:val>
                                            <p:strVal val="#ppt_x"/>
                                          </p:val>
                                        </p:tav>
                                      </p:tavLst>
                                    </p:anim>
                                    <p:anim calcmode="lin" valueType="num">
                                      <p:cBhvr>
                                        <p:cTn id="14" dur="1000" fill="hold"/>
                                        <p:tgtEl>
                                          <p:spTgt spid="81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标题 1"/>
          <p:cNvSpPr>
            <a:spLocks noGrp="1"/>
          </p:cNvSpPr>
          <p:nvPr>
            <p:ph type="title"/>
          </p:nvPr>
        </p:nvSpPr>
        <p:spPr>
          <a:xfrm>
            <a:off x="467544" y="274638"/>
            <a:ext cx="8229600" cy="1143000"/>
          </a:xfrm>
        </p:spPr>
        <p:txBody>
          <a:bodyPr/>
          <a:lstStyle/>
          <a:p>
            <a:r>
              <a:rPr lang="zh-CN" altLang="en-US" dirty="0" smtClean="0"/>
              <a:t>按摩配方实例</a:t>
            </a:r>
            <a:endParaRPr lang="zh-CN" altLang="en-US" dirty="0"/>
          </a:p>
        </p:txBody>
      </p:sp>
      <p:sp>
        <p:nvSpPr>
          <p:cNvPr id="3" name="内容占位符 2"/>
          <p:cNvSpPr>
            <a:spLocks noGrp="1"/>
          </p:cNvSpPr>
          <p:nvPr>
            <p:ph idx="4294967295"/>
          </p:nvPr>
        </p:nvSpPr>
        <p:spPr>
          <a:xfrm>
            <a:off x="914400" y="1600200"/>
            <a:ext cx="8229600" cy="4525963"/>
          </a:xfrm>
        </p:spPr>
        <p:txBody>
          <a:bodyPr>
            <a:normAutofit/>
          </a:bodyPr>
          <a:lstStyle/>
          <a:p>
            <a:pPr>
              <a:lnSpc>
                <a:spcPct val="150000"/>
              </a:lnSpc>
            </a:pPr>
            <a:r>
              <a:rPr lang="zh-CN" altLang="en-US" sz="2000" b="1" dirty="0" smtClean="0">
                <a:solidFill>
                  <a:srgbClr val="00B050"/>
                </a:solidFill>
              </a:rPr>
              <a:t>软化角质</a:t>
            </a:r>
            <a:r>
              <a:rPr lang="zh-CN" altLang="en-US" sz="2000" dirty="0" smtClean="0">
                <a:solidFill>
                  <a:srgbClr val="00B050"/>
                </a:solidFill>
              </a:rPr>
              <a:t>：柠檬</a:t>
            </a:r>
            <a:r>
              <a:rPr lang="en-US" altLang="zh-CN" sz="2000" dirty="0" smtClean="0">
                <a:solidFill>
                  <a:srgbClr val="00B050"/>
                </a:solidFill>
              </a:rPr>
              <a:t>4</a:t>
            </a:r>
            <a:r>
              <a:rPr lang="zh-CN" altLang="en-US" sz="2000" dirty="0" smtClean="0">
                <a:solidFill>
                  <a:srgbClr val="00B050"/>
                </a:solidFill>
              </a:rPr>
              <a:t>滴</a:t>
            </a:r>
            <a:r>
              <a:rPr lang="en-US" altLang="zh-CN" sz="2000" dirty="0" smtClean="0">
                <a:solidFill>
                  <a:srgbClr val="00B050"/>
                </a:solidFill>
              </a:rPr>
              <a:t>+</a:t>
            </a:r>
            <a:r>
              <a:rPr lang="zh-CN" altLang="en-US" sz="2000" dirty="0" smtClean="0">
                <a:solidFill>
                  <a:srgbClr val="00B050"/>
                </a:solidFill>
              </a:rPr>
              <a:t>薰衣草</a:t>
            </a:r>
            <a:r>
              <a:rPr lang="en-US" altLang="zh-CN" sz="2000" dirty="0" smtClean="0">
                <a:solidFill>
                  <a:srgbClr val="00B050"/>
                </a:solidFill>
              </a:rPr>
              <a:t>2</a:t>
            </a:r>
            <a:r>
              <a:rPr lang="zh-CN" altLang="en-US" sz="2000" dirty="0" smtClean="0">
                <a:solidFill>
                  <a:srgbClr val="00B050"/>
                </a:solidFill>
              </a:rPr>
              <a:t>滴</a:t>
            </a:r>
            <a:r>
              <a:rPr lang="en-US" altLang="zh-CN" sz="2000" dirty="0" smtClean="0">
                <a:solidFill>
                  <a:srgbClr val="00B050"/>
                </a:solidFill>
              </a:rPr>
              <a:t>+</a:t>
            </a:r>
            <a:r>
              <a:rPr lang="zh-CN" altLang="en-US" sz="2000" dirty="0" smtClean="0">
                <a:solidFill>
                  <a:srgbClr val="00B050"/>
                </a:solidFill>
              </a:rPr>
              <a:t>荷荷巴油</a:t>
            </a:r>
            <a:r>
              <a:rPr lang="en-US" altLang="zh-CN" sz="2000" dirty="0" smtClean="0">
                <a:solidFill>
                  <a:srgbClr val="00B050"/>
                </a:solidFill>
              </a:rPr>
              <a:t>10ml</a:t>
            </a:r>
            <a:r>
              <a:rPr lang="zh-CN" altLang="en-US" sz="2000" dirty="0" smtClean="0">
                <a:solidFill>
                  <a:srgbClr val="00B050"/>
                </a:solidFill>
              </a:rPr>
              <a:t>，按摩面部</a:t>
            </a:r>
            <a:endParaRPr lang="en-US" altLang="zh-CN" sz="2000" dirty="0" smtClean="0">
              <a:solidFill>
                <a:srgbClr val="00B050"/>
              </a:solidFill>
            </a:endParaRPr>
          </a:p>
          <a:p>
            <a:pPr>
              <a:lnSpc>
                <a:spcPct val="150000"/>
              </a:lnSpc>
            </a:pPr>
            <a:r>
              <a:rPr lang="zh-CN" altLang="en-US" sz="2000" b="1" dirty="0" smtClean="0">
                <a:solidFill>
                  <a:srgbClr val="7030A0"/>
                </a:solidFill>
              </a:rPr>
              <a:t>缓解便秘</a:t>
            </a:r>
            <a:r>
              <a:rPr lang="zh-CN" altLang="en-US" sz="2000" dirty="0" smtClean="0">
                <a:solidFill>
                  <a:srgbClr val="7030A0"/>
                </a:solidFill>
              </a:rPr>
              <a:t>：柠檬</a:t>
            </a:r>
            <a:r>
              <a:rPr lang="en-US" altLang="zh-CN" sz="2000" dirty="0" smtClean="0">
                <a:solidFill>
                  <a:srgbClr val="7030A0"/>
                </a:solidFill>
              </a:rPr>
              <a:t>6</a:t>
            </a:r>
            <a:r>
              <a:rPr lang="zh-CN" altLang="en-US" sz="2000" dirty="0" smtClean="0">
                <a:solidFill>
                  <a:srgbClr val="7030A0"/>
                </a:solidFill>
              </a:rPr>
              <a:t>滴</a:t>
            </a:r>
            <a:r>
              <a:rPr lang="en-US" altLang="zh-CN" sz="2000" dirty="0" smtClean="0">
                <a:solidFill>
                  <a:srgbClr val="7030A0"/>
                </a:solidFill>
              </a:rPr>
              <a:t>+</a:t>
            </a:r>
            <a:r>
              <a:rPr lang="zh-CN" altLang="en-US" sz="2000" dirty="0" smtClean="0">
                <a:solidFill>
                  <a:srgbClr val="7030A0"/>
                </a:solidFill>
              </a:rPr>
              <a:t>薄荷</a:t>
            </a:r>
            <a:r>
              <a:rPr lang="en-US" altLang="zh-CN" sz="2000" dirty="0" smtClean="0">
                <a:solidFill>
                  <a:srgbClr val="7030A0"/>
                </a:solidFill>
              </a:rPr>
              <a:t>6</a:t>
            </a:r>
            <a:r>
              <a:rPr lang="zh-CN" altLang="en-US" sz="2000" dirty="0" smtClean="0">
                <a:solidFill>
                  <a:srgbClr val="7030A0"/>
                </a:solidFill>
              </a:rPr>
              <a:t>滴</a:t>
            </a:r>
            <a:r>
              <a:rPr lang="en-US" altLang="zh-CN" sz="2000" dirty="0" smtClean="0">
                <a:solidFill>
                  <a:srgbClr val="7030A0"/>
                </a:solidFill>
              </a:rPr>
              <a:t>+</a:t>
            </a:r>
            <a:r>
              <a:rPr lang="zh-CN" altLang="en-US" sz="2000" dirty="0" smtClean="0">
                <a:solidFill>
                  <a:srgbClr val="7030A0"/>
                </a:solidFill>
              </a:rPr>
              <a:t>荷荷巴油</a:t>
            </a:r>
            <a:r>
              <a:rPr lang="en-US" altLang="zh-CN" sz="2000" dirty="0" smtClean="0">
                <a:solidFill>
                  <a:srgbClr val="7030A0"/>
                </a:solidFill>
              </a:rPr>
              <a:t>10ml</a:t>
            </a:r>
            <a:r>
              <a:rPr lang="zh-CN" altLang="en-US" sz="2000" dirty="0" smtClean="0">
                <a:solidFill>
                  <a:srgbClr val="7030A0"/>
                </a:solidFill>
              </a:rPr>
              <a:t>，顺时针按摩小腹</a:t>
            </a:r>
            <a:endParaRPr lang="en-US" altLang="zh-CN" sz="2000" dirty="0" smtClean="0">
              <a:solidFill>
                <a:srgbClr val="7030A0"/>
              </a:solidFill>
            </a:endParaRPr>
          </a:p>
          <a:p>
            <a:pPr>
              <a:lnSpc>
                <a:spcPct val="150000"/>
              </a:lnSpc>
            </a:pPr>
            <a:r>
              <a:rPr lang="zh-CN" altLang="en-US" sz="2000" b="1" dirty="0" smtClean="0">
                <a:solidFill>
                  <a:srgbClr val="00B050"/>
                </a:solidFill>
              </a:rPr>
              <a:t>流行性感冒：</a:t>
            </a:r>
            <a:r>
              <a:rPr lang="zh-CN" altLang="en-US" sz="2000" dirty="0" smtClean="0">
                <a:solidFill>
                  <a:srgbClr val="00B050"/>
                </a:solidFill>
              </a:rPr>
              <a:t>柠檬</a:t>
            </a:r>
            <a:r>
              <a:rPr lang="en-US" altLang="zh-CN" sz="2000" dirty="0" smtClean="0">
                <a:solidFill>
                  <a:srgbClr val="00B050"/>
                </a:solidFill>
              </a:rPr>
              <a:t>5</a:t>
            </a:r>
            <a:r>
              <a:rPr lang="zh-CN" altLang="en-US" sz="2000" dirty="0" smtClean="0">
                <a:solidFill>
                  <a:srgbClr val="00B050"/>
                </a:solidFill>
              </a:rPr>
              <a:t>滴</a:t>
            </a:r>
            <a:r>
              <a:rPr lang="en-US" altLang="zh-CN" sz="2000" dirty="0" smtClean="0">
                <a:solidFill>
                  <a:srgbClr val="00B050"/>
                </a:solidFill>
              </a:rPr>
              <a:t>+</a:t>
            </a:r>
            <a:r>
              <a:rPr lang="zh-CN" altLang="en-US" sz="2000" dirty="0" smtClean="0">
                <a:solidFill>
                  <a:srgbClr val="00B050"/>
                </a:solidFill>
              </a:rPr>
              <a:t>尤加利</a:t>
            </a:r>
            <a:r>
              <a:rPr lang="en-US" altLang="zh-CN" sz="2000" dirty="0" smtClean="0">
                <a:solidFill>
                  <a:srgbClr val="00B050"/>
                </a:solidFill>
              </a:rPr>
              <a:t>4</a:t>
            </a:r>
            <a:r>
              <a:rPr lang="zh-CN" altLang="en-US" sz="2000" dirty="0" smtClean="0">
                <a:solidFill>
                  <a:srgbClr val="00B050"/>
                </a:solidFill>
              </a:rPr>
              <a:t>滴</a:t>
            </a:r>
            <a:r>
              <a:rPr lang="en-US" altLang="zh-CN" sz="2000" dirty="0" smtClean="0">
                <a:solidFill>
                  <a:srgbClr val="00B050"/>
                </a:solidFill>
              </a:rPr>
              <a:t>+</a:t>
            </a:r>
            <a:r>
              <a:rPr lang="zh-CN" altLang="en-US" sz="2000" dirty="0" smtClean="0">
                <a:solidFill>
                  <a:srgbClr val="00B050"/>
                </a:solidFill>
              </a:rPr>
              <a:t>薰衣草</a:t>
            </a:r>
            <a:r>
              <a:rPr lang="en-US" altLang="zh-CN" sz="2000" dirty="0" smtClean="0">
                <a:solidFill>
                  <a:srgbClr val="00B050"/>
                </a:solidFill>
              </a:rPr>
              <a:t>5</a:t>
            </a:r>
            <a:r>
              <a:rPr lang="zh-CN" altLang="en-US" sz="2000" dirty="0" smtClean="0">
                <a:solidFill>
                  <a:srgbClr val="00B050"/>
                </a:solidFill>
              </a:rPr>
              <a:t>滴，熏香</a:t>
            </a:r>
            <a:endParaRPr lang="en-US" altLang="zh-CN" sz="2000" dirty="0" smtClean="0">
              <a:solidFill>
                <a:srgbClr val="00B050"/>
              </a:solidFill>
            </a:endParaRPr>
          </a:p>
          <a:p>
            <a:pPr>
              <a:lnSpc>
                <a:spcPct val="150000"/>
              </a:lnSpc>
            </a:pPr>
            <a:r>
              <a:rPr lang="zh-CN" altLang="en-US" sz="2000" b="1" dirty="0" smtClean="0">
                <a:solidFill>
                  <a:srgbClr val="7030A0"/>
                </a:solidFill>
              </a:rPr>
              <a:t>愉悦心情：</a:t>
            </a:r>
            <a:r>
              <a:rPr lang="zh-CN" altLang="en-US" sz="2000" dirty="0" smtClean="0">
                <a:solidFill>
                  <a:srgbClr val="7030A0"/>
                </a:solidFill>
              </a:rPr>
              <a:t>柠檬</a:t>
            </a:r>
            <a:r>
              <a:rPr lang="en-US" altLang="zh-CN" sz="2000" dirty="0" smtClean="0">
                <a:solidFill>
                  <a:srgbClr val="7030A0"/>
                </a:solidFill>
              </a:rPr>
              <a:t>8</a:t>
            </a:r>
            <a:r>
              <a:rPr lang="zh-CN" altLang="en-US" sz="2000" dirty="0" smtClean="0">
                <a:solidFill>
                  <a:srgbClr val="7030A0"/>
                </a:solidFill>
              </a:rPr>
              <a:t>滴</a:t>
            </a:r>
            <a:r>
              <a:rPr lang="en-US" altLang="zh-CN" sz="2000" dirty="0" smtClean="0">
                <a:solidFill>
                  <a:srgbClr val="7030A0"/>
                </a:solidFill>
              </a:rPr>
              <a:t>+</a:t>
            </a:r>
            <a:r>
              <a:rPr lang="zh-CN" altLang="en-US" sz="2000" dirty="0" smtClean="0">
                <a:solidFill>
                  <a:srgbClr val="7030A0"/>
                </a:solidFill>
              </a:rPr>
              <a:t>薰衣草</a:t>
            </a:r>
            <a:r>
              <a:rPr lang="en-US" altLang="zh-CN" sz="2000" dirty="0" smtClean="0">
                <a:solidFill>
                  <a:srgbClr val="7030A0"/>
                </a:solidFill>
              </a:rPr>
              <a:t>4</a:t>
            </a:r>
            <a:r>
              <a:rPr lang="zh-CN" altLang="en-US" sz="2000" dirty="0" smtClean="0">
                <a:solidFill>
                  <a:srgbClr val="7030A0"/>
                </a:solidFill>
              </a:rPr>
              <a:t>滴，熏香</a:t>
            </a:r>
            <a:endParaRPr lang="en-US" altLang="zh-CN" sz="2000" dirty="0" smtClean="0">
              <a:solidFill>
                <a:srgbClr val="7030A0"/>
              </a:solidFill>
            </a:endParaRPr>
          </a:p>
          <a:p>
            <a:pPr>
              <a:lnSpc>
                <a:spcPct val="150000"/>
              </a:lnSpc>
            </a:pPr>
            <a:r>
              <a:rPr lang="zh-CN" altLang="en-US" sz="2000" b="1" dirty="0" smtClean="0">
                <a:solidFill>
                  <a:srgbClr val="00B050"/>
                </a:solidFill>
              </a:rPr>
              <a:t>集中注意力：</a:t>
            </a:r>
            <a:r>
              <a:rPr lang="zh-CN" altLang="en-US" sz="2000" dirty="0" smtClean="0">
                <a:solidFill>
                  <a:srgbClr val="00B050"/>
                </a:solidFill>
              </a:rPr>
              <a:t>柠檬</a:t>
            </a:r>
            <a:r>
              <a:rPr lang="en-US" altLang="zh-CN" sz="2000" dirty="0" smtClean="0">
                <a:solidFill>
                  <a:srgbClr val="00B050"/>
                </a:solidFill>
              </a:rPr>
              <a:t>6</a:t>
            </a:r>
            <a:r>
              <a:rPr lang="zh-CN" altLang="en-US" sz="2000" dirty="0" smtClean="0">
                <a:solidFill>
                  <a:srgbClr val="00B050"/>
                </a:solidFill>
              </a:rPr>
              <a:t>滴</a:t>
            </a:r>
            <a:r>
              <a:rPr lang="en-US" altLang="zh-CN" sz="2000" dirty="0" smtClean="0">
                <a:solidFill>
                  <a:srgbClr val="00B050"/>
                </a:solidFill>
              </a:rPr>
              <a:t>+</a:t>
            </a:r>
            <a:r>
              <a:rPr lang="zh-CN" altLang="en-US" sz="2000" dirty="0" smtClean="0">
                <a:solidFill>
                  <a:srgbClr val="00B050"/>
                </a:solidFill>
              </a:rPr>
              <a:t>甜橙</a:t>
            </a:r>
            <a:r>
              <a:rPr lang="en-US" altLang="zh-CN" sz="2000" dirty="0" smtClean="0">
                <a:solidFill>
                  <a:srgbClr val="00B050"/>
                </a:solidFill>
              </a:rPr>
              <a:t>4</a:t>
            </a:r>
            <a:r>
              <a:rPr lang="zh-CN" altLang="en-US" sz="2000" dirty="0" smtClean="0">
                <a:solidFill>
                  <a:srgbClr val="00B050"/>
                </a:solidFill>
              </a:rPr>
              <a:t>滴</a:t>
            </a:r>
            <a:r>
              <a:rPr lang="en-US" altLang="zh-CN" sz="2000" dirty="0" smtClean="0">
                <a:solidFill>
                  <a:srgbClr val="00B050"/>
                </a:solidFill>
              </a:rPr>
              <a:t>+</a:t>
            </a:r>
            <a:r>
              <a:rPr lang="zh-CN" altLang="en-US" sz="2000" dirty="0" smtClean="0">
                <a:solidFill>
                  <a:srgbClr val="00B050"/>
                </a:solidFill>
              </a:rPr>
              <a:t>迷迭香</a:t>
            </a:r>
            <a:r>
              <a:rPr lang="en-US" altLang="zh-CN" sz="2000" dirty="0" smtClean="0">
                <a:solidFill>
                  <a:srgbClr val="00B050"/>
                </a:solidFill>
              </a:rPr>
              <a:t>2</a:t>
            </a:r>
            <a:r>
              <a:rPr lang="zh-CN" altLang="en-US" sz="2000" dirty="0" smtClean="0">
                <a:solidFill>
                  <a:srgbClr val="00B050"/>
                </a:solidFill>
              </a:rPr>
              <a:t>滴，熏香</a:t>
            </a:r>
            <a:endParaRPr lang="en-US" altLang="zh-CN" sz="2000" dirty="0" smtClean="0">
              <a:solidFill>
                <a:srgbClr val="00B050"/>
              </a:solidFill>
            </a:endParaRPr>
          </a:p>
          <a:p>
            <a:pPr>
              <a:lnSpc>
                <a:spcPct val="150000"/>
              </a:lnSpc>
            </a:pPr>
            <a:r>
              <a:rPr lang="zh-CN" altLang="en-US" sz="2000" b="1" dirty="0" smtClean="0">
                <a:solidFill>
                  <a:srgbClr val="7030A0"/>
                </a:solidFill>
              </a:rPr>
              <a:t>清新口气：</a:t>
            </a:r>
            <a:r>
              <a:rPr lang="zh-CN" altLang="en-US" sz="2000" dirty="0" smtClean="0">
                <a:solidFill>
                  <a:srgbClr val="7030A0"/>
                </a:solidFill>
              </a:rPr>
              <a:t>柠檬</a:t>
            </a:r>
            <a:r>
              <a:rPr lang="en-US" altLang="zh-CN" sz="2000" dirty="0" smtClean="0">
                <a:solidFill>
                  <a:srgbClr val="7030A0"/>
                </a:solidFill>
              </a:rPr>
              <a:t>2</a:t>
            </a:r>
            <a:r>
              <a:rPr lang="zh-CN" altLang="en-US" sz="2000" dirty="0" smtClean="0">
                <a:solidFill>
                  <a:srgbClr val="7030A0"/>
                </a:solidFill>
              </a:rPr>
              <a:t>滴，与纯净水混匀，漱口</a:t>
            </a:r>
            <a:endParaRPr lang="zh-CN" altLang="en-US" sz="2000" dirty="0">
              <a:solidFill>
                <a:srgbClr val="7030A0"/>
              </a:solidFill>
            </a:endParaRPr>
          </a:p>
        </p:txBody>
      </p:sp>
    </p:spTree>
    <p:extLst>
      <p:ext uri="{BB962C8B-B14F-4D97-AF65-F5344CB8AC3E}">
        <p14:creationId xmlns="" xmlns:p14="http://schemas.microsoft.com/office/powerpoint/2010/main" val="22619802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a:xfrm>
            <a:off x="2267744" y="188640"/>
            <a:ext cx="4114800" cy="1143000"/>
          </a:xfrm>
        </p:spPr>
        <p:txBody>
          <a:bodyPr>
            <a:normAutofit/>
          </a:bodyPr>
          <a:lstStyle/>
          <a:p>
            <a:r>
              <a:rPr lang="zh-CN" altLang="en-US" sz="4000" dirty="0" smtClean="0"/>
              <a:t>茶树的故事</a:t>
            </a:r>
            <a:endParaRPr lang="zh-CN" altLang="en-US" sz="4000" dirty="0"/>
          </a:p>
        </p:txBody>
      </p:sp>
      <p:sp>
        <p:nvSpPr>
          <p:cNvPr id="4" name="矩形 3"/>
          <p:cNvSpPr/>
          <p:nvPr/>
        </p:nvSpPr>
        <p:spPr>
          <a:xfrm>
            <a:off x="1115616" y="1196752"/>
            <a:ext cx="4248472" cy="2400657"/>
          </a:xfrm>
          <a:prstGeom prst="rect">
            <a:avLst/>
          </a:prstGeom>
        </p:spPr>
        <p:txBody>
          <a:bodyPr wrap="square">
            <a:spAutoFit/>
          </a:bodyPr>
          <a:lstStyle/>
          <a:p>
            <a:pPr>
              <a:lnSpc>
                <a:spcPts val="3600"/>
              </a:lnSpc>
            </a:pPr>
            <a:r>
              <a:rPr lang="zh-CN" altLang="en-US" dirty="0" smtClean="0">
                <a:solidFill>
                  <a:schemeClr val="tx1">
                    <a:lumMod val="85000"/>
                    <a:lumOff val="15000"/>
                  </a:schemeClr>
                </a:solidFill>
              </a:rPr>
              <a:t>       原产于澳洲，</a:t>
            </a:r>
            <a:r>
              <a:rPr lang="en-US" altLang="zh-CN" dirty="0" smtClean="0">
                <a:solidFill>
                  <a:schemeClr val="tx1">
                    <a:lumMod val="85000"/>
                    <a:lumOff val="15000"/>
                  </a:schemeClr>
                </a:solidFill>
              </a:rPr>
              <a:t>1770</a:t>
            </a:r>
            <a:r>
              <a:rPr lang="zh-CN" altLang="en-US" dirty="0" smtClean="0">
                <a:solidFill>
                  <a:schemeClr val="tx1">
                    <a:lumMod val="85000"/>
                    <a:lumOff val="15000"/>
                  </a:schemeClr>
                </a:solidFill>
              </a:rPr>
              <a:t>年英国探险家詹姆斯</a:t>
            </a:r>
            <a:r>
              <a:rPr lang="en-US" altLang="zh-CN" dirty="0" smtClean="0">
                <a:solidFill>
                  <a:schemeClr val="tx1">
                    <a:lumMod val="85000"/>
                    <a:lumOff val="15000"/>
                  </a:schemeClr>
                </a:solidFill>
              </a:rPr>
              <a:t>·</a:t>
            </a:r>
            <a:r>
              <a:rPr lang="zh-CN" altLang="en-US" dirty="0" smtClean="0">
                <a:solidFill>
                  <a:schemeClr val="tx1">
                    <a:lumMod val="85000"/>
                    <a:lumOff val="15000"/>
                  </a:schemeClr>
                </a:solidFill>
              </a:rPr>
              <a:t>库克船长第一次登陆澳洲大陆时，发现当地土著人摘取树叶煮茶喝，于是称之为“茶树”，除此之外，当地人还用其缓解各种伤口和皮肤病。</a:t>
            </a:r>
            <a:endParaRPr lang="en-US" altLang="zh-CN" dirty="0" smtClean="0">
              <a:solidFill>
                <a:schemeClr val="tx1">
                  <a:lumMod val="85000"/>
                  <a:lumOff val="15000"/>
                </a:schemeClr>
              </a:solidFill>
            </a:endParaRPr>
          </a:p>
        </p:txBody>
      </p:sp>
      <p:pic>
        <p:nvPicPr>
          <p:cNvPr id="21506" name="Picture 2" descr="http://a1.att.hudong.com/14/83/01300000242726132782832453323.jpg"/>
          <p:cNvPicPr>
            <a:picLocks noChangeAspect="1" noChangeArrowheads="1"/>
          </p:cNvPicPr>
          <p:nvPr/>
        </p:nvPicPr>
        <p:blipFill>
          <a:blip r:embed="rId2" cstate="print"/>
          <a:srcRect/>
          <a:stretch>
            <a:fillRect/>
          </a:stretch>
        </p:blipFill>
        <p:spPr bwMode="auto">
          <a:xfrm>
            <a:off x="5724128" y="908720"/>
            <a:ext cx="2171669" cy="2736304"/>
          </a:xfrm>
          <a:prstGeom prst="rect">
            <a:avLst/>
          </a:prstGeom>
          <a:noFill/>
        </p:spPr>
      </p:pic>
      <p:sp>
        <p:nvSpPr>
          <p:cNvPr id="6" name="矩形 5"/>
          <p:cNvSpPr/>
          <p:nvPr/>
        </p:nvSpPr>
        <p:spPr>
          <a:xfrm>
            <a:off x="3275856" y="3789040"/>
            <a:ext cx="4608512" cy="1092607"/>
          </a:xfrm>
          <a:prstGeom prst="rect">
            <a:avLst/>
          </a:prstGeom>
        </p:spPr>
        <p:txBody>
          <a:bodyPr wrap="square">
            <a:spAutoFit/>
          </a:bodyPr>
          <a:lstStyle/>
          <a:p>
            <a:pPr>
              <a:lnSpc>
                <a:spcPts val="2600"/>
              </a:lnSpc>
            </a:pPr>
            <a:r>
              <a:rPr lang="en-US" altLang="zh-CN" dirty="0" smtClean="0">
                <a:solidFill>
                  <a:srgbClr val="00B050"/>
                </a:solidFill>
              </a:rPr>
              <a:t>      1923</a:t>
            </a:r>
            <a:r>
              <a:rPr lang="zh-CN" altLang="en-US" dirty="0" smtClean="0">
                <a:solidFill>
                  <a:srgbClr val="00B050"/>
                </a:solidFill>
              </a:rPr>
              <a:t>年，澳大利亚化学家潘佛德博士发现茶树精油抑菌效果比其他消毒产品效果更好，且温和无刺激</a:t>
            </a:r>
            <a:endParaRPr lang="en-US" altLang="zh-CN" dirty="0" smtClean="0">
              <a:solidFill>
                <a:srgbClr val="00B050"/>
              </a:solidFill>
            </a:endParaRPr>
          </a:p>
        </p:txBody>
      </p:sp>
      <p:sp>
        <p:nvSpPr>
          <p:cNvPr id="7" name="矩形 6"/>
          <p:cNvSpPr/>
          <p:nvPr/>
        </p:nvSpPr>
        <p:spPr>
          <a:xfrm>
            <a:off x="3275856" y="4941168"/>
            <a:ext cx="5184576" cy="1477328"/>
          </a:xfrm>
          <a:prstGeom prst="rect">
            <a:avLst/>
          </a:prstGeom>
        </p:spPr>
        <p:txBody>
          <a:bodyPr wrap="square">
            <a:spAutoFit/>
          </a:bodyPr>
          <a:lstStyle/>
          <a:p>
            <a:pPr>
              <a:lnSpc>
                <a:spcPts val="3600"/>
              </a:lnSpc>
            </a:pPr>
            <a:r>
              <a:rPr lang="zh-CN" altLang="en-US" dirty="0" smtClean="0">
                <a:solidFill>
                  <a:schemeClr val="tx1">
                    <a:lumMod val="85000"/>
                    <a:lumOff val="15000"/>
                  </a:schemeClr>
                </a:solidFill>
              </a:rPr>
              <a:t>       二战期间，法国军医珍</a:t>
            </a:r>
            <a:r>
              <a:rPr lang="en-US" altLang="zh-CN" dirty="0" smtClean="0">
                <a:solidFill>
                  <a:schemeClr val="tx1">
                    <a:lumMod val="85000"/>
                    <a:lumOff val="15000"/>
                  </a:schemeClr>
                </a:solidFill>
              </a:rPr>
              <a:t>·</a:t>
            </a:r>
            <a:r>
              <a:rPr lang="zh-CN" altLang="en-US" dirty="0" smtClean="0">
                <a:solidFill>
                  <a:schemeClr val="tx1">
                    <a:lumMod val="85000"/>
                    <a:lumOff val="15000"/>
                  </a:schemeClr>
                </a:solidFill>
              </a:rPr>
              <a:t>瓦耐将茶树精油用于战地伤口感染处理，而由他接收处理的伤员，无一例死亡。因此茶树精油又被誉为“战地医生”。</a:t>
            </a:r>
            <a:endParaRPr lang="zh-CN" altLang="en-US" dirty="0">
              <a:solidFill>
                <a:schemeClr val="tx1">
                  <a:lumMod val="85000"/>
                  <a:lumOff val="15000"/>
                </a:schemeClr>
              </a:solidFill>
            </a:endParaRPr>
          </a:p>
        </p:txBody>
      </p:sp>
      <p:sp>
        <p:nvSpPr>
          <p:cNvPr id="21508" name="AutoShape 4" descr="http://img2.imgtn.bdimg.com/it/u=3609129228,3663955026&amp;fm=21&amp;gp=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pic>
        <p:nvPicPr>
          <p:cNvPr id="21510" name="Picture 6" descr="http://www.jyim.net/uploads/allimg/150602/1-15060214261b11.jpg"/>
          <p:cNvPicPr>
            <a:picLocks noChangeAspect="1" noChangeArrowheads="1"/>
          </p:cNvPicPr>
          <p:nvPr/>
        </p:nvPicPr>
        <p:blipFill>
          <a:blip r:embed="rId3" cstate="print"/>
          <a:srcRect/>
          <a:stretch>
            <a:fillRect/>
          </a:stretch>
        </p:blipFill>
        <p:spPr bwMode="auto">
          <a:xfrm>
            <a:off x="539552" y="3861048"/>
            <a:ext cx="2641476" cy="2641476"/>
          </a:xfrm>
          <a:prstGeom prst="rect">
            <a:avLst/>
          </a:prstGeom>
          <a:noFill/>
        </p:spPr>
      </p:pic>
    </p:spTree>
    <p:extLst>
      <p:ext uri="{BB962C8B-B14F-4D97-AF65-F5344CB8AC3E}">
        <p14:creationId xmlns="" xmlns:p14="http://schemas.microsoft.com/office/powerpoint/2010/main" val="9279560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sz="4000" dirty="0" smtClean="0"/>
              <a:t>茶树</a:t>
            </a:r>
            <a:r>
              <a:rPr lang="en-US" altLang="zh-CN" sz="4000" dirty="0" smtClean="0"/>
              <a:t>——</a:t>
            </a:r>
            <a:r>
              <a:rPr lang="zh-CN" altLang="en-US" sz="4000" dirty="0" smtClean="0"/>
              <a:t>天然杀菌剂</a:t>
            </a:r>
            <a:endParaRPr lang="zh-CN" altLang="en-US" sz="4000" dirty="0"/>
          </a:p>
        </p:txBody>
      </p:sp>
      <p:pic>
        <p:nvPicPr>
          <p:cNvPr id="4" name="内容占位符 3" descr="800px-Melaleuca_alternifolia_(Maria_Serena).jpg"/>
          <p:cNvPicPr>
            <a:picLocks noChangeAspect="1"/>
          </p:cNvPicPr>
          <p:nvPr/>
        </p:nvPicPr>
        <p:blipFill>
          <a:blip r:embed="rId2" cstate="print"/>
          <a:stretch>
            <a:fillRect/>
          </a:stretch>
        </p:blipFill>
        <p:spPr>
          <a:xfrm>
            <a:off x="1547664" y="1412776"/>
            <a:ext cx="3165843" cy="2374382"/>
          </a:xfrm>
          <a:prstGeom prst="rect">
            <a:avLst/>
          </a:prstGeom>
          <a:ln>
            <a:noFill/>
          </a:ln>
          <a:effectLst>
            <a:softEdge rad="112500"/>
          </a:effectLst>
        </p:spPr>
      </p:pic>
      <p:sp>
        <p:nvSpPr>
          <p:cNvPr id="6" name="矩形 5"/>
          <p:cNvSpPr/>
          <p:nvPr/>
        </p:nvSpPr>
        <p:spPr>
          <a:xfrm>
            <a:off x="2051720" y="4005064"/>
            <a:ext cx="4357718" cy="2354491"/>
          </a:xfrm>
          <a:prstGeom prst="rect">
            <a:avLst/>
          </a:prstGeom>
        </p:spPr>
        <p:txBody>
          <a:bodyPr wrap="square">
            <a:spAutoFit/>
          </a:bodyPr>
          <a:lstStyle/>
          <a:p>
            <a:pPr>
              <a:lnSpc>
                <a:spcPct val="150000"/>
              </a:lnSpc>
              <a:buClr>
                <a:schemeClr val="accent1"/>
              </a:buClr>
              <a:buFont typeface="Wingdings" pitchFamily="2" charset="2"/>
              <a:buChar char="Ø"/>
            </a:pPr>
            <a:r>
              <a:rPr lang="zh-CN" altLang="en-US" sz="1400" dirty="0" smtClean="0"/>
              <a:t>植物科属：桃金娘科</a:t>
            </a:r>
            <a:endParaRPr lang="en-US" altLang="zh-CN" sz="1400" dirty="0" smtClean="0"/>
          </a:p>
          <a:p>
            <a:pPr>
              <a:lnSpc>
                <a:spcPct val="150000"/>
              </a:lnSpc>
              <a:buClr>
                <a:schemeClr val="accent1"/>
              </a:buClr>
              <a:buFont typeface="Wingdings" pitchFamily="2" charset="2"/>
              <a:buChar char="Ø"/>
            </a:pPr>
            <a:r>
              <a:rPr lang="zh-CN" altLang="en-US" sz="1400" dirty="0" smtClean="0"/>
              <a:t>植物形态：常绿乔木、粗壮、生长速度快。通常以灌木方式种植，高约一米半，柳叶形叶片，白色的花朵散发强烈的芳香，树皮犹如纸片，因而又称纸茶树</a:t>
            </a:r>
            <a:endParaRPr lang="en-US" altLang="zh-CN" sz="1400" dirty="0" smtClean="0"/>
          </a:p>
          <a:p>
            <a:pPr>
              <a:lnSpc>
                <a:spcPct val="150000"/>
              </a:lnSpc>
              <a:buClr>
                <a:schemeClr val="accent1"/>
              </a:buClr>
              <a:buFont typeface="Wingdings" pitchFamily="2" charset="2"/>
              <a:buChar char="Ø"/>
            </a:pPr>
            <a:r>
              <a:rPr lang="zh-CN" altLang="en-US" sz="1400" dirty="0" smtClean="0"/>
              <a:t>主要产地：澳洲</a:t>
            </a:r>
            <a:endParaRPr lang="en-US" altLang="zh-CN" sz="1400" dirty="0" smtClean="0"/>
          </a:p>
          <a:p>
            <a:pPr>
              <a:lnSpc>
                <a:spcPct val="150000"/>
              </a:lnSpc>
              <a:buClr>
                <a:schemeClr val="accent1"/>
              </a:buClr>
              <a:buFont typeface="Wingdings" pitchFamily="2" charset="2"/>
              <a:buChar char="Ø"/>
            </a:pPr>
            <a:r>
              <a:rPr lang="zh-CN" altLang="en-US" sz="1400" dirty="0" smtClean="0"/>
              <a:t>萃取部位：嫩枝与叶</a:t>
            </a:r>
            <a:endParaRPr lang="en-US" altLang="zh-CN" sz="1400" dirty="0" smtClean="0"/>
          </a:p>
          <a:p>
            <a:pPr>
              <a:lnSpc>
                <a:spcPct val="150000"/>
              </a:lnSpc>
              <a:buClr>
                <a:schemeClr val="accent1"/>
              </a:buClr>
              <a:buFont typeface="Wingdings" pitchFamily="2" charset="2"/>
              <a:buChar char="Ø"/>
            </a:pPr>
            <a:r>
              <a:rPr lang="zh-CN" altLang="en-US" sz="1400" dirty="0" smtClean="0"/>
              <a:t>萃取方法：水蒸气蒸馏法</a:t>
            </a:r>
            <a:endParaRPr lang="en-US" altLang="zh-CN" sz="1400" dirty="0" smtClean="0"/>
          </a:p>
        </p:txBody>
      </p:sp>
      <p:pic>
        <p:nvPicPr>
          <p:cNvPr id="7" name="图片 6" descr="MelaleucaAlternifoliaEssOil.png"/>
          <p:cNvPicPr>
            <a:picLocks noChangeAspect="1"/>
          </p:cNvPicPr>
          <p:nvPr/>
        </p:nvPicPr>
        <p:blipFill>
          <a:blip r:embed="rId3" cstate="print"/>
          <a:srcRect t="13541"/>
          <a:stretch>
            <a:fillRect/>
          </a:stretch>
        </p:blipFill>
        <p:spPr>
          <a:xfrm>
            <a:off x="5371877" y="1574978"/>
            <a:ext cx="1643074" cy="2121990"/>
          </a:xfrm>
          <a:prstGeom prst="ellipse">
            <a:avLst/>
          </a:prstGeom>
          <a:ln>
            <a:noFill/>
          </a:ln>
          <a:effectLst>
            <a:softEdge rad="112500"/>
          </a:effectLst>
        </p:spPr>
      </p:pic>
      <p:sp>
        <p:nvSpPr>
          <p:cNvPr id="8" name="TextBox 7"/>
          <p:cNvSpPr txBox="1"/>
          <p:nvPr/>
        </p:nvSpPr>
        <p:spPr>
          <a:xfrm>
            <a:off x="4499992" y="3255367"/>
            <a:ext cx="3356446" cy="461665"/>
          </a:xfrm>
          <a:prstGeom prst="rect">
            <a:avLst/>
          </a:prstGeom>
          <a:noFill/>
        </p:spPr>
        <p:txBody>
          <a:bodyPr wrap="square" rtlCol="0">
            <a:spAutoFit/>
          </a:bodyPr>
          <a:lstStyle/>
          <a:p>
            <a:pPr algn="ctr"/>
            <a:r>
              <a:rPr lang="zh-CN" altLang="en-US" sz="1200" b="1" dirty="0" smtClean="0"/>
              <a:t>茶树</a:t>
            </a:r>
            <a:endParaRPr lang="zh-CN" altLang="en-US" sz="1200" dirty="0" smtClean="0"/>
          </a:p>
          <a:p>
            <a:pPr algn="ctr"/>
            <a:r>
              <a:rPr lang="en-US" altLang="zh-CN" sz="1200" b="1" i="1" dirty="0" err="1" smtClean="0"/>
              <a:t>Melaleuca</a:t>
            </a:r>
            <a:r>
              <a:rPr lang="en-US" altLang="zh-CN" sz="1200" b="1" i="1" dirty="0" smtClean="0"/>
              <a:t> </a:t>
            </a:r>
            <a:r>
              <a:rPr lang="en-US" altLang="zh-CN" sz="1200" b="1" i="1" dirty="0" err="1" smtClean="0"/>
              <a:t>alternifolia</a:t>
            </a:r>
            <a:endParaRPr lang="zh-CN" altLang="en-US" sz="1200" b="1" i="1" dirty="0"/>
          </a:p>
        </p:txBody>
      </p:sp>
    </p:spTree>
    <p:extLst>
      <p:ext uri="{BB962C8B-B14F-4D97-AF65-F5344CB8AC3E}">
        <p14:creationId xmlns="" xmlns:p14="http://schemas.microsoft.com/office/powerpoint/2010/main" val="8538896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t>重点功效</a:t>
            </a:r>
            <a:endParaRPr lang="zh-CN" altLang="en-US" dirty="0"/>
          </a:p>
        </p:txBody>
      </p:sp>
      <p:sp>
        <p:nvSpPr>
          <p:cNvPr id="4" name="内容占位符 1"/>
          <p:cNvSpPr txBox="1">
            <a:spLocks/>
          </p:cNvSpPr>
          <p:nvPr/>
        </p:nvSpPr>
        <p:spPr>
          <a:xfrm>
            <a:off x="825624" y="1789346"/>
            <a:ext cx="4394448" cy="3079814"/>
          </a:xfrm>
          <a:prstGeom prst="rect">
            <a:avLst/>
          </a:prstGeom>
        </p:spPr>
        <p:txBody>
          <a:bodyPr vert="horz">
            <a:normAutofit/>
          </a:bodyPr>
          <a:lstStyle/>
          <a:p>
            <a:pPr marL="365760" marR="0" lvl="0" indent="-256032" algn="l" defTabSz="914400" rtl="0" eaLnBrk="1" fontAlgn="auto" latinLnBrk="0" hangingPunct="1">
              <a:lnSpc>
                <a:spcPct val="150000"/>
              </a:lnSpc>
              <a:spcBef>
                <a:spcPts val="400"/>
              </a:spcBef>
              <a:spcAft>
                <a:spcPts val="0"/>
              </a:spcAft>
              <a:buClr>
                <a:schemeClr val="accent1"/>
              </a:buClr>
              <a:buSzPct val="68000"/>
              <a:buFont typeface="Wingdings 3"/>
              <a:buChar char=""/>
              <a:tabLst/>
              <a:defRPr/>
            </a:pPr>
            <a:r>
              <a:rPr kumimoji="0" lang="zh-CN" altLang="en-US" sz="2400" b="0" i="0" u="none" strike="noStrike" kern="1200" cap="none" spc="0" normalizeH="0" baseline="0" noProof="0" dirty="0" smtClean="0">
                <a:ln>
                  <a:noFill/>
                </a:ln>
                <a:solidFill>
                  <a:srgbClr val="00B050"/>
                </a:solidFill>
                <a:effectLst/>
                <a:uLnTx/>
                <a:uFillTx/>
                <a:latin typeface="+mn-lt"/>
                <a:ea typeface="+mn-ea"/>
                <a:cs typeface="+mn-cs"/>
              </a:rPr>
              <a:t>护肤</a:t>
            </a:r>
            <a:endParaRPr kumimoji="0" lang="en-US" altLang="zh-CN" sz="2400" b="0" i="0" u="none" strike="noStrike" kern="1200" cap="none" spc="0" normalizeH="0" baseline="0" noProof="0" dirty="0" smtClean="0">
              <a:ln>
                <a:noFill/>
              </a:ln>
              <a:solidFill>
                <a:srgbClr val="00B050"/>
              </a:solidFill>
              <a:effectLst/>
              <a:uLnTx/>
              <a:uFillTx/>
              <a:latin typeface="+mn-lt"/>
              <a:ea typeface="+mn-ea"/>
              <a:cs typeface="+mn-cs"/>
            </a:endParaRPr>
          </a:p>
          <a:p>
            <a:pPr marL="621792" marR="0" lvl="1" indent="-228600" algn="l" defTabSz="914400" rtl="0" eaLnBrk="1" fontAlgn="auto" latinLnBrk="0" hangingPunct="1">
              <a:lnSpc>
                <a:spcPct val="150000"/>
              </a:lnSpc>
              <a:spcBef>
                <a:spcPts val="324"/>
              </a:spcBef>
              <a:spcAft>
                <a:spcPts val="0"/>
              </a:spcAft>
              <a:buClr>
                <a:schemeClr val="accent1"/>
              </a:buClr>
              <a:buSzTx/>
              <a:buFont typeface="Verdana"/>
              <a:buChar char="◦"/>
              <a:tabLst/>
              <a:defRPr/>
            </a:pPr>
            <a:r>
              <a:rPr kumimoji="0" lang="zh-CN" altLang="en-US" sz="1400" b="0" i="0" u="none" strike="noStrike" kern="1200" cap="none" spc="0" normalizeH="0" baseline="0" noProof="0" dirty="0" smtClean="0">
                <a:ln>
                  <a:noFill/>
                </a:ln>
                <a:solidFill>
                  <a:srgbClr val="00B050"/>
                </a:solidFill>
                <a:effectLst/>
                <a:uLnTx/>
                <a:uFillTx/>
                <a:latin typeface="+mn-lt"/>
                <a:ea typeface="+mn-ea"/>
                <a:cs typeface="+mn-cs"/>
              </a:rPr>
              <a:t>祛痘、收敛毛孔、改善肤质</a:t>
            </a:r>
            <a:endParaRPr kumimoji="0" lang="en-US" altLang="zh-CN" sz="1400" b="0" i="0" u="none" strike="noStrike" kern="1200" cap="none" spc="0" normalizeH="0" baseline="0" noProof="0" dirty="0" smtClean="0">
              <a:ln>
                <a:noFill/>
              </a:ln>
              <a:solidFill>
                <a:srgbClr val="00B050"/>
              </a:solidFill>
              <a:effectLst/>
              <a:uLnTx/>
              <a:uFillTx/>
              <a:latin typeface="+mn-lt"/>
              <a:ea typeface="+mn-ea"/>
              <a:cs typeface="+mn-cs"/>
            </a:endParaRPr>
          </a:p>
          <a:p>
            <a:pPr marL="365760" marR="0" lvl="0" indent="-256032" algn="l" defTabSz="914400" rtl="0" eaLnBrk="1" fontAlgn="auto" latinLnBrk="0" hangingPunct="1">
              <a:lnSpc>
                <a:spcPct val="150000"/>
              </a:lnSpc>
              <a:spcBef>
                <a:spcPts val="400"/>
              </a:spcBef>
              <a:spcAft>
                <a:spcPts val="0"/>
              </a:spcAft>
              <a:buClr>
                <a:schemeClr val="accent1"/>
              </a:buClr>
              <a:buSzPct val="68000"/>
              <a:buFont typeface="Wingdings 3"/>
              <a:buChar char=""/>
              <a:tabLst/>
              <a:defRPr/>
            </a:pPr>
            <a:r>
              <a:rPr kumimoji="0" lang="zh-CN" altLang="en-US" sz="2400" b="0" i="0" u="none" strike="noStrike" kern="1200" cap="none" spc="0" normalizeH="0" baseline="0" noProof="0" dirty="0" smtClean="0">
                <a:ln>
                  <a:noFill/>
                </a:ln>
                <a:solidFill>
                  <a:srgbClr val="7030A0"/>
                </a:solidFill>
                <a:effectLst/>
                <a:uLnTx/>
                <a:uFillTx/>
                <a:latin typeface="+mn-lt"/>
                <a:ea typeface="+mn-ea"/>
                <a:cs typeface="+mn-cs"/>
              </a:rPr>
              <a:t>改善多种皮肤感染与炎症</a:t>
            </a:r>
            <a:endParaRPr kumimoji="0" lang="en-US" altLang="zh-CN" sz="1400" b="0" i="0" u="none" strike="noStrike" kern="1200" cap="none" spc="0" normalizeH="0" baseline="0" noProof="0" dirty="0" smtClean="0">
              <a:ln>
                <a:noFill/>
              </a:ln>
              <a:solidFill>
                <a:srgbClr val="7030A0"/>
              </a:solidFill>
              <a:effectLst/>
              <a:uLnTx/>
              <a:uFillTx/>
              <a:latin typeface="+mn-lt"/>
              <a:ea typeface="+mn-ea"/>
              <a:cs typeface="+mn-cs"/>
            </a:endParaRPr>
          </a:p>
          <a:p>
            <a:pPr marL="365760" marR="0" lvl="0" indent="-256032" algn="l" defTabSz="914400" rtl="0" eaLnBrk="1" fontAlgn="auto" latinLnBrk="0" hangingPunct="1">
              <a:lnSpc>
                <a:spcPct val="150000"/>
              </a:lnSpc>
              <a:spcBef>
                <a:spcPts val="400"/>
              </a:spcBef>
              <a:spcAft>
                <a:spcPts val="0"/>
              </a:spcAft>
              <a:buClr>
                <a:schemeClr val="accent1"/>
              </a:buClr>
              <a:buSzPct val="68000"/>
              <a:buFont typeface="Wingdings 3"/>
              <a:buChar char=""/>
              <a:tabLst/>
              <a:defRPr/>
            </a:pPr>
            <a:r>
              <a:rPr kumimoji="0" lang="zh-CN" altLang="en-US" sz="2400" b="0" i="0" u="none" strike="noStrike" kern="1200" cap="none" spc="0" normalizeH="0" baseline="0" noProof="0" dirty="0" smtClean="0">
                <a:ln>
                  <a:noFill/>
                </a:ln>
                <a:solidFill>
                  <a:srgbClr val="00B050"/>
                </a:solidFill>
                <a:effectLst/>
                <a:uLnTx/>
                <a:uFillTx/>
                <a:latin typeface="+mn-lt"/>
                <a:ea typeface="+mn-ea"/>
                <a:cs typeface="+mn-cs"/>
              </a:rPr>
              <a:t>天然杀菌剂</a:t>
            </a:r>
            <a:endParaRPr kumimoji="0" lang="en-US" altLang="zh-CN" sz="2400" b="0" i="0" u="none" strike="noStrike" kern="1200" cap="none" spc="0" normalizeH="0" baseline="0" noProof="0" dirty="0" smtClean="0">
              <a:ln>
                <a:noFill/>
              </a:ln>
              <a:solidFill>
                <a:srgbClr val="00B050"/>
              </a:solidFill>
              <a:effectLst/>
              <a:uLnTx/>
              <a:uFillTx/>
              <a:latin typeface="+mn-lt"/>
              <a:ea typeface="+mn-ea"/>
              <a:cs typeface="+mn-cs"/>
            </a:endParaRPr>
          </a:p>
          <a:p>
            <a:pPr marL="621792" marR="0" lvl="1" indent="-228600" algn="l" defTabSz="914400" rtl="0" eaLnBrk="1" fontAlgn="auto" latinLnBrk="0" hangingPunct="1">
              <a:lnSpc>
                <a:spcPct val="150000"/>
              </a:lnSpc>
              <a:spcBef>
                <a:spcPts val="324"/>
              </a:spcBef>
              <a:spcAft>
                <a:spcPts val="0"/>
              </a:spcAft>
              <a:buClr>
                <a:schemeClr val="accent1"/>
              </a:buClr>
              <a:buSzTx/>
              <a:buFont typeface="Verdana"/>
              <a:buChar char="◦"/>
              <a:tabLst/>
              <a:defRPr/>
            </a:pPr>
            <a:r>
              <a:rPr kumimoji="0" lang="zh-CN" altLang="en-US" sz="1400" b="0" i="0" u="none" strike="noStrike" kern="1200" cap="none" spc="0" normalizeH="0" baseline="0" noProof="0" dirty="0" smtClean="0">
                <a:ln>
                  <a:noFill/>
                </a:ln>
                <a:solidFill>
                  <a:srgbClr val="00B050"/>
                </a:solidFill>
                <a:effectLst/>
                <a:uLnTx/>
                <a:uFillTx/>
                <a:latin typeface="+mn-lt"/>
                <a:ea typeface="+mn-ea"/>
                <a:cs typeface="+mn-cs"/>
              </a:rPr>
              <a:t>抗感冒，提升免疫力</a:t>
            </a:r>
            <a:endParaRPr kumimoji="0" lang="en-US" altLang="zh-CN" sz="1400" b="0" i="0" u="none" strike="noStrike" kern="1200" cap="none" spc="0" normalizeH="0" baseline="0" noProof="0" dirty="0" smtClean="0">
              <a:ln>
                <a:noFill/>
              </a:ln>
              <a:solidFill>
                <a:srgbClr val="00B050"/>
              </a:solidFill>
              <a:effectLst/>
              <a:uLnTx/>
              <a:uFillTx/>
              <a:latin typeface="+mn-lt"/>
              <a:ea typeface="+mn-ea"/>
              <a:cs typeface="+mn-cs"/>
            </a:endParaRPr>
          </a:p>
          <a:p>
            <a:pPr marL="621792" marR="0" lvl="1" indent="-228600" algn="l" defTabSz="914400" rtl="0" eaLnBrk="1" fontAlgn="auto" latinLnBrk="0" hangingPunct="1">
              <a:lnSpc>
                <a:spcPct val="150000"/>
              </a:lnSpc>
              <a:spcBef>
                <a:spcPts val="324"/>
              </a:spcBef>
              <a:spcAft>
                <a:spcPts val="0"/>
              </a:spcAft>
              <a:buClr>
                <a:schemeClr val="accent1"/>
              </a:buClr>
              <a:buSzTx/>
              <a:buFont typeface="Verdana"/>
              <a:buChar char="◦"/>
              <a:tabLst/>
              <a:defRPr/>
            </a:pPr>
            <a:r>
              <a:rPr kumimoji="0" lang="zh-CN" altLang="en-US" sz="1400" b="0" i="0" u="none" strike="noStrike" kern="1200" cap="none" spc="0" normalizeH="0" baseline="0" noProof="0" dirty="0" smtClean="0">
                <a:ln>
                  <a:noFill/>
                </a:ln>
                <a:solidFill>
                  <a:srgbClr val="00B050"/>
                </a:solidFill>
                <a:effectLst/>
                <a:uLnTx/>
                <a:uFillTx/>
                <a:latin typeface="+mn-lt"/>
                <a:ea typeface="+mn-ea"/>
                <a:cs typeface="+mn-cs"/>
              </a:rPr>
              <a:t>居家清洁</a:t>
            </a:r>
            <a:endParaRPr kumimoji="0" lang="en-US" altLang="zh-CN" sz="1400" b="0" i="0" u="none" strike="noStrike" kern="1200" cap="none" spc="0" normalizeH="0" baseline="0" noProof="0" dirty="0" smtClean="0">
              <a:ln>
                <a:noFill/>
              </a:ln>
              <a:solidFill>
                <a:srgbClr val="00B050"/>
              </a:solidFill>
              <a:effectLst/>
              <a:uLnTx/>
              <a:uFillTx/>
              <a:latin typeface="+mn-lt"/>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zh-CN" altLang="en-US" sz="2700" b="0" i="0" u="none" strike="noStrike" kern="1200" cap="none" spc="0" normalizeH="0" baseline="0" noProof="0" dirty="0">
              <a:ln>
                <a:noFill/>
              </a:ln>
              <a:solidFill>
                <a:schemeClr val="tx1"/>
              </a:solidFill>
              <a:effectLst/>
              <a:uLnTx/>
              <a:uFillTx/>
              <a:latin typeface="+mn-lt"/>
              <a:ea typeface="+mn-ea"/>
              <a:cs typeface="+mn-cs"/>
            </a:endParaRPr>
          </a:p>
        </p:txBody>
      </p:sp>
      <p:pic>
        <p:nvPicPr>
          <p:cNvPr id="5" name="图片 4" descr="20131125135048-1217343045 (1).jpg"/>
          <p:cNvPicPr>
            <a:picLocks noChangeAspect="1"/>
          </p:cNvPicPr>
          <p:nvPr/>
        </p:nvPicPr>
        <p:blipFill>
          <a:blip r:embed="rId2" cstate="print"/>
          <a:stretch>
            <a:fillRect/>
          </a:stretch>
        </p:blipFill>
        <p:spPr>
          <a:xfrm>
            <a:off x="5580112" y="2132856"/>
            <a:ext cx="2741384" cy="2114571"/>
          </a:xfrm>
          <a:prstGeom prst="ellipse">
            <a:avLst/>
          </a:prstGeom>
          <a:ln>
            <a:noFill/>
          </a:ln>
          <a:effectLst>
            <a:softEdge rad="112500"/>
          </a:effectLst>
        </p:spPr>
      </p:pic>
    </p:spTree>
    <p:extLst>
      <p:ext uri="{BB962C8B-B14F-4D97-AF65-F5344CB8AC3E}">
        <p14:creationId xmlns="" xmlns:p14="http://schemas.microsoft.com/office/powerpoint/2010/main" val="31298760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lstStyle/>
          <a:p>
            <a:r>
              <a:rPr lang="zh-CN" altLang="en-US" dirty="0" smtClean="0"/>
              <a:t>按摩配方实例</a:t>
            </a:r>
            <a:endParaRPr lang="zh-CN" altLang="en-US" dirty="0"/>
          </a:p>
        </p:txBody>
      </p:sp>
      <p:sp>
        <p:nvSpPr>
          <p:cNvPr id="3" name="内容占位符 2"/>
          <p:cNvSpPr>
            <a:spLocks noGrp="1"/>
          </p:cNvSpPr>
          <p:nvPr>
            <p:ph idx="4294967295"/>
          </p:nvPr>
        </p:nvSpPr>
        <p:spPr>
          <a:xfrm>
            <a:off x="539552" y="1600200"/>
            <a:ext cx="8229600" cy="4525963"/>
          </a:xfrm>
        </p:spPr>
        <p:txBody>
          <a:bodyPr>
            <a:normAutofit fontScale="92500"/>
          </a:bodyPr>
          <a:lstStyle/>
          <a:p>
            <a:pPr>
              <a:lnSpc>
                <a:spcPct val="150000"/>
              </a:lnSpc>
            </a:pPr>
            <a:r>
              <a:rPr lang="zh-CN" altLang="en-US" sz="2000" dirty="0" smtClean="0">
                <a:solidFill>
                  <a:srgbClr val="00B050"/>
                </a:solidFill>
              </a:rPr>
              <a:t>快捷的祛痘用法：用棉签沾取</a:t>
            </a:r>
            <a:r>
              <a:rPr lang="en-US" altLang="zh-CN" sz="2000" dirty="0" smtClean="0">
                <a:solidFill>
                  <a:srgbClr val="00B050"/>
                </a:solidFill>
              </a:rPr>
              <a:t>1-2</a:t>
            </a:r>
            <a:r>
              <a:rPr lang="zh-CN" altLang="en-US" sz="2000" dirty="0" smtClean="0">
                <a:solidFill>
                  <a:srgbClr val="00B050"/>
                </a:solidFill>
              </a:rPr>
              <a:t>滴茶树精油，直接点涂与痘痘处。一两天后痘痘就会憋下去。</a:t>
            </a:r>
            <a:endParaRPr lang="en-US" altLang="zh-CN" sz="2000" dirty="0" smtClean="0">
              <a:solidFill>
                <a:srgbClr val="00B050"/>
              </a:solidFill>
            </a:endParaRPr>
          </a:p>
          <a:p>
            <a:pPr>
              <a:lnSpc>
                <a:spcPct val="150000"/>
              </a:lnSpc>
            </a:pPr>
            <a:r>
              <a:rPr lang="zh-CN" altLang="en-US" sz="2000" dirty="0">
                <a:solidFill>
                  <a:srgbClr val="7030A0"/>
                </a:solidFill>
              </a:rPr>
              <a:t>深层</a:t>
            </a:r>
            <a:r>
              <a:rPr lang="zh-CN" altLang="en-US" sz="2000" dirty="0" smtClean="0">
                <a:solidFill>
                  <a:srgbClr val="7030A0"/>
                </a:solidFill>
              </a:rPr>
              <a:t>调理：茶树</a:t>
            </a:r>
            <a:r>
              <a:rPr lang="en-US" altLang="zh-CN" sz="2000" dirty="0" smtClean="0">
                <a:solidFill>
                  <a:srgbClr val="7030A0"/>
                </a:solidFill>
              </a:rPr>
              <a:t>2</a:t>
            </a:r>
            <a:r>
              <a:rPr lang="zh-CN" altLang="en-US" sz="2000" dirty="0" smtClean="0">
                <a:solidFill>
                  <a:srgbClr val="7030A0"/>
                </a:solidFill>
              </a:rPr>
              <a:t>滴</a:t>
            </a:r>
            <a:r>
              <a:rPr lang="en-US" altLang="zh-CN" sz="2000" dirty="0" smtClean="0">
                <a:solidFill>
                  <a:srgbClr val="7030A0"/>
                </a:solidFill>
              </a:rPr>
              <a:t>+</a:t>
            </a:r>
            <a:r>
              <a:rPr lang="zh-CN" altLang="en-US" sz="2000" dirty="0" smtClean="0">
                <a:solidFill>
                  <a:srgbClr val="7030A0"/>
                </a:solidFill>
              </a:rPr>
              <a:t>洋甘菊</a:t>
            </a:r>
            <a:r>
              <a:rPr lang="en-US" altLang="zh-CN" sz="2000" dirty="0" smtClean="0">
                <a:solidFill>
                  <a:srgbClr val="7030A0"/>
                </a:solidFill>
              </a:rPr>
              <a:t>4</a:t>
            </a:r>
            <a:r>
              <a:rPr lang="zh-CN" altLang="en-US" sz="2000" dirty="0" smtClean="0">
                <a:solidFill>
                  <a:srgbClr val="7030A0"/>
                </a:solidFill>
              </a:rPr>
              <a:t>滴</a:t>
            </a:r>
            <a:r>
              <a:rPr lang="en-US" altLang="zh-CN" sz="2000" dirty="0" smtClean="0">
                <a:solidFill>
                  <a:srgbClr val="7030A0"/>
                </a:solidFill>
              </a:rPr>
              <a:t>+</a:t>
            </a:r>
            <a:r>
              <a:rPr lang="zh-CN" altLang="en-US" sz="2000" dirty="0" smtClean="0">
                <a:solidFill>
                  <a:srgbClr val="7030A0"/>
                </a:solidFill>
              </a:rPr>
              <a:t>薰衣草</a:t>
            </a:r>
            <a:r>
              <a:rPr lang="en-US" altLang="zh-CN" sz="2000" dirty="0" smtClean="0">
                <a:solidFill>
                  <a:srgbClr val="7030A0"/>
                </a:solidFill>
              </a:rPr>
              <a:t>2</a:t>
            </a:r>
            <a:r>
              <a:rPr lang="zh-CN" altLang="en-US" sz="2000" dirty="0" smtClean="0">
                <a:solidFill>
                  <a:srgbClr val="7030A0"/>
                </a:solidFill>
              </a:rPr>
              <a:t>滴</a:t>
            </a:r>
            <a:r>
              <a:rPr lang="en-US" altLang="zh-CN" sz="2000" dirty="0" smtClean="0">
                <a:solidFill>
                  <a:srgbClr val="7030A0"/>
                </a:solidFill>
              </a:rPr>
              <a:t>+</a:t>
            </a:r>
            <a:r>
              <a:rPr lang="zh-CN" altLang="en-US" sz="2000" dirty="0" smtClean="0">
                <a:solidFill>
                  <a:srgbClr val="7030A0"/>
                </a:solidFill>
              </a:rPr>
              <a:t>葡萄籽油</a:t>
            </a:r>
            <a:r>
              <a:rPr lang="en-US" altLang="zh-CN" sz="2000" dirty="0" smtClean="0">
                <a:solidFill>
                  <a:srgbClr val="7030A0"/>
                </a:solidFill>
              </a:rPr>
              <a:t>10ml</a:t>
            </a:r>
            <a:r>
              <a:rPr lang="zh-CN" altLang="en-US" sz="2000" dirty="0" smtClean="0">
                <a:solidFill>
                  <a:srgbClr val="7030A0"/>
                </a:solidFill>
              </a:rPr>
              <a:t>，涂抹面部</a:t>
            </a:r>
            <a:endParaRPr lang="en-US" altLang="zh-CN" sz="2000" dirty="0" smtClean="0">
              <a:solidFill>
                <a:srgbClr val="7030A0"/>
              </a:solidFill>
            </a:endParaRPr>
          </a:p>
          <a:p>
            <a:pPr>
              <a:lnSpc>
                <a:spcPct val="150000"/>
              </a:lnSpc>
            </a:pPr>
            <a:r>
              <a:rPr lang="zh-CN" altLang="en-US" sz="2000" dirty="0" smtClean="0">
                <a:solidFill>
                  <a:srgbClr val="00B050"/>
                </a:solidFill>
              </a:rPr>
              <a:t>感冒鼻塞：茶树</a:t>
            </a:r>
            <a:r>
              <a:rPr lang="en-US" altLang="zh-CN" sz="2000" dirty="0" smtClean="0">
                <a:solidFill>
                  <a:srgbClr val="00B050"/>
                </a:solidFill>
              </a:rPr>
              <a:t>4</a:t>
            </a:r>
            <a:r>
              <a:rPr lang="zh-CN" altLang="en-US" sz="2000" dirty="0" smtClean="0">
                <a:solidFill>
                  <a:srgbClr val="00B050"/>
                </a:solidFill>
              </a:rPr>
              <a:t>滴</a:t>
            </a:r>
            <a:r>
              <a:rPr lang="en-US" altLang="zh-CN" sz="2000" dirty="0" smtClean="0">
                <a:solidFill>
                  <a:srgbClr val="00B050"/>
                </a:solidFill>
              </a:rPr>
              <a:t>+</a:t>
            </a:r>
            <a:r>
              <a:rPr lang="zh-CN" altLang="en-US" sz="2000" dirty="0" smtClean="0">
                <a:solidFill>
                  <a:srgbClr val="00B050"/>
                </a:solidFill>
              </a:rPr>
              <a:t>薰衣草</a:t>
            </a:r>
            <a:r>
              <a:rPr lang="en-US" altLang="zh-CN" sz="2000" dirty="0" smtClean="0">
                <a:solidFill>
                  <a:srgbClr val="00B050"/>
                </a:solidFill>
              </a:rPr>
              <a:t>3</a:t>
            </a:r>
            <a:r>
              <a:rPr lang="zh-CN" altLang="en-US" sz="2000" dirty="0" smtClean="0">
                <a:solidFill>
                  <a:srgbClr val="00B050"/>
                </a:solidFill>
              </a:rPr>
              <a:t>滴</a:t>
            </a:r>
            <a:r>
              <a:rPr lang="en-US" altLang="zh-CN" sz="2000" dirty="0" smtClean="0">
                <a:solidFill>
                  <a:srgbClr val="00B050"/>
                </a:solidFill>
              </a:rPr>
              <a:t>+</a:t>
            </a:r>
            <a:r>
              <a:rPr lang="zh-CN" altLang="en-US" sz="2000" dirty="0" smtClean="0">
                <a:solidFill>
                  <a:srgbClr val="00B050"/>
                </a:solidFill>
              </a:rPr>
              <a:t>尤加利</a:t>
            </a:r>
            <a:r>
              <a:rPr lang="en-US" altLang="zh-CN" sz="2000" dirty="0" smtClean="0">
                <a:solidFill>
                  <a:srgbClr val="00B050"/>
                </a:solidFill>
              </a:rPr>
              <a:t>3</a:t>
            </a:r>
            <a:r>
              <a:rPr lang="zh-CN" altLang="en-US" sz="2000" dirty="0" smtClean="0">
                <a:solidFill>
                  <a:srgbClr val="00B050"/>
                </a:solidFill>
              </a:rPr>
              <a:t>滴，熏蒸</a:t>
            </a:r>
            <a:endParaRPr lang="en-US" altLang="zh-CN" sz="2000" dirty="0" smtClean="0">
              <a:solidFill>
                <a:srgbClr val="00B050"/>
              </a:solidFill>
            </a:endParaRPr>
          </a:p>
          <a:p>
            <a:pPr>
              <a:lnSpc>
                <a:spcPct val="150000"/>
              </a:lnSpc>
            </a:pPr>
            <a:r>
              <a:rPr lang="zh-CN" altLang="en-US" sz="2000" dirty="0" smtClean="0">
                <a:solidFill>
                  <a:srgbClr val="7030A0"/>
                </a:solidFill>
              </a:rPr>
              <a:t>预防感冒：茶树</a:t>
            </a:r>
            <a:r>
              <a:rPr lang="en-US" altLang="zh-CN" sz="2000" dirty="0" smtClean="0">
                <a:solidFill>
                  <a:srgbClr val="7030A0"/>
                </a:solidFill>
              </a:rPr>
              <a:t>6</a:t>
            </a:r>
            <a:r>
              <a:rPr lang="zh-CN" altLang="en-US" sz="2000" dirty="0" smtClean="0">
                <a:solidFill>
                  <a:srgbClr val="7030A0"/>
                </a:solidFill>
              </a:rPr>
              <a:t>滴</a:t>
            </a:r>
            <a:r>
              <a:rPr lang="en-US" altLang="zh-CN" sz="2000" dirty="0" smtClean="0">
                <a:solidFill>
                  <a:srgbClr val="7030A0"/>
                </a:solidFill>
              </a:rPr>
              <a:t>+</a:t>
            </a:r>
            <a:r>
              <a:rPr lang="zh-CN" altLang="en-US" sz="2000" dirty="0" smtClean="0">
                <a:solidFill>
                  <a:srgbClr val="7030A0"/>
                </a:solidFill>
              </a:rPr>
              <a:t>柠檬</a:t>
            </a:r>
            <a:r>
              <a:rPr lang="en-US" altLang="zh-CN" sz="2000" dirty="0" smtClean="0">
                <a:solidFill>
                  <a:srgbClr val="7030A0"/>
                </a:solidFill>
              </a:rPr>
              <a:t>4</a:t>
            </a:r>
            <a:r>
              <a:rPr lang="zh-CN" altLang="en-US" sz="2000" dirty="0" smtClean="0">
                <a:solidFill>
                  <a:srgbClr val="7030A0"/>
                </a:solidFill>
              </a:rPr>
              <a:t>滴，熏香</a:t>
            </a:r>
            <a:endParaRPr lang="en-US" altLang="zh-CN" sz="2000" dirty="0" smtClean="0">
              <a:solidFill>
                <a:srgbClr val="7030A0"/>
              </a:solidFill>
            </a:endParaRPr>
          </a:p>
          <a:p>
            <a:pPr>
              <a:lnSpc>
                <a:spcPct val="150000"/>
              </a:lnSpc>
            </a:pPr>
            <a:r>
              <a:rPr lang="zh-CN" altLang="en-US" sz="2000" dirty="0" smtClean="0">
                <a:solidFill>
                  <a:srgbClr val="00B050"/>
                </a:solidFill>
              </a:rPr>
              <a:t>改善香港脚：茶树</a:t>
            </a:r>
            <a:r>
              <a:rPr lang="en-US" altLang="zh-CN" sz="2000" dirty="0" smtClean="0">
                <a:solidFill>
                  <a:srgbClr val="00B050"/>
                </a:solidFill>
              </a:rPr>
              <a:t>5</a:t>
            </a:r>
            <a:r>
              <a:rPr lang="zh-CN" altLang="en-US" sz="2000" dirty="0" smtClean="0">
                <a:solidFill>
                  <a:srgbClr val="00B050"/>
                </a:solidFill>
              </a:rPr>
              <a:t>滴</a:t>
            </a:r>
            <a:r>
              <a:rPr lang="en-US" altLang="zh-CN" sz="2000" dirty="0" smtClean="0">
                <a:solidFill>
                  <a:srgbClr val="00B050"/>
                </a:solidFill>
              </a:rPr>
              <a:t>+</a:t>
            </a:r>
            <a:r>
              <a:rPr lang="zh-CN" altLang="en-US" sz="2000" dirty="0" smtClean="0">
                <a:solidFill>
                  <a:srgbClr val="00B050"/>
                </a:solidFill>
              </a:rPr>
              <a:t>薰衣草</a:t>
            </a:r>
            <a:r>
              <a:rPr lang="en-US" altLang="zh-CN" sz="2000" dirty="0" smtClean="0">
                <a:solidFill>
                  <a:srgbClr val="00B050"/>
                </a:solidFill>
              </a:rPr>
              <a:t>5</a:t>
            </a:r>
            <a:r>
              <a:rPr lang="zh-CN" altLang="en-US" sz="2000" dirty="0" smtClean="0">
                <a:solidFill>
                  <a:srgbClr val="00B050"/>
                </a:solidFill>
              </a:rPr>
              <a:t>滴，滴入水中泡脚</a:t>
            </a:r>
            <a:endParaRPr lang="en-US" altLang="zh-CN" sz="2000" dirty="0" smtClean="0">
              <a:solidFill>
                <a:srgbClr val="00B050"/>
              </a:solidFill>
            </a:endParaRPr>
          </a:p>
          <a:p>
            <a:pPr>
              <a:lnSpc>
                <a:spcPct val="150000"/>
              </a:lnSpc>
            </a:pPr>
            <a:r>
              <a:rPr lang="zh-CN" altLang="en-US" sz="2000" dirty="0" smtClean="0">
                <a:solidFill>
                  <a:srgbClr val="7030A0"/>
                </a:solidFill>
              </a:rPr>
              <a:t>清新空气：茶树</a:t>
            </a:r>
            <a:r>
              <a:rPr lang="en-US" altLang="zh-CN" sz="2000" dirty="0" smtClean="0">
                <a:solidFill>
                  <a:srgbClr val="7030A0"/>
                </a:solidFill>
              </a:rPr>
              <a:t>10</a:t>
            </a:r>
            <a:r>
              <a:rPr lang="zh-CN" altLang="en-US" sz="2000" dirty="0" smtClean="0">
                <a:solidFill>
                  <a:srgbClr val="7030A0"/>
                </a:solidFill>
              </a:rPr>
              <a:t>滴</a:t>
            </a:r>
            <a:r>
              <a:rPr lang="en-US" altLang="zh-CN" sz="2000" dirty="0" smtClean="0">
                <a:solidFill>
                  <a:srgbClr val="7030A0"/>
                </a:solidFill>
              </a:rPr>
              <a:t>+</a:t>
            </a:r>
            <a:r>
              <a:rPr lang="zh-CN" altLang="en-US" sz="2000" dirty="0" smtClean="0">
                <a:solidFill>
                  <a:srgbClr val="7030A0"/>
                </a:solidFill>
              </a:rPr>
              <a:t>柠檬</a:t>
            </a:r>
            <a:r>
              <a:rPr lang="en-US" altLang="zh-CN" sz="2000" dirty="0" smtClean="0">
                <a:solidFill>
                  <a:srgbClr val="7030A0"/>
                </a:solidFill>
              </a:rPr>
              <a:t>10</a:t>
            </a:r>
            <a:r>
              <a:rPr lang="zh-CN" altLang="en-US" sz="2000" dirty="0" smtClean="0">
                <a:solidFill>
                  <a:srgbClr val="7030A0"/>
                </a:solidFill>
              </a:rPr>
              <a:t>滴，与适量清水混匀后喷洒在空气中</a:t>
            </a:r>
            <a:endParaRPr lang="en-US" altLang="zh-CN" sz="2000" dirty="0" smtClean="0">
              <a:solidFill>
                <a:srgbClr val="7030A0"/>
              </a:solidFill>
            </a:endParaRPr>
          </a:p>
          <a:p>
            <a:pPr>
              <a:lnSpc>
                <a:spcPct val="150000"/>
              </a:lnSpc>
            </a:pPr>
            <a:r>
              <a:rPr lang="zh-CN" altLang="en-US" sz="2000" dirty="0">
                <a:solidFill>
                  <a:srgbClr val="00B050"/>
                </a:solidFill>
              </a:rPr>
              <a:t>提振</a:t>
            </a:r>
            <a:r>
              <a:rPr lang="zh-CN" altLang="en-US" sz="2000" dirty="0" smtClean="0">
                <a:solidFill>
                  <a:srgbClr val="00B050"/>
                </a:solidFill>
              </a:rPr>
              <a:t>精神：茶树精油</a:t>
            </a:r>
            <a:r>
              <a:rPr lang="en-US" altLang="zh-CN" sz="2000" dirty="0" smtClean="0">
                <a:solidFill>
                  <a:srgbClr val="00B050"/>
                </a:solidFill>
              </a:rPr>
              <a:t>5</a:t>
            </a:r>
            <a:r>
              <a:rPr lang="zh-CN" altLang="en-US" sz="2000" dirty="0" smtClean="0">
                <a:solidFill>
                  <a:srgbClr val="00B050"/>
                </a:solidFill>
              </a:rPr>
              <a:t>滴，熏香</a:t>
            </a:r>
            <a:endParaRPr lang="en-US" altLang="zh-CN" sz="2000" dirty="0" smtClean="0">
              <a:solidFill>
                <a:srgbClr val="00B050"/>
              </a:solidFill>
            </a:endParaRPr>
          </a:p>
          <a:p>
            <a:pPr>
              <a:lnSpc>
                <a:spcPct val="150000"/>
              </a:lnSpc>
            </a:pPr>
            <a:r>
              <a:rPr lang="zh-CN" altLang="en-US" sz="2000" dirty="0" smtClean="0">
                <a:solidFill>
                  <a:srgbClr val="7030A0"/>
                </a:solidFill>
              </a:rPr>
              <a:t>清洗内衣：洗完内衣后，滴</a:t>
            </a:r>
            <a:r>
              <a:rPr lang="en-US" altLang="zh-CN" sz="2000" dirty="0" smtClean="0">
                <a:solidFill>
                  <a:srgbClr val="7030A0"/>
                </a:solidFill>
              </a:rPr>
              <a:t>2</a:t>
            </a:r>
            <a:r>
              <a:rPr lang="zh-CN" altLang="en-US" sz="2000" dirty="0" smtClean="0">
                <a:solidFill>
                  <a:srgbClr val="7030A0"/>
                </a:solidFill>
              </a:rPr>
              <a:t>滴茶树精油浸泡</a:t>
            </a:r>
            <a:endParaRPr lang="en-US" altLang="zh-CN" sz="2000" dirty="0" smtClean="0">
              <a:solidFill>
                <a:srgbClr val="7030A0"/>
              </a:solidFill>
            </a:endParaRPr>
          </a:p>
          <a:p>
            <a:endParaRPr lang="zh-CN" altLang="en-US" sz="2000" dirty="0"/>
          </a:p>
        </p:txBody>
      </p:sp>
    </p:spTree>
    <p:extLst>
      <p:ext uri="{BB962C8B-B14F-4D97-AF65-F5344CB8AC3E}">
        <p14:creationId xmlns="" xmlns:p14="http://schemas.microsoft.com/office/powerpoint/2010/main" val="27732555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尤加利的故事</a:t>
            </a:r>
            <a:endParaRPr lang="zh-CN" altLang="en-US" dirty="0"/>
          </a:p>
        </p:txBody>
      </p:sp>
      <p:pic>
        <p:nvPicPr>
          <p:cNvPr id="2050"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t="3376"/>
          <a:stretch/>
        </p:blipFill>
        <p:spPr bwMode="auto">
          <a:xfrm>
            <a:off x="1976116" y="1367498"/>
            <a:ext cx="6877050" cy="39666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a:stretch/>
        </p:blipFill>
        <p:spPr bwMode="auto">
          <a:xfrm>
            <a:off x="323528" y="4214961"/>
            <a:ext cx="3305175" cy="22383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9303860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smtClean="0"/>
              <a:t>尤加利（桉树）</a:t>
            </a:r>
            <a:r>
              <a:rPr lang="en-US" altLang="zh-CN" dirty="0" smtClean="0"/>
              <a:t>——</a:t>
            </a:r>
            <a:r>
              <a:rPr lang="zh-CN" altLang="en-US" dirty="0" smtClean="0"/>
              <a:t>雾霾克星</a:t>
            </a:r>
            <a:endParaRPr lang="zh-CN" altLang="en-US" dirty="0"/>
          </a:p>
        </p:txBody>
      </p:sp>
      <p:pic>
        <p:nvPicPr>
          <p:cNvPr id="4" name="内容占位符 3" descr="Eucalyptus globulus_-_Köhler–s_Medizinal-Pflanzen-147.jpg"/>
          <p:cNvPicPr>
            <a:picLocks noGrp="1" noChangeAspect="1"/>
          </p:cNvPicPr>
          <p:nvPr>
            <p:ph idx="1"/>
          </p:nvPr>
        </p:nvPicPr>
        <p:blipFill>
          <a:blip r:embed="rId2" cstate="print"/>
          <a:stretch>
            <a:fillRect/>
          </a:stretch>
        </p:blipFill>
        <p:spPr>
          <a:xfrm>
            <a:off x="642910" y="1285860"/>
            <a:ext cx="2388648" cy="3235532"/>
          </a:xfrm>
        </p:spPr>
      </p:pic>
      <p:pic>
        <p:nvPicPr>
          <p:cNvPr id="5" name="图片 4" descr="eucalyptus,eucalyptus citriodora.png"/>
          <p:cNvPicPr>
            <a:picLocks noChangeAspect="1"/>
          </p:cNvPicPr>
          <p:nvPr/>
        </p:nvPicPr>
        <p:blipFill>
          <a:blip r:embed="rId3" cstate="print"/>
          <a:stretch>
            <a:fillRect/>
          </a:stretch>
        </p:blipFill>
        <p:spPr>
          <a:xfrm>
            <a:off x="3071802" y="2357430"/>
            <a:ext cx="1291219" cy="1928778"/>
          </a:xfrm>
          <a:prstGeom prst="rect">
            <a:avLst/>
          </a:prstGeom>
        </p:spPr>
      </p:pic>
      <p:sp>
        <p:nvSpPr>
          <p:cNvPr id="6" name="TextBox 5"/>
          <p:cNvSpPr txBox="1"/>
          <p:nvPr/>
        </p:nvSpPr>
        <p:spPr>
          <a:xfrm>
            <a:off x="428596" y="4429132"/>
            <a:ext cx="3500462" cy="646331"/>
          </a:xfrm>
          <a:prstGeom prst="rect">
            <a:avLst/>
          </a:prstGeom>
          <a:noFill/>
        </p:spPr>
        <p:txBody>
          <a:bodyPr wrap="square" rtlCol="0">
            <a:spAutoFit/>
          </a:bodyPr>
          <a:lstStyle/>
          <a:p>
            <a:pPr algn="ctr"/>
            <a:r>
              <a:rPr lang="zh-CN" altLang="en-US" sz="1200" b="1" dirty="0" smtClean="0"/>
              <a:t>尤加利</a:t>
            </a:r>
            <a:endParaRPr lang="en-US" altLang="zh-CN" sz="1200" b="1" dirty="0" smtClean="0"/>
          </a:p>
          <a:p>
            <a:pPr algn="ctr"/>
            <a:r>
              <a:rPr lang="en-US" altLang="zh-CN" sz="1200" b="1" dirty="0" smtClean="0"/>
              <a:t>Eucalyptus </a:t>
            </a:r>
          </a:p>
          <a:p>
            <a:pPr algn="ctr"/>
            <a:r>
              <a:rPr lang="en-US" altLang="zh-CN" sz="1200" b="1" i="1" dirty="0" smtClean="0"/>
              <a:t>Eucalyptus </a:t>
            </a:r>
            <a:r>
              <a:rPr lang="en-US" altLang="zh-CN" sz="1200" b="1" i="1" dirty="0" err="1" smtClean="0"/>
              <a:t>radiata</a:t>
            </a:r>
            <a:endParaRPr lang="zh-CN" altLang="en-US" sz="1200" b="1" i="1" dirty="0"/>
          </a:p>
        </p:txBody>
      </p:sp>
      <p:sp>
        <p:nvSpPr>
          <p:cNvPr id="7" name="矩形 6"/>
          <p:cNvSpPr/>
          <p:nvPr/>
        </p:nvSpPr>
        <p:spPr>
          <a:xfrm>
            <a:off x="4427984" y="2405787"/>
            <a:ext cx="4357718" cy="2031325"/>
          </a:xfrm>
          <a:prstGeom prst="rect">
            <a:avLst/>
          </a:prstGeom>
        </p:spPr>
        <p:txBody>
          <a:bodyPr wrap="square">
            <a:spAutoFit/>
          </a:bodyPr>
          <a:lstStyle/>
          <a:p>
            <a:pPr>
              <a:lnSpc>
                <a:spcPct val="150000"/>
              </a:lnSpc>
              <a:buClr>
                <a:schemeClr val="accent1"/>
              </a:buClr>
              <a:buFont typeface="Wingdings" pitchFamily="2" charset="2"/>
              <a:buChar char="Ø"/>
            </a:pPr>
            <a:r>
              <a:rPr lang="zh-CN" altLang="en-US" sz="1400" dirty="0" smtClean="0"/>
              <a:t>植物科属：桃金娘科</a:t>
            </a:r>
            <a:endParaRPr lang="en-US" altLang="zh-CN" sz="1400" dirty="0" smtClean="0"/>
          </a:p>
          <a:p>
            <a:pPr>
              <a:lnSpc>
                <a:spcPct val="150000"/>
              </a:lnSpc>
              <a:buClr>
                <a:schemeClr val="accent1"/>
              </a:buClr>
              <a:buFont typeface="Wingdings" pitchFamily="2" charset="2"/>
              <a:buChar char="Ø"/>
            </a:pPr>
            <a:r>
              <a:rPr lang="zh-CN" altLang="en-US" sz="1400" dirty="0" smtClean="0"/>
              <a:t>植物形态：约五十米高乔木，细长灰绿色叶片，强烈阳光直射下可清楚闻到其气味</a:t>
            </a:r>
            <a:endParaRPr lang="en-US" altLang="zh-CN" sz="1400" dirty="0" smtClean="0"/>
          </a:p>
          <a:p>
            <a:pPr>
              <a:lnSpc>
                <a:spcPct val="150000"/>
              </a:lnSpc>
              <a:buClr>
                <a:schemeClr val="accent1"/>
              </a:buClr>
              <a:buFont typeface="Wingdings" pitchFamily="2" charset="2"/>
              <a:buChar char="Ø"/>
            </a:pPr>
            <a:r>
              <a:rPr lang="zh-CN" altLang="en-US" sz="1400" dirty="0" smtClean="0"/>
              <a:t>主要产地：澳洲、中国</a:t>
            </a:r>
            <a:endParaRPr lang="en-US" altLang="zh-CN" sz="1400" dirty="0" smtClean="0"/>
          </a:p>
          <a:p>
            <a:pPr>
              <a:lnSpc>
                <a:spcPct val="150000"/>
              </a:lnSpc>
              <a:buClr>
                <a:schemeClr val="accent1"/>
              </a:buClr>
              <a:buFont typeface="Wingdings" pitchFamily="2" charset="2"/>
              <a:buChar char="Ø"/>
            </a:pPr>
            <a:r>
              <a:rPr lang="zh-CN" altLang="en-US" sz="1400" dirty="0" smtClean="0"/>
              <a:t>萃取部位：嫩枝与叶</a:t>
            </a:r>
            <a:endParaRPr lang="en-US" altLang="zh-CN" sz="1400" dirty="0" smtClean="0"/>
          </a:p>
          <a:p>
            <a:pPr>
              <a:lnSpc>
                <a:spcPct val="150000"/>
              </a:lnSpc>
              <a:buClr>
                <a:schemeClr val="accent1"/>
              </a:buClr>
              <a:buFont typeface="Wingdings" pitchFamily="2" charset="2"/>
              <a:buChar char="Ø"/>
            </a:pPr>
            <a:r>
              <a:rPr lang="zh-CN" altLang="en-US" sz="1400" dirty="0" smtClean="0"/>
              <a:t>萃取方法：水蒸气蒸馏法</a:t>
            </a:r>
            <a:endParaRPr lang="en-US" altLang="zh-CN" sz="1400" dirty="0" smtClean="0"/>
          </a:p>
        </p:txBody>
      </p:sp>
    </p:spTree>
    <p:extLst>
      <p:ext uri="{BB962C8B-B14F-4D97-AF65-F5344CB8AC3E}">
        <p14:creationId xmlns="" xmlns:p14="http://schemas.microsoft.com/office/powerpoint/2010/main" val="173114776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重点功效</a:t>
            </a:r>
          </a:p>
        </p:txBody>
      </p:sp>
      <p:sp>
        <p:nvSpPr>
          <p:cNvPr id="3" name="内容占位符 2"/>
          <p:cNvSpPr>
            <a:spLocks noGrp="1"/>
          </p:cNvSpPr>
          <p:nvPr>
            <p:ph idx="1"/>
          </p:nvPr>
        </p:nvSpPr>
        <p:spPr/>
        <p:txBody>
          <a:bodyPr>
            <a:normAutofit/>
          </a:bodyPr>
          <a:lstStyle/>
          <a:p>
            <a:r>
              <a:rPr lang="zh-CN" altLang="en-US" dirty="0" smtClean="0">
                <a:solidFill>
                  <a:srgbClr val="00B050"/>
                </a:solidFill>
              </a:rPr>
              <a:t>皮肤功效：清洁肌肤</a:t>
            </a:r>
            <a:endParaRPr lang="en-US" altLang="zh-CN" dirty="0" smtClean="0">
              <a:solidFill>
                <a:srgbClr val="00B050"/>
              </a:solidFill>
            </a:endParaRPr>
          </a:p>
          <a:p>
            <a:pPr lvl="1"/>
            <a:r>
              <a:rPr lang="zh-CN" altLang="en-US" sz="2000" dirty="0" smtClean="0"/>
              <a:t>油性肌肤的调理</a:t>
            </a:r>
            <a:endParaRPr lang="en-US" altLang="zh-CN" sz="2000" dirty="0" smtClean="0"/>
          </a:p>
          <a:p>
            <a:pPr lvl="1"/>
            <a:r>
              <a:rPr lang="zh-CN" altLang="en-US" sz="2000" dirty="0"/>
              <a:t>痘痘</a:t>
            </a:r>
            <a:endParaRPr lang="en-US" altLang="zh-CN" sz="2000" dirty="0" smtClean="0"/>
          </a:p>
          <a:p>
            <a:r>
              <a:rPr lang="zh-CN" altLang="en-US" dirty="0" smtClean="0">
                <a:solidFill>
                  <a:srgbClr val="00B050"/>
                </a:solidFill>
              </a:rPr>
              <a:t>心灵效果：拥有清醒头脑</a:t>
            </a:r>
            <a:endParaRPr lang="en-US" altLang="zh-CN" dirty="0" smtClean="0">
              <a:solidFill>
                <a:srgbClr val="00B050"/>
              </a:solidFill>
            </a:endParaRPr>
          </a:p>
          <a:p>
            <a:pPr lvl="1"/>
            <a:r>
              <a:rPr lang="zh-CN" altLang="en-US" sz="1800" dirty="0" smtClean="0"/>
              <a:t>尤加利气味较清澈、略冲鼻，比较容易被接受</a:t>
            </a:r>
            <a:endParaRPr lang="en-US" altLang="zh-CN" sz="1800" dirty="0" smtClean="0"/>
          </a:p>
          <a:p>
            <a:pPr lvl="1"/>
            <a:r>
              <a:rPr lang="zh-CN" altLang="en-US" sz="1800" dirty="0" smtClean="0"/>
              <a:t>改善记忆力、提升注意力</a:t>
            </a:r>
            <a:endParaRPr lang="en-US" altLang="zh-CN" sz="1800" dirty="0" smtClean="0"/>
          </a:p>
          <a:p>
            <a:r>
              <a:rPr lang="zh-CN" altLang="en-US" dirty="0" smtClean="0">
                <a:solidFill>
                  <a:srgbClr val="00B050"/>
                </a:solidFill>
              </a:rPr>
              <a:t>“清道夫”</a:t>
            </a:r>
            <a:endParaRPr lang="en-US" altLang="zh-CN" dirty="0" smtClean="0">
              <a:solidFill>
                <a:srgbClr val="00B050"/>
              </a:solidFill>
            </a:endParaRPr>
          </a:p>
          <a:p>
            <a:pPr lvl="1"/>
            <a:r>
              <a:rPr lang="zh-CN" altLang="en-US" sz="1800" dirty="0"/>
              <a:t>上呼吸道感染</a:t>
            </a:r>
            <a:endParaRPr lang="en-US" altLang="zh-CN" sz="1800" dirty="0"/>
          </a:p>
          <a:p>
            <a:pPr lvl="1"/>
            <a:r>
              <a:rPr lang="zh-CN" altLang="en-US" sz="1800" dirty="0"/>
              <a:t>预防感冒</a:t>
            </a:r>
            <a:endParaRPr lang="en-US" altLang="zh-CN" sz="1800" dirty="0"/>
          </a:p>
          <a:p>
            <a:pPr lvl="1"/>
            <a:r>
              <a:rPr lang="zh-CN" altLang="en-US" sz="1800" dirty="0"/>
              <a:t>驱虫</a:t>
            </a:r>
            <a:endParaRPr lang="en-US" altLang="zh-CN" sz="1800" dirty="0"/>
          </a:p>
          <a:p>
            <a:pPr marL="0" indent="0">
              <a:buNone/>
            </a:pPr>
            <a:endParaRPr lang="zh-CN" altLang="en-US" dirty="0"/>
          </a:p>
        </p:txBody>
      </p:sp>
    </p:spTree>
    <p:extLst>
      <p:ext uri="{BB962C8B-B14F-4D97-AF65-F5344CB8AC3E}">
        <p14:creationId xmlns="" xmlns:p14="http://schemas.microsoft.com/office/powerpoint/2010/main" val="14264780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按摩配方实例</a:t>
            </a:r>
          </a:p>
        </p:txBody>
      </p:sp>
      <p:sp>
        <p:nvSpPr>
          <p:cNvPr id="3" name="内容占位符 2"/>
          <p:cNvSpPr>
            <a:spLocks noGrp="1"/>
          </p:cNvSpPr>
          <p:nvPr>
            <p:ph idx="1"/>
          </p:nvPr>
        </p:nvSpPr>
        <p:spPr/>
        <p:txBody>
          <a:bodyPr>
            <a:normAutofit/>
          </a:bodyPr>
          <a:lstStyle/>
          <a:p>
            <a:r>
              <a:rPr lang="zh-CN" altLang="en-US" dirty="0" smtClean="0"/>
              <a:t>熏香</a:t>
            </a:r>
            <a:endParaRPr lang="en-US" altLang="zh-CN" dirty="0" smtClean="0"/>
          </a:p>
          <a:p>
            <a:pPr lvl="1"/>
            <a:r>
              <a:rPr lang="zh-CN" altLang="en-US" sz="1800" dirty="0">
                <a:solidFill>
                  <a:srgbClr val="00B050"/>
                </a:solidFill>
              </a:rPr>
              <a:t>集中</a:t>
            </a:r>
            <a:r>
              <a:rPr lang="zh-CN" altLang="en-US" sz="1800" dirty="0" smtClean="0">
                <a:solidFill>
                  <a:srgbClr val="00B050"/>
                </a:solidFill>
              </a:rPr>
              <a:t>注意力：尤加利</a:t>
            </a:r>
            <a:r>
              <a:rPr lang="en-US" altLang="zh-CN" sz="1800" dirty="0" smtClean="0">
                <a:solidFill>
                  <a:srgbClr val="00B050"/>
                </a:solidFill>
              </a:rPr>
              <a:t>6</a:t>
            </a:r>
            <a:r>
              <a:rPr lang="zh-CN" altLang="en-US" sz="1800" dirty="0" smtClean="0">
                <a:solidFill>
                  <a:srgbClr val="00B050"/>
                </a:solidFill>
              </a:rPr>
              <a:t>滴</a:t>
            </a:r>
            <a:r>
              <a:rPr lang="en-US" altLang="zh-CN" sz="1800" dirty="0" smtClean="0">
                <a:solidFill>
                  <a:srgbClr val="00B050"/>
                </a:solidFill>
              </a:rPr>
              <a:t>+</a:t>
            </a:r>
            <a:r>
              <a:rPr lang="zh-CN" altLang="en-US" sz="1800" dirty="0" smtClean="0">
                <a:solidFill>
                  <a:srgbClr val="00B050"/>
                </a:solidFill>
              </a:rPr>
              <a:t>茶树</a:t>
            </a:r>
            <a:r>
              <a:rPr lang="en-US" altLang="zh-CN" sz="1800" dirty="0" smtClean="0">
                <a:solidFill>
                  <a:srgbClr val="00B050"/>
                </a:solidFill>
              </a:rPr>
              <a:t>4</a:t>
            </a:r>
            <a:r>
              <a:rPr lang="zh-CN" altLang="en-US" sz="1800" dirty="0" smtClean="0">
                <a:solidFill>
                  <a:srgbClr val="00B050"/>
                </a:solidFill>
              </a:rPr>
              <a:t>滴</a:t>
            </a:r>
            <a:endParaRPr lang="en-US" altLang="zh-CN" sz="1800" dirty="0" smtClean="0">
              <a:solidFill>
                <a:srgbClr val="00B050"/>
              </a:solidFill>
            </a:endParaRPr>
          </a:p>
          <a:p>
            <a:pPr lvl="1"/>
            <a:r>
              <a:rPr lang="zh-CN" altLang="en-US" sz="1800" dirty="0">
                <a:solidFill>
                  <a:srgbClr val="00B050"/>
                </a:solidFill>
              </a:rPr>
              <a:t>提高</a:t>
            </a:r>
            <a:r>
              <a:rPr lang="zh-CN" altLang="en-US" sz="1800" dirty="0" smtClean="0">
                <a:solidFill>
                  <a:srgbClr val="00B050"/>
                </a:solidFill>
              </a:rPr>
              <a:t>效率：尤加利</a:t>
            </a:r>
            <a:r>
              <a:rPr lang="en-US" altLang="zh-CN" sz="1800" dirty="0" smtClean="0">
                <a:solidFill>
                  <a:srgbClr val="00B050"/>
                </a:solidFill>
              </a:rPr>
              <a:t>4</a:t>
            </a:r>
            <a:r>
              <a:rPr lang="zh-CN" altLang="en-US" sz="1800" dirty="0" smtClean="0">
                <a:solidFill>
                  <a:srgbClr val="00B050"/>
                </a:solidFill>
              </a:rPr>
              <a:t>滴</a:t>
            </a:r>
            <a:r>
              <a:rPr lang="en-US" altLang="zh-CN" sz="1800" dirty="0" smtClean="0">
                <a:solidFill>
                  <a:srgbClr val="00B050"/>
                </a:solidFill>
              </a:rPr>
              <a:t>+</a:t>
            </a:r>
            <a:r>
              <a:rPr lang="zh-CN" altLang="en-US" sz="1800" dirty="0" smtClean="0">
                <a:solidFill>
                  <a:srgbClr val="00B050"/>
                </a:solidFill>
              </a:rPr>
              <a:t>薰衣草</a:t>
            </a:r>
            <a:r>
              <a:rPr lang="en-US" altLang="zh-CN" sz="1800" dirty="0" smtClean="0">
                <a:solidFill>
                  <a:srgbClr val="00B050"/>
                </a:solidFill>
              </a:rPr>
              <a:t>4</a:t>
            </a:r>
            <a:r>
              <a:rPr lang="zh-CN" altLang="en-US" sz="1800" dirty="0" smtClean="0">
                <a:solidFill>
                  <a:srgbClr val="00B050"/>
                </a:solidFill>
              </a:rPr>
              <a:t>滴</a:t>
            </a:r>
            <a:endParaRPr lang="en-US" altLang="zh-CN" sz="1800" dirty="0" smtClean="0">
              <a:solidFill>
                <a:srgbClr val="00B050"/>
              </a:solidFill>
            </a:endParaRPr>
          </a:p>
          <a:p>
            <a:r>
              <a:rPr lang="zh-CN" altLang="en-US" dirty="0" smtClean="0"/>
              <a:t>按摩身体：</a:t>
            </a:r>
            <a:endParaRPr lang="en-US" altLang="zh-CN" dirty="0" smtClean="0"/>
          </a:p>
          <a:p>
            <a:pPr lvl="1"/>
            <a:r>
              <a:rPr lang="zh-CN" altLang="en-US" sz="1800" dirty="0" smtClean="0">
                <a:solidFill>
                  <a:srgbClr val="00B050"/>
                </a:solidFill>
              </a:rPr>
              <a:t>减轻身体疲劳状态：尤加利</a:t>
            </a:r>
            <a:r>
              <a:rPr lang="en-US" altLang="zh-CN" sz="1800" dirty="0" smtClean="0">
                <a:solidFill>
                  <a:srgbClr val="00B050"/>
                </a:solidFill>
              </a:rPr>
              <a:t>10</a:t>
            </a:r>
            <a:r>
              <a:rPr lang="zh-CN" altLang="en-US" sz="1800" dirty="0" smtClean="0">
                <a:solidFill>
                  <a:srgbClr val="00B050"/>
                </a:solidFill>
              </a:rPr>
              <a:t>滴</a:t>
            </a:r>
            <a:r>
              <a:rPr lang="en-US" altLang="zh-CN" sz="1800" dirty="0" smtClean="0">
                <a:solidFill>
                  <a:srgbClr val="00B050"/>
                </a:solidFill>
              </a:rPr>
              <a:t>+</a:t>
            </a:r>
            <a:r>
              <a:rPr lang="zh-CN" altLang="en-US" sz="1800" dirty="0" smtClean="0">
                <a:solidFill>
                  <a:srgbClr val="00B050"/>
                </a:solidFill>
              </a:rPr>
              <a:t>薰衣草</a:t>
            </a:r>
            <a:r>
              <a:rPr lang="en-US" altLang="zh-CN" sz="1800" dirty="0" smtClean="0">
                <a:solidFill>
                  <a:srgbClr val="00B050"/>
                </a:solidFill>
              </a:rPr>
              <a:t>6</a:t>
            </a:r>
            <a:r>
              <a:rPr lang="zh-CN" altLang="en-US" sz="1800" dirty="0" smtClean="0">
                <a:solidFill>
                  <a:srgbClr val="00B050"/>
                </a:solidFill>
              </a:rPr>
              <a:t>滴</a:t>
            </a:r>
            <a:r>
              <a:rPr lang="en-US" altLang="zh-CN" sz="1800" dirty="0" smtClean="0">
                <a:solidFill>
                  <a:srgbClr val="00B050"/>
                </a:solidFill>
              </a:rPr>
              <a:t>+</a:t>
            </a:r>
            <a:r>
              <a:rPr lang="zh-CN" altLang="en-US" sz="1800" dirty="0">
                <a:solidFill>
                  <a:srgbClr val="00B050"/>
                </a:solidFill>
              </a:rPr>
              <a:t>洋甘</a:t>
            </a:r>
            <a:r>
              <a:rPr lang="zh-CN" altLang="en-US" sz="1800" dirty="0" smtClean="0">
                <a:solidFill>
                  <a:srgbClr val="00B050"/>
                </a:solidFill>
              </a:rPr>
              <a:t>菊</a:t>
            </a:r>
            <a:r>
              <a:rPr lang="en-US" altLang="zh-CN" sz="1800" dirty="0" smtClean="0">
                <a:solidFill>
                  <a:srgbClr val="00B050"/>
                </a:solidFill>
              </a:rPr>
              <a:t>4</a:t>
            </a:r>
            <a:r>
              <a:rPr lang="zh-CN" altLang="en-US" sz="1800" dirty="0" smtClean="0">
                <a:solidFill>
                  <a:srgbClr val="00B050"/>
                </a:solidFill>
              </a:rPr>
              <a:t>滴</a:t>
            </a:r>
            <a:r>
              <a:rPr lang="en-US" altLang="zh-CN" sz="1800" dirty="0" smtClean="0">
                <a:solidFill>
                  <a:srgbClr val="00B050"/>
                </a:solidFill>
              </a:rPr>
              <a:t>+</a:t>
            </a:r>
            <a:r>
              <a:rPr lang="zh-CN" altLang="en-US" sz="1800" dirty="0" smtClean="0">
                <a:solidFill>
                  <a:srgbClr val="00B050"/>
                </a:solidFill>
              </a:rPr>
              <a:t>基础油</a:t>
            </a:r>
            <a:r>
              <a:rPr lang="en-US" altLang="zh-CN" sz="1800" dirty="0" smtClean="0">
                <a:solidFill>
                  <a:srgbClr val="00B050"/>
                </a:solidFill>
              </a:rPr>
              <a:t>10ml</a:t>
            </a:r>
          </a:p>
          <a:p>
            <a:r>
              <a:rPr lang="zh-CN" altLang="en-US" dirty="0" smtClean="0"/>
              <a:t>冷敷：</a:t>
            </a:r>
            <a:endParaRPr lang="en-US" altLang="zh-CN" dirty="0" smtClean="0"/>
          </a:p>
          <a:p>
            <a:pPr lvl="1"/>
            <a:r>
              <a:rPr lang="zh-CN" altLang="en-US" sz="1800" dirty="0" smtClean="0">
                <a:solidFill>
                  <a:srgbClr val="00B050"/>
                </a:solidFill>
              </a:rPr>
              <a:t>改善凹凸：将</a:t>
            </a:r>
            <a:r>
              <a:rPr lang="en-US" altLang="zh-CN" sz="1800" dirty="0" smtClean="0">
                <a:solidFill>
                  <a:srgbClr val="00B050"/>
                </a:solidFill>
              </a:rPr>
              <a:t>1</a:t>
            </a:r>
            <a:r>
              <a:rPr lang="zh-CN" altLang="en-US" sz="1800" dirty="0" smtClean="0">
                <a:solidFill>
                  <a:srgbClr val="00B050"/>
                </a:solidFill>
              </a:rPr>
              <a:t>至</a:t>
            </a:r>
            <a:r>
              <a:rPr lang="en-US" altLang="zh-CN" sz="1800" dirty="0" smtClean="0">
                <a:solidFill>
                  <a:srgbClr val="00B050"/>
                </a:solidFill>
              </a:rPr>
              <a:t>2</a:t>
            </a:r>
            <a:r>
              <a:rPr lang="zh-CN" altLang="en-US" sz="1800" dirty="0" smtClean="0">
                <a:solidFill>
                  <a:srgbClr val="00B050"/>
                </a:solidFill>
              </a:rPr>
              <a:t>滴尤加利滴入一小碟冷水中，将纱布浸湿后，敷在痘痘上。</a:t>
            </a:r>
            <a:endParaRPr lang="en-US" altLang="zh-CN" sz="1800" dirty="0">
              <a:solidFill>
                <a:srgbClr val="00B050"/>
              </a:solidFill>
            </a:endParaRPr>
          </a:p>
        </p:txBody>
      </p:sp>
    </p:spTree>
    <p:extLst>
      <p:ext uri="{BB962C8B-B14F-4D97-AF65-F5344CB8AC3E}">
        <p14:creationId xmlns="" xmlns:p14="http://schemas.microsoft.com/office/powerpoint/2010/main" val="19243502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 name="直接连接符 2"/>
          <p:cNvCxnSpPr/>
          <p:nvPr/>
        </p:nvCxnSpPr>
        <p:spPr>
          <a:xfrm>
            <a:off x="1871663" y="2249488"/>
            <a:ext cx="5457825"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1871663" y="4179888"/>
            <a:ext cx="5457825"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文本框 7"/>
          <p:cNvSpPr txBox="1"/>
          <p:nvPr/>
        </p:nvSpPr>
        <p:spPr>
          <a:xfrm>
            <a:off x="1871663" y="2484438"/>
            <a:ext cx="1814512" cy="1462087"/>
          </a:xfrm>
          <a:prstGeom prst="rect">
            <a:avLst/>
          </a:prstGeom>
          <a:noFill/>
        </p:spPr>
        <p:txBody>
          <a:bodyPr lIns="0" tIns="0" rIns="0" bIns="0" anchor="ctr"/>
          <a:lstStyle/>
          <a:p>
            <a:pPr algn="ctr" eaLnBrk="1" fontAlgn="auto" hangingPunct="1">
              <a:spcBef>
                <a:spcPts val="0"/>
              </a:spcBef>
              <a:spcAft>
                <a:spcPts val="0"/>
              </a:spcAft>
              <a:defRPr/>
            </a:pPr>
            <a:r>
              <a:rPr lang="en-US" altLang="zh-CN" sz="11500" spc="-500" dirty="0" smtClean="0">
                <a:solidFill>
                  <a:schemeClr val="accent1"/>
                </a:solidFill>
                <a:latin typeface="Arial" panose="020B0604020202020204" pitchFamily="34" charset="0"/>
                <a:ea typeface="微软雅黑" panose="020B0503020204020204" pitchFamily="34" charset="-122"/>
              </a:rPr>
              <a:t>03</a:t>
            </a:r>
            <a:endParaRPr lang="zh-CN" altLang="en-US" sz="11500" spc="-500" dirty="0">
              <a:solidFill>
                <a:schemeClr val="accent1"/>
              </a:solidFill>
              <a:latin typeface="Arial" panose="020B0604020202020204" pitchFamily="34" charset="0"/>
              <a:ea typeface="微软雅黑" panose="020B0503020204020204" pitchFamily="34" charset="-122"/>
            </a:endParaRPr>
          </a:p>
        </p:txBody>
      </p:sp>
      <p:sp>
        <p:nvSpPr>
          <p:cNvPr id="6" name="文本框 8"/>
          <p:cNvSpPr txBox="1">
            <a:spLocks noChangeArrowheads="1"/>
          </p:cNvSpPr>
          <p:nvPr/>
        </p:nvSpPr>
        <p:spPr bwMode="auto">
          <a:xfrm>
            <a:off x="3890963" y="2249488"/>
            <a:ext cx="3438525" cy="193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lnSpc>
                <a:spcPct val="110000"/>
              </a:lnSpc>
            </a:pPr>
            <a:r>
              <a:rPr lang="zh-CN" altLang="en-US" sz="2400" dirty="0" smtClean="0">
                <a:latin typeface="Arial" charset="0"/>
                <a:ea typeface="微软雅黑" pitchFamily="34" charset="-122"/>
              </a:rPr>
              <a:t>复方精油介绍</a:t>
            </a:r>
            <a:endParaRPr lang="en-US" altLang="zh-CN" sz="2400" dirty="0">
              <a:latin typeface="Arial" charset="0"/>
              <a:ea typeface="微软雅黑" pitchFamily="34" charset="-122"/>
            </a:endParaRPr>
          </a:p>
        </p:txBody>
      </p:sp>
    </p:spTree>
    <p:extLst>
      <p:ext uri="{BB962C8B-B14F-4D97-AF65-F5344CB8AC3E}">
        <p14:creationId xmlns="" xmlns:p14="http://schemas.microsoft.com/office/powerpoint/2010/main" val="37450880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9" name="Rectangle 3"/>
          <p:cNvSpPr>
            <a:spLocks noGrp="1" noChangeArrowheads="1"/>
          </p:cNvSpPr>
          <p:nvPr>
            <p:ph type="title"/>
          </p:nvPr>
        </p:nvSpPr>
        <p:spPr>
          <a:xfrm>
            <a:off x="1835696" y="274638"/>
            <a:ext cx="5338936" cy="1143000"/>
          </a:xfrm>
          <a:noFill/>
          <a:ln/>
        </p:spPr>
        <p:txBody>
          <a:bodyPr/>
          <a:lstStyle/>
          <a:p>
            <a:pPr marL="0" indent="0"/>
            <a:r>
              <a:rPr lang="zh-CN" altLang="en-US" sz="3200" dirty="0">
                <a:ea typeface="微软雅黑" pitchFamily="34" charset="-122"/>
              </a:rPr>
              <a:t>复方精油</a:t>
            </a:r>
            <a:r>
              <a:rPr lang="zh-CN" altLang="en-US" sz="4000" dirty="0">
                <a:ea typeface="微软雅黑" pitchFamily="34" charset="-122"/>
              </a:rPr>
              <a:t>--</a:t>
            </a:r>
            <a:r>
              <a:rPr lang="zh-CN" altLang="en-US" sz="2400" dirty="0">
                <a:ea typeface="微软雅黑" pitchFamily="34" charset="-122"/>
              </a:rPr>
              <a:t>美白保湿复方精油</a:t>
            </a:r>
          </a:p>
        </p:txBody>
      </p:sp>
      <p:graphicFrame>
        <p:nvGraphicFramePr>
          <p:cNvPr id="39941" name="Group 5"/>
          <p:cNvGraphicFramePr>
            <a:graphicFrameLocks noGrp="1"/>
          </p:cNvGraphicFramePr>
          <p:nvPr>
            <p:extLst>
              <p:ext uri="{D42A27DB-BD31-4B8C-83A1-F6EECF244321}">
                <p14:modId xmlns="" xmlns:p14="http://schemas.microsoft.com/office/powerpoint/2010/main" val="3541894030"/>
              </p:ext>
            </p:extLst>
          </p:nvPr>
        </p:nvGraphicFramePr>
        <p:xfrm>
          <a:off x="2606507" y="1928802"/>
          <a:ext cx="6357981" cy="3292594"/>
        </p:xfrm>
        <a:graphic>
          <a:graphicData uri="http://schemas.openxmlformats.org/drawingml/2006/table">
            <a:tbl>
              <a:tblPr/>
              <a:tblGrid>
                <a:gridCol w="1146189"/>
                <a:gridCol w="5211792"/>
              </a:tblGrid>
              <a:tr h="420078">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dirty="0" smtClean="0">
                          <a:ln>
                            <a:noFill/>
                          </a:ln>
                          <a:solidFill>
                            <a:srgbClr val="000000"/>
                          </a:solidFill>
                          <a:effectLst/>
                          <a:latin typeface="微软雅黑" pitchFamily="34" charset="-122"/>
                          <a:ea typeface="微软雅黑" pitchFamily="34" charset="-122"/>
                          <a:sym typeface="微软雅黑" pitchFamily="34" charset="-122"/>
                        </a:rPr>
                        <a:t>规格</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en-US" altLang="zh-CN"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30ml</a:t>
                      </a:r>
                      <a:endPar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endParaRP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80228">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dirty="0" smtClean="0">
                          <a:ln>
                            <a:noFill/>
                          </a:ln>
                          <a:solidFill>
                            <a:srgbClr val="000000"/>
                          </a:solidFill>
                          <a:effectLst/>
                          <a:latin typeface="微软雅黑" pitchFamily="34" charset="-122"/>
                          <a:ea typeface="微软雅黑" pitchFamily="34" charset="-122"/>
                          <a:sym typeface="微软雅黑" pitchFamily="34" charset="-122"/>
                        </a:rPr>
                        <a:t>主要成分</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高原玫瑰精油、柠檬精油、甜橙精油、茉莉精油、玫瑰果油、甜杏仁油等</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872668">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smtClean="0">
                          <a:ln>
                            <a:noFill/>
                          </a:ln>
                          <a:solidFill>
                            <a:srgbClr val="000000"/>
                          </a:solidFill>
                          <a:effectLst/>
                          <a:latin typeface="微软雅黑" pitchFamily="34" charset="-122"/>
                          <a:ea typeface="微软雅黑" pitchFamily="34" charset="-122"/>
                          <a:sym typeface="微软雅黑" pitchFamily="34" charset="-122"/>
                        </a:rPr>
                        <a:t>功效</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蕴含多种具有美白保湿功效的精油，极易渗透肌肤；</a:t>
                      </a:r>
                    </a:p>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及时缓解干燥缺水的肌肤，增加肌肤润泽度，滋润肌肤；</a:t>
                      </a:r>
                    </a:p>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温和美白肌肤，提亮肤色，令肌肤净白柔嫩。</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720080">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smtClean="0">
                          <a:ln>
                            <a:noFill/>
                          </a:ln>
                          <a:solidFill>
                            <a:srgbClr val="000000"/>
                          </a:solidFill>
                          <a:effectLst/>
                          <a:latin typeface="微软雅黑" pitchFamily="34" charset="-122"/>
                          <a:ea typeface="微软雅黑" pitchFamily="34" charset="-122"/>
                          <a:sym typeface="微软雅黑" pitchFamily="34" charset="-122"/>
                        </a:rPr>
                        <a:t>使用方法</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晚间洁肤后，取适量本品均匀涂抹于面部肌肤，轻轻按摩至完全吸收</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792088">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smtClean="0">
                          <a:ln>
                            <a:noFill/>
                          </a:ln>
                          <a:solidFill>
                            <a:srgbClr val="000000"/>
                          </a:solidFill>
                          <a:effectLst/>
                          <a:latin typeface="微软雅黑" pitchFamily="34" charset="-122"/>
                          <a:ea typeface="微软雅黑" pitchFamily="34" charset="-122"/>
                          <a:sym typeface="微软雅黑" pitchFamily="34" charset="-122"/>
                        </a:rPr>
                        <a:t>注意事项</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使用后，4小时内勿在阳光下曝晒</a:t>
                      </a:r>
                      <a:endParaRPr kumimoji="0" lang="en-US" altLang="zh-CN"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endParaRPr>
                    </a:p>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defRPr/>
                      </a:pPr>
                      <a:r>
                        <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本品可能对少数人有过敏反应，如有不适，请立即停用</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8" name="TextBox 7"/>
          <p:cNvSpPr txBox="1"/>
          <p:nvPr/>
        </p:nvSpPr>
        <p:spPr>
          <a:xfrm>
            <a:off x="2606507" y="1500174"/>
            <a:ext cx="1338828" cy="369332"/>
          </a:xfrm>
          <a:prstGeom prst="rect">
            <a:avLst/>
          </a:prstGeom>
          <a:noFill/>
        </p:spPr>
        <p:txBody>
          <a:bodyPr wrap="none" rtlCol="0">
            <a:spAutoFit/>
          </a:bodyPr>
          <a:lstStyle/>
          <a:p>
            <a:r>
              <a:rPr lang="zh-CN" altLang="en-US" b="1" dirty="0" smtClean="0">
                <a:solidFill>
                  <a:srgbClr val="FF0000"/>
                </a:solidFill>
              </a:rPr>
              <a:t>美白、保湿</a:t>
            </a:r>
            <a:endParaRPr lang="zh-CN" altLang="en-US" b="1" dirty="0">
              <a:solidFill>
                <a:srgbClr val="FF0000"/>
              </a:solidFill>
            </a:endParaRPr>
          </a:p>
        </p:txBody>
      </p:sp>
      <p:pic>
        <p:nvPicPr>
          <p:cNvPr id="5" name="图片 1"/>
          <p:cNvPicPr>
            <a:picLocks noChangeAspect="1" noChangeArrowheads="1"/>
          </p:cNvPicPr>
          <p:nvPr/>
        </p:nvPicPr>
        <p:blipFill>
          <a:blip r:embed="rId3" cstate="print"/>
          <a:srcRect/>
          <a:stretch>
            <a:fillRect/>
          </a:stretch>
        </p:blipFill>
        <p:spPr bwMode="auto">
          <a:xfrm>
            <a:off x="323528" y="2204864"/>
            <a:ext cx="2254560" cy="3006080"/>
          </a:xfrm>
          <a:prstGeom prst="rect">
            <a:avLst/>
          </a:prstGeom>
          <a:noFill/>
          <a:ln w="9525">
            <a:noFill/>
            <a:miter lim="800000"/>
            <a:headEnd/>
            <a:tailEnd/>
          </a:ln>
        </p:spPr>
      </p:pic>
    </p:spTree>
    <p:extLst>
      <p:ext uri="{BB962C8B-B14F-4D97-AF65-F5344CB8AC3E}">
        <p14:creationId xmlns="" xmlns:p14="http://schemas.microsoft.com/office/powerpoint/2010/main" val="219717281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7" name="Rectangle 3"/>
          <p:cNvSpPr>
            <a:spLocks noGrp="1" noChangeArrowheads="1"/>
          </p:cNvSpPr>
          <p:nvPr>
            <p:ph type="title"/>
          </p:nvPr>
        </p:nvSpPr>
        <p:spPr>
          <a:noFill/>
          <a:ln/>
        </p:spPr>
        <p:txBody>
          <a:bodyPr/>
          <a:lstStyle/>
          <a:p>
            <a:r>
              <a:rPr lang="zh-CN" altLang="en-US" sz="3200" dirty="0">
                <a:ea typeface="微软雅黑" pitchFamily="34" charset="-122"/>
              </a:rPr>
              <a:t>复方精油</a:t>
            </a:r>
            <a:r>
              <a:rPr lang="zh-CN" altLang="en-US" sz="4000" dirty="0">
                <a:ea typeface="微软雅黑" pitchFamily="34" charset="-122"/>
              </a:rPr>
              <a:t>--</a:t>
            </a:r>
            <a:r>
              <a:rPr lang="zh-CN" altLang="en-US" sz="2400" dirty="0">
                <a:ea typeface="微软雅黑" pitchFamily="34" charset="-122"/>
              </a:rPr>
              <a:t>活力驻颜滋润复方精油</a:t>
            </a:r>
          </a:p>
        </p:txBody>
      </p:sp>
      <p:graphicFrame>
        <p:nvGraphicFramePr>
          <p:cNvPr id="41989" name="Group 5"/>
          <p:cNvGraphicFramePr>
            <a:graphicFrameLocks noGrp="1"/>
          </p:cNvGraphicFramePr>
          <p:nvPr>
            <p:extLst>
              <p:ext uri="{D42A27DB-BD31-4B8C-83A1-F6EECF244321}">
                <p14:modId xmlns="" xmlns:p14="http://schemas.microsoft.com/office/powerpoint/2010/main" val="1121427794"/>
              </p:ext>
            </p:extLst>
          </p:nvPr>
        </p:nvGraphicFramePr>
        <p:xfrm>
          <a:off x="2654871" y="2087578"/>
          <a:ext cx="6096000" cy="3429654"/>
        </p:xfrm>
        <a:graphic>
          <a:graphicData uri="http://schemas.openxmlformats.org/drawingml/2006/table">
            <a:tbl>
              <a:tblPr/>
              <a:tblGrid>
                <a:gridCol w="1025525"/>
                <a:gridCol w="5070475"/>
              </a:tblGrid>
              <a:tr h="434041">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dirty="0" smtClean="0">
                          <a:ln>
                            <a:noFill/>
                          </a:ln>
                          <a:solidFill>
                            <a:srgbClr val="000000"/>
                          </a:solidFill>
                          <a:effectLst/>
                          <a:latin typeface="微软雅黑" pitchFamily="34" charset="-122"/>
                          <a:ea typeface="微软雅黑" pitchFamily="34" charset="-122"/>
                          <a:sym typeface="微软雅黑" pitchFamily="34" charset="-122"/>
                        </a:rPr>
                        <a:t>规格</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en-US" altLang="zh-CN"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30ml</a:t>
                      </a:r>
                      <a:endPar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endParaRP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555699">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dirty="0" smtClean="0">
                          <a:ln>
                            <a:noFill/>
                          </a:ln>
                          <a:solidFill>
                            <a:srgbClr val="000000"/>
                          </a:solidFill>
                          <a:effectLst/>
                          <a:latin typeface="微软雅黑" pitchFamily="34" charset="-122"/>
                          <a:ea typeface="微软雅黑" pitchFamily="34" charset="-122"/>
                          <a:sym typeface="微软雅黑" pitchFamily="34" charset="-122"/>
                        </a:rPr>
                        <a:t>主要成分</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橙花精油、丝柏精油、乳香精油、高原玫瑰精油、玫瑰果油等</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036638">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smtClean="0">
                          <a:ln>
                            <a:noFill/>
                          </a:ln>
                          <a:solidFill>
                            <a:srgbClr val="000000"/>
                          </a:solidFill>
                          <a:effectLst/>
                          <a:latin typeface="微软雅黑" pitchFamily="34" charset="-122"/>
                          <a:ea typeface="微软雅黑" pitchFamily="34" charset="-122"/>
                          <a:sym typeface="微软雅黑" pitchFamily="34" charset="-122"/>
                        </a:rPr>
                        <a:t>功效</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smtClean="0">
                          <a:ln>
                            <a:noFill/>
                          </a:ln>
                          <a:solidFill>
                            <a:srgbClr val="000000"/>
                          </a:solidFill>
                          <a:effectLst/>
                          <a:latin typeface="宋体" pitchFamily="2" charset="-122"/>
                          <a:ea typeface="宋体" pitchFamily="2" charset="-122"/>
                          <a:sym typeface="宋体" pitchFamily="2" charset="-122"/>
                        </a:rPr>
                        <a:t>蕴含多种具有助颜滋润功效的精油，极易渗透肌肤；</a:t>
                      </a:r>
                    </a:p>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smtClean="0">
                          <a:ln>
                            <a:noFill/>
                          </a:ln>
                          <a:solidFill>
                            <a:srgbClr val="000000"/>
                          </a:solidFill>
                          <a:effectLst/>
                          <a:latin typeface="宋体" pitchFamily="2" charset="-122"/>
                          <a:ea typeface="宋体" pitchFamily="2" charset="-122"/>
                          <a:sym typeface="宋体" pitchFamily="2" charset="-122"/>
                        </a:rPr>
                        <a:t>促进和提升老化肌肤的代谢能力，深层滋养肌肤，增加肌肤弹性；</a:t>
                      </a:r>
                    </a:p>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smtClean="0">
                          <a:ln>
                            <a:noFill/>
                          </a:ln>
                          <a:solidFill>
                            <a:srgbClr val="000000"/>
                          </a:solidFill>
                          <a:effectLst/>
                          <a:latin typeface="宋体" pitchFamily="2" charset="-122"/>
                          <a:ea typeface="宋体" pitchFamily="2" charset="-122"/>
                          <a:sym typeface="宋体" pitchFamily="2" charset="-122"/>
                        </a:rPr>
                        <a:t>淡化细纹，集中修复暂时性的细纹和法令纹，塑造丰润、细嫩、活力肌肤</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795387">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smtClean="0">
                          <a:ln>
                            <a:noFill/>
                          </a:ln>
                          <a:solidFill>
                            <a:srgbClr val="000000"/>
                          </a:solidFill>
                          <a:effectLst/>
                          <a:latin typeface="微软雅黑" pitchFamily="34" charset="-122"/>
                          <a:ea typeface="微软雅黑" pitchFamily="34" charset="-122"/>
                          <a:sym typeface="微软雅黑" pitchFamily="34" charset="-122"/>
                        </a:rPr>
                        <a:t>使用方法</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早晚洁面后，取适量本品均匀涂抹于面部肌肤，轻轻按摩至完全吸收</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607889">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smtClean="0">
                          <a:ln>
                            <a:noFill/>
                          </a:ln>
                          <a:solidFill>
                            <a:srgbClr val="000000"/>
                          </a:solidFill>
                          <a:effectLst/>
                          <a:latin typeface="微软雅黑" pitchFamily="34" charset="-122"/>
                          <a:ea typeface="微软雅黑" pitchFamily="34" charset="-122"/>
                          <a:sym typeface="微软雅黑" pitchFamily="34" charset="-122"/>
                        </a:rPr>
                        <a:t>注意事项</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本品可能对少数人有过敏反应，如有不适，请立即停用</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8" name="TextBox 7"/>
          <p:cNvSpPr txBox="1"/>
          <p:nvPr/>
        </p:nvSpPr>
        <p:spPr>
          <a:xfrm>
            <a:off x="2643174" y="1643050"/>
            <a:ext cx="2031325" cy="369332"/>
          </a:xfrm>
          <a:prstGeom prst="rect">
            <a:avLst/>
          </a:prstGeom>
          <a:noFill/>
        </p:spPr>
        <p:txBody>
          <a:bodyPr wrap="none" rtlCol="0">
            <a:spAutoFit/>
          </a:bodyPr>
          <a:lstStyle/>
          <a:p>
            <a:r>
              <a:rPr lang="zh-CN" altLang="en-US" b="1" dirty="0" smtClean="0">
                <a:solidFill>
                  <a:srgbClr val="FF0000"/>
                </a:solidFill>
              </a:rPr>
              <a:t>回春、紧致、滋润</a:t>
            </a:r>
            <a:endParaRPr lang="zh-CN" altLang="en-US" b="1" dirty="0">
              <a:solidFill>
                <a:srgbClr val="FF0000"/>
              </a:solidFill>
            </a:endParaRPr>
          </a:p>
        </p:txBody>
      </p:sp>
      <p:pic>
        <p:nvPicPr>
          <p:cNvPr id="5" name="图片 5"/>
          <p:cNvPicPr>
            <a:picLocks noChangeAspect="1" noChangeArrowheads="1"/>
          </p:cNvPicPr>
          <p:nvPr/>
        </p:nvPicPr>
        <p:blipFill>
          <a:blip r:embed="rId3" cstate="print"/>
          <a:srcRect/>
          <a:stretch>
            <a:fillRect/>
          </a:stretch>
        </p:blipFill>
        <p:spPr bwMode="auto">
          <a:xfrm>
            <a:off x="83707" y="2492896"/>
            <a:ext cx="2544077" cy="3024336"/>
          </a:xfrm>
          <a:prstGeom prst="rect">
            <a:avLst/>
          </a:prstGeom>
          <a:noFill/>
          <a:ln w="9525">
            <a:noFill/>
            <a:miter lim="800000"/>
            <a:headEnd/>
            <a:tailEnd/>
          </a:ln>
        </p:spPr>
      </p:pic>
    </p:spTree>
    <p:extLst>
      <p:ext uri="{BB962C8B-B14F-4D97-AF65-F5344CB8AC3E}">
        <p14:creationId xmlns="" xmlns:p14="http://schemas.microsoft.com/office/powerpoint/2010/main" val="358335046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5" name="Rectangle 3"/>
          <p:cNvSpPr>
            <a:spLocks noGrp="1" noChangeArrowheads="1"/>
          </p:cNvSpPr>
          <p:nvPr>
            <p:ph type="title"/>
          </p:nvPr>
        </p:nvSpPr>
        <p:spPr>
          <a:noFill/>
          <a:ln/>
        </p:spPr>
        <p:txBody>
          <a:bodyPr/>
          <a:lstStyle/>
          <a:p>
            <a:pPr marL="0" indent="0"/>
            <a:r>
              <a:rPr lang="zh-CN" altLang="en-US" sz="3200" dirty="0">
                <a:ea typeface="微软雅黑" pitchFamily="34" charset="-122"/>
              </a:rPr>
              <a:t>复方精油</a:t>
            </a:r>
            <a:r>
              <a:rPr lang="zh-CN" altLang="en-US" sz="4000" dirty="0">
                <a:ea typeface="微软雅黑" pitchFamily="34" charset="-122"/>
              </a:rPr>
              <a:t>--</a:t>
            </a:r>
            <a:r>
              <a:rPr lang="zh-CN" altLang="en-US" sz="2400" b="1" dirty="0">
                <a:ea typeface="微软雅黑" pitchFamily="34" charset="-122"/>
              </a:rPr>
              <a:t>控油抗痘复方精油</a:t>
            </a:r>
          </a:p>
        </p:txBody>
      </p:sp>
      <p:graphicFrame>
        <p:nvGraphicFramePr>
          <p:cNvPr id="44037" name="Group 5"/>
          <p:cNvGraphicFramePr>
            <a:graphicFrameLocks noGrp="1"/>
          </p:cNvGraphicFramePr>
          <p:nvPr>
            <p:extLst>
              <p:ext uri="{D42A27DB-BD31-4B8C-83A1-F6EECF244321}">
                <p14:modId xmlns="" xmlns:p14="http://schemas.microsoft.com/office/powerpoint/2010/main" val="2780000856"/>
              </p:ext>
            </p:extLst>
          </p:nvPr>
        </p:nvGraphicFramePr>
        <p:xfrm>
          <a:off x="2692400" y="2158630"/>
          <a:ext cx="6096000" cy="3142578"/>
        </p:xfrm>
        <a:graphic>
          <a:graphicData uri="http://schemas.openxmlformats.org/drawingml/2006/table">
            <a:tbl>
              <a:tblPr/>
              <a:tblGrid>
                <a:gridCol w="1025525"/>
                <a:gridCol w="5070475"/>
              </a:tblGrid>
              <a:tr h="483691">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dirty="0" smtClean="0">
                          <a:ln>
                            <a:noFill/>
                          </a:ln>
                          <a:solidFill>
                            <a:srgbClr val="000000"/>
                          </a:solidFill>
                          <a:effectLst/>
                          <a:latin typeface="微软雅黑" pitchFamily="34" charset="-122"/>
                          <a:ea typeface="微软雅黑" pitchFamily="34" charset="-122"/>
                          <a:sym typeface="微软雅黑" pitchFamily="34" charset="-122"/>
                        </a:rPr>
                        <a:t>规格</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en-US" altLang="zh-CN"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30ml</a:t>
                      </a:r>
                      <a:endPar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endParaRP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570655">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dirty="0" smtClean="0">
                          <a:ln>
                            <a:noFill/>
                          </a:ln>
                          <a:solidFill>
                            <a:srgbClr val="000000"/>
                          </a:solidFill>
                          <a:effectLst/>
                          <a:latin typeface="微软雅黑" pitchFamily="34" charset="-122"/>
                          <a:ea typeface="微软雅黑" pitchFamily="34" charset="-122"/>
                          <a:sym typeface="微软雅黑" pitchFamily="34" charset="-122"/>
                        </a:rPr>
                        <a:t>主要成分</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茶树精油、薄荷精油、高地薰衣草精油、葡萄籽油等</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036638">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smtClean="0">
                          <a:ln>
                            <a:noFill/>
                          </a:ln>
                          <a:solidFill>
                            <a:srgbClr val="000000"/>
                          </a:solidFill>
                          <a:effectLst/>
                          <a:latin typeface="微软雅黑" pitchFamily="34" charset="-122"/>
                          <a:ea typeface="微软雅黑" pitchFamily="34" charset="-122"/>
                          <a:sym typeface="微软雅黑" pitchFamily="34" charset="-122"/>
                        </a:rPr>
                        <a:t>功效</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smtClean="0">
                          <a:ln>
                            <a:noFill/>
                          </a:ln>
                          <a:solidFill>
                            <a:srgbClr val="000000"/>
                          </a:solidFill>
                          <a:effectLst/>
                          <a:latin typeface="宋体" pitchFamily="2" charset="-122"/>
                          <a:ea typeface="宋体" pitchFamily="2" charset="-122"/>
                          <a:sym typeface="宋体" pitchFamily="2" charset="-122"/>
                        </a:rPr>
                        <a:t>蕴含多种控油抗痘功效的精油，极易渗透肌肤；</a:t>
                      </a:r>
                    </a:p>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smtClean="0">
                          <a:ln>
                            <a:noFill/>
                          </a:ln>
                          <a:solidFill>
                            <a:srgbClr val="000000"/>
                          </a:solidFill>
                          <a:effectLst/>
                          <a:latin typeface="宋体" pitchFamily="2" charset="-122"/>
                          <a:ea typeface="宋体" pitchFamily="2" charset="-122"/>
                          <a:sym typeface="宋体" pitchFamily="2" charset="-122"/>
                        </a:rPr>
                        <a:t>调理油性长痘肌肤，提升肌肤免疫力，改善面疱、粉刺、抑制痘痘的生长；</a:t>
                      </a:r>
                    </a:p>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smtClean="0">
                          <a:ln>
                            <a:noFill/>
                          </a:ln>
                          <a:solidFill>
                            <a:srgbClr val="000000"/>
                          </a:solidFill>
                          <a:effectLst/>
                          <a:latin typeface="宋体" pitchFamily="2" charset="-122"/>
                          <a:ea typeface="宋体" pitchFamily="2" charset="-122"/>
                          <a:sym typeface="宋体" pitchFamily="2" charset="-122"/>
                        </a:rPr>
                        <a:t>帮助肌肤持久抑油，使肌肤保持清爽零负担</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619546">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smtClean="0">
                          <a:ln>
                            <a:noFill/>
                          </a:ln>
                          <a:solidFill>
                            <a:srgbClr val="000000"/>
                          </a:solidFill>
                          <a:effectLst/>
                          <a:latin typeface="微软雅黑" pitchFamily="34" charset="-122"/>
                          <a:ea typeface="微软雅黑" pitchFamily="34" charset="-122"/>
                          <a:sym typeface="微软雅黑" pitchFamily="34" charset="-122"/>
                        </a:rPr>
                        <a:t>使用方法</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早晚洁面后，取适量本品均匀涂抹于长痘部分，轻轻按摩至完全吸收，严重者一天可使用2-3次</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32048">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smtClean="0">
                          <a:ln>
                            <a:noFill/>
                          </a:ln>
                          <a:solidFill>
                            <a:srgbClr val="000000"/>
                          </a:solidFill>
                          <a:effectLst/>
                          <a:latin typeface="微软雅黑" pitchFamily="34" charset="-122"/>
                          <a:ea typeface="微软雅黑" pitchFamily="34" charset="-122"/>
                          <a:sym typeface="微软雅黑" pitchFamily="34" charset="-122"/>
                        </a:rPr>
                        <a:t>注意事项</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本品可能对少数人有过敏反应，如有不适，请立即停用</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8" name="TextBox 7"/>
          <p:cNvSpPr txBox="1"/>
          <p:nvPr/>
        </p:nvSpPr>
        <p:spPr>
          <a:xfrm>
            <a:off x="2643174" y="1643050"/>
            <a:ext cx="2031325" cy="369332"/>
          </a:xfrm>
          <a:prstGeom prst="rect">
            <a:avLst/>
          </a:prstGeom>
          <a:noFill/>
        </p:spPr>
        <p:txBody>
          <a:bodyPr wrap="none" rtlCol="0">
            <a:spAutoFit/>
          </a:bodyPr>
          <a:lstStyle/>
          <a:p>
            <a:r>
              <a:rPr lang="zh-CN" altLang="en-US" b="1" dirty="0" smtClean="0">
                <a:solidFill>
                  <a:srgbClr val="FF0000"/>
                </a:solidFill>
              </a:rPr>
              <a:t>控油、抗痘、收敛</a:t>
            </a:r>
            <a:endParaRPr lang="zh-CN" altLang="en-US" b="1" dirty="0">
              <a:solidFill>
                <a:srgbClr val="FF0000"/>
              </a:solidFill>
            </a:endParaRPr>
          </a:p>
        </p:txBody>
      </p:sp>
      <p:pic>
        <p:nvPicPr>
          <p:cNvPr id="5" name="图片 9"/>
          <p:cNvPicPr>
            <a:picLocks noChangeAspect="1" noChangeArrowheads="1"/>
          </p:cNvPicPr>
          <p:nvPr/>
        </p:nvPicPr>
        <p:blipFill>
          <a:blip r:embed="rId2" cstate="print"/>
          <a:srcRect/>
          <a:stretch>
            <a:fillRect/>
          </a:stretch>
        </p:blipFill>
        <p:spPr bwMode="auto">
          <a:xfrm>
            <a:off x="323528" y="2492896"/>
            <a:ext cx="2291947" cy="2736304"/>
          </a:xfrm>
          <a:prstGeom prst="rect">
            <a:avLst/>
          </a:prstGeom>
          <a:noFill/>
          <a:ln w="9525">
            <a:noFill/>
            <a:miter lim="800000"/>
            <a:headEnd/>
            <a:tailEnd/>
          </a:ln>
        </p:spPr>
      </p:pic>
    </p:spTree>
    <p:extLst>
      <p:ext uri="{BB962C8B-B14F-4D97-AF65-F5344CB8AC3E}">
        <p14:creationId xmlns="" xmlns:p14="http://schemas.microsoft.com/office/powerpoint/2010/main" val="131670743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9" name="Rectangle 3"/>
          <p:cNvSpPr>
            <a:spLocks noGrp="1" noChangeArrowheads="1"/>
          </p:cNvSpPr>
          <p:nvPr>
            <p:ph type="title"/>
          </p:nvPr>
        </p:nvSpPr>
        <p:spPr>
          <a:noFill/>
          <a:ln/>
        </p:spPr>
        <p:txBody>
          <a:bodyPr/>
          <a:lstStyle/>
          <a:p>
            <a:pPr marL="0" indent="0"/>
            <a:r>
              <a:rPr lang="zh-CN" altLang="en-US" sz="3200" dirty="0">
                <a:ea typeface="微软雅黑" pitchFamily="34" charset="-122"/>
              </a:rPr>
              <a:t>复方精油</a:t>
            </a:r>
            <a:r>
              <a:rPr lang="zh-CN" altLang="en-US" sz="4000" dirty="0">
                <a:ea typeface="微软雅黑" pitchFamily="34" charset="-122"/>
              </a:rPr>
              <a:t>--</a:t>
            </a:r>
            <a:r>
              <a:rPr lang="zh-CN" altLang="en-US" sz="2400" b="1" dirty="0">
                <a:ea typeface="微软雅黑" pitchFamily="34" charset="-122"/>
              </a:rPr>
              <a:t>毛孔粗大调理复方精油</a:t>
            </a:r>
          </a:p>
        </p:txBody>
      </p:sp>
      <p:graphicFrame>
        <p:nvGraphicFramePr>
          <p:cNvPr id="45061" name="Group 5"/>
          <p:cNvGraphicFramePr>
            <a:graphicFrameLocks noGrp="1"/>
          </p:cNvGraphicFramePr>
          <p:nvPr>
            <p:extLst>
              <p:ext uri="{D42A27DB-BD31-4B8C-83A1-F6EECF244321}">
                <p14:modId xmlns="" xmlns:p14="http://schemas.microsoft.com/office/powerpoint/2010/main" val="2575589282"/>
              </p:ext>
            </p:extLst>
          </p:nvPr>
        </p:nvGraphicFramePr>
        <p:xfrm>
          <a:off x="2692400" y="2132856"/>
          <a:ext cx="6096000" cy="3580035"/>
        </p:xfrm>
        <a:graphic>
          <a:graphicData uri="http://schemas.openxmlformats.org/drawingml/2006/table">
            <a:tbl>
              <a:tblPr/>
              <a:tblGrid>
                <a:gridCol w="1025525"/>
                <a:gridCol w="5070475"/>
              </a:tblGrid>
              <a:tr h="411683">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dirty="0" smtClean="0">
                          <a:ln>
                            <a:noFill/>
                          </a:ln>
                          <a:solidFill>
                            <a:srgbClr val="000000"/>
                          </a:solidFill>
                          <a:effectLst/>
                          <a:latin typeface="微软雅黑" pitchFamily="34" charset="-122"/>
                          <a:ea typeface="微软雅黑" pitchFamily="34" charset="-122"/>
                          <a:sym typeface="微软雅黑" pitchFamily="34" charset="-122"/>
                        </a:rPr>
                        <a:t>规格</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en-US" altLang="zh-CN"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30ml</a:t>
                      </a:r>
                      <a:endPar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endParaRP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720080">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dirty="0" smtClean="0">
                          <a:ln>
                            <a:noFill/>
                          </a:ln>
                          <a:solidFill>
                            <a:srgbClr val="000000"/>
                          </a:solidFill>
                          <a:effectLst/>
                          <a:latin typeface="微软雅黑" pitchFamily="34" charset="-122"/>
                          <a:ea typeface="微软雅黑" pitchFamily="34" charset="-122"/>
                          <a:sym typeface="微软雅黑" pitchFamily="34" charset="-122"/>
                        </a:rPr>
                        <a:t>主要成分</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茉莉精油、丝柏精油、天竺葵精油、葡萄籽油等</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1036638">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smtClean="0">
                          <a:ln>
                            <a:noFill/>
                          </a:ln>
                          <a:solidFill>
                            <a:srgbClr val="000000"/>
                          </a:solidFill>
                          <a:effectLst/>
                          <a:latin typeface="微软雅黑" pitchFamily="34" charset="-122"/>
                          <a:ea typeface="微软雅黑" pitchFamily="34" charset="-122"/>
                          <a:sym typeface="微软雅黑" pitchFamily="34" charset="-122"/>
                        </a:rPr>
                        <a:t>功效</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smtClean="0">
                          <a:ln>
                            <a:noFill/>
                          </a:ln>
                          <a:solidFill>
                            <a:srgbClr val="000000"/>
                          </a:solidFill>
                          <a:effectLst/>
                          <a:latin typeface="宋体" pitchFamily="2" charset="-122"/>
                          <a:ea typeface="宋体" pitchFamily="2" charset="-122"/>
                          <a:sym typeface="宋体" pitchFamily="2" charset="-122"/>
                        </a:rPr>
                        <a:t>蕴含多种具有调理毛孔粗大功效的精油，极易渗透肌肤；</a:t>
                      </a:r>
                    </a:p>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smtClean="0">
                          <a:ln>
                            <a:noFill/>
                          </a:ln>
                          <a:solidFill>
                            <a:srgbClr val="000000"/>
                          </a:solidFill>
                          <a:effectLst/>
                          <a:latin typeface="宋体" pitchFamily="2" charset="-122"/>
                          <a:ea typeface="宋体" pitchFamily="2" charset="-122"/>
                          <a:sym typeface="宋体" pitchFamily="2" charset="-122"/>
                        </a:rPr>
                        <a:t>滋润肌肤角质层，解决多种诱因造成的毛孔问题，温和清除毛孔内的杂质和老化角质，让过氧化油脂顺利排出，抚平毛孔凹凸，坚持使用可使肌肤紧致、细腻、零毛孔</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835570">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smtClean="0">
                          <a:ln>
                            <a:noFill/>
                          </a:ln>
                          <a:solidFill>
                            <a:srgbClr val="000000"/>
                          </a:solidFill>
                          <a:effectLst/>
                          <a:latin typeface="微软雅黑" pitchFamily="34" charset="-122"/>
                          <a:ea typeface="微软雅黑" pitchFamily="34" charset="-122"/>
                          <a:sym typeface="微软雅黑" pitchFamily="34" charset="-122"/>
                        </a:rPr>
                        <a:t>使用方法</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早晚面部清洁后，取适量均匀涂抹于皮肤和毛孔粗大处，轻轻按摩至完全吸收</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576064">
                <a:tc>
                  <a:txBody>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600" b="1" i="0" u="none" strike="noStrike" cap="none" normalizeH="0" baseline="0" smtClean="0">
                          <a:ln>
                            <a:noFill/>
                          </a:ln>
                          <a:solidFill>
                            <a:srgbClr val="000000"/>
                          </a:solidFill>
                          <a:effectLst/>
                          <a:latin typeface="微软雅黑" pitchFamily="34" charset="-122"/>
                          <a:ea typeface="微软雅黑" pitchFamily="34" charset="-122"/>
                          <a:sym typeface="微软雅黑" pitchFamily="34" charset="-122"/>
                        </a:rPr>
                        <a:t>注意事项</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20000"/>
                        </a:spcBef>
                        <a:spcAft>
                          <a:spcPct val="0"/>
                        </a:spcAft>
                        <a:buClrTx/>
                        <a:buSzTx/>
                        <a:buFont typeface="Arial" pitchFamily="34" charset="0"/>
                        <a:buNone/>
                        <a:tabLst/>
                      </a:pPr>
                      <a:r>
                        <a:rPr kumimoji="0" lang="zh-CN" altLang="en-US" sz="1300" b="0" i="0" u="none" strike="noStrike" cap="none" normalizeH="0" baseline="0" dirty="0" smtClean="0">
                          <a:ln>
                            <a:noFill/>
                          </a:ln>
                          <a:solidFill>
                            <a:srgbClr val="000000"/>
                          </a:solidFill>
                          <a:effectLst/>
                          <a:latin typeface="宋体" pitchFamily="2" charset="-122"/>
                          <a:ea typeface="宋体" pitchFamily="2" charset="-122"/>
                          <a:sym typeface="宋体" pitchFamily="2" charset="-122"/>
                        </a:rPr>
                        <a:t>本品可能对少数人有过敏反应，如有不适，请立即停用</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8" name="TextBox 7"/>
          <p:cNvSpPr txBox="1"/>
          <p:nvPr/>
        </p:nvSpPr>
        <p:spPr>
          <a:xfrm>
            <a:off x="2643174" y="1556792"/>
            <a:ext cx="1800493" cy="369332"/>
          </a:xfrm>
          <a:prstGeom prst="rect">
            <a:avLst/>
          </a:prstGeom>
          <a:noFill/>
        </p:spPr>
        <p:txBody>
          <a:bodyPr wrap="none" rtlCol="0">
            <a:spAutoFit/>
          </a:bodyPr>
          <a:lstStyle/>
          <a:p>
            <a:r>
              <a:rPr lang="zh-CN" altLang="en-US" b="1" dirty="0" smtClean="0">
                <a:solidFill>
                  <a:srgbClr val="FF0000"/>
                </a:solidFill>
              </a:rPr>
              <a:t>收敛、平衡水油</a:t>
            </a:r>
            <a:endParaRPr lang="zh-CN" altLang="en-US" b="1" dirty="0">
              <a:solidFill>
                <a:srgbClr val="FF0000"/>
              </a:solidFill>
            </a:endParaRPr>
          </a:p>
        </p:txBody>
      </p:sp>
      <p:pic>
        <p:nvPicPr>
          <p:cNvPr id="5" name="图片 10"/>
          <p:cNvPicPr>
            <a:picLocks noChangeAspect="1" noChangeArrowheads="1"/>
          </p:cNvPicPr>
          <p:nvPr/>
        </p:nvPicPr>
        <p:blipFill>
          <a:blip r:embed="rId2" cstate="print"/>
          <a:srcRect/>
          <a:stretch>
            <a:fillRect/>
          </a:stretch>
        </p:blipFill>
        <p:spPr bwMode="auto">
          <a:xfrm>
            <a:off x="323528" y="2420888"/>
            <a:ext cx="2299415" cy="2880320"/>
          </a:xfrm>
          <a:prstGeom prst="rect">
            <a:avLst/>
          </a:prstGeom>
          <a:noFill/>
          <a:ln w="9525">
            <a:noFill/>
            <a:miter lim="800000"/>
            <a:headEnd/>
            <a:tailEnd/>
          </a:ln>
        </p:spPr>
      </p:pic>
    </p:spTree>
    <p:extLst>
      <p:ext uri="{BB962C8B-B14F-4D97-AF65-F5344CB8AC3E}">
        <p14:creationId xmlns="" xmlns:p14="http://schemas.microsoft.com/office/powerpoint/2010/main" val="145762365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 name="直接连接符 2"/>
          <p:cNvCxnSpPr/>
          <p:nvPr/>
        </p:nvCxnSpPr>
        <p:spPr>
          <a:xfrm>
            <a:off x="1871663" y="2249488"/>
            <a:ext cx="5457825"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1871663" y="4179888"/>
            <a:ext cx="5457825"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文本框 7"/>
          <p:cNvSpPr txBox="1"/>
          <p:nvPr/>
        </p:nvSpPr>
        <p:spPr>
          <a:xfrm>
            <a:off x="1871663" y="2484438"/>
            <a:ext cx="1814512" cy="1462087"/>
          </a:xfrm>
          <a:prstGeom prst="rect">
            <a:avLst/>
          </a:prstGeom>
          <a:noFill/>
        </p:spPr>
        <p:txBody>
          <a:bodyPr lIns="0" tIns="0" rIns="0" bIns="0" anchor="ctr"/>
          <a:lstStyle/>
          <a:p>
            <a:pPr algn="ctr" eaLnBrk="1" fontAlgn="auto" hangingPunct="1">
              <a:spcBef>
                <a:spcPts val="0"/>
              </a:spcBef>
              <a:spcAft>
                <a:spcPts val="0"/>
              </a:spcAft>
              <a:defRPr/>
            </a:pPr>
            <a:r>
              <a:rPr lang="en-US" altLang="zh-CN" sz="11500" spc="-500" dirty="0" smtClean="0">
                <a:solidFill>
                  <a:schemeClr val="accent1"/>
                </a:solidFill>
                <a:latin typeface="Arial" panose="020B0604020202020204" pitchFamily="34" charset="0"/>
                <a:ea typeface="微软雅黑" panose="020B0503020204020204" pitchFamily="34" charset="-122"/>
              </a:rPr>
              <a:t>04</a:t>
            </a:r>
            <a:endParaRPr lang="zh-CN" altLang="en-US" sz="11500" spc="-500" dirty="0">
              <a:solidFill>
                <a:schemeClr val="accent1"/>
              </a:solidFill>
              <a:latin typeface="Arial" panose="020B0604020202020204" pitchFamily="34" charset="0"/>
              <a:ea typeface="微软雅黑" panose="020B0503020204020204" pitchFamily="34" charset="-122"/>
            </a:endParaRPr>
          </a:p>
        </p:txBody>
      </p:sp>
      <p:sp>
        <p:nvSpPr>
          <p:cNvPr id="6" name="文本框 8"/>
          <p:cNvSpPr txBox="1">
            <a:spLocks noChangeArrowheads="1"/>
          </p:cNvSpPr>
          <p:nvPr/>
        </p:nvSpPr>
        <p:spPr bwMode="auto">
          <a:xfrm>
            <a:off x="3890963" y="2249488"/>
            <a:ext cx="3438525" cy="193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1" hangingPunct="1">
              <a:lnSpc>
                <a:spcPct val="110000"/>
              </a:lnSpc>
            </a:pPr>
            <a:r>
              <a:rPr lang="zh-CN" altLang="en-US" sz="2400" dirty="0" smtClean="0">
                <a:latin typeface="Arial" charset="0"/>
                <a:ea typeface="微软雅黑" pitchFamily="34" charset="-122"/>
              </a:rPr>
              <a:t>精油的调配</a:t>
            </a:r>
            <a:endParaRPr lang="en-US" altLang="zh-CN" sz="2400" dirty="0">
              <a:latin typeface="Arial" charset="0"/>
              <a:ea typeface="微软雅黑" pitchFamily="34" charset="-122"/>
            </a:endParaRPr>
          </a:p>
        </p:txBody>
      </p:sp>
    </p:spTree>
    <p:extLst>
      <p:ext uri="{BB962C8B-B14F-4D97-AF65-F5344CB8AC3E}">
        <p14:creationId xmlns="" xmlns:p14="http://schemas.microsoft.com/office/powerpoint/2010/main" val="406595089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a:xfrm>
            <a:off x="1979712" y="476672"/>
            <a:ext cx="4834880" cy="1143000"/>
          </a:xfrm>
        </p:spPr>
        <p:txBody>
          <a:bodyPr/>
          <a:lstStyle/>
          <a:p>
            <a:r>
              <a:rPr lang="zh-CN" altLang="en-US" dirty="0" smtClean="0"/>
              <a:t>原因与原则</a:t>
            </a:r>
            <a:endParaRPr lang="zh-CN" altLang="en-US" dirty="0"/>
          </a:p>
        </p:txBody>
      </p:sp>
      <p:sp>
        <p:nvSpPr>
          <p:cNvPr id="3" name="内容占位符 2"/>
          <p:cNvSpPr>
            <a:spLocks noGrp="1"/>
          </p:cNvSpPr>
          <p:nvPr>
            <p:ph idx="4294967295"/>
          </p:nvPr>
        </p:nvSpPr>
        <p:spPr>
          <a:xfrm>
            <a:off x="1547664" y="1988840"/>
            <a:ext cx="5241776" cy="2952328"/>
          </a:xfrm>
        </p:spPr>
        <p:txBody>
          <a:bodyPr>
            <a:normAutofit/>
          </a:bodyPr>
          <a:lstStyle/>
          <a:p>
            <a:r>
              <a:rPr lang="zh-CN" altLang="en-US" dirty="0" smtClean="0"/>
              <a:t>为什么需要调配精油？</a:t>
            </a:r>
            <a:endParaRPr lang="en-US" altLang="zh-CN" dirty="0" smtClean="0"/>
          </a:p>
          <a:p>
            <a:pPr marL="457200" lvl="1" indent="0">
              <a:buNone/>
            </a:pPr>
            <a:r>
              <a:rPr lang="zh-CN" altLang="en-US" sz="2000" dirty="0" smtClean="0">
                <a:solidFill>
                  <a:srgbClr val="C00000"/>
                </a:solidFill>
              </a:rPr>
              <a:t>单方精油不可大面积适用于皮肤</a:t>
            </a:r>
            <a:endParaRPr lang="en-US" altLang="zh-CN" sz="2000" dirty="0" smtClean="0">
              <a:solidFill>
                <a:srgbClr val="C00000"/>
              </a:solidFill>
            </a:endParaRPr>
          </a:p>
          <a:p>
            <a:pPr marL="457200" lvl="1" indent="0">
              <a:buNone/>
            </a:pPr>
            <a:r>
              <a:rPr lang="zh-CN" altLang="en-US" sz="2000" dirty="0" smtClean="0">
                <a:solidFill>
                  <a:srgbClr val="C00000"/>
                </a:solidFill>
              </a:rPr>
              <a:t>协同作用：</a:t>
            </a:r>
            <a:r>
              <a:rPr lang="en-US" altLang="zh-CN" sz="2000" dirty="0" smtClean="0">
                <a:solidFill>
                  <a:srgbClr val="C00000"/>
                </a:solidFill>
              </a:rPr>
              <a:t>1+1</a:t>
            </a:r>
            <a:r>
              <a:rPr lang="zh-CN" altLang="en-US" sz="2000" dirty="0" smtClean="0">
                <a:solidFill>
                  <a:srgbClr val="C00000"/>
                </a:solidFill>
              </a:rPr>
              <a:t>＞</a:t>
            </a:r>
            <a:r>
              <a:rPr lang="en-US" altLang="zh-CN" sz="2000" dirty="0" smtClean="0">
                <a:solidFill>
                  <a:srgbClr val="C00000"/>
                </a:solidFill>
              </a:rPr>
              <a:t>2</a:t>
            </a:r>
          </a:p>
          <a:p>
            <a:pPr marL="457200" lvl="1" indent="0">
              <a:buNone/>
            </a:pPr>
            <a:endParaRPr lang="en-US" altLang="zh-CN" dirty="0" smtClean="0"/>
          </a:p>
          <a:p>
            <a:r>
              <a:rPr lang="zh-CN" altLang="en-US" dirty="0" smtClean="0"/>
              <a:t>原则：</a:t>
            </a:r>
            <a:endParaRPr lang="en-US" altLang="zh-CN" dirty="0" smtClean="0"/>
          </a:p>
          <a:p>
            <a:pPr lvl="1"/>
            <a:r>
              <a:rPr lang="zh-CN" altLang="en-US" sz="2000" dirty="0" smtClean="0">
                <a:solidFill>
                  <a:srgbClr val="C00000"/>
                </a:solidFill>
              </a:rPr>
              <a:t>安全性：宁可无效，也不要冒险</a:t>
            </a:r>
            <a:endParaRPr lang="en-US" altLang="zh-CN" sz="2000" dirty="0" smtClean="0">
              <a:solidFill>
                <a:srgbClr val="C00000"/>
              </a:solidFill>
            </a:endParaRPr>
          </a:p>
        </p:txBody>
      </p:sp>
    </p:spTree>
    <p:extLst>
      <p:ext uri="{BB962C8B-B14F-4D97-AF65-F5344CB8AC3E}">
        <p14:creationId xmlns="" xmlns:p14="http://schemas.microsoft.com/office/powerpoint/2010/main" val="1903590080"/>
      </p:ext>
    </p:extLst>
  </p:cSld>
  <p:clrMapOvr>
    <a:masterClrMapping/>
  </p:clrMapOvr>
  <p:transition advTm="153568"/>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计量标准</a:t>
            </a:r>
            <a:endParaRPr lang="zh-CN" altLang="en-US" dirty="0"/>
          </a:p>
        </p:txBody>
      </p:sp>
      <p:graphicFrame>
        <p:nvGraphicFramePr>
          <p:cNvPr id="6" name="表格 5"/>
          <p:cNvGraphicFramePr>
            <a:graphicFrameLocks noGrp="1"/>
          </p:cNvGraphicFramePr>
          <p:nvPr>
            <p:extLst>
              <p:ext uri="{D42A27DB-BD31-4B8C-83A1-F6EECF244321}">
                <p14:modId xmlns="" xmlns:p14="http://schemas.microsoft.com/office/powerpoint/2010/main" val="1660649557"/>
              </p:ext>
            </p:extLst>
          </p:nvPr>
        </p:nvGraphicFramePr>
        <p:xfrm>
          <a:off x="938431" y="1700808"/>
          <a:ext cx="6858049" cy="4081925"/>
        </p:xfrm>
        <a:graphic>
          <a:graphicData uri="http://schemas.openxmlformats.org/drawingml/2006/table">
            <a:tbl>
              <a:tblPr firstCol="1" bandRow="1">
                <a:tableStyleId>{5C22544A-7EE6-4342-B048-85BDC9FD1C3A}</a:tableStyleId>
              </a:tblPr>
              <a:tblGrid>
                <a:gridCol w="1227792"/>
                <a:gridCol w="1772605"/>
                <a:gridCol w="3857652"/>
              </a:tblGrid>
              <a:tr h="504055">
                <a:tc rowSpan="2">
                  <a:txBody>
                    <a:bodyPr/>
                    <a:lstStyle/>
                    <a:p>
                      <a:pPr algn="ctr"/>
                      <a:r>
                        <a:rPr lang="zh-CN" altLang="en-US" sz="1400" dirty="0" smtClean="0"/>
                        <a:t>面部</a:t>
                      </a:r>
                      <a:endParaRPr lang="zh-CN" altLang="en-US" sz="1400" dirty="0"/>
                    </a:p>
                  </a:txBody>
                  <a:tcPr anchor="ctr"/>
                </a:tc>
                <a:tc>
                  <a:txBody>
                    <a:bodyPr/>
                    <a:lstStyle/>
                    <a:p>
                      <a:pPr algn="ctr"/>
                      <a:r>
                        <a:rPr lang="zh-CN" altLang="en-US" sz="1400" dirty="0" smtClean="0"/>
                        <a:t>敏感肌</a:t>
                      </a:r>
                      <a:endParaRPr lang="zh-CN" altLang="en-US" sz="1400" dirty="0"/>
                    </a:p>
                  </a:txBody>
                  <a:tcPr anchor="ctr"/>
                </a:tc>
                <a:tc>
                  <a:txBody>
                    <a:bodyPr/>
                    <a:lstStyle/>
                    <a:p>
                      <a:pPr algn="ctr"/>
                      <a:r>
                        <a:rPr lang="en-US" altLang="zh-CN" sz="1400" dirty="0" smtClean="0"/>
                        <a:t>10ml</a:t>
                      </a:r>
                      <a:r>
                        <a:rPr lang="zh-CN" altLang="en-US" sz="1400" dirty="0" smtClean="0"/>
                        <a:t>基础油</a:t>
                      </a:r>
                      <a:r>
                        <a:rPr lang="en-US" altLang="zh-CN" sz="1400" dirty="0" smtClean="0"/>
                        <a:t>+</a:t>
                      </a:r>
                      <a:r>
                        <a:rPr lang="zh-CN" altLang="en-US" sz="1400" dirty="0" smtClean="0"/>
                        <a:t>不超过</a:t>
                      </a:r>
                      <a:r>
                        <a:rPr lang="en-US" altLang="zh-CN" sz="1400" dirty="0" smtClean="0"/>
                        <a:t>5</a:t>
                      </a:r>
                      <a:r>
                        <a:rPr lang="zh-CN" altLang="en-US" sz="1400" dirty="0" smtClean="0"/>
                        <a:t>滴精油</a:t>
                      </a:r>
                      <a:endParaRPr lang="zh-CN" altLang="en-US" sz="1400" dirty="0"/>
                    </a:p>
                  </a:txBody>
                  <a:tcPr anchor="ctr"/>
                </a:tc>
              </a:tr>
              <a:tr h="432048">
                <a:tc vMerge="1">
                  <a:txBody>
                    <a:bodyPr/>
                    <a:lstStyle/>
                    <a:p>
                      <a:endParaRPr lang="zh-CN" altLang="en-US" dirty="0"/>
                    </a:p>
                  </a:txBody>
                  <a:tcPr/>
                </a:tc>
                <a:tc>
                  <a:txBody>
                    <a:bodyPr/>
                    <a:lstStyle/>
                    <a:p>
                      <a:pPr algn="ctr"/>
                      <a:r>
                        <a:rPr lang="zh-CN" altLang="en-US" sz="1400" dirty="0" smtClean="0"/>
                        <a:t>正常肌</a:t>
                      </a:r>
                      <a:r>
                        <a:rPr lang="en-US" altLang="zh-CN" sz="1400" dirty="0" smtClean="0"/>
                        <a:t>/</a:t>
                      </a:r>
                      <a:r>
                        <a:rPr lang="zh-CN" altLang="en-US" sz="1400" dirty="0" smtClean="0"/>
                        <a:t>油性肌</a:t>
                      </a:r>
                      <a:endParaRPr lang="zh-CN" altLang="en-US" sz="1400" dirty="0"/>
                    </a:p>
                  </a:txBody>
                  <a:tcPr anchor="ctr"/>
                </a:tc>
                <a:tc>
                  <a:txBody>
                    <a:bodyPr/>
                    <a:lstStyle/>
                    <a:p>
                      <a:pPr algn="ctr"/>
                      <a:r>
                        <a:rPr lang="en-US" altLang="zh-CN" sz="1400" dirty="0" smtClean="0"/>
                        <a:t>10ml</a:t>
                      </a:r>
                      <a:r>
                        <a:rPr lang="zh-CN" altLang="en-US" sz="1400" dirty="0" smtClean="0"/>
                        <a:t>基础油</a:t>
                      </a:r>
                      <a:r>
                        <a:rPr lang="en-US" altLang="zh-CN" sz="1400" dirty="0" smtClean="0"/>
                        <a:t>+</a:t>
                      </a:r>
                      <a:r>
                        <a:rPr lang="zh-CN" altLang="en-US" sz="1400" dirty="0" smtClean="0"/>
                        <a:t>不超过</a:t>
                      </a:r>
                      <a:r>
                        <a:rPr lang="en-US" altLang="zh-CN" sz="1400" dirty="0" smtClean="0"/>
                        <a:t>10</a:t>
                      </a:r>
                      <a:r>
                        <a:rPr lang="zh-CN" altLang="en-US" sz="1400" dirty="0" smtClean="0"/>
                        <a:t>滴精油</a:t>
                      </a:r>
                      <a:endParaRPr lang="zh-CN" altLang="en-US" sz="1400" dirty="0"/>
                    </a:p>
                  </a:txBody>
                  <a:tcPr anchor="ctr"/>
                </a:tc>
              </a:tr>
              <a:tr h="464217">
                <a:tc rowSpan="2">
                  <a:txBody>
                    <a:bodyPr/>
                    <a:lstStyle/>
                    <a:p>
                      <a:pPr algn="ctr"/>
                      <a:r>
                        <a:rPr lang="zh-CN" altLang="en-US" sz="1400" dirty="0" smtClean="0"/>
                        <a:t>身体</a:t>
                      </a:r>
                      <a:endParaRPr lang="zh-CN" altLang="en-US" sz="1400" dirty="0"/>
                    </a:p>
                  </a:txBody>
                  <a:tcPr anchor="ctr"/>
                </a:tc>
                <a:tc>
                  <a:txBody>
                    <a:bodyPr/>
                    <a:lstStyle/>
                    <a:p>
                      <a:pPr algn="ctr"/>
                      <a:r>
                        <a:rPr lang="zh-CN" altLang="en-US" sz="1400" dirty="0" smtClean="0"/>
                        <a:t>全身按摩</a:t>
                      </a:r>
                      <a:endParaRPr lang="zh-CN" altLang="en-US" sz="1400" dirty="0"/>
                    </a:p>
                  </a:txBody>
                  <a:tcPr anchor="ctr"/>
                </a:tc>
                <a:tc>
                  <a:txBody>
                    <a:bodyPr/>
                    <a:lstStyle/>
                    <a:p>
                      <a:pPr algn="ctr"/>
                      <a:r>
                        <a:rPr lang="en-US" altLang="zh-CN" sz="1400" dirty="0" smtClean="0"/>
                        <a:t>10ml</a:t>
                      </a:r>
                      <a:r>
                        <a:rPr lang="zh-CN" altLang="en-US" sz="1400" dirty="0" smtClean="0"/>
                        <a:t>基础油</a:t>
                      </a:r>
                      <a:r>
                        <a:rPr lang="en-US" altLang="zh-CN" sz="1400" dirty="0" smtClean="0"/>
                        <a:t>+</a:t>
                      </a:r>
                      <a:r>
                        <a:rPr lang="zh-CN" altLang="en-US" sz="1400" dirty="0" smtClean="0"/>
                        <a:t>不超过</a:t>
                      </a:r>
                      <a:r>
                        <a:rPr lang="en-US" altLang="zh-CN" sz="1400" dirty="0" smtClean="0"/>
                        <a:t>20</a:t>
                      </a:r>
                      <a:r>
                        <a:rPr lang="zh-CN" altLang="en-US" sz="1400" dirty="0" smtClean="0"/>
                        <a:t>滴精油</a:t>
                      </a:r>
                      <a:endParaRPr lang="zh-CN" altLang="en-US" sz="1400" dirty="0"/>
                    </a:p>
                  </a:txBody>
                  <a:tcPr anchor="ctr"/>
                </a:tc>
              </a:tr>
              <a:tr h="399879">
                <a:tc vMerge="1">
                  <a:txBody>
                    <a:bodyPr/>
                    <a:lstStyle/>
                    <a:p>
                      <a:endParaRPr lang="zh-CN" altLang="en-US" dirty="0"/>
                    </a:p>
                  </a:txBody>
                  <a:tcPr/>
                </a:tc>
                <a:tc>
                  <a:txBody>
                    <a:bodyPr/>
                    <a:lstStyle/>
                    <a:p>
                      <a:pPr algn="ctr"/>
                      <a:r>
                        <a:rPr lang="zh-CN" altLang="en-US" sz="1400" dirty="0" smtClean="0"/>
                        <a:t>局部涂抹</a:t>
                      </a:r>
                      <a:endParaRPr lang="zh-CN" altLang="en-US" sz="1400" dirty="0"/>
                    </a:p>
                  </a:txBody>
                  <a:tcPr anchor="ctr"/>
                </a:tc>
                <a:tc>
                  <a:txBody>
                    <a:bodyPr/>
                    <a:lstStyle/>
                    <a:p>
                      <a:pPr algn="ctr"/>
                      <a:r>
                        <a:rPr lang="en-US" altLang="zh-CN" sz="1400" dirty="0" smtClean="0"/>
                        <a:t>10ml</a:t>
                      </a:r>
                      <a:r>
                        <a:rPr lang="zh-CN" altLang="en-US" sz="1400" dirty="0" smtClean="0"/>
                        <a:t>基础油</a:t>
                      </a:r>
                      <a:r>
                        <a:rPr lang="en-US" altLang="zh-CN" sz="1400" dirty="0" smtClean="0"/>
                        <a:t>+20~40</a:t>
                      </a:r>
                      <a:r>
                        <a:rPr lang="zh-CN" altLang="en-US" sz="1400" dirty="0" smtClean="0"/>
                        <a:t>滴精油</a:t>
                      </a:r>
                      <a:endParaRPr lang="zh-CN" altLang="en-US" sz="1400" dirty="0"/>
                    </a:p>
                  </a:txBody>
                  <a:tcPr anchor="ctr"/>
                </a:tc>
              </a:tr>
              <a:tr h="485987">
                <a:tc rowSpan="3">
                  <a:txBody>
                    <a:bodyPr/>
                    <a:lstStyle/>
                    <a:p>
                      <a:pPr algn="ctr"/>
                      <a:endParaRPr lang="en-US" altLang="zh-CN" sz="1400" dirty="0" smtClean="0"/>
                    </a:p>
                    <a:p>
                      <a:pPr algn="ctr"/>
                      <a:r>
                        <a:rPr lang="zh-CN" altLang="en-US" sz="1400" dirty="0" smtClean="0"/>
                        <a:t>儿童</a:t>
                      </a:r>
                      <a:endParaRPr lang="zh-CN" altLang="en-US" sz="1400" dirty="0"/>
                    </a:p>
                  </a:txBody>
                  <a:tcPr anchor="ctr"/>
                </a:tc>
                <a:tc>
                  <a:txBody>
                    <a:bodyPr/>
                    <a:lstStyle/>
                    <a:p>
                      <a:pPr algn="ctr"/>
                      <a:r>
                        <a:rPr lang="en-US" altLang="zh-CN" sz="1400" dirty="0" smtClean="0"/>
                        <a:t>3</a:t>
                      </a:r>
                      <a:r>
                        <a:rPr lang="zh-CN" altLang="en-US" sz="1400" dirty="0" smtClean="0"/>
                        <a:t>岁以前</a:t>
                      </a:r>
                      <a:endParaRPr lang="zh-CN" altLang="en-US" sz="1400" dirty="0"/>
                    </a:p>
                  </a:txBody>
                  <a:tcPr anchor="ctr"/>
                </a:tc>
                <a:tc>
                  <a:txBody>
                    <a:bodyPr/>
                    <a:lstStyle/>
                    <a:p>
                      <a:pPr algn="ctr"/>
                      <a:r>
                        <a:rPr lang="zh-CN" altLang="en-US" sz="1400" dirty="0" smtClean="0"/>
                        <a:t>建议只使用薰香</a:t>
                      </a:r>
                      <a:endParaRPr lang="zh-CN" altLang="en-US" sz="1400" dirty="0"/>
                    </a:p>
                  </a:txBody>
                  <a:tcPr anchor="ctr"/>
                </a:tc>
              </a:tr>
              <a:tr h="666141">
                <a:tc vMerge="1">
                  <a:txBody>
                    <a:bodyPr/>
                    <a:lstStyle/>
                    <a:p>
                      <a:pPr algn="ctr"/>
                      <a:endParaRPr lang="zh-CN" altLang="en-US" sz="1400" dirty="0"/>
                    </a:p>
                  </a:txBody>
                  <a:tcPr/>
                </a:tc>
                <a:tc>
                  <a:txBody>
                    <a:bodyPr/>
                    <a:lstStyle/>
                    <a:p>
                      <a:pPr algn="ctr"/>
                      <a:r>
                        <a:rPr lang="en-US" altLang="zh-CN" sz="1400" dirty="0" smtClean="0"/>
                        <a:t>3~7</a:t>
                      </a:r>
                      <a:r>
                        <a:rPr lang="zh-CN" altLang="en-US" sz="1400" dirty="0" smtClean="0"/>
                        <a:t>岁</a:t>
                      </a:r>
                      <a:endParaRPr lang="zh-CN" altLang="en-US" sz="1400" dirty="0"/>
                    </a:p>
                  </a:txBody>
                  <a:tcPr anchor="ctr"/>
                </a:tc>
                <a:tc>
                  <a:txBody>
                    <a:bodyPr/>
                    <a:lstStyle/>
                    <a:p>
                      <a:pPr algn="ctr"/>
                      <a:r>
                        <a:rPr lang="en-US" altLang="zh-CN" sz="1400" dirty="0" smtClean="0"/>
                        <a:t>10ml</a:t>
                      </a:r>
                      <a:r>
                        <a:rPr lang="zh-CN" altLang="en-US" sz="1400" dirty="0" smtClean="0"/>
                        <a:t>基础油</a:t>
                      </a:r>
                      <a:r>
                        <a:rPr lang="en-US" altLang="zh-CN" sz="1400" dirty="0" smtClean="0"/>
                        <a:t>+</a:t>
                      </a:r>
                      <a:r>
                        <a:rPr lang="zh-CN" altLang="en-US" sz="1400" dirty="0" smtClean="0"/>
                        <a:t>不超过</a:t>
                      </a:r>
                      <a:r>
                        <a:rPr lang="en-US" altLang="zh-CN" sz="1400" dirty="0" smtClean="0"/>
                        <a:t>2</a:t>
                      </a:r>
                      <a:r>
                        <a:rPr lang="zh-CN" altLang="en-US" sz="1400" dirty="0" smtClean="0"/>
                        <a:t>滴精油（限薰衣草）</a:t>
                      </a:r>
                      <a:endParaRPr lang="zh-CN" altLang="en-US" sz="1400" dirty="0"/>
                    </a:p>
                  </a:txBody>
                  <a:tcPr anchor="ctr"/>
                </a:tc>
              </a:tr>
              <a:tr h="564799">
                <a:tc vMerge="1">
                  <a:txBody>
                    <a:bodyPr/>
                    <a:lstStyle/>
                    <a:p>
                      <a:pPr algn="ctr"/>
                      <a:endParaRPr lang="zh-CN" altLang="en-US" sz="1400" dirty="0"/>
                    </a:p>
                  </a:txBody>
                  <a:tcPr/>
                </a:tc>
                <a:tc>
                  <a:txBody>
                    <a:bodyPr/>
                    <a:lstStyle/>
                    <a:p>
                      <a:pPr algn="ctr"/>
                      <a:r>
                        <a:rPr lang="en-US" altLang="zh-CN" sz="1400" dirty="0" smtClean="0"/>
                        <a:t>7~12</a:t>
                      </a:r>
                      <a:r>
                        <a:rPr lang="zh-CN" altLang="en-US" sz="1400" dirty="0" smtClean="0"/>
                        <a:t>岁</a:t>
                      </a:r>
                      <a:endParaRPr lang="zh-CN" altLang="en-US" sz="1400" dirty="0"/>
                    </a:p>
                  </a:txBody>
                  <a:tcPr anchor="ctr"/>
                </a:tc>
                <a:tc>
                  <a:txBody>
                    <a:bodyPr/>
                    <a:lstStyle/>
                    <a:p>
                      <a:pPr algn="ctr"/>
                      <a:r>
                        <a:rPr lang="en-US" altLang="zh-CN" sz="1400" dirty="0" smtClean="0"/>
                        <a:t>10ml</a:t>
                      </a:r>
                      <a:r>
                        <a:rPr lang="zh-CN" altLang="en-US" sz="1400" dirty="0" smtClean="0"/>
                        <a:t>基础油</a:t>
                      </a:r>
                      <a:r>
                        <a:rPr lang="en-US" altLang="zh-CN" sz="1400" dirty="0" smtClean="0"/>
                        <a:t>+</a:t>
                      </a:r>
                      <a:r>
                        <a:rPr lang="zh-CN" altLang="en-US" sz="1400" dirty="0" smtClean="0"/>
                        <a:t>不超过</a:t>
                      </a:r>
                      <a:r>
                        <a:rPr lang="en-US" altLang="zh-CN" sz="1400" dirty="0" smtClean="0"/>
                        <a:t>2</a:t>
                      </a:r>
                      <a:r>
                        <a:rPr lang="zh-CN" altLang="en-US" sz="1400" dirty="0" smtClean="0"/>
                        <a:t>滴精油</a:t>
                      </a:r>
                      <a:endParaRPr lang="zh-CN" altLang="en-US" sz="1400" dirty="0"/>
                    </a:p>
                  </a:txBody>
                  <a:tcPr anchor="ctr"/>
                </a:tc>
              </a:tr>
              <a:tr h="564799">
                <a:tc>
                  <a:txBody>
                    <a:bodyPr/>
                    <a:lstStyle/>
                    <a:p>
                      <a:pPr algn="ctr"/>
                      <a:r>
                        <a:rPr lang="zh-CN" altLang="en-US" sz="1400" dirty="0" smtClean="0"/>
                        <a:t>老人</a:t>
                      </a:r>
                      <a:endParaRPr lang="zh-CN" altLang="en-US" sz="1400" dirty="0"/>
                    </a:p>
                  </a:txBody>
                  <a:tcPr anchor="ctr"/>
                </a:tc>
                <a:tc>
                  <a:txBody>
                    <a:bodyPr/>
                    <a:lstStyle/>
                    <a:p>
                      <a:pPr algn="ctr"/>
                      <a:r>
                        <a:rPr lang="en-US" altLang="zh-CN" sz="1400" dirty="0" smtClean="0"/>
                        <a:t>65</a:t>
                      </a:r>
                      <a:r>
                        <a:rPr lang="zh-CN" altLang="en-US" sz="1400" dirty="0" smtClean="0"/>
                        <a:t>岁以上</a:t>
                      </a:r>
                      <a:endParaRPr lang="zh-CN" altLang="en-US" sz="1400" dirty="0"/>
                    </a:p>
                  </a:txBody>
                  <a:tcPr anchor="ctr"/>
                </a:tc>
                <a:tc>
                  <a:txBody>
                    <a:bodyPr/>
                    <a:lstStyle/>
                    <a:p>
                      <a:pPr algn="ctr"/>
                      <a:r>
                        <a:rPr lang="zh-CN" altLang="en-US" sz="1400" dirty="0" smtClean="0"/>
                        <a:t>正常量的一半，并注意避开有使用禁忌的精油</a:t>
                      </a:r>
                      <a:endParaRPr lang="zh-CN" altLang="en-US" sz="1400" dirty="0"/>
                    </a:p>
                  </a:txBody>
                  <a:tcPr anchor="ctr"/>
                </a:tc>
              </a:tr>
            </a:tbl>
          </a:graphicData>
        </a:graphic>
      </p:graphicFrame>
    </p:spTree>
    <p:extLst>
      <p:ext uri="{BB962C8B-B14F-4D97-AF65-F5344CB8AC3E}">
        <p14:creationId xmlns="" xmlns:p14="http://schemas.microsoft.com/office/powerpoint/2010/main" val="277545076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a:xfrm>
            <a:off x="2257400" y="332656"/>
            <a:ext cx="4330824" cy="1143000"/>
          </a:xfrm>
        </p:spPr>
        <p:txBody>
          <a:bodyPr/>
          <a:lstStyle/>
          <a:p>
            <a:r>
              <a:rPr lang="zh-CN" altLang="en-US" dirty="0" smtClean="0"/>
              <a:t>调配步骤</a:t>
            </a:r>
            <a:endParaRPr lang="zh-CN" altLang="en-US" dirty="0"/>
          </a:p>
        </p:txBody>
      </p:sp>
      <p:sp>
        <p:nvSpPr>
          <p:cNvPr id="3" name="内容占位符 2"/>
          <p:cNvSpPr>
            <a:spLocks noGrp="1"/>
          </p:cNvSpPr>
          <p:nvPr>
            <p:ph idx="4294967295"/>
          </p:nvPr>
        </p:nvSpPr>
        <p:spPr>
          <a:xfrm>
            <a:off x="1239317" y="1484784"/>
            <a:ext cx="6645051" cy="1731838"/>
          </a:xfrm>
        </p:spPr>
        <p:txBody>
          <a:bodyPr>
            <a:normAutofit/>
          </a:bodyPr>
          <a:lstStyle/>
          <a:p>
            <a:pPr>
              <a:lnSpc>
                <a:spcPct val="150000"/>
              </a:lnSpc>
              <a:buNone/>
            </a:pPr>
            <a:r>
              <a:rPr lang="en-US" altLang="zh-CN" sz="2000" dirty="0" smtClean="0"/>
              <a:t>1</a:t>
            </a:r>
            <a:r>
              <a:rPr lang="zh-CN" altLang="en-US" sz="2000" dirty="0" smtClean="0"/>
              <a:t>、深度咨询：分清主次，解决主要问题</a:t>
            </a:r>
            <a:endParaRPr lang="en-US" altLang="zh-CN" sz="2000" dirty="0" smtClean="0"/>
          </a:p>
          <a:p>
            <a:pPr>
              <a:lnSpc>
                <a:spcPct val="150000"/>
              </a:lnSpc>
              <a:buNone/>
            </a:pPr>
            <a:r>
              <a:rPr lang="en-US" altLang="zh-CN" sz="2000" dirty="0" smtClean="0"/>
              <a:t>2</a:t>
            </a:r>
            <a:r>
              <a:rPr lang="zh-CN" altLang="en-US" sz="2000" dirty="0" smtClean="0"/>
              <a:t>、选出几款能解决问题的精油：选择顾客喜欢的气味</a:t>
            </a:r>
            <a:endParaRPr lang="en-US" altLang="zh-CN" sz="2000" dirty="0" smtClean="0"/>
          </a:p>
          <a:p>
            <a:pPr>
              <a:lnSpc>
                <a:spcPct val="150000"/>
              </a:lnSpc>
              <a:buNone/>
            </a:pPr>
            <a:r>
              <a:rPr lang="en-US" altLang="zh-CN" sz="2000" dirty="0" smtClean="0"/>
              <a:t>3</a:t>
            </a:r>
            <a:r>
              <a:rPr lang="zh-CN" altLang="en-US" sz="2000" dirty="0" smtClean="0"/>
              <a:t>、面部选</a:t>
            </a:r>
            <a:r>
              <a:rPr lang="en-US" altLang="zh-CN" sz="2000" dirty="0" smtClean="0">
                <a:solidFill>
                  <a:srgbClr val="FF0000"/>
                </a:solidFill>
              </a:rPr>
              <a:t>3</a:t>
            </a:r>
            <a:r>
              <a:rPr lang="zh-CN" altLang="en-US" sz="2000" dirty="0" smtClean="0">
                <a:solidFill>
                  <a:srgbClr val="FF0000"/>
                </a:solidFill>
              </a:rPr>
              <a:t>种</a:t>
            </a:r>
            <a:r>
              <a:rPr lang="zh-CN" altLang="en-US" sz="2000" dirty="0" smtClean="0"/>
              <a:t>以内精油，身体选择</a:t>
            </a:r>
            <a:r>
              <a:rPr lang="en-US" altLang="zh-CN" sz="2000" dirty="0">
                <a:solidFill>
                  <a:srgbClr val="FF0000"/>
                </a:solidFill>
              </a:rPr>
              <a:t>5</a:t>
            </a:r>
            <a:r>
              <a:rPr lang="zh-CN" altLang="en-US" sz="2000" dirty="0" smtClean="0">
                <a:solidFill>
                  <a:srgbClr val="FF0000"/>
                </a:solidFill>
              </a:rPr>
              <a:t>种以内</a:t>
            </a:r>
            <a:r>
              <a:rPr lang="zh-CN" altLang="en-US" sz="2000" dirty="0" smtClean="0"/>
              <a:t>精油进行调和。</a:t>
            </a:r>
            <a:endParaRPr lang="zh-CN" altLang="en-US" sz="2000" dirty="0"/>
          </a:p>
        </p:txBody>
      </p:sp>
      <p:pic>
        <p:nvPicPr>
          <p:cNvPr id="5122" name="Picture 2" descr="http://www.jycn.cn/uploadfile/2009-12/200912843095409.jpg"/>
          <p:cNvPicPr>
            <a:picLocks noChangeAspect="1" noChangeArrowheads="1"/>
          </p:cNvPicPr>
          <p:nvPr/>
        </p:nvPicPr>
        <p:blipFill>
          <a:blip r:embed="rId2" cstate="print"/>
          <a:srcRect/>
          <a:stretch>
            <a:fillRect/>
          </a:stretch>
        </p:blipFill>
        <p:spPr bwMode="auto">
          <a:xfrm>
            <a:off x="2123728" y="3284984"/>
            <a:ext cx="4762500" cy="3181350"/>
          </a:xfrm>
          <a:prstGeom prst="rect">
            <a:avLst/>
          </a:prstGeom>
          <a:noFill/>
        </p:spPr>
      </p:pic>
    </p:spTree>
    <p:extLst>
      <p:ext uri="{BB962C8B-B14F-4D97-AF65-F5344CB8AC3E}">
        <p14:creationId xmlns="" xmlns:p14="http://schemas.microsoft.com/office/powerpoint/2010/main" val="956107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611560" y="1268760"/>
            <a:ext cx="3541954" cy="5550049"/>
          </a:xfrm>
          <a:prstGeom prst="rect">
            <a:avLst/>
          </a:prstGeom>
          <a:noFill/>
          <a:ln w="9525">
            <a:noFill/>
            <a:miter lim="800000"/>
            <a:headEnd/>
            <a:tailEnd/>
          </a:ln>
        </p:spPr>
      </p:pic>
      <p:pic>
        <p:nvPicPr>
          <p:cNvPr id="1027" name="Picture 3" descr="C:\Users\Administrator\Documents\Tencent Files\1085317374\FileRecv\口袋书看稿1\口袋书3-12.jpg"/>
          <p:cNvPicPr>
            <a:picLocks noChangeAspect="1" noChangeArrowheads="1"/>
          </p:cNvPicPr>
          <p:nvPr/>
        </p:nvPicPr>
        <p:blipFill>
          <a:blip r:embed="rId3" cstate="print"/>
          <a:srcRect/>
          <a:stretch>
            <a:fillRect/>
          </a:stretch>
        </p:blipFill>
        <p:spPr bwMode="auto">
          <a:xfrm>
            <a:off x="4644008" y="1124744"/>
            <a:ext cx="3668148" cy="2736304"/>
          </a:xfrm>
          <a:prstGeom prst="rect">
            <a:avLst/>
          </a:prstGeom>
          <a:noFill/>
        </p:spPr>
      </p:pic>
      <p:pic>
        <p:nvPicPr>
          <p:cNvPr id="1028" name="Picture 4" descr="C:\Users\Administrator\Documents\Tencent Files\1085317374\FileRecv\口袋书看稿1\口袋书2-09.jpg"/>
          <p:cNvPicPr>
            <a:picLocks noChangeAspect="1" noChangeArrowheads="1"/>
          </p:cNvPicPr>
          <p:nvPr/>
        </p:nvPicPr>
        <p:blipFill>
          <a:blip r:embed="rId4" cstate="print"/>
          <a:srcRect/>
          <a:stretch>
            <a:fillRect/>
          </a:stretch>
        </p:blipFill>
        <p:spPr bwMode="auto">
          <a:xfrm>
            <a:off x="4644008" y="4077072"/>
            <a:ext cx="3672408" cy="2739482"/>
          </a:xfrm>
          <a:prstGeom prst="rect">
            <a:avLst/>
          </a:prstGeom>
          <a:noFill/>
        </p:spPr>
      </p:pic>
      <p:sp>
        <p:nvSpPr>
          <p:cNvPr id="9" name="TextBox 8"/>
          <p:cNvSpPr txBox="1"/>
          <p:nvPr/>
        </p:nvSpPr>
        <p:spPr>
          <a:xfrm>
            <a:off x="1835696" y="548680"/>
            <a:ext cx="5760640" cy="369332"/>
          </a:xfrm>
          <a:prstGeom prst="rect">
            <a:avLst/>
          </a:prstGeom>
          <a:noFill/>
        </p:spPr>
        <p:txBody>
          <a:bodyPr wrap="square" rtlCol="0">
            <a:spAutoFit/>
          </a:bodyPr>
          <a:lstStyle/>
          <a:p>
            <a:r>
              <a:rPr lang="zh-CN" altLang="en-US" dirty="0" smtClean="0">
                <a:latin typeface="+mj-ea"/>
                <a:ea typeface="+mj-ea"/>
              </a:rPr>
              <a:t>更多精油知识请参考</a:t>
            </a:r>
            <a:r>
              <a:rPr lang="en-US" altLang="zh-CN" dirty="0" smtClean="0">
                <a:latin typeface="+mj-ea"/>
                <a:ea typeface="+mj-ea"/>
              </a:rPr>
              <a:t>——《</a:t>
            </a:r>
            <a:r>
              <a:rPr lang="en-US" altLang="zh-CN" dirty="0" err="1" smtClean="0">
                <a:latin typeface="+mj-ea"/>
                <a:ea typeface="+mj-ea"/>
              </a:rPr>
              <a:t>softeas</a:t>
            </a:r>
            <a:r>
              <a:rPr lang="zh-CN" altLang="en-US" dirty="0" smtClean="0">
                <a:latin typeface="+mj-ea"/>
                <a:ea typeface="+mj-ea"/>
              </a:rPr>
              <a:t>精油配方宝典</a:t>
            </a:r>
            <a:r>
              <a:rPr lang="en-US" altLang="zh-CN" dirty="0" smtClean="0">
                <a:latin typeface="+mj-ea"/>
                <a:ea typeface="+mj-ea"/>
              </a:rPr>
              <a:t>》</a:t>
            </a:r>
            <a:endParaRPr lang="zh-CN" altLang="en-US" dirty="0">
              <a:latin typeface="+mj-ea"/>
              <a:ea typeface="+mj-ea"/>
            </a:endParaRPr>
          </a:p>
        </p:txBody>
      </p:sp>
    </p:spTree>
    <p:extLst>
      <p:ext uri="{BB962C8B-B14F-4D97-AF65-F5344CB8AC3E}">
        <p14:creationId xmlns="" xmlns:p14="http://schemas.microsoft.com/office/powerpoint/2010/main" val="9561074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3"/>
          <p:cNvPicPr>
            <a:picLocks noChangeAspect="1" noChangeArrowheads="1"/>
          </p:cNvPicPr>
          <p:nvPr/>
        </p:nvPicPr>
        <p:blipFill>
          <a:blip r:embed="rId2" cstate="print"/>
          <a:srcRect l="17766" r="11905"/>
          <a:stretch>
            <a:fillRect/>
          </a:stretch>
        </p:blipFill>
        <p:spPr bwMode="auto">
          <a:xfrm>
            <a:off x="2915642" y="1412776"/>
            <a:ext cx="3600574" cy="1172571"/>
          </a:xfrm>
          <a:prstGeom prst="rect">
            <a:avLst/>
          </a:prstGeom>
          <a:noFill/>
          <a:ln w="9525">
            <a:noFill/>
            <a:miter lim="800000"/>
            <a:headEnd/>
            <a:tailEnd/>
          </a:ln>
          <a:effectLst/>
        </p:spPr>
      </p:pic>
      <p:sp>
        <p:nvSpPr>
          <p:cNvPr id="32772" name="Text Box 4"/>
          <p:cNvSpPr txBox="1">
            <a:spLocks noChangeArrowheads="1"/>
          </p:cNvSpPr>
          <p:nvPr/>
        </p:nvSpPr>
        <p:spPr bwMode="auto">
          <a:xfrm>
            <a:off x="1572003" y="2860804"/>
            <a:ext cx="2663998" cy="579437"/>
          </a:xfrm>
          <a:prstGeom prst="rect">
            <a:avLst/>
          </a:prstGeom>
          <a:noFill/>
          <a:ln w="9525">
            <a:noFill/>
            <a:miter lim="800000"/>
            <a:headEnd/>
            <a:tailEnd/>
          </a:ln>
        </p:spPr>
        <p:txBody>
          <a:bodyPr wrap="square">
            <a:spAutoFit/>
          </a:bodyPr>
          <a:lstStyle/>
          <a:p>
            <a:r>
              <a:rPr lang="zh-CN" altLang="en-US" sz="3200" b="1" dirty="0">
                <a:solidFill>
                  <a:srgbClr val="4D4D4D"/>
                </a:solidFill>
                <a:ea typeface="黑体" pitchFamily="49" charset="-122"/>
              </a:rPr>
              <a:t>感谢您的聆听</a:t>
            </a:r>
          </a:p>
        </p:txBody>
      </p:sp>
      <p:sp>
        <p:nvSpPr>
          <p:cNvPr id="32773" name="Text Box 5"/>
          <p:cNvSpPr txBox="1">
            <a:spLocks noChangeArrowheads="1"/>
          </p:cNvSpPr>
          <p:nvPr/>
        </p:nvSpPr>
        <p:spPr bwMode="auto">
          <a:xfrm>
            <a:off x="971600" y="3638351"/>
            <a:ext cx="3944938" cy="366713"/>
          </a:xfrm>
          <a:prstGeom prst="rect">
            <a:avLst/>
          </a:prstGeom>
          <a:noFill/>
          <a:ln w="9525">
            <a:noFill/>
            <a:miter lim="800000"/>
            <a:headEnd/>
            <a:tailEnd/>
          </a:ln>
        </p:spPr>
        <p:txBody>
          <a:bodyPr>
            <a:spAutoFit/>
          </a:bodyPr>
          <a:lstStyle/>
          <a:p>
            <a:pPr algn="ctr"/>
            <a:r>
              <a:rPr lang="zh-CN" altLang="en-US" dirty="0">
                <a:solidFill>
                  <a:srgbClr val="4D4D4D"/>
                </a:solidFill>
                <a:ea typeface="微软雅黑" pitchFamily="34" charset="-122"/>
              </a:rPr>
              <a:t>理想科技集团有限公司</a:t>
            </a:r>
          </a:p>
        </p:txBody>
      </p:sp>
      <p:pic>
        <p:nvPicPr>
          <p:cNvPr id="6" name="图片 5" descr="3.png"/>
          <p:cNvPicPr>
            <a:picLocks noChangeAspect="1"/>
          </p:cNvPicPr>
          <p:nvPr/>
        </p:nvPicPr>
        <p:blipFill>
          <a:blip r:embed="rId3" cstate="print"/>
          <a:stretch>
            <a:fillRect/>
          </a:stretch>
        </p:blipFill>
        <p:spPr>
          <a:xfrm>
            <a:off x="0" y="3108960"/>
            <a:ext cx="9144000" cy="3749040"/>
          </a:xfrm>
          <a:prstGeom prst="rect">
            <a:avLst/>
          </a:prstGeom>
        </p:spPr>
      </p:pic>
      <p:cxnSp>
        <p:nvCxnSpPr>
          <p:cNvPr id="11" name="直接连接符 10"/>
          <p:cNvCxnSpPr/>
          <p:nvPr/>
        </p:nvCxnSpPr>
        <p:spPr>
          <a:xfrm>
            <a:off x="0" y="3167579"/>
            <a:ext cx="1513797" cy="1"/>
          </a:xfrm>
          <a:prstGeom prst="line">
            <a:avLst/>
          </a:prstGeom>
        </p:spPr>
        <p:style>
          <a:lnRef idx="1">
            <a:schemeClr val="dk1"/>
          </a:lnRef>
          <a:fillRef idx="0">
            <a:schemeClr val="dk1"/>
          </a:fillRef>
          <a:effectRef idx="0">
            <a:schemeClr val="dk1"/>
          </a:effectRef>
          <a:fontRef idx="minor">
            <a:schemeClr val="tx1"/>
          </a:fontRef>
        </p:style>
      </p:cxnSp>
      <p:cxnSp>
        <p:nvCxnSpPr>
          <p:cNvPr id="15" name="直接连接符 14"/>
          <p:cNvCxnSpPr/>
          <p:nvPr/>
        </p:nvCxnSpPr>
        <p:spPr>
          <a:xfrm>
            <a:off x="4283968" y="3134295"/>
            <a:ext cx="4860032"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51105133154"/>
  <p:tag name="MH_LIBRARY" val="GRAPHIC"/>
</p:tagLst>
</file>

<file path=ppt/tags/tag2.xml><?xml version="1.0" encoding="utf-8"?>
<p:tagLst xmlns:a="http://schemas.openxmlformats.org/drawingml/2006/main" xmlns:r="http://schemas.openxmlformats.org/officeDocument/2006/relationships" xmlns:p="http://schemas.openxmlformats.org/presentationml/2006/main">
  <p:tag name="MH" val="20151105133154"/>
  <p:tag name="MH_LIBRARY" val="GRAPHIC"/>
  <p:tag name="MH_ORDER" val="Rectangle 13"/>
</p:tagLst>
</file>

<file path=ppt/tags/tag3.xml><?xml version="1.0" encoding="utf-8"?>
<p:tagLst xmlns:a="http://schemas.openxmlformats.org/drawingml/2006/main" xmlns:r="http://schemas.openxmlformats.org/officeDocument/2006/relationships" xmlns:p="http://schemas.openxmlformats.org/presentationml/2006/main">
  <p:tag name="MH" val="20151105133154"/>
  <p:tag name="MH_LIBRARY" val="GRAPHIC"/>
  <p:tag name="MH_ORDER" val="Rectangle 14"/>
</p:tagLst>
</file>

<file path=ppt/tags/tag4.xml><?xml version="1.0" encoding="utf-8"?>
<p:tagLst xmlns:a="http://schemas.openxmlformats.org/drawingml/2006/main" xmlns:r="http://schemas.openxmlformats.org/officeDocument/2006/relationships" xmlns:p="http://schemas.openxmlformats.org/presentationml/2006/main">
  <p:tag name="MH" val="20151105133154"/>
  <p:tag name="MH_LIBRARY" val="GRAPHIC"/>
  <p:tag name="MH_ORDER" val="Rectangle 12"/>
</p:tagLst>
</file>

<file path=ppt/tags/tag5.xml><?xml version="1.0" encoding="utf-8"?>
<p:tagLst xmlns:a="http://schemas.openxmlformats.org/drawingml/2006/main" xmlns:r="http://schemas.openxmlformats.org/officeDocument/2006/relationships" xmlns:p="http://schemas.openxmlformats.org/presentationml/2006/main">
  <p:tag name="MH" val="20151105133154"/>
  <p:tag name="MH_LIBRARY" val="GRAPHIC"/>
  <p:tag name="MH_ORDER" val="Rectangle 4"/>
</p:tagLst>
</file>

<file path=ppt/tags/tag6.xml><?xml version="1.0" encoding="utf-8"?>
<p:tagLst xmlns:a="http://schemas.openxmlformats.org/drawingml/2006/main" xmlns:r="http://schemas.openxmlformats.org/officeDocument/2006/relationships" xmlns:p="http://schemas.openxmlformats.org/presentationml/2006/main">
  <p:tag name="MH" val="20151105133154"/>
  <p:tag name="MH_LIBRARY" val="GRAPHIC"/>
  <p:tag name="MH_ORDER" val="TextBox 15"/>
</p:tagLst>
</file>

<file path=ppt/tags/tag7.xml><?xml version="1.0" encoding="utf-8"?>
<p:tagLst xmlns:a="http://schemas.openxmlformats.org/drawingml/2006/main" xmlns:r="http://schemas.openxmlformats.org/officeDocument/2006/relationships" xmlns:p="http://schemas.openxmlformats.org/presentationml/2006/main">
  <p:tag name="MH" val="20151105133154"/>
  <p:tag name="MH_LIBRARY" val="GRAPHIC"/>
  <p:tag name="MH_ORDER" val="TextBox 16"/>
</p:tagLst>
</file>

<file path=ppt/tags/tag8.xml><?xml version="1.0" encoding="utf-8"?>
<p:tagLst xmlns:a="http://schemas.openxmlformats.org/drawingml/2006/main" xmlns:r="http://schemas.openxmlformats.org/officeDocument/2006/relationships" xmlns:p="http://schemas.openxmlformats.org/presentationml/2006/main">
  <p:tag name="MH" val="20151105133154"/>
  <p:tag name="MH_LIBRARY" val="GRAPHIC"/>
  <p:tag name="MH_ORDER" val="TextBox 17"/>
</p:tagLst>
</file>

<file path=ppt/tags/tag9.xml><?xml version="1.0" encoding="utf-8"?>
<p:tagLst xmlns:a="http://schemas.openxmlformats.org/drawingml/2006/main" xmlns:r="http://schemas.openxmlformats.org/officeDocument/2006/relationships" xmlns:p="http://schemas.openxmlformats.org/presentationml/2006/main">
  <p:tag name="MH" val="20151105133154"/>
  <p:tag name="MH_LIBRARY" val="GRAPHIC"/>
  <p:tag name="MH_ORDER" val="TextBox 18"/>
</p:tagLst>
</file>

<file path=ppt/tags/tag10.xml><?xml version="1.0" encoding="utf-8"?>
<p:tagLst xmlns:a="http://schemas.openxmlformats.org/drawingml/2006/main" xmlns:r="http://schemas.openxmlformats.org/officeDocument/2006/relationships" xmlns:p="http://schemas.openxmlformats.org/presentationml/2006/main">
  <p:tag name="MH" val="20151105133154"/>
  <p:tag name="MH_LIBRARY" val="GRAPHIC"/>
  <p:tag name="MH_ORDER" val="Picture 3"/>
</p:tagLst>
</file>

<file path=ppt/tags/tag11.xml><?xml version="1.0" encoding="utf-8"?>
<p:tagLst xmlns:a="http://schemas.openxmlformats.org/drawingml/2006/main" xmlns:r="http://schemas.openxmlformats.org/officeDocument/2006/relationships" xmlns:p="http://schemas.openxmlformats.org/presentationml/2006/main">
  <p:tag name="MH" val="20151105133154"/>
  <p:tag name="MH_LIBRARY" val="GRAPHIC"/>
  <p:tag name="MH_ORDER" val="Picture 3"/>
</p:tagLst>
</file>

<file path=ppt/tags/tag12.xml><?xml version="1.0" encoding="utf-8"?>
<p:tagLst xmlns:a="http://schemas.openxmlformats.org/drawingml/2006/main" xmlns:r="http://schemas.openxmlformats.org/officeDocument/2006/relationships" xmlns:p="http://schemas.openxmlformats.org/presentationml/2006/main">
  <p:tag name="MH" val="20151105133154"/>
  <p:tag name="MH_LIBRARY" val="GRAPHIC"/>
  <p:tag name="MH_ORDER" val="文本框 15"/>
</p:tagLst>
</file>

<file path=ppt/tags/tag13.xml><?xml version="1.0" encoding="utf-8"?>
<p:tagLst xmlns:a="http://schemas.openxmlformats.org/drawingml/2006/main" xmlns:r="http://schemas.openxmlformats.org/officeDocument/2006/relationships" xmlns:p="http://schemas.openxmlformats.org/presentationml/2006/main">
  <p:tag name="MH" val="20151105133154"/>
  <p:tag name="MH_LIBRARY" val="GRAPHIC"/>
  <p:tag name="MH_ORDER" val="Rectangle 16"/>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暗香扑面">
  <a:themeElements>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shade val="70000"/>
                <a:satMod val="1000000"/>
              </a:schemeClr>
            </a:gs>
            <a:gs pos="31000">
              <a:schemeClr val="phClr">
                <a:shade val="85000"/>
                <a:satMod val="450000"/>
              </a:schemeClr>
            </a:gs>
            <a:gs pos="100000">
              <a:schemeClr val="phClr">
                <a:tint val="70000"/>
                <a:satMod val="300000"/>
              </a:schemeClr>
            </a:gs>
          </a:gsLst>
          <a:path path="circle">
            <a:fillToRect l="50000" t="150000" r="50000"/>
          </a:path>
        </a:gradFill>
        <a:blipFill>
          <a:blip xmlns:r="http://schemas.openxmlformats.org/officeDocument/2006/relationships" r:embed="rId2">
            <a:duotone>
              <a:schemeClr val="phClr">
                <a:tint val="100000"/>
                <a:shade val="70000"/>
                <a:hueMod val="100000"/>
                <a:satMod val="100000"/>
              </a:schemeClr>
              <a:schemeClr val="phClr">
                <a:tint val="90000"/>
                <a:shade val="100000"/>
                <a:hueMod val="100000"/>
                <a:satMod val="10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2.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142</TotalTime>
  <Words>4252</Words>
  <Application>Microsoft Office PowerPoint</Application>
  <PresentationFormat>全屏显示(4:3)</PresentationFormat>
  <Paragraphs>550</Paragraphs>
  <Slides>52</Slides>
  <Notes>11</Notes>
  <HiddenSlides>0</HiddenSlides>
  <MMClips>0</MMClips>
  <ScaleCrop>false</ScaleCrop>
  <HeadingPairs>
    <vt:vector size="4" baseType="variant">
      <vt:variant>
        <vt:lpstr>主题</vt:lpstr>
      </vt:variant>
      <vt:variant>
        <vt:i4>1</vt:i4>
      </vt:variant>
      <vt:variant>
        <vt:lpstr>幻灯片标题</vt:lpstr>
      </vt:variant>
      <vt:variant>
        <vt:i4>52</vt:i4>
      </vt:variant>
    </vt:vector>
  </HeadingPairs>
  <TitlesOfParts>
    <vt:vector size="53" baseType="lpstr">
      <vt:lpstr>暗香扑面</vt:lpstr>
      <vt:lpstr>幻灯片 1</vt:lpstr>
      <vt:lpstr>幻灯片 2</vt:lpstr>
      <vt:lpstr>幻灯片 3</vt:lpstr>
      <vt:lpstr>幻灯片 4</vt:lpstr>
      <vt:lpstr>幻灯片 5</vt:lpstr>
      <vt:lpstr>幻灯片 6</vt:lpstr>
      <vt:lpstr>植物为什么产生精油？</vt:lpstr>
      <vt:lpstr>精油的历史</vt:lpstr>
      <vt:lpstr>芳香疗法 VS 中医</vt:lpstr>
      <vt:lpstr>幻灯片 10</vt:lpstr>
      <vt:lpstr>精油的特性</vt:lpstr>
      <vt:lpstr>精油的作用机制       ——生理</vt:lpstr>
      <vt:lpstr>精油的作用机制     ——心理</vt:lpstr>
      <vt:lpstr>精油的萃取方法</vt:lpstr>
      <vt:lpstr>精油的保存方法</vt:lpstr>
      <vt:lpstr>精油的使用方法</vt:lpstr>
      <vt:lpstr>幻灯片 17</vt:lpstr>
      <vt:lpstr>重点精油介绍</vt:lpstr>
      <vt:lpstr>玫瑰的故事</vt:lpstr>
      <vt:lpstr>玫瑰——“精油皇后”</vt:lpstr>
      <vt:lpstr>玫瑰——“精油皇后”</vt:lpstr>
      <vt:lpstr>“高原玫瑰”优势</vt:lpstr>
      <vt:lpstr>按摩配方实例</vt:lpstr>
      <vt:lpstr>玫瑰纯露的功效</vt:lpstr>
      <vt:lpstr>薰衣草的故事</vt:lpstr>
      <vt:lpstr>薰衣草——“万精油”</vt:lpstr>
      <vt:lpstr>薰衣草</vt:lpstr>
      <vt:lpstr>“高地薰衣草”优势</vt:lpstr>
      <vt:lpstr>按摩配方实例</vt:lpstr>
      <vt:lpstr>薰衣草纯露的功效</vt:lpstr>
      <vt:lpstr>柠檬——美白排毒</vt:lpstr>
      <vt:lpstr>重点功效</vt:lpstr>
      <vt:lpstr>按摩配方实例</vt:lpstr>
      <vt:lpstr>茶树的故事</vt:lpstr>
      <vt:lpstr>茶树——天然杀菌剂</vt:lpstr>
      <vt:lpstr>重点功效</vt:lpstr>
      <vt:lpstr>按摩配方实例</vt:lpstr>
      <vt:lpstr>尤加利的故事</vt:lpstr>
      <vt:lpstr>尤加利（桉树）——雾霾克星</vt:lpstr>
      <vt:lpstr>重点功效</vt:lpstr>
      <vt:lpstr>按摩配方实例</vt:lpstr>
      <vt:lpstr>幻灯片 42</vt:lpstr>
      <vt:lpstr>复方精油--美白保湿复方精油</vt:lpstr>
      <vt:lpstr>复方精油--活力驻颜滋润复方精油</vt:lpstr>
      <vt:lpstr>复方精油--控油抗痘复方精油</vt:lpstr>
      <vt:lpstr>复方精油--毛孔粗大调理复方精油</vt:lpstr>
      <vt:lpstr>幻灯片 47</vt:lpstr>
      <vt:lpstr>原因与原则</vt:lpstr>
      <vt:lpstr>计量标准</vt:lpstr>
      <vt:lpstr>调配步骤</vt:lpstr>
      <vt:lpstr>幻灯片 51</vt:lpstr>
      <vt:lpstr>幻灯片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微软用户</cp:lastModifiedBy>
  <cp:revision>22</cp:revision>
  <dcterms:modified xsi:type="dcterms:W3CDTF">2018-06-13T08:45:06Z</dcterms:modified>
</cp:coreProperties>
</file>