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slides/slide89.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94"/>
  </p:notesMasterIdLst>
  <p:handoutMasterIdLst>
    <p:handoutMasterId r:id="rId95"/>
  </p:handoutMasterIdLst>
  <p:sldIdLst>
    <p:sldId id="257" r:id="rId2"/>
    <p:sldId id="279" r:id="rId3"/>
    <p:sldId id="321" r:id="rId4"/>
    <p:sldId id="258" r:id="rId5"/>
    <p:sldId id="373" r:id="rId6"/>
    <p:sldId id="374" r:id="rId7"/>
    <p:sldId id="322" r:id="rId8"/>
    <p:sldId id="323" r:id="rId9"/>
    <p:sldId id="370" r:id="rId10"/>
    <p:sldId id="285" r:id="rId11"/>
    <p:sldId id="284" r:id="rId12"/>
    <p:sldId id="262" r:id="rId13"/>
    <p:sldId id="296" r:id="rId14"/>
    <p:sldId id="288" r:id="rId15"/>
    <p:sldId id="289" r:id="rId16"/>
    <p:sldId id="297" r:id="rId17"/>
    <p:sldId id="298" r:id="rId18"/>
    <p:sldId id="299" r:id="rId19"/>
    <p:sldId id="300" r:id="rId20"/>
    <p:sldId id="301" r:id="rId21"/>
    <p:sldId id="302" r:id="rId22"/>
    <p:sldId id="303" r:id="rId23"/>
    <p:sldId id="304" r:id="rId24"/>
    <p:sldId id="305" r:id="rId25"/>
    <p:sldId id="306" r:id="rId26"/>
    <p:sldId id="311" r:id="rId27"/>
    <p:sldId id="312" r:id="rId28"/>
    <p:sldId id="310" r:id="rId29"/>
    <p:sldId id="315" r:id="rId30"/>
    <p:sldId id="316" r:id="rId31"/>
    <p:sldId id="317" r:id="rId32"/>
    <p:sldId id="318" r:id="rId33"/>
    <p:sldId id="319" r:id="rId34"/>
    <p:sldId id="320" r:id="rId35"/>
    <p:sldId id="313" r:id="rId36"/>
    <p:sldId id="314" r:id="rId37"/>
    <p:sldId id="371" r:id="rId38"/>
    <p:sldId id="324" r:id="rId39"/>
    <p:sldId id="291" r:id="rId40"/>
    <p:sldId id="292" r:id="rId41"/>
    <p:sldId id="293" r:id="rId42"/>
    <p:sldId id="326" r:id="rId43"/>
    <p:sldId id="294" r:id="rId44"/>
    <p:sldId id="330" r:id="rId45"/>
    <p:sldId id="331" r:id="rId46"/>
    <p:sldId id="332" r:id="rId47"/>
    <p:sldId id="333" r:id="rId48"/>
    <p:sldId id="336" r:id="rId49"/>
    <p:sldId id="335" r:id="rId50"/>
    <p:sldId id="327" r:id="rId51"/>
    <p:sldId id="340" r:id="rId52"/>
    <p:sldId id="341" r:id="rId53"/>
    <p:sldId id="342" r:id="rId54"/>
    <p:sldId id="334" r:id="rId55"/>
    <p:sldId id="343" r:id="rId56"/>
    <p:sldId id="325" r:id="rId57"/>
    <p:sldId id="344" r:id="rId58"/>
    <p:sldId id="345" r:id="rId59"/>
    <p:sldId id="337" r:id="rId60"/>
    <p:sldId id="338" r:id="rId61"/>
    <p:sldId id="328" r:id="rId62"/>
    <p:sldId id="339" r:id="rId63"/>
    <p:sldId id="348" r:id="rId64"/>
    <p:sldId id="329" r:id="rId65"/>
    <p:sldId id="346" r:id="rId66"/>
    <p:sldId id="347" r:id="rId67"/>
    <p:sldId id="349" r:id="rId68"/>
    <p:sldId id="350" r:id="rId69"/>
    <p:sldId id="351" r:id="rId70"/>
    <p:sldId id="372" r:id="rId71"/>
    <p:sldId id="353" r:id="rId72"/>
    <p:sldId id="375" r:id="rId73"/>
    <p:sldId id="377" r:id="rId74"/>
    <p:sldId id="359" r:id="rId75"/>
    <p:sldId id="360" r:id="rId76"/>
    <p:sldId id="378" r:id="rId77"/>
    <p:sldId id="362" r:id="rId78"/>
    <p:sldId id="363" r:id="rId79"/>
    <p:sldId id="376" r:id="rId80"/>
    <p:sldId id="380" r:id="rId81"/>
    <p:sldId id="379" r:id="rId82"/>
    <p:sldId id="365" r:id="rId83"/>
    <p:sldId id="366" r:id="rId84"/>
    <p:sldId id="367" r:id="rId85"/>
    <p:sldId id="368" r:id="rId86"/>
    <p:sldId id="381" r:id="rId87"/>
    <p:sldId id="382" r:id="rId88"/>
    <p:sldId id="356" r:id="rId89"/>
    <p:sldId id="357" r:id="rId90"/>
    <p:sldId id="354" r:id="rId91"/>
    <p:sldId id="355" r:id="rId92"/>
    <p:sldId id="275" r:id="rId93"/>
  </p:sldIdLst>
  <p:sldSz cx="12192000" cy="6858000"/>
  <p:notesSz cx="6858000" cy="9144000"/>
  <p:embeddedFontLst>
    <p:embeddedFont>
      <p:font typeface="方正兰亭粗黑简体" pitchFamily="2" charset="-122"/>
      <p:regular r:id="rId96"/>
    </p:embeddedFont>
    <p:embeddedFont>
      <p:font typeface="Calibri" pitchFamily="34" charset="0"/>
      <p:regular r:id="rId97"/>
      <p:bold r:id="rId98"/>
      <p:italic r:id="rId99"/>
      <p:boldItalic r:id="rId100"/>
    </p:embeddedFont>
    <p:embeddedFont>
      <p:font typeface="华文彩云" pitchFamily="2" charset="-122"/>
      <p:regular r:id="rId101"/>
    </p:embeddedFont>
    <p:embeddedFont>
      <p:font typeface="Calibri Light" pitchFamily="34" charset="0"/>
      <p:regular r:id="rId102"/>
      <p:italic r:id="rId103"/>
    </p:embeddedFont>
    <p:embeddedFont>
      <p:font typeface="方正姚体" pitchFamily="2" charset="-122"/>
      <p:regular r:id="rId104"/>
    </p:embeddedFont>
    <p:embeddedFont>
      <p:font typeface="Avanti" pitchFamily="2" charset="0"/>
      <p:regular r:id="rId105"/>
    </p:embeddedFont>
    <p:embeddedFont>
      <p:font typeface="Aharoni" pitchFamily="2" charset="-79"/>
      <p:bold r:id="rId106"/>
    </p:embeddedFont>
    <p:embeddedFont>
      <p:font typeface="微软雅黑" pitchFamily="34" charset="-122"/>
      <p:regular r:id="rId107"/>
      <p:bold r:id="rId108"/>
    </p:embeddedFont>
    <p:embeddedFont>
      <p:font typeface="黑体" pitchFamily="49" charset="-122"/>
      <p:regular r:id="rId109"/>
    </p:embeddedFont>
    <p:embeddedFont>
      <p:font typeface="Tahoma" pitchFamily="34" charset="0"/>
      <p:regular r:id="rId110"/>
      <p:bold r:id="rId111"/>
    </p:embeddedFont>
    <p:embeddedFont>
      <p:font typeface="Verdana" pitchFamily="34" charset="0"/>
      <p:regular r:id="rId112"/>
      <p:bold r:id="rId113"/>
      <p:italic r:id="rId114"/>
      <p:boldItalic r:id="rId115"/>
    </p:embeddedFont>
    <p:embeddedFont>
      <p:font typeface="PMingLiU" pitchFamily="18" charset="-120"/>
      <p:regular r:id="rId116"/>
    </p:embeddedFont>
    <p:embeddedFont>
      <p:font typeface="Arial Unicode MS" pitchFamily="34" charset="-122"/>
      <p:regular r:id="rId117"/>
    </p:embeddedFont>
    <p:embeddedFont>
      <p:font typeface="French Script MT" pitchFamily="66" charset="0"/>
      <p:regular r:id="rId118"/>
    </p:embeddedFont>
  </p:embeddedFont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304D"/>
    <a:srgbClr val="454545"/>
    <a:srgbClr val="282828"/>
    <a:srgbClr val="4D4D4D"/>
    <a:srgbClr val="7F7F7F"/>
    <a:srgbClr val="E7E6E6"/>
    <a:srgbClr val="FBF7EC"/>
    <a:srgbClr val="141A43"/>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283" autoAdjust="0"/>
    <p:restoredTop sz="95572" autoAdjust="0"/>
  </p:normalViewPr>
  <p:slideViewPr>
    <p:cSldViewPr snapToGrid="0">
      <p:cViewPr>
        <p:scale>
          <a:sx n="70" d="100"/>
          <a:sy n="70" d="100"/>
        </p:scale>
        <p:origin x="-816" y="168"/>
      </p:cViewPr>
      <p:guideLst>
        <p:guide orient="horz" pos="2170"/>
        <p:guide pos="3926"/>
      </p:guideLst>
    </p:cSldViewPr>
  </p:slideViewPr>
  <p:outlineViewPr>
    <p:cViewPr>
      <p:scale>
        <a:sx n="33" d="100"/>
        <a:sy n="33" d="100"/>
      </p:scale>
      <p:origin x="0" y="17358"/>
    </p:cViewPr>
  </p:outlineViewPr>
  <p:notesTextViewPr>
    <p:cViewPr>
      <p:scale>
        <a:sx n="1" d="1"/>
        <a:sy n="1" d="1"/>
      </p:scale>
      <p:origin x="0" y="0"/>
    </p:cViewPr>
  </p:notesTextViewPr>
  <p:gridSpacing cx="92157550" cy="9215755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22.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7.fntdata"/><Relationship Id="rId16" Type="http://schemas.openxmlformats.org/officeDocument/2006/relationships/slide" Target="slides/slide15.xml"/><Relationship Id="rId107" Type="http://schemas.openxmlformats.org/officeDocument/2006/relationships/font" Target="fonts/font12.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7.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5.fntdata"/><Relationship Id="rId105" Type="http://schemas.openxmlformats.org/officeDocument/2006/relationships/font" Target="fonts/font10.fntdata"/><Relationship Id="rId113" Type="http://schemas.openxmlformats.org/officeDocument/2006/relationships/font" Target="fonts/font18.fntdata"/><Relationship Id="rId11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8.fntdata"/><Relationship Id="rId108" Type="http://schemas.openxmlformats.org/officeDocument/2006/relationships/font" Target="fonts/font13.fntdata"/><Relationship Id="rId11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1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11.fntdata"/><Relationship Id="rId114" Type="http://schemas.openxmlformats.org/officeDocument/2006/relationships/font" Target="fonts/font19.fntdata"/><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99" Type="http://schemas.openxmlformats.org/officeDocument/2006/relationships/font" Target="fonts/font4.fntdata"/><Relationship Id="rId101" Type="http://schemas.openxmlformats.org/officeDocument/2006/relationships/font" Target="fonts/font6.fntdata"/><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14.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 Id="rId104" Type="http://schemas.openxmlformats.org/officeDocument/2006/relationships/font" Target="fonts/font9.fntdata"/><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15.fntdata"/><Relationship Id="rId115" Type="http://schemas.openxmlformats.org/officeDocument/2006/relationships/font" Target="fonts/font20.fntdata"/></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image" Target="../media/image58.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image" Target="../media/image6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buFont typeface="Arial" pitchFamily="34" charset="0"/>
              <a:buNone/>
              <a:defRPr sz="1200" noProof="1">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buFont typeface="Arial" pitchFamily="34" charset="0"/>
              <a:buNone/>
              <a:defRPr sz="1200" noProof="1">
                <a:latin typeface="Calibri" pitchFamily="2" charset="0"/>
                <a:ea typeface="宋体" charset="-122"/>
                <a:cs typeface="+mn-ea"/>
              </a:defRPr>
            </a:lvl1pPr>
          </a:lstStyle>
          <a:p>
            <a:pPr>
              <a:defRPr/>
            </a:pPr>
            <a:fld id="{ADF0AF6C-3167-4226-97B0-586E7C789F21}" type="datetimeFigureOut">
              <a:rPr lang="zh-CN" altLang="en-US"/>
              <a:pPr>
                <a:defRPr/>
              </a:pPr>
              <a:t>2019/12/9 Monday</a:t>
            </a:fld>
            <a:endParaRPr lang="zh-CN" altLang="en-US">
              <a:latin typeface="Arial" pitchFamily="34" charset="0"/>
              <a:ea typeface="宋体" pitchFamily="2" charset="-122"/>
              <a:cs typeface="+mn-cs"/>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buFont typeface="Arial" pitchFamily="34" charset="0"/>
              <a:buNone/>
              <a:defRPr sz="1200" noProof="1">
                <a:latin typeface="Arial" pitchFamily="34" charset="0"/>
                <a:ea typeface="宋体" pitchFamily="2" charset="-122"/>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buFont typeface="Arial" pitchFamily="34" charset="0"/>
              <a:buNone/>
              <a:defRPr sz="1200">
                <a:latin typeface="Calibri" pitchFamily="34" charset="0"/>
                <a:ea typeface="宋体" pitchFamily="2" charset="-122"/>
              </a:defRPr>
            </a:lvl1pPr>
          </a:lstStyle>
          <a:p>
            <a:pPr>
              <a:defRPr/>
            </a:pPr>
            <a:fld id="{900A3B4B-FF0E-40FA-A861-7A527306367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buFont typeface="Arial" pitchFamily="34" charset="0"/>
              <a:buNone/>
              <a:defRPr sz="1200" noProof="1">
                <a:latin typeface="Arial" pitchFamily="34" charset="0"/>
                <a:ea typeface="宋体" pitchFamily="2"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buFont typeface="Arial" pitchFamily="34" charset="0"/>
              <a:buNone/>
              <a:defRPr sz="1200" noProof="1">
                <a:latin typeface="Calibri" pitchFamily="2" charset="0"/>
                <a:ea typeface="宋体" charset="-122"/>
                <a:cs typeface="+mn-ea"/>
              </a:defRPr>
            </a:lvl1pPr>
          </a:lstStyle>
          <a:p>
            <a:pPr>
              <a:defRPr/>
            </a:pPr>
            <a:fld id="{DDBD9735-BA5F-4337-9709-ECF93FB8654A}" type="datetimeFigureOut">
              <a:rPr lang="zh-CN" altLang="en-US"/>
              <a:pPr>
                <a:defRPr/>
              </a:pPr>
              <a:t>2019/12/9 Monday</a:t>
            </a:fld>
            <a:endParaRPr lang="zh-CN" altLang="en-US">
              <a:latin typeface="Arial" pitchFamily="34" charset="0"/>
              <a:ea typeface="宋体" pitchFamily="2" charset="-122"/>
              <a:cs typeface="+mn-cs"/>
            </a:endParaRPr>
          </a:p>
        </p:txBody>
      </p:sp>
      <p:sp>
        <p:nvSpPr>
          <p:cNvPr id="109572" name="幻灯片图像占位符 3"/>
          <p:cNvSpPr>
            <a:spLocks noGrp="1" noRot="1" noChangeAspect="1" noChangeArrowheads="1"/>
          </p:cNvSpPr>
          <p:nvPr>
            <p:ph type="sldImg" idx="4294967295"/>
          </p:nvPr>
        </p:nvSpPr>
        <p:spPr bwMode="auto">
          <a:xfrm>
            <a:off x="685800" y="1143000"/>
            <a:ext cx="5486400" cy="3086100"/>
          </a:xfrm>
          <a:prstGeom prst="rect">
            <a:avLst/>
          </a:prstGeom>
          <a:noFill/>
          <a:ln w="12700">
            <a:solidFill>
              <a:srgbClr val="000000"/>
            </a:solidFill>
            <a:round/>
            <a:headEnd/>
            <a:tailEnd/>
          </a:ln>
        </p:spPr>
      </p:sp>
      <p:sp>
        <p:nvSpPr>
          <p:cNvPr id="3077" name="备注占位符 4"/>
          <p:cNvSpPr>
            <a:spLocks noGrp="1" noChangeArrowheads="1"/>
          </p:cNvSpPr>
          <p:nvPr>
            <p:ph type="body" sz="quarter" idx="4294967295"/>
          </p:nvPr>
        </p:nvSpPr>
        <p:spPr bwMode="auto">
          <a:xfrm>
            <a:off x="685800" y="4400550"/>
            <a:ext cx="5486400" cy="3600450"/>
          </a:xfrm>
          <a:prstGeom prst="rect">
            <a:avLst/>
          </a:prstGeom>
          <a:noFill/>
          <a:ln>
            <a:noFill/>
          </a:ln>
          <a:ex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buFont typeface="Arial" pitchFamily="34" charset="0"/>
              <a:buNone/>
              <a:defRPr sz="1200" noProof="1">
                <a:latin typeface="Arial" pitchFamily="34" charset="0"/>
                <a:ea typeface="宋体" pitchFamily="2"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0" hangingPunct="0">
              <a:buFont typeface="Arial" pitchFamily="34" charset="0"/>
              <a:buNone/>
              <a:defRPr sz="1200">
                <a:latin typeface="Calibri" pitchFamily="34" charset="0"/>
                <a:ea typeface="宋体" pitchFamily="2" charset="-122"/>
              </a:defRPr>
            </a:lvl1pPr>
          </a:lstStyle>
          <a:p>
            <a:pPr>
              <a:defRPr/>
            </a:pPr>
            <a:fld id="{551C37F9-2460-424D-8E18-F7022C281B3B}"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幻灯片图像占位符 1"/>
          <p:cNvSpPr>
            <a:spLocks noGrp="1" noRot="1" noChangeAspect="1" noTextEdit="1"/>
          </p:cNvSpPr>
          <p:nvPr>
            <p:ph type="sldImg"/>
          </p:nvPr>
        </p:nvSpPr>
        <p:spPr>
          <a:ln/>
        </p:spPr>
      </p:sp>
      <p:sp>
        <p:nvSpPr>
          <p:cNvPr id="110595" name="备注占位符 2"/>
          <p:cNvSpPr>
            <a:spLocks noGrp="1"/>
          </p:cNvSpPr>
          <p:nvPr>
            <p:ph type="body" idx="1"/>
          </p:nvPr>
        </p:nvSpPr>
        <p:spPr>
          <a:noFill/>
        </p:spPr>
        <p:txBody>
          <a:bodyPr/>
          <a:lstStyle/>
          <a:p>
            <a:r>
              <a:rPr lang="zh-CN" altLang="en-US" smtClean="0"/>
              <a:t>仿生化妆品：采用生物技术制造与人体自身结构相仿并具有高亲和力的生物精华物质并复配到化妆品中，以补充、修复和调整细胞因子来达到抗衰老、修复受损皮肤等功效，这类化妆品代表了</a:t>
            </a:r>
            <a:r>
              <a:rPr lang="en-US" altLang="zh-CN" smtClean="0"/>
              <a:t>21</a:t>
            </a:r>
            <a:r>
              <a:rPr lang="zh-CN" altLang="en-US" smtClean="0"/>
              <a:t>世纪化妆品的发展方向。</a:t>
            </a:r>
          </a:p>
        </p:txBody>
      </p:sp>
      <p:sp>
        <p:nvSpPr>
          <p:cNvPr id="110596" name="灯片编号占位符 3"/>
          <p:cNvSpPr>
            <a:spLocks noGrp="1"/>
          </p:cNvSpPr>
          <p:nvPr>
            <p:ph type="sldNum" sz="quarter" idx="5"/>
          </p:nvPr>
        </p:nvSpPr>
        <p:spPr bwMode="auto">
          <a:noFill/>
          <a:ln>
            <a:miter lim="800000"/>
            <a:headEnd/>
            <a:tailEnd/>
          </a:ln>
        </p:spPr>
        <p:txBody>
          <a:bodyPr/>
          <a:lstStyle/>
          <a:p>
            <a:fld id="{6B3A7EB9-7BBE-4990-AC79-CAC7BBD1261B}" type="slidenum">
              <a:rPr lang="zh-CN" altLang="en-US" smtClean="0"/>
              <a:pPr/>
              <a:t>8</a:t>
            </a:fld>
            <a:endParaRPr lang="zh-CN"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p:cNvSpPr>
            <a:spLocks noGrp="1" noRot="1" noChangeAspect="1" noTextEdit="1"/>
          </p:cNvSpPr>
          <p:nvPr>
            <p:ph type="sldImg"/>
          </p:nvPr>
        </p:nvSpPr>
        <p:spPr>
          <a:ln>
            <a:miter lim="800000"/>
          </a:ln>
        </p:spPr>
      </p:sp>
      <p:sp>
        <p:nvSpPr>
          <p:cNvPr id="111619" name="备注占位符 2"/>
          <p:cNvSpPr>
            <a:spLocks noGrp="1"/>
          </p:cNvSpPr>
          <p:nvPr>
            <p:ph type="body" idx="1"/>
          </p:nvPr>
        </p:nvSpPr>
        <p:spPr>
          <a:noFill/>
        </p:spPr>
        <p:txBody>
          <a:bodyPr/>
          <a:lstStyle/>
          <a:p>
            <a:pPr eaLnBrk="1" hangingPunct="1"/>
            <a:endParaRPr lang="zh-CN" altLang="en-US" smtClean="0">
              <a:latin typeface="黑体" pitchFamily="49" charset="-122"/>
              <a:ea typeface="黑体" pitchFamily="49" charset="-122"/>
            </a:endParaRPr>
          </a:p>
        </p:txBody>
      </p:sp>
      <p:sp>
        <p:nvSpPr>
          <p:cNvPr id="111620" name="灯片编号占位符 3"/>
          <p:cNvSpPr>
            <a:spLocks noGrp="1"/>
          </p:cNvSpPr>
          <p:nvPr>
            <p:ph type="sldNum" sz="quarter" idx="5"/>
          </p:nvPr>
        </p:nvSpPr>
        <p:spPr bwMode="auto">
          <a:noFill/>
          <a:ln>
            <a:miter lim="800000"/>
            <a:headEnd/>
            <a:tailEnd/>
          </a:ln>
        </p:spPr>
        <p:txBody>
          <a:bodyPr/>
          <a:lstStyle/>
          <a:p>
            <a:fld id="{75FC15D2-D66D-4B08-8303-2411474DB6CC}" type="slidenum">
              <a:rPr lang="zh-CN" altLang="en-US" smtClean="0"/>
              <a:pPr/>
              <a:t>60</a:t>
            </a:fld>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幻灯片图像占位符 1"/>
          <p:cNvSpPr>
            <a:spLocks noGrp="1" noRot="1" noChangeAspect="1" noTextEdit="1"/>
          </p:cNvSpPr>
          <p:nvPr>
            <p:ph type="sldImg"/>
          </p:nvPr>
        </p:nvSpPr>
        <p:spPr>
          <a:ln/>
        </p:spPr>
      </p:sp>
      <p:sp>
        <p:nvSpPr>
          <p:cNvPr id="112643" name="备注占位符 2"/>
          <p:cNvSpPr>
            <a:spLocks noGrp="1"/>
          </p:cNvSpPr>
          <p:nvPr>
            <p:ph type="body" idx="1"/>
          </p:nvPr>
        </p:nvSpPr>
        <p:spPr>
          <a:noFill/>
        </p:spPr>
        <p:txBody>
          <a:bodyPr/>
          <a:lstStyle/>
          <a:p>
            <a:r>
              <a:rPr lang="zh-CN" altLang="en-US" smtClean="0"/>
              <a:t>紫外线可分为</a:t>
            </a:r>
            <a:r>
              <a:rPr lang="en-US" altLang="zh-CN" smtClean="0"/>
              <a:t>3</a:t>
            </a:r>
            <a:r>
              <a:rPr lang="zh-CN" altLang="en-US" smtClean="0"/>
              <a:t>个类别波段</a:t>
            </a:r>
          </a:p>
        </p:txBody>
      </p:sp>
      <p:sp>
        <p:nvSpPr>
          <p:cNvPr id="112644" name="灯片编号占位符 3"/>
          <p:cNvSpPr>
            <a:spLocks noGrp="1"/>
          </p:cNvSpPr>
          <p:nvPr>
            <p:ph type="sldNum" sz="quarter" idx="5"/>
          </p:nvPr>
        </p:nvSpPr>
        <p:spPr bwMode="auto">
          <a:noFill/>
          <a:ln>
            <a:miter lim="800000"/>
            <a:headEnd/>
            <a:tailEnd/>
          </a:ln>
        </p:spPr>
        <p:txBody>
          <a:bodyPr/>
          <a:lstStyle/>
          <a:p>
            <a:fld id="{420B884C-57BD-43A2-B5CC-237B0E7A9407}" type="slidenum">
              <a:rPr lang="zh-CN" altLang="en-US" smtClean="0"/>
              <a:pPr/>
              <a:t>61</a:t>
            </a:fld>
            <a:endParaRPr lang="zh-CN"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幻灯片图像占位符 1"/>
          <p:cNvSpPr>
            <a:spLocks noGrp="1" noRot="1" noChangeAspect="1" noTextEdit="1"/>
          </p:cNvSpPr>
          <p:nvPr>
            <p:ph type="sldImg"/>
          </p:nvPr>
        </p:nvSpPr>
        <p:spPr>
          <a:ln>
            <a:miter lim="800000"/>
          </a:ln>
        </p:spPr>
      </p:sp>
      <p:sp>
        <p:nvSpPr>
          <p:cNvPr id="113667" name="备注占位符 2"/>
          <p:cNvSpPr>
            <a:spLocks noGrp="1"/>
          </p:cNvSpPr>
          <p:nvPr>
            <p:ph type="body" idx="1"/>
          </p:nvPr>
        </p:nvSpPr>
        <p:spPr>
          <a:noFill/>
        </p:spPr>
        <p:txBody>
          <a:bodyPr/>
          <a:lstStyle/>
          <a:p>
            <a:pPr eaLnBrk="1" hangingPunct="1"/>
            <a:endParaRPr lang="zh-CN" altLang="en-US" smtClean="0">
              <a:latin typeface="黑体" pitchFamily="49" charset="-122"/>
              <a:ea typeface="黑体" pitchFamily="49" charset="-122"/>
            </a:endParaRPr>
          </a:p>
        </p:txBody>
      </p:sp>
      <p:sp>
        <p:nvSpPr>
          <p:cNvPr id="113668" name="灯片编号占位符 3"/>
          <p:cNvSpPr>
            <a:spLocks noGrp="1"/>
          </p:cNvSpPr>
          <p:nvPr>
            <p:ph type="sldNum" sz="quarter" idx="5"/>
          </p:nvPr>
        </p:nvSpPr>
        <p:spPr bwMode="auto">
          <a:noFill/>
          <a:ln>
            <a:miter lim="800000"/>
            <a:headEnd/>
            <a:tailEnd/>
          </a:ln>
        </p:spPr>
        <p:txBody>
          <a:bodyPr/>
          <a:lstStyle/>
          <a:p>
            <a:fld id="{3F64D15F-57EC-4BC1-BC5E-611F5FED4C23}" type="slidenum">
              <a:rPr lang="zh-CN" altLang="en-US" smtClean="0"/>
              <a:pPr/>
              <a:t>62</a:t>
            </a:fld>
            <a:endParaRPr lang="zh-CN"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幻灯片图像占位符 1"/>
          <p:cNvSpPr>
            <a:spLocks noGrp="1" noRot="1" noChangeAspect="1" noTextEdit="1"/>
          </p:cNvSpPr>
          <p:nvPr>
            <p:ph type="sldImg"/>
          </p:nvPr>
        </p:nvSpPr>
        <p:spPr>
          <a:ln>
            <a:miter lim="800000"/>
          </a:ln>
        </p:spPr>
      </p:sp>
      <p:sp>
        <p:nvSpPr>
          <p:cNvPr id="114691" name="备注占位符 2"/>
          <p:cNvSpPr>
            <a:spLocks noGrp="1"/>
          </p:cNvSpPr>
          <p:nvPr>
            <p:ph type="body" idx="1"/>
          </p:nvPr>
        </p:nvSpPr>
        <p:spPr>
          <a:noFill/>
        </p:spPr>
        <p:txBody>
          <a:bodyPr/>
          <a:lstStyle/>
          <a:p>
            <a:pPr eaLnBrk="1" hangingPunct="1"/>
            <a:r>
              <a:rPr lang="zh-CN" altLang="en-US" smtClean="0">
                <a:latin typeface="黑体" pitchFamily="49" charset="-122"/>
                <a:ea typeface="黑体" pitchFamily="49" charset="-122"/>
              </a:rPr>
              <a:t>强调</a:t>
            </a:r>
          </a:p>
        </p:txBody>
      </p:sp>
      <p:sp>
        <p:nvSpPr>
          <p:cNvPr id="114692" name="灯片编号占位符 3"/>
          <p:cNvSpPr>
            <a:spLocks noGrp="1"/>
          </p:cNvSpPr>
          <p:nvPr>
            <p:ph type="sldNum" sz="quarter" idx="5"/>
          </p:nvPr>
        </p:nvSpPr>
        <p:spPr bwMode="auto">
          <a:noFill/>
          <a:ln>
            <a:miter lim="800000"/>
            <a:headEnd/>
            <a:tailEnd/>
          </a:ln>
        </p:spPr>
        <p:txBody>
          <a:bodyPr/>
          <a:lstStyle/>
          <a:p>
            <a:fld id="{4C5E99CB-F88F-4CFC-8C96-897A33AF9014}" type="slidenum">
              <a:rPr lang="zh-CN" altLang="en-US" smtClean="0"/>
              <a:pPr/>
              <a:t>63</a:t>
            </a:fld>
            <a:endParaRPr lang="zh-CN"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bwMode="auto">
          <a:noFill/>
          <a:ln>
            <a:miter lim="800000"/>
            <a:headEnd/>
            <a:tailEnd/>
          </a:ln>
        </p:spPr>
        <p:txBody>
          <a:bodyPr/>
          <a:lstStyle/>
          <a:p>
            <a:fld id="{D7F62B59-EDF3-4BBC-A7B0-94889976D30C}" type="slidenum">
              <a:rPr lang="en-US" altLang="zh-CN" smtClean="0">
                <a:solidFill>
                  <a:srgbClr val="000000"/>
                </a:solidFill>
              </a:rPr>
              <a:pPr/>
              <a:t>65</a:t>
            </a:fld>
            <a:endParaRPr lang="en-US" altLang="zh-CN" smtClean="0">
              <a:solidFill>
                <a:srgbClr val="000000"/>
              </a:solidFill>
            </a:endParaRPr>
          </a:p>
        </p:txBody>
      </p:sp>
      <p:sp>
        <p:nvSpPr>
          <p:cNvPr id="115715" name="Rectangle 2"/>
          <p:cNvSpPr>
            <a:spLocks noGrp="1" noRot="1" noChangeAspect="1" noChangeArrowheads="1" noTextEdit="1"/>
          </p:cNvSpPr>
          <p:nvPr>
            <p:ph type="sldImg"/>
          </p:nvPr>
        </p:nvSpPr>
        <p:spPr>
          <a:ln>
            <a:miter lim="800000"/>
          </a:ln>
        </p:spPr>
      </p:sp>
      <p:sp>
        <p:nvSpPr>
          <p:cNvPr id="115716" name="Rectangle 3"/>
          <p:cNvSpPr>
            <a:spLocks noGrp="1" noChangeArrowheads="1"/>
          </p:cNvSpPr>
          <p:nvPr>
            <p:ph type="body" idx="1"/>
          </p:nvPr>
        </p:nvSpPr>
        <p:spPr>
          <a:noFill/>
        </p:spPr>
        <p:txBody>
          <a:bodyPr/>
          <a:lstStyle/>
          <a:p>
            <a:pPr eaLnBrk="1" hangingPunct="1"/>
            <a:r>
              <a:rPr lang="zh-CN" altLang="en-US" smtClean="0">
                <a:ea typeface="黑体" pitchFamily="49" charset="-122"/>
              </a:rPr>
              <a:t>敏感性肌肤使用完全物理防晒，物理防晒表面形成薄膜，不会吸收</a:t>
            </a:r>
            <a:endParaRPr lang="en-US" altLang="zh-CN" smtClean="0">
              <a:ea typeface="黑体" pitchFamily="49" charset="-122"/>
            </a:endParaRPr>
          </a:p>
          <a:p>
            <a:pPr eaLnBrk="1" hangingPunct="1"/>
            <a:endParaRPr lang="zh-CN" altLang="zh-CN" smtClean="0">
              <a:ea typeface="黑体" pitchFamily="49"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幻灯片图像占位符 1"/>
          <p:cNvSpPr>
            <a:spLocks noGrp="1" noRot="1" noChangeAspect="1" noTextEdit="1"/>
          </p:cNvSpPr>
          <p:nvPr>
            <p:ph type="sldImg"/>
          </p:nvPr>
        </p:nvSpPr>
        <p:spPr>
          <a:ln>
            <a:miter lim="800000"/>
          </a:ln>
        </p:spPr>
      </p:sp>
      <p:sp>
        <p:nvSpPr>
          <p:cNvPr id="116739" name="备注占位符 2"/>
          <p:cNvSpPr>
            <a:spLocks noGrp="1"/>
          </p:cNvSpPr>
          <p:nvPr>
            <p:ph type="body" idx="1"/>
          </p:nvPr>
        </p:nvSpPr>
        <p:spPr>
          <a:noFill/>
        </p:spPr>
        <p:txBody>
          <a:bodyPr/>
          <a:lstStyle/>
          <a:p>
            <a:pPr eaLnBrk="1" hangingPunct="1"/>
            <a:r>
              <a:rPr lang="zh-CN" altLang="en-US" smtClean="0">
                <a:latin typeface="黑体" pitchFamily="49" charset="-122"/>
                <a:ea typeface="黑体" pitchFamily="49" charset="-122"/>
              </a:rPr>
              <a:t>每次少量，多涂几层</a:t>
            </a:r>
            <a:endParaRPr lang="en-US" altLang="zh-CN" smtClean="0">
              <a:latin typeface="黑体" pitchFamily="49" charset="-122"/>
              <a:ea typeface="黑体" pitchFamily="49" charset="-122"/>
            </a:endParaRPr>
          </a:p>
          <a:p>
            <a:pPr eaLnBrk="1" hangingPunct="1"/>
            <a:r>
              <a:rPr lang="zh-CN" altLang="en-US" smtClean="0">
                <a:latin typeface="黑体" pitchFamily="49" charset="-122"/>
                <a:ea typeface="黑体" pitchFamily="49" charset="-122"/>
              </a:rPr>
              <a:t>出门前</a:t>
            </a:r>
            <a:r>
              <a:rPr lang="en-US" altLang="zh-CN" smtClean="0">
                <a:latin typeface="黑体" pitchFamily="49" charset="-122"/>
                <a:ea typeface="黑体" pitchFamily="49" charset="-122"/>
              </a:rPr>
              <a:t>30</a:t>
            </a:r>
            <a:r>
              <a:rPr lang="zh-CN" altLang="en-US" smtClean="0">
                <a:latin typeface="黑体" pitchFamily="49" charset="-122"/>
                <a:ea typeface="黑体" pitchFamily="49" charset="-122"/>
              </a:rPr>
              <a:t>分钟涂抹，每隔</a:t>
            </a:r>
            <a:r>
              <a:rPr lang="en-US" altLang="zh-CN" smtClean="0">
                <a:latin typeface="黑体" pitchFamily="49" charset="-122"/>
                <a:ea typeface="黑体" pitchFamily="49" charset="-122"/>
              </a:rPr>
              <a:t>2-3</a:t>
            </a:r>
            <a:r>
              <a:rPr lang="zh-CN" altLang="en-US" smtClean="0">
                <a:latin typeface="黑体" pitchFamily="49" charset="-122"/>
                <a:ea typeface="黑体" pitchFamily="49" charset="-122"/>
              </a:rPr>
              <a:t>小时补涂（出汗）、一出水面补涂</a:t>
            </a:r>
          </a:p>
        </p:txBody>
      </p:sp>
      <p:sp>
        <p:nvSpPr>
          <p:cNvPr id="116740" name="灯片编号占位符 3"/>
          <p:cNvSpPr>
            <a:spLocks noGrp="1"/>
          </p:cNvSpPr>
          <p:nvPr>
            <p:ph type="sldNum" sz="quarter" idx="5"/>
          </p:nvPr>
        </p:nvSpPr>
        <p:spPr bwMode="auto">
          <a:noFill/>
          <a:ln>
            <a:miter lim="800000"/>
            <a:headEnd/>
            <a:tailEnd/>
          </a:ln>
        </p:spPr>
        <p:txBody>
          <a:bodyPr/>
          <a:lstStyle/>
          <a:p>
            <a:fld id="{7B8849EA-C07F-4B9B-AF29-6541C12435B3}" type="slidenum">
              <a:rPr lang="zh-CN" altLang="en-US" smtClean="0"/>
              <a:pPr/>
              <a:t>66</a:t>
            </a:fld>
            <a:endParaRPr lang="zh-CN"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a:miter lim="800000"/>
          </a:ln>
        </p:spPr>
      </p:sp>
      <p:sp>
        <p:nvSpPr>
          <p:cNvPr id="117763" name="Notes Placeholder 2"/>
          <p:cNvSpPr>
            <a:spLocks noGrp="1"/>
          </p:cNvSpPr>
          <p:nvPr>
            <p:ph type="body" idx="1"/>
          </p:nvPr>
        </p:nvSpPr>
        <p:spPr>
          <a:noFill/>
        </p:spPr>
        <p:txBody>
          <a:bodyPr/>
          <a:lstStyle/>
          <a:p>
            <a:pPr eaLnBrk="1" hangingPunct="1"/>
            <a:endParaRPr lang="en-US" altLang="zh-CN" smtClean="0">
              <a:latin typeface="黑体" pitchFamily="49" charset="-122"/>
              <a:ea typeface="黑体" pitchFamily="49" charset="-122"/>
            </a:endParaRPr>
          </a:p>
        </p:txBody>
      </p:sp>
      <p:sp>
        <p:nvSpPr>
          <p:cNvPr id="117764" name="Slide Number Placeholder 3"/>
          <p:cNvSpPr>
            <a:spLocks noGrp="1"/>
          </p:cNvSpPr>
          <p:nvPr>
            <p:ph type="sldNum" sz="quarter" idx="5"/>
          </p:nvPr>
        </p:nvSpPr>
        <p:spPr bwMode="auto">
          <a:noFill/>
          <a:ln>
            <a:miter lim="800000"/>
            <a:headEnd/>
            <a:tailEnd/>
          </a:ln>
        </p:spPr>
        <p:txBody>
          <a:bodyPr/>
          <a:lstStyle/>
          <a:p>
            <a:fld id="{0F0A6A83-CCBF-4424-AA9B-35F99CE3DA15}" type="slidenum">
              <a:rPr lang="en-US" altLang="zh-CN" smtClean="0">
                <a:solidFill>
                  <a:srgbClr val="000000"/>
                </a:solidFill>
              </a:rPr>
              <a:pPr/>
              <a:t>67</a:t>
            </a:fld>
            <a:endParaRPr lang="en-US" altLang="zh-CN"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幻灯片图像占位符 1"/>
          <p:cNvSpPr>
            <a:spLocks noGrp="1" noRot="1" noChangeAspect="1" noTextEdit="1"/>
          </p:cNvSpPr>
          <p:nvPr>
            <p:ph type="sldImg"/>
          </p:nvPr>
        </p:nvSpPr>
        <p:spPr>
          <a:ln>
            <a:miter lim="800000"/>
          </a:ln>
        </p:spPr>
      </p:sp>
      <p:sp>
        <p:nvSpPr>
          <p:cNvPr id="118787" name="备注占位符 2"/>
          <p:cNvSpPr>
            <a:spLocks noGrp="1"/>
          </p:cNvSpPr>
          <p:nvPr>
            <p:ph type="body" idx="1"/>
          </p:nvPr>
        </p:nvSpPr>
        <p:spPr>
          <a:noFill/>
        </p:spPr>
        <p:txBody>
          <a:bodyPr/>
          <a:lstStyle/>
          <a:p>
            <a:pPr eaLnBrk="1" hangingPunct="1"/>
            <a:endParaRPr lang="zh-CN" altLang="en-US" smtClean="0">
              <a:latin typeface="黑体" pitchFamily="49" charset="-122"/>
              <a:ea typeface="黑体" pitchFamily="49" charset="-122"/>
            </a:endParaRPr>
          </a:p>
        </p:txBody>
      </p:sp>
      <p:sp>
        <p:nvSpPr>
          <p:cNvPr id="118788" name="灯片编号占位符 3"/>
          <p:cNvSpPr>
            <a:spLocks noGrp="1"/>
          </p:cNvSpPr>
          <p:nvPr>
            <p:ph type="sldNum" sz="quarter" idx="5"/>
          </p:nvPr>
        </p:nvSpPr>
        <p:spPr bwMode="auto">
          <a:noFill/>
          <a:ln>
            <a:miter lim="800000"/>
            <a:headEnd/>
            <a:tailEnd/>
          </a:ln>
        </p:spPr>
        <p:txBody>
          <a:bodyPr/>
          <a:lstStyle/>
          <a:p>
            <a:fld id="{CC589961-931E-42EF-9BF2-51A558296EBC}" type="slidenum">
              <a:rPr lang="zh-CN" altLang="en-US" smtClean="0"/>
              <a:pPr/>
              <a:t>68</a:t>
            </a:fld>
            <a:endParaRPr lang="zh-CN"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幻灯片图像占位符 1"/>
          <p:cNvSpPr>
            <a:spLocks noGrp="1" noRot="1" noChangeAspect="1" noTextEdit="1"/>
          </p:cNvSpPr>
          <p:nvPr>
            <p:ph type="sldImg"/>
          </p:nvPr>
        </p:nvSpPr>
        <p:spPr>
          <a:ln>
            <a:miter lim="800000"/>
          </a:ln>
        </p:spPr>
      </p:sp>
      <p:sp>
        <p:nvSpPr>
          <p:cNvPr id="119811" name="备注占位符 2"/>
          <p:cNvSpPr>
            <a:spLocks noGrp="1"/>
          </p:cNvSpPr>
          <p:nvPr>
            <p:ph type="body" idx="1"/>
          </p:nvPr>
        </p:nvSpPr>
        <p:spPr>
          <a:noFill/>
        </p:spPr>
        <p:txBody>
          <a:bodyPr/>
          <a:lstStyle/>
          <a:p>
            <a:pPr eaLnBrk="1" hangingPunct="1"/>
            <a:endParaRPr lang="zh-CN" altLang="en-US" smtClean="0">
              <a:latin typeface="黑体" pitchFamily="49" charset="-122"/>
              <a:ea typeface="黑体" pitchFamily="49" charset="-122"/>
            </a:endParaRPr>
          </a:p>
        </p:txBody>
      </p:sp>
      <p:sp>
        <p:nvSpPr>
          <p:cNvPr id="119812" name="灯片编号占位符 3"/>
          <p:cNvSpPr>
            <a:spLocks noGrp="1"/>
          </p:cNvSpPr>
          <p:nvPr>
            <p:ph type="sldNum" sz="quarter" idx="5"/>
          </p:nvPr>
        </p:nvSpPr>
        <p:spPr bwMode="auto">
          <a:noFill/>
          <a:ln>
            <a:miter lim="800000"/>
            <a:headEnd/>
            <a:tailEnd/>
          </a:ln>
        </p:spPr>
        <p:txBody>
          <a:bodyPr/>
          <a:lstStyle/>
          <a:p>
            <a:fld id="{DFD57940-8AF3-4503-B9C3-21F2C8ECDB12}" type="slidenum">
              <a:rPr lang="zh-CN" altLang="en-US" smtClean="0"/>
              <a:pPr/>
              <a:t>69</a:t>
            </a:fld>
            <a:endParaRPr lang="zh-CN"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幻灯片图像占位符 1"/>
          <p:cNvSpPr>
            <a:spLocks noGrp="1" noRot="1" noChangeAspect="1" noTextEdit="1"/>
          </p:cNvSpPr>
          <p:nvPr>
            <p:ph type="sldImg"/>
          </p:nvPr>
        </p:nvSpPr>
        <p:spPr>
          <a:ln>
            <a:miter lim="800000"/>
          </a:ln>
        </p:spPr>
      </p:sp>
      <p:sp>
        <p:nvSpPr>
          <p:cNvPr id="120835" name="备注占位符 2"/>
          <p:cNvSpPr>
            <a:spLocks noGrp="1"/>
          </p:cNvSpPr>
          <p:nvPr>
            <p:ph type="body" idx="1"/>
          </p:nvPr>
        </p:nvSpPr>
        <p:spPr>
          <a:noFill/>
        </p:spPr>
        <p:txBody>
          <a:bodyPr/>
          <a:lstStyle/>
          <a:p>
            <a:pPr eaLnBrk="1" hangingPunct="1"/>
            <a:endParaRPr lang="zh-CN" altLang="en-US" smtClean="0">
              <a:latin typeface="黑体" pitchFamily="49" charset="-122"/>
              <a:ea typeface="黑体" pitchFamily="49" charset="-122"/>
            </a:endParaRPr>
          </a:p>
        </p:txBody>
      </p:sp>
      <p:sp>
        <p:nvSpPr>
          <p:cNvPr id="120836" name="灯片编号占位符 3"/>
          <p:cNvSpPr>
            <a:spLocks noGrp="1"/>
          </p:cNvSpPr>
          <p:nvPr>
            <p:ph type="sldNum" sz="quarter" idx="5"/>
          </p:nvPr>
        </p:nvSpPr>
        <p:spPr bwMode="auto">
          <a:noFill/>
          <a:ln>
            <a:miter lim="800000"/>
            <a:headEnd/>
            <a:tailEnd/>
          </a:ln>
        </p:spPr>
        <p:txBody>
          <a:bodyPr/>
          <a:lstStyle/>
          <a:p>
            <a:fld id="{9ADD4C4B-5086-4457-83B9-43DB95AD97A9}" type="slidenum">
              <a:rPr lang="zh-CN" altLang="en-US" smtClean="0"/>
              <a:pPr/>
              <a:t>72</a:t>
            </a:fld>
            <a:endParaRPr lang="zh-CN"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幻灯片图像占位符 1"/>
          <p:cNvSpPr>
            <a:spLocks noGrp="1" noRot="1" noChangeAspect="1" noTextEdit="1"/>
          </p:cNvSpPr>
          <p:nvPr>
            <p:ph type="sldImg"/>
          </p:nvPr>
        </p:nvSpPr>
        <p:spPr>
          <a:ln>
            <a:miter lim="800000"/>
          </a:ln>
        </p:spPr>
      </p:sp>
      <p:sp>
        <p:nvSpPr>
          <p:cNvPr id="121859" name="备注占位符 2"/>
          <p:cNvSpPr>
            <a:spLocks noGrp="1"/>
          </p:cNvSpPr>
          <p:nvPr>
            <p:ph type="body" idx="1"/>
          </p:nvPr>
        </p:nvSpPr>
        <p:spPr>
          <a:noFill/>
        </p:spPr>
        <p:txBody>
          <a:bodyPr/>
          <a:lstStyle/>
          <a:p>
            <a:endParaRPr lang="zh-CN" altLang="en-US" smtClean="0">
              <a:latin typeface="黑体" pitchFamily="49" charset="-122"/>
              <a:ea typeface="黑体" pitchFamily="49" charset="-122"/>
            </a:endParaRPr>
          </a:p>
        </p:txBody>
      </p:sp>
      <p:sp>
        <p:nvSpPr>
          <p:cNvPr id="121860" name="灯片编号占位符 3"/>
          <p:cNvSpPr>
            <a:spLocks noGrp="1"/>
          </p:cNvSpPr>
          <p:nvPr>
            <p:ph type="sldNum" sz="quarter" idx="5"/>
          </p:nvPr>
        </p:nvSpPr>
        <p:spPr bwMode="auto">
          <a:noFill/>
          <a:ln>
            <a:miter lim="800000"/>
            <a:headEnd/>
            <a:tailEnd/>
          </a:ln>
        </p:spPr>
        <p:txBody>
          <a:bodyPr/>
          <a:lstStyle/>
          <a:p>
            <a:fld id="{C05ACE16-CCF3-47EC-804D-65E8AEF7DBB9}" type="slidenum">
              <a:rPr lang="zh-CN" altLang="en-US" smtClean="0"/>
              <a:pPr/>
              <a:t>79</a:t>
            </a:fld>
            <a:endParaRPr lang="zh-CN"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1846148E-2EB0-4F31-BD42-525A446F2DE1}" type="datetimeFigureOut">
              <a:rPr lang="zh-CN" altLang="en-US"/>
              <a:pPr>
                <a:defRPr/>
              </a:pPr>
              <a:t>2019/12/9 Monday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60AC31D-5FC8-4A63-8BDE-BD5FC478BD40}" type="slidenum">
              <a:rPr lang="zh-CN" altLang="en-US"/>
              <a:pPr>
                <a:defRPr/>
              </a:pPr>
              <a:t>‹#›</a:t>
            </a:fld>
            <a:endParaRPr lang="zh-CN"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0CC42A6A-5F60-4F80-B382-4740F739E159}" type="datetimeFigureOut">
              <a:rPr lang="zh-CN" altLang="en-US"/>
              <a:pPr>
                <a:defRPr/>
              </a:pPr>
              <a:t>2019/12/9 Monday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01C4D87-7A25-41A4-80DC-890E150BD9B8}" type="slidenum">
              <a:rPr lang="zh-CN" altLang="en-US"/>
              <a:pPr>
                <a:defRPr/>
              </a:pPr>
              <a:t>‹#›</a:t>
            </a:fld>
            <a:endParaRPr lang="zh-CN"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lvl1pPr>
              <a:defRPr/>
            </a:lvl1pPr>
          </a:lstStyle>
          <a:p>
            <a:pPr>
              <a:defRPr/>
            </a:pPr>
            <a:fld id="{1F5F5EAC-9BE3-4626-840A-4A3AB9F51DA5}" type="datetimeFigureOut">
              <a:rPr lang="zh-CN" altLang="en-US"/>
              <a:pPr>
                <a:defRPr/>
              </a:pPr>
              <a:t>2019/12/9 Monday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4C1D52B8-C6BC-4534-AE01-FCF8B233DA34}" type="slidenum">
              <a:rPr lang="zh-CN" altLang="en-US"/>
              <a:pPr>
                <a:defRPr/>
              </a:pPr>
              <a:t>‹#›</a:t>
            </a:fld>
            <a:endParaRPr lang="zh-CN"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838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6172200" y="1825625"/>
            <a:ext cx="5181600" cy="43513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3"/>
          <p:cNvSpPr>
            <a:spLocks noGrp="1"/>
          </p:cNvSpPr>
          <p:nvPr>
            <p:ph type="dt" sz="half" idx="10"/>
          </p:nvPr>
        </p:nvSpPr>
        <p:spPr/>
        <p:txBody>
          <a:bodyPr/>
          <a:lstStyle>
            <a:lvl1pPr>
              <a:defRPr/>
            </a:lvl1pPr>
          </a:lstStyle>
          <a:p>
            <a:pPr>
              <a:defRPr/>
            </a:pPr>
            <a:fld id="{BAD04C59-367A-46A0-B194-F80BF36E060F}" type="datetimeFigureOut">
              <a:rPr lang="zh-CN" altLang="en-US"/>
              <a:pPr>
                <a:defRPr/>
              </a:pPr>
              <a:t>2019/12/9 Monday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EE9C127-E311-486B-B2B6-3B9754BB8B4A}" type="slidenum">
              <a:rPr lang="zh-CN" altLang="en-US"/>
              <a:pPr>
                <a:defRPr/>
              </a:pPr>
              <a:t>‹#›</a:t>
            </a:fld>
            <a:endParaRPr lang="zh-CN"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1186774" y="1778438"/>
            <a:ext cx="4873574"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6256938" y="1778438"/>
            <a:ext cx="4897576" cy="823912"/>
          </a:xfrm>
        </p:spPr>
        <p:txBody>
          <a:bodyPr anchor="ctr"/>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noProof="1"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3"/>
          <p:cNvSpPr>
            <a:spLocks noGrp="1"/>
          </p:cNvSpPr>
          <p:nvPr>
            <p:ph type="dt" sz="half" idx="10"/>
          </p:nvPr>
        </p:nvSpPr>
        <p:spPr/>
        <p:txBody>
          <a:bodyPr/>
          <a:lstStyle>
            <a:lvl1pPr>
              <a:defRPr/>
            </a:lvl1pPr>
          </a:lstStyle>
          <a:p>
            <a:pPr>
              <a:defRPr/>
            </a:pPr>
            <a:fld id="{7D1AAC34-3D4A-445B-A5F1-4BE42332024D}" type="datetimeFigureOut">
              <a:rPr lang="zh-CN" altLang="en-US"/>
              <a:pPr>
                <a:defRPr/>
              </a:pPr>
              <a:t>2019/12/9 Monday</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ACDBC028-4E7B-40EF-BEC5-F46754EF737F}" type="slidenum">
              <a:rPr lang="zh-CN" altLang="en-US"/>
              <a:pPr>
                <a:defRPr/>
              </a:pPr>
              <a:t>‹#›</a:t>
            </a:fld>
            <a:endParaRPr lang="zh-CN"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3"/>
          <p:cNvSpPr>
            <a:spLocks noGrp="1"/>
          </p:cNvSpPr>
          <p:nvPr>
            <p:ph type="dt" sz="half" idx="10"/>
          </p:nvPr>
        </p:nvSpPr>
        <p:spPr/>
        <p:txBody>
          <a:bodyPr/>
          <a:lstStyle>
            <a:lvl1pPr>
              <a:defRPr/>
            </a:lvl1pPr>
          </a:lstStyle>
          <a:p>
            <a:pPr>
              <a:defRPr/>
            </a:pPr>
            <a:fld id="{87BF9338-8D16-44E6-BB8F-51148D7180BF}" type="datetimeFigureOut">
              <a:rPr lang="zh-CN" altLang="en-US"/>
              <a:pPr>
                <a:defRPr/>
              </a:pPr>
              <a:t>2019/12/9 Monday</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329C8E06-517A-43DC-AD19-9AE85E452362}" type="slidenum">
              <a:rPr lang="zh-CN" altLang="en-US"/>
              <a:pPr>
                <a:defRPr/>
              </a:pPr>
              <a:t>‹#›</a:t>
            </a:fld>
            <a:endParaRPr lang="zh-CN"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4760C058-A856-474E-AA14-2875C01C616A}" type="datetimeFigureOut">
              <a:rPr lang="zh-CN" altLang="en-US"/>
              <a:pPr>
                <a:defRPr/>
              </a:pPr>
              <a:t>2019/12/9 Monday</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ED0FACFA-831D-4308-B36A-0294BE66E1B9}" type="slidenum">
              <a:rPr lang="zh-CN" altLang="en-US"/>
              <a:pPr>
                <a:defRPr/>
              </a:pPr>
              <a:t>‹#›</a:t>
            </a:fld>
            <a:endParaRPr lang="zh-CN"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783357EA-8467-4689-BA9B-1C287CF72259}" type="datetimeFigureOut">
              <a:rPr lang="zh-CN" altLang="en-US"/>
              <a:pPr>
                <a:defRPr/>
              </a:pPr>
              <a:t>2019/12/9 Monday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49C440F-E18E-4397-AB89-53EDEE1201B8}" type="slidenum">
              <a:rPr lang="zh-CN" altLang="en-US"/>
              <a:pPr>
                <a:defRPr/>
              </a:pPr>
              <a:t>‹#›</a:t>
            </a:fld>
            <a:endParaRPr lang="zh-CN"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1"/>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noProof="1" smtClean="0"/>
              <a:t>单击此处编辑母版文本样式</a:t>
            </a:r>
          </a:p>
        </p:txBody>
      </p:sp>
      <p:sp>
        <p:nvSpPr>
          <p:cNvPr id="5" name="日期占位符 3"/>
          <p:cNvSpPr>
            <a:spLocks noGrp="1"/>
          </p:cNvSpPr>
          <p:nvPr>
            <p:ph type="dt" sz="half" idx="10"/>
          </p:nvPr>
        </p:nvSpPr>
        <p:spPr/>
        <p:txBody>
          <a:bodyPr/>
          <a:lstStyle>
            <a:lvl1pPr>
              <a:defRPr/>
            </a:lvl1pPr>
          </a:lstStyle>
          <a:p>
            <a:pPr>
              <a:defRPr/>
            </a:pPr>
            <a:fld id="{8F97D409-1C7E-4EF2-813E-AC6B162F07DF}" type="datetimeFigureOut">
              <a:rPr lang="zh-CN" altLang="en-US"/>
              <a:pPr>
                <a:defRPr/>
              </a:pPr>
              <a:t>2019/12/9 Monday</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F46FC91-57D7-4BEE-9E39-B5FA839D9CAE}" type="slidenum">
              <a:rPr lang="zh-CN" altLang="en-US"/>
              <a:pPr>
                <a:defRPr/>
              </a:pPr>
              <a:t>‹#›</a:t>
            </a:fld>
            <a:endParaRPr lang="zh-CN"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B97F448D-E864-42B7-9EB1-7585FE9CA136}" type="datetimeFigureOut">
              <a:rPr lang="zh-CN" altLang="en-US"/>
              <a:pPr>
                <a:defRPr/>
              </a:pPr>
              <a:t>2019/12/9 Monday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D2F631A-F92D-496F-AF7A-0899918873AD}" type="slidenum">
              <a:rPr lang="zh-CN" altLang="en-US"/>
              <a:pPr>
                <a:defRPr/>
              </a:pPr>
              <a:t>‹#›</a:t>
            </a:fld>
            <a:endParaRPr lang="zh-CN"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lvl1pPr>
              <a:defRPr/>
            </a:lvl1pPr>
          </a:lstStyle>
          <a:p>
            <a:pPr>
              <a:defRPr/>
            </a:pPr>
            <a:fld id="{D6B8D0BA-80B7-4942-9EB8-DE5867253859}" type="datetimeFigureOut">
              <a:rPr lang="zh-CN" altLang="en-US"/>
              <a:pPr>
                <a:defRPr/>
              </a:pPr>
              <a:t>2019/12/9 Monday</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B6D94CA5-44A8-4EEE-B2CC-5F4C506D5ED2}" type="slidenum">
              <a:rPr lang="zh-CN" altLang="en-US"/>
              <a:pPr>
                <a:defRPr/>
              </a:pPr>
              <a:t>‹#›</a:t>
            </a:fld>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381000"/>
            <a:ext cx="10972800" cy="57150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09600" y="6245225"/>
            <a:ext cx="2844800" cy="476250"/>
          </a:xfrm>
        </p:spPr>
        <p:txBody>
          <a:bodyPr/>
          <a:lstStyle>
            <a:lvl1pPr>
              <a:defRPr/>
            </a:lvl1pPr>
          </a:lstStyle>
          <a:p>
            <a:pPr>
              <a:defRPr/>
            </a:pPr>
            <a:endParaRPr lang="en-US" altLang="zh-CN"/>
          </a:p>
        </p:txBody>
      </p:sp>
      <p:sp>
        <p:nvSpPr>
          <p:cNvPr id="4" name="页脚占位符 3"/>
          <p:cNvSpPr>
            <a:spLocks noGrp="1"/>
          </p:cNvSpPr>
          <p:nvPr>
            <p:ph type="ftr" sz="quarter" idx="11"/>
          </p:nvPr>
        </p:nvSpPr>
        <p:spPr>
          <a:xfrm>
            <a:off x="4165600" y="6245225"/>
            <a:ext cx="3860800" cy="476250"/>
          </a:xfrm>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a:xfrm>
            <a:off x="8737600" y="6245225"/>
            <a:ext cx="2844800" cy="476250"/>
          </a:xfrm>
        </p:spPr>
        <p:txBody>
          <a:bodyPr/>
          <a:lstStyle>
            <a:lvl1pPr>
              <a:defRPr/>
            </a:lvl1pPr>
          </a:lstStyle>
          <a:p>
            <a:pPr>
              <a:defRPr/>
            </a:pPr>
            <a:fld id="{A0468E10-90FC-44FF-88C1-905F84110085}" type="slidenum">
              <a:rPr lang="en-US" altLang="zh-CN"/>
              <a:pPr>
                <a:defRPr/>
              </a:pPr>
              <a:t>‹#›</a:t>
            </a:fld>
            <a:endParaRPr lang="en-US" altLang="zh-CN"/>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02167" y="457200"/>
            <a:ext cx="11387667"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02168" y="1749426"/>
            <a:ext cx="5592233" cy="42703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1" y="1749426"/>
            <a:ext cx="5592233" cy="427037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401638" y="6169025"/>
            <a:ext cx="3052762" cy="476250"/>
          </a:xfrm>
        </p:spPr>
        <p:txBody>
          <a:bodyPr/>
          <a:lstStyle>
            <a:lvl1pPr>
              <a:defRPr/>
            </a:lvl1pPr>
          </a:lstStyle>
          <a:p>
            <a:pPr>
              <a:defRPr/>
            </a:pPr>
            <a:endParaRPr lang="en-US" altLang="zh-CN"/>
          </a:p>
        </p:txBody>
      </p:sp>
      <p:sp>
        <p:nvSpPr>
          <p:cNvPr id="6" name="页脚占位符 5"/>
          <p:cNvSpPr>
            <a:spLocks noGrp="1"/>
          </p:cNvSpPr>
          <p:nvPr>
            <p:ph type="ftr" sz="quarter" idx="11"/>
          </p:nvPr>
        </p:nvSpPr>
        <p:spPr>
          <a:xfrm>
            <a:off x="4165600" y="6169025"/>
            <a:ext cx="3860800" cy="476250"/>
          </a:xfrm>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a:xfrm>
            <a:off x="8737600" y="6169025"/>
            <a:ext cx="3052763" cy="476250"/>
          </a:xfrm>
        </p:spPr>
        <p:txBody>
          <a:bodyPr/>
          <a:lstStyle>
            <a:lvl1pPr>
              <a:defRPr/>
            </a:lvl1pPr>
          </a:lstStyle>
          <a:p>
            <a:pPr>
              <a:defRPr/>
            </a:pPr>
            <a:fld id="{1A315952-D00A-4610-B476-4F6A2D73504E}" type="slidenum">
              <a:rPr lang="en-US" altLang="zh-CN"/>
              <a:pPr>
                <a:defRPr/>
              </a:pPr>
              <a:t>‹#›</a:t>
            </a:fld>
            <a:endParaRPr lang="en-US" altLang="zh-CN"/>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idx="4294967295"/>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4099" name="文本占位符 2"/>
          <p:cNvSpPr>
            <a:spLocks noGrp="1" noChangeArrowheads="1"/>
          </p:cNvSpPr>
          <p:nvPr>
            <p:ph type="body" idx="4294967295"/>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日期占位符 3"/>
          <p:cNvSpPr>
            <a:spLocks noGrp="1"/>
          </p:cNvSpPr>
          <p:nvPr>
            <p:ph type="dt" sz="half" idx="2"/>
          </p:nvPr>
        </p:nvSpPr>
        <p:spPr>
          <a:xfrm>
            <a:off x="838200" y="6356350"/>
            <a:ext cx="2743200" cy="365125"/>
          </a:xfrm>
          <a:prstGeom prst="rect">
            <a:avLst/>
          </a:prstGeom>
          <a:noFill/>
          <a:ln w="9525">
            <a:noFill/>
            <a:miter/>
          </a:ln>
        </p:spPr>
        <p:txBody>
          <a:bodyPr anchor="ctr"/>
          <a:lstStyle>
            <a:lvl1pPr>
              <a:buFont typeface="Arial" pitchFamily="34" charset="0"/>
              <a:buNone/>
              <a:defRPr sz="1200" noProof="1">
                <a:solidFill>
                  <a:srgbClr val="898989"/>
                </a:solidFill>
                <a:latin typeface="Calibri" pitchFamily="2" charset="0"/>
                <a:ea typeface="宋体" charset="-122"/>
                <a:cs typeface="+mn-ea"/>
              </a:defRPr>
            </a:lvl1pPr>
          </a:lstStyle>
          <a:p>
            <a:pPr>
              <a:defRPr/>
            </a:pPr>
            <a:fld id="{8AD6F57B-4447-406A-A179-3420FFC533A7}" type="datetimeFigureOut">
              <a:rPr lang="zh-CN" altLang="en-US"/>
              <a:pPr>
                <a:defRPr/>
              </a:pPr>
              <a:t>2019/12/9 Monday</a:t>
            </a:fld>
            <a:endParaRPr lang="zh-CN" altLang="en-US">
              <a:latin typeface="Arial" pitchFamily="34" charset="0"/>
              <a:ea typeface="宋体" pitchFamily="2" charset="-122"/>
              <a:cs typeface="+mn-cs"/>
            </a:endParaRPr>
          </a:p>
        </p:txBody>
      </p:sp>
      <p:sp>
        <p:nvSpPr>
          <p:cNvPr id="1029" name="页脚占位符 4"/>
          <p:cNvSpPr>
            <a:spLocks noGrp="1"/>
          </p:cNvSpPr>
          <p:nvPr>
            <p:ph type="ftr" sz="quarter" idx="3"/>
          </p:nvPr>
        </p:nvSpPr>
        <p:spPr>
          <a:xfrm>
            <a:off x="4038600" y="6356350"/>
            <a:ext cx="4114800" cy="365125"/>
          </a:xfrm>
          <a:prstGeom prst="rect">
            <a:avLst/>
          </a:prstGeom>
          <a:noFill/>
          <a:ln w="9525">
            <a:noFill/>
            <a:miter/>
          </a:ln>
        </p:spPr>
        <p:txBody>
          <a:bodyPr anchor="ctr"/>
          <a:lstStyle>
            <a:lvl1pPr algn="ctr">
              <a:buFont typeface="Arial" pitchFamily="34" charset="0"/>
              <a:buNone/>
              <a:defRPr sz="1200" noProof="1">
                <a:solidFill>
                  <a:srgbClr val="898989"/>
                </a:solidFill>
                <a:latin typeface="Arial" pitchFamily="34" charset="0"/>
                <a:ea typeface="宋体" pitchFamily="2" charset="-122"/>
              </a:defRPr>
            </a:lvl1pPr>
          </a:lstStyle>
          <a:p>
            <a:pPr>
              <a:defRPr/>
            </a:pPr>
            <a:endParaRPr lang="zh-CN" altLang="en-US"/>
          </a:p>
        </p:txBody>
      </p:sp>
      <p:sp>
        <p:nvSpPr>
          <p:cNvPr id="1030" name="灯片编号占位符 5"/>
          <p:cNvSpPr>
            <a:spLocks noGrp="1"/>
          </p:cNvSpPr>
          <p:nvPr>
            <p:ph type="sldNum" sz="quarter" idx="4"/>
          </p:nvPr>
        </p:nvSpPr>
        <p:spPr>
          <a:xfrm>
            <a:off x="8610600" y="6356350"/>
            <a:ext cx="2743200" cy="365125"/>
          </a:xfrm>
          <a:prstGeom prst="rect">
            <a:avLst/>
          </a:prstGeom>
          <a:noFill/>
          <a:ln w="9525">
            <a:noFill/>
            <a:miter/>
          </a:ln>
        </p:spPr>
        <p:txBody>
          <a:bodyPr vert="horz" wrap="square" lIns="91440" tIns="45720" rIns="91440" bIns="45720" numCol="1" anchor="ctr" anchorCtr="0" compatLnSpc="1">
            <a:prstTxWarp prst="textNoShape">
              <a:avLst/>
            </a:prstTxWarp>
          </a:bodyPr>
          <a:lstStyle>
            <a:lvl1pPr algn="r">
              <a:buFont typeface="Arial" pitchFamily="34" charset="0"/>
              <a:buNone/>
              <a:defRPr sz="1200">
                <a:solidFill>
                  <a:srgbClr val="898989"/>
                </a:solidFill>
                <a:latin typeface="Calibri" pitchFamily="34" charset="0"/>
                <a:ea typeface="宋体" pitchFamily="2" charset="-122"/>
              </a:defRPr>
            </a:lvl1pPr>
          </a:lstStyle>
          <a:p>
            <a:pPr>
              <a:defRPr/>
            </a:pPr>
            <a:fld id="{90B69BA8-ABC6-406A-9810-A53E13AC75D4}"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3930" r:id="rId8"/>
    <p:sldLayoutId id="2147483931" r:id="rId9"/>
    <p:sldLayoutId id="2147483932" r:id="rId10"/>
    <p:sldLayoutId id="2147483933" r:id="rId11"/>
    <p:sldLayoutId id="2147483934" r:id="rId12"/>
    <p:sldLayoutId id="2147483935" r:id="rId13"/>
  </p:sldLayoutIdLst>
  <p:transition/>
  <p:txStyles>
    <p:title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bg1"/>
          </a:solidFill>
          <a:latin typeface="+mn-lt"/>
          <a:ea typeface="+mn-ea"/>
          <a:cs typeface="+mn-cs"/>
        </a:defRPr>
      </a:lvl1pPr>
      <a:lvl2pPr marL="685800" lvl="1" indent="-228600" algn="l" rtl="0" eaLnBrk="0" fontAlgn="base" hangingPunct="0">
        <a:lnSpc>
          <a:spcPct val="90000"/>
        </a:lnSpc>
        <a:spcBef>
          <a:spcPts val="500"/>
        </a:spcBef>
        <a:spcAft>
          <a:spcPct val="0"/>
        </a:spcAft>
        <a:buFont typeface="Arial" pitchFamily="34" charset="0"/>
        <a:buChar char="•"/>
        <a:defRPr sz="2400" kern="1200">
          <a:solidFill>
            <a:schemeClr val="bg1"/>
          </a:solidFill>
          <a:latin typeface="+mn-lt"/>
          <a:ea typeface="+mn-ea"/>
          <a:cs typeface="+mn-cs"/>
        </a:defRPr>
      </a:lvl2pPr>
      <a:lvl3pPr marL="1143000" lvl="2" indent="-228600" algn="l" rtl="0" eaLnBrk="0" fontAlgn="base" hangingPunct="0">
        <a:lnSpc>
          <a:spcPct val="90000"/>
        </a:lnSpc>
        <a:spcBef>
          <a:spcPts val="500"/>
        </a:spcBef>
        <a:spcAft>
          <a:spcPct val="0"/>
        </a:spcAft>
        <a:buFont typeface="Arial" pitchFamily="34" charset="0"/>
        <a:buChar char="•"/>
        <a:defRPr sz="2000" kern="1200">
          <a:solidFill>
            <a:schemeClr val="bg1"/>
          </a:solidFill>
          <a:latin typeface="+mn-lt"/>
          <a:ea typeface="+mn-ea"/>
          <a:cs typeface="+mn-cs"/>
        </a:defRPr>
      </a:lvl3pPr>
      <a:lvl4pPr marL="1600200" lvl="3" indent="-228600" algn="l" rtl="0" eaLnBrk="0" fontAlgn="base" hangingPunct="0">
        <a:lnSpc>
          <a:spcPct val="90000"/>
        </a:lnSpc>
        <a:spcBef>
          <a:spcPts val="500"/>
        </a:spcBef>
        <a:spcAft>
          <a:spcPct val="0"/>
        </a:spcAft>
        <a:buFont typeface="Arial" pitchFamily="34" charset="0"/>
        <a:buChar char="•"/>
        <a:defRPr sz="2000" kern="1200">
          <a:solidFill>
            <a:schemeClr val="bg1"/>
          </a:solidFill>
          <a:latin typeface="+mn-lt"/>
          <a:ea typeface="+mn-ea"/>
          <a:cs typeface="+mn-cs"/>
        </a:defRPr>
      </a:lvl4pPr>
      <a:lvl5pPr marL="2057400" lvl="4" indent="-228600" algn="l" rtl="0" eaLnBrk="0" fontAlgn="base" hangingPunct="0">
        <a:lnSpc>
          <a:spcPct val="90000"/>
        </a:lnSpc>
        <a:spcBef>
          <a:spcPts val="500"/>
        </a:spcBef>
        <a:spcAft>
          <a:spcPct val="0"/>
        </a:spcAft>
        <a:buFont typeface="Arial" pitchFamily="34" charset="0"/>
        <a:buChar char="•"/>
        <a:defRPr sz="2000" kern="1200">
          <a:solidFill>
            <a:schemeClr val="bg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charset="0"/>
        <a:buChar char="•"/>
        <a:defRPr sz="1800" b="0" i="0" u="none" kern="1200" baseline="0">
          <a:solidFill>
            <a:schemeClr val="bg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charset="0"/>
        <a:buChar char="•"/>
        <a:defRPr sz="1800" b="0" i="0" u="none" kern="1200" baseline="0">
          <a:solidFill>
            <a:schemeClr val="bg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charset="0"/>
        <a:buChar char="•"/>
        <a:defRPr sz="1800" b="0" i="0" u="none" kern="1200" baseline="0">
          <a:solidFill>
            <a:schemeClr val="bg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charset="0"/>
        <a:buChar char="•"/>
        <a:defRPr sz="1800" b="0" i="0" u="none" kern="1200" baseline="0">
          <a:solidFill>
            <a:schemeClr val="bg1"/>
          </a:solidFill>
          <a:latin typeface="+mn-lt"/>
          <a:ea typeface="+mn-ea"/>
          <a:cs typeface="+mn-cs"/>
        </a:defRPr>
      </a:lvl9pPr>
    </p:bodyStyle>
    <p:otherStyle>
      <a:lvl1pPr marL="0" lvl="0"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1pPr>
      <a:lvl2pPr marL="457200" lvl="1"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2pPr>
      <a:lvl3pPr marL="914400" lvl="2"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3pPr>
      <a:lvl4pPr marL="1371600" lvl="3"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4pPr>
      <a:lvl5pPr marL="1828800" lvl="4"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5pPr>
      <a:lvl6pPr marL="2286000" lvl="5"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6pPr>
      <a:lvl7pPr marL="2743200" lvl="6"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7pPr>
      <a:lvl8pPr marL="3200400" lvl="7"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8pPr>
      <a:lvl9pPr marL="3657600" lvl="8" indent="0" algn="l" defTabSz="914400" eaLnBrk="0" fontAlgn="base" latinLnBrk="0" hangingPunct="0">
        <a:spcBef>
          <a:spcPct val="0"/>
        </a:spcBef>
        <a:spcAft>
          <a:spcPct val="0"/>
        </a:spcAft>
        <a:buFont typeface="Arial" charset="0"/>
        <a:buNone/>
        <a:defRPr sz="18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image" Target="../media/image11.jpe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jpeg"/><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6.png"/><Relationship Id="rId7" Type="http://schemas.openxmlformats.org/officeDocument/2006/relationships/hyperlink" Target="http://image.baidu.com/i?ct=503316480&amp;z=0&amp;tn=baiduimagedetail&amp;word=%C8%E9%C4%BE%B9%FB&amp;in=1&amp;cl=2&amp;cm=1&amp;sc=0&amp;lm=-1&amp;pn=0&amp;rn=1" TargetMode="External"/><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61.jpeg"/></Relationships>
</file>

<file path=ppt/slides/_rels/slide3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65.jpeg"/><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74.jpeg"/><Relationship Id="rId5" Type="http://schemas.openxmlformats.org/officeDocument/2006/relationships/oleObject" Target="../embeddings/oleObject5.bin"/><Relationship Id="rId4" Type="http://schemas.openxmlformats.org/officeDocument/2006/relationships/image" Target="../media/image73.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5.jpeg"/><Relationship Id="rId1" Type="http://schemas.openxmlformats.org/officeDocument/2006/relationships/slideLayout" Target="../slideLayouts/slideLayout7.xml"/><Relationship Id="rId4" Type="http://schemas.openxmlformats.org/officeDocument/2006/relationships/image" Target="../media/image76.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5" Type="http://schemas.openxmlformats.org/officeDocument/2006/relationships/image" Target="../media/image84.jpeg"/><Relationship Id="rId4" Type="http://schemas.openxmlformats.org/officeDocument/2006/relationships/image" Target="../media/image83.jpeg"/></Relationships>
</file>

<file path=ppt/slides/_rels/slide50.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 Id="rId4" Type="http://schemas.openxmlformats.org/officeDocument/2006/relationships/image" Target="../media/image88.jpeg"/></Relationships>
</file>

<file path=ppt/slides/_rels/slide5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jpeg"/></Relationships>
</file>

<file path=ppt/slides/_rels/slide53.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7.xml"/><Relationship Id="rId4" Type="http://schemas.openxmlformats.org/officeDocument/2006/relationships/image" Target="../media/image94.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9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1.jpeg"/></Relationships>
</file>

<file path=ppt/slides/_rels/slide6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s>
</file>

<file path=ppt/slides/_rels/slide6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jpe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reeform 123"/>
          <p:cNvSpPr>
            <a:spLocks noChangeArrowheads="1"/>
          </p:cNvSpPr>
          <p:nvPr/>
        </p:nvSpPr>
        <p:spPr bwMode="auto">
          <a:xfrm rot="-152018">
            <a:off x="7586663" y="-1719263"/>
            <a:ext cx="3641725" cy="3381376"/>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
        <p:nvSpPr>
          <p:cNvPr id="18435" name="文本框 8"/>
          <p:cNvSpPr txBox="1">
            <a:spLocks noChangeArrowheads="1"/>
          </p:cNvSpPr>
          <p:nvPr/>
        </p:nvSpPr>
        <p:spPr bwMode="auto">
          <a:xfrm>
            <a:off x="7267575" y="2238375"/>
            <a:ext cx="3843338" cy="1939925"/>
          </a:xfrm>
          <a:prstGeom prst="rect">
            <a:avLst/>
          </a:prstGeom>
          <a:noFill/>
          <a:ln w="9525">
            <a:noFill/>
            <a:miter lim="800000"/>
            <a:headEnd/>
            <a:tailEnd/>
          </a:ln>
        </p:spPr>
        <p:txBody>
          <a:bodyPr>
            <a:spAutoFit/>
          </a:bodyPr>
          <a:lstStyle/>
          <a:p>
            <a:r>
              <a:rPr lang="zh-CN" altLang="en-US" sz="6000" b="1">
                <a:solidFill>
                  <a:schemeClr val="bg1"/>
                </a:solidFill>
                <a:latin typeface="方正兰亭粗黑简体" pitchFamily="2" charset="-122"/>
                <a:ea typeface="方正兰亭粗黑简体" pitchFamily="2" charset="-122"/>
              </a:rPr>
              <a:t>化妆品</a:t>
            </a:r>
            <a:endParaRPr lang="en-US" altLang="zh-CN" sz="6000" b="1">
              <a:solidFill>
                <a:schemeClr val="bg1"/>
              </a:solidFill>
              <a:latin typeface="方正兰亭粗黑简体" pitchFamily="2" charset="-122"/>
              <a:ea typeface="方正兰亭粗黑简体" pitchFamily="2" charset="-122"/>
            </a:endParaRPr>
          </a:p>
          <a:p>
            <a:r>
              <a:rPr lang="zh-CN" altLang="en-US" sz="6000" b="1">
                <a:solidFill>
                  <a:schemeClr val="bg1"/>
                </a:solidFill>
                <a:latin typeface="方正兰亭粗黑简体" pitchFamily="2" charset="-122"/>
                <a:ea typeface="方正兰亭粗黑简体" pitchFamily="2" charset="-122"/>
              </a:rPr>
              <a:t>基础知识</a:t>
            </a:r>
          </a:p>
        </p:txBody>
      </p:sp>
      <p:sp>
        <p:nvSpPr>
          <p:cNvPr id="18436" name="半闭框 24"/>
          <p:cNvSpPr>
            <a:spLocks noChangeArrowheads="1"/>
          </p:cNvSpPr>
          <p:nvPr/>
        </p:nvSpPr>
        <p:spPr bwMode="auto">
          <a:xfrm>
            <a:off x="758825" y="1817688"/>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w="9525">
            <a:noFill/>
            <a:miter lim="800000"/>
            <a:headEnd/>
            <a:tailEnd/>
          </a:ln>
        </p:spPr>
        <p:txBody>
          <a:bodyPr/>
          <a:lstStyle/>
          <a:p>
            <a:pPr eaLnBrk="0" hangingPunct="0"/>
            <a:r>
              <a:rPr lang="en-US" altLang="zh-CN">
                <a:latin typeface="Calibri" pitchFamily="34" charset="0"/>
              </a:rPr>
              <a:t>c</a:t>
            </a:r>
            <a:endParaRPr lang="zh-CN" altLang="en-US">
              <a:latin typeface="Calibri" pitchFamily="34" charset="0"/>
            </a:endParaRPr>
          </a:p>
        </p:txBody>
      </p:sp>
      <p:sp>
        <p:nvSpPr>
          <p:cNvPr id="18437" name="半闭框 161"/>
          <p:cNvSpPr>
            <a:spLocks noChangeArrowheads="1"/>
          </p:cNvSpPr>
          <p:nvPr/>
        </p:nvSpPr>
        <p:spPr bwMode="auto">
          <a:xfrm rot="16200000" flipV="1">
            <a:off x="9720263" y="4092575"/>
            <a:ext cx="1390650" cy="1390650"/>
          </a:xfrm>
          <a:custGeom>
            <a:avLst/>
            <a:gdLst>
              <a:gd name="T0" fmla="*/ 0 w 1390650"/>
              <a:gd name="T1" fmla="*/ 0 h 1390650"/>
              <a:gd name="T2" fmla="*/ 1390650 w 1390650"/>
              <a:gd name="T3" fmla="*/ 0 h 1390650"/>
              <a:gd name="T4" fmla="*/ 1333119 w 1390650"/>
              <a:gd name="T5" fmla="*/ 57531 h 1390650"/>
              <a:gd name="T6" fmla="*/ 50689 w 1390650"/>
              <a:gd name="T7" fmla="*/ 57531 h 1390650"/>
              <a:gd name="T8" fmla="*/ 50689 w 1390650"/>
              <a:gd name="T9" fmla="*/ 1339961 h 1390650"/>
              <a:gd name="T10" fmla="*/ 0 w 1390650"/>
              <a:gd name="T11" fmla="*/ 1390650 h 1390650"/>
              <a:gd name="T12" fmla="*/ 0 w 1390650"/>
              <a:gd name="T13" fmla="*/ 0 h 1390650"/>
              <a:gd name="T14" fmla="*/ 0 60000 65536"/>
              <a:gd name="T15" fmla="*/ 0 60000 65536"/>
              <a:gd name="T16" fmla="*/ 0 60000 65536"/>
              <a:gd name="T17" fmla="*/ 0 60000 65536"/>
              <a:gd name="T18" fmla="*/ 0 60000 65536"/>
              <a:gd name="T19" fmla="*/ 0 60000 65536"/>
              <a:gd name="T20" fmla="*/ 0 60000 65536"/>
              <a:gd name="T21" fmla="*/ 0 w 1390650"/>
              <a:gd name="T22" fmla="*/ 0 h 1390650"/>
              <a:gd name="T23" fmla="*/ 1390650 w 1390650"/>
              <a:gd name="T24" fmla="*/ 1390650 h 13906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90650" h="1390650">
                <a:moveTo>
                  <a:pt x="0" y="0"/>
                </a:moveTo>
                <a:lnTo>
                  <a:pt x="1390650" y="0"/>
                </a:lnTo>
                <a:lnTo>
                  <a:pt x="1333119" y="57531"/>
                </a:lnTo>
                <a:lnTo>
                  <a:pt x="50689" y="57531"/>
                </a:lnTo>
                <a:lnTo>
                  <a:pt x="50689" y="1339961"/>
                </a:lnTo>
                <a:lnTo>
                  <a:pt x="0" y="1390650"/>
                </a:lnTo>
                <a:lnTo>
                  <a:pt x="0" y="0"/>
                </a:lnTo>
                <a:close/>
              </a:path>
            </a:pathLst>
          </a:custGeom>
          <a:solidFill>
            <a:schemeClr val="bg1"/>
          </a:solidFill>
          <a:ln w="9525">
            <a:noFill/>
            <a:miter lim="800000"/>
            <a:headEnd/>
            <a:tailEnd/>
          </a:ln>
        </p:spPr>
        <p:txBody>
          <a:bodyPr/>
          <a:lstStyle/>
          <a:p>
            <a:pPr eaLnBrk="0" hangingPunct="0"/>
            <a:r>
              <a:rPr lang="en-US" altLang="zh-CN">
                <a:latin typeface="Calibri" pitchFamily="34" charset="0"/>
              </a:rPr>
              <a:t>c</a:t>
            </a:r>
            <a:endParaRPr lang="zh-CN" altLang="en-US">
              <a:latin typeface="Calibri" pitchFamily="34" charset="0"/>
            </a:endParaRPr>
          </a:p>
        </p:txBody>
      </p:sp>
      <p:sp>
        <p:nvSpPr>
          <p:cNvPr id="6" name="矩形 5"/>
          <p:cNvSpPr/>
          <p:nvPr/>
        </p:nvSpPr>
        <p:spPr>
          <a:xfrm rot="21035037">
            <a:off x="697211" y="2608174"/>
            <a:ext cx="5724644" cy="1200329"/>
          </a:xfrm>
          <a:prstGeom prst="rect">
            <a:avLst/>
          </a:prstGeom>
          <a:noFill/>
        </p:spPr>
        <p:txBody>
          <a:bodyPr wrap="none">
            <a:spAutoFit/>
          </a:bodyPr>
          <a:lstStyle/>
          <a:p>
            <a:pPr algn="ctr">
              <a:defRPr/>
            </a:pPr>
            <a:r>
              <a:rPr lang="zh-CN" altLang="en-US" sz="7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华文彩云" pitchFamily="2" charset="-122"/>
                <a:ea typeface="华文彩云" pitchFamily="2" charset="-122"/>
              </a:rPr>
              <a:t>化妆美容概论</a:t>
            </a:r>
          </a:p>
        </p:txBody>
      </p:sp>
      <p:sp>
        <p:nvSpPr>
          <p:cNvPr id="18439" name="文本框 22"/>
          <p:cNvSpPr txBox="1">
            <a:spLocks noChangeArrowheads="1"/>
          </p:cNvSpPr>
          <p:nvPr/>
        </p:nvSpPr>
        <p:spPr bwMode="auto">
          <a:xfrm>
            <a:off x="877888" y="4464050"/>
            <a:ext cx="9893300" cy="646113"/>
          </a:xfrm>
          <a:prstGeom prst="rect">
            <a:avLst/>
          </a:prstGeom>
          <a:noFill/>
          <a:ln w="9525">
            <a:noFill/>
            <a:miter lim="800000"/>
            <a:headEnd/>
            <a:tailEnd/>
          </a:ln>
        </p:spPr>
        <p:txBody>
          <a:bodyPr wrap="none">
            <a:spAutoFit/>
          </a:bodyPr>
          <a:lstStyle/>
          <a:p>
            <a:pPr eaLnBrk="0" hangingPunct="0"/>
            <a:r>
              <a:rPr lang="en-US" altLang="zh-CN" sz="3600">
                <a:solidFill>
                  <a:schemeClr val="bg1"/>
                </a:solidFill>
                <a:latin typeface="Calibri Light" pitchFamily="34" charset="0"/>
              </a:rPr>
              <a:t>Notes:</a:t>
            </a:r>
            <a:r>
              <a:rPr lang="zh-CN" altLang="en-US" sz="2800">
                <a:solidFill>
                  <a:schemeClr val="bg1"/>
                </a:solidFill>
                <a:latin typeface="方正姚体" pitchFamily="2" charset="-122"/>
                <a:ea typeface="方正姚体" pitchFamily="2" charset="-122"/>
              </a:rPr>
              <a:t>定义</a:t>
            </a:r>
            <a:r>
              <a:rPr lang="en-US" altLang="zh-CN" sz="2800">
                <a:solidFill>
                  <a:schemeClr val="bg1"/>
                </a:solidFill>
                <a:latin typeface="方正姚体" pitchFamily="2" charset="-122"/>
                <a:ea typeface="方正姚体" pitchFamily="2" charset="-122"/>
              </a:rPr>
              <a:t>&amp;</a:t>
            </a:r>
            <a:r>
              <a:rPr lang="zh-CN" altLang="en-US" sz="2800">
                <a:solidFill>
                  <a:schemeClr val="bg1"/>
                </a:solidFill>
                <a:latin typeface="方正姚体" pitchFamily="2" charset="-122"/>
                <a:ea typeface="方正姚体" pitchFamily="2" charset="-122"/>
              </a:rPr>
              <a:t>作用、原料、分类和特点、选择和使用注意事项</a:t>
            </a: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5"/>
          <p:cNvSpPr txBox="1">
            <a:spLocks noChangeArrowheads="1"/>
          </p:cNvSpPr>
          <p:nvPr/>
        </p:nvSpPr>
        <p:spPr bwMode="auto">
          <a:xfrm>
            <a:off x="3368675" y="2830513"/>
            <a:ext cx="5418138" cy="522287"/>
          </a:xfrm>
          <a:prstGeom prst="rect">
            <a:avLst/>
          </a:prstGeom>
          <a:noFill/>
          <a:ln w="9525">
            <a:noFill/>
            <a:miter lim="800000"/>
            <a:headEnd/>
            <a:tailEnd/>
          </a:ln>
        </p:spPr>
        <p:txBody>
          <a:bodyPr>
            <a:spAutoFit/>
          </a:bodyPr>
          <a:lstStyle/>
          <a:p>
            <a:r>
              <a:rPr lang="zh-CN" altLang="en-US" sz="2800">
                <a:solidFill>
                  <a:srgbClr val="FF0000"/>
                </a:solidFill>
                <a:latin typeface="方正姚体" pitchFamily="2" charset="-122"/>
                <a:ea typeface="方正姚体" pitchFamily="2" charset="-122"/>
              </a:rPr>
              <a:t>定义与特性</a:t>
            </a:r>
          </a:p>
        </p:txBody>
      </p:sp>
      <p:sp>
        <p:nvSpPr>
          <p:cNvPr id="19459" name="文本框 5"/>
          <p:cNvSpPr txBox="1">
            <a:spLocks noChangeArrowheads="1"/>
          </p:cNvSpPr>
          <p:nvPr/>
        </p:nvSpPr>
        <p:spPr bwMode="auto">
          <a:xfrm>
            <a:off x="3698875" y="3671888"/>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原料基础知识</a:t>
            </a:r>
          </a:p>
        </p:txBody>
      </p:sp>
      <p:sp>
        <p:nvSpPr>
          <p:cNvPr id="19460" name="文本框 5"/>
          <p:cNvSpPr txBox="1">
            <a:spLocks noChangeArrowheads="1"/>
          </p:cNvSpPr>
          <p:nvPr/>
        </p:nvSpPr>
        <p:spPr bwMode="auto">
          <a:xfrm>
            <a:off x="4044950" y="4556125"/>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化妆品的分类和特点</a:t>
            </a:r>
          </a:p>
        </p:txBody>
      </p:sp>
      <p:sp>
        <p:nvSpPr>
          <p:cNvPr id="19461" name="文本框 5"/>
          <p:cNvSpPr txBox="1">
            <a:spLocks noChangeArrowheads="1"/>
          </p:cNvSpPr>
          <p:nvPr/>
        </p:nvSpPr>
        <p:spPr bwMode="auto">
          <a:xfrm>
            <a:off x="4391025" y="5403850"/>
            <a:ext cx="5419725"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化妆品的选择和使用</a:t>
            </a:r>
          </a:p>
        </p:txBody>
      </p:sp>
      <p:sp>
        <p:nvSpPr>
          <p:cNvPr id="19462" name="文本框 1"/>
          <p:cNvSpPr txBox="1">
            <a:spLocks noChangeArrowheads="1"/>
          </p:cNvSpPr>
          <p:nvPr/>
        </p:nvSpPr>
        <p:spPr bwMode="auto">
          <a:xfrm>
            <a:off x="2695575" y="1235075"/>
            <a:ext cx="3390900" cy="1200150"/>
          </a:xfrm>
          <a:prstGeom prst="rect">
            <a:avLst/>
          </a:prstGeom>
          <a:noFill/>
          <a:ln w="9525">
            <a:noFill/>
            <a:miter lim="800000"/>
            <a:headEnd/>
            <a:tailEnd/>
          </a:ln>
        </p:spPr>
        <p:txBody>
          <a:bodyPr wrap="none">
            <a:spAutoFit/>
          </a:bodyPr>
          <a:lstStyle/>
          <a:p>
            <a:pPr eaLnBrk="0" hangingPunct="0"/>
            <a:r>
              <a:rPr lang="en-US" altLang="zh-CN" sz="7200" b="1">
                <a:solidFill>
                  <a:schemeClr val="bg1"/>
                </a:solidFill>
                <a:latin typeface="Avanti" pitchFamily="2" charset="0"/>
                <a:cs typeface="Aharoni" pitchFamily="2" charset="-79"/>
              </a:rPr>
              <a:t>ontents</a:t>
            </a:r>
            <a:endParaRPr lang="zh-CN" altLang="en-US" sz="7200" b="1">
              <a:solidFill>
                <a:schemeClr val="bg1"/>
              </a:solidFill>
              <a:latin typeface="Avanti" pitchFamily="2" charset="0"/>
              <a:cs typeface="Aharoni" pitchFamily="2" charset="-79"/>
            </a:endParaRPr>
          </a:p>
        </p:txBody>
      </p:sp>
      <p:sp>
        <p:nvSpPr>
          <p:cNvPr id="19463" name="任意多边形 8"/>
          <p:cNvSpPr>
            <a:spLocks noChangeArrowheads="1"/>
          </p:cNvSpPr>
          <p:nvPr/>
        </p:nvSpPr>
        <p:spPr bwMode="auto">
          <a:xfrm>
            <a:off x="-2454275" y="-39688"/>
            <a:ext cx="6845300" cy="6897688"/>
          </a:xfrm>
          <a:custGeom>
            <a:avLst/>
            <a:gdLst>
              <a:gd name="T0" fmla="*/ 4474237 w 6845300"/>
              <a:gd name="T1" fmla="*/ 1271935 h 6897688"/>
              <a:gd name="T2" fmla="*/ 4205077 w 6845300"/>
              <a:gd name="T3" fmla="*/ 1342677 h 6897688"/>
              <a:gd name="T4" fmla="*/ 4010680 w 6845300"/>
              <a:gd name="T5" fmla="*/ 1535077 h 6897688"/>
              <a:gd name="T6" fmla="*/ 3939460 w 6845300"/>
              <a:gd name="T7" fmla="*/ 1801755 h 6897688"/>
              <a:gd name="T8" fmla="*/ 4010670 w 6845300"/>
              <a:gd name="T9" fmla="*/ 2070722 h 6897688"/>
              <a:gd name="T10" fmla="*/ 4205221 w 6845300"/>
              <a:gd name="T11" fmla="*/ 2264774 h 6897688"/>
              <a:gd name="T12" fmla="*/ 4475641 w 6845300"/>
              <a:gd name="T13" fmla="*/ 2335754 h 6897688"/>
              <a:gd name="T14" fmla="*/ 4839369 w 6845300"/>
              <a:gd name="T15" fmla="*/ 2195316 h 6897688"/>
              <a:gd name="T16" fmla="*/ 4895213 w 6845300"/>
              <a:gd name="T17" fmla="*/ 2136032 h 6897688"/>
              <a:gd name="T18" fmla="*/ 4953213 w 6845300"/>
              <a:gd name="T19" fmla="*/ 2029050 h 6897688"/>
              <a:gd name="T20" fmla="*/ 4820369 w 6845300"/>
              <a:gd name="T21" fmla="*/ 2029050 h 6897688"/>
              <a:gd name="T22" fmla="*/ 4741505 w 6845300"/>
              <a:gd name="T23" fmla="*/ 2116414 h 6897688"/>
              <a:gd name="T24" fmla="*/ 4680233 w 6845300"/>
              <a:gd name="T25" fmla="*/ 2165174 h 6897688"/>
              <a:gd name="T26" fmla="*/ 4479741 w 6845300"/>
              <a:gd name="T27" fmla="*/ 2211938 h 6897688"/>
              <a:gd name="T28" fmla="*/ 4275753 w 6845300"/>
              <a:gd name="T29" fmla="*/ 2156000 h 6897688"/>
              <a:gd name="T30" fmla="*/ 4127596 w 6845300"/>
              <a:gd name="T31" fmla="*/ 2026793 h 6897688"/>
              <a:gd name="T32" fmla="*/ 4068970 w 6845300"/>
              <a:gd name="T33" fmla="*/ 1801755 h 6897688"/>
              <a:gd name="T34" fmla="*/ 4124422 w 6845300"/>
              <a:gd name="T35" fmla="*/ 1600359 h 6897688"/>
              <a:gd name="T36" fmla="*/ 4274121 w 6845300"/>
              <a:gd name="T37" fmla="*/ 1451499 h 6897688"/>
              <a:gd name="T38" fmla="*/ 4475561 w 6845300"/>
              <a:gd name="T39" fmla="*/ 1395751 h 6897688"/>
              <a:gd name="T40" fmla="*/ 4611173 w 6845300"/>
              <a:gd name="T41" fmla="*/ 1418099 h 6897688"/>
              <a:gd name="T42" fmla="*/ 4734833 w 6845300"/>
              <a:gd name="T43" fmla="*/ 1484599 h 6897688"/>
              <a:gd name="T44" fmla="*/ 4816409 w 6845300"/>
              <a:gd name="T45" fmla="*/ 1572936 h 6897688"/>
              <a:gd name="T46" fmla="*/ 4950421 w 6845300"/>
              <a:gd name="T47" fmla="*/ 1572936 h 6897688"/>
              <a:gd name="T48" fmla="*/ 4901569 w 6845300"/>
              <a:gd name="T49" fmla="*/ 1475226 h 6897688"/>
              <a:gd name="T50" fmla="*/ 4767165 w 6845300"/>
              <a:gd name="T51" fmla="*/ 1355257 h 6897688"/>
              <a:gd name="T52" fmla="*/ 4474237 w 6845300"/>
              <a:gd name="T53" fmla="*/ 1271935 h 6897688"/>
              <a:gd name="T54" fmla="*/ 2374976 w 6845300"/>
              <a:gd name="T55" fmla="*/ 0 h 6897688"/>
              <a:gd name="T56" fmla="*/ 4470321 w 6845300"/>
              <a:gd name="T57" fmla="*/ 0 h 6897688"/>
              <a:gd name="T58" fmla="*/ 6845300 w 6845300"/>
              <a:gd name="T59" fmla="*/ 6897688 h 6897688"/>
              <a:gd name="T60" fmla="*/ 0 w 6845300"/>
              <a:gd name="T61" fmla="*/ 6897688 h 6897688"/>
              <a:gd name="T62" fmla="*/ 2374976 w 6845300"/>
              <a:gd name="T63" fmla="*/ 0 h 68976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45300"/>
              <a:gd name="T97" fmla="*/ 0 h 6897688"/>
              <a:gd name="T98" fmla="*/ 6845300 w 6845300"/>
              <a:gd name="T99" fmla="*/ 6897688 h 68976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45300" h="6897688">
                <a:moveTo>
                  <a:pt x="4474239" y="1271935"/>
                </a:moveTo>
                <a:cubicBezTo>
                  <a:pt x="4376915" y="1271935"/>
                  <a:pt x="4287194" y="1295516"/>
                  <a:pt x="4205077" y="1342677"/>
                </a:cubicBezTo>
                <a:cubicBezTo>
                  <a:pt x="4122959" y="1389838"/>
                  <a:pt x="4058161" y="1453971"/>
                  <a:pt x="4010681" y="1535077"/>
                </a:cubicBezTo>
                <a:cubicBezTo>
                  <a:pt x="3963201" y="1616183"/>
                  <a:pt x="3939461" y="1705075"/>
                  <a:pt x="3939461" y="1801755"/>
                </a:cubicBezTo>
                <a:cubicBezTo>
                  <a:pt x="3939461" y="1899019"/>
                  <a:pt x="3963197" y="1988675"/>
                  <a:pt x="4010670" y="2070722"/>
                </a:cubicBezTo>
                <a:cubicBezTo>
                  <a:pt x="4058142" y="2152770"/>
                  <a:pt x="4122993" y="2217453"/>
                  <a:pt x="4205221" y="2264774"/>
                </a:cubicBezTo>
                <a:cubicBezTo>
                  <a:pt x="4287450" y="2312094"/>
                  <a:pt x="4377590" y="2335754"/>
                  <a:pt x="4475640" y="2335754"/>
                </a:cubicBezTo>
                <a:cubicBezTo>
                  <a:pt x="4610174" y="2335754"/>
                  <a:pt x="4731418" y="2288942"/>
                  <a:pt x="4839371" y="2195316"/>
                </a:cubicBezTo>
                <a:cubicBezTo>
                  <a:pt x="4860770" y="2175585"/>
                  <a:pt x="4879385" y="2155823"/>
                  <a:pt x="4895214" y="2136032"/>
                </a:cubicBezTo>
                <a:cubicBezTo>
                  <a:pt x="4911043" y="2116241"/>
                  <a:pt x="4930376" y="2080581"/>
                  <a:pt x="4953213" y="2029050"/>
                </a:cubicBezTo>
                <a:lnTo>
                  <a:pt x="4820369" y="2029050"/>
                </a:lnTo>
                <a:cubicBezTo>
                  <a:pt x="4787666" y="2070322"/>
                  <a:pt x="4761378" y="2099443"/>
                  <a:pt x="4741506" y="2116414"/>
                </a:cubicBezTo>
                <a:cubicBezTo>
                  <a:pt x="4721633" y="2133384"/>
                  <a:pt x="4701209" y="2149638"/>
                  <a:pt x="4680232" y="2165174"/>
                </a:cubicBezTo>
                <a:cubicBezTo>
                  <a:pt x="4609459" y="2196350"/>
                  <a:pt x="4542629" y="2211939"/>
                  <a:pt x="4479743" y="2211939"/>
                </a:cubicBezTo>
                <a:cubicBezTo>
                  <a:pt x="4407094" y="2211939"/>
                  <a:pt x="4339097" y="2193293"/>
                  <a:pt x="4275752" y="2156001"/>
                </a:cubicBezTo>
                <a:cubicBezTo>
                  <a:pt x="4213021" y="2118799"/>
                  <a:pt x="4163636" y="2075729"/>
                  <a:pt x="4127597" y="2026793"/>
                </a:cubicBezTo>
                <a:cubicBezTo>
                  <a:pt x="4088512" y="1949564"/>
                  <a:pt x="4068970" y="1874551"/>
                  <a:pt x="4068970" y="1801755"/>
                </a:cubicBezTo>
                <a:cubicBezTo>
                  <a:pt x="4068970" y="1729566"/>
                  <a:pt x="4087454" y="1662434"/>
                  <a:pt x="4124423" y="1600359"/>
                </a:cubicBezTo>
                <a:cubicBezTo>
                  <a:pt x="4161392" y="1538285"/>
                  <a:pt x="4211292" y="1488665"/>
                  <a:pt x="4274123" y="1451499"/>
                </a:cubicBezTo>
                <a:cubicBezTo>
                  <a:pt x="4336953" y="1414334"/>
                  <a:pt x="4404100" y="1395751"/>
                  <a:pt x="4475562" y="1395751"/>
                </a:cubicBezTo>
                <a:cubicBezTo>
                  <a:pt x="4521237" y="1395751"/>
                  <a:pt x="4566441" y="1403200"/>
                  <a:pt x="4611175" y="1418099"/>
                </a:cubicBezTo>
                <a:cubicBezTo>
                  <a:pt x="4656094" y="1433369"/>
                  <a:pt x="4697314" y="1455535"/>
                  <a:pt x="4734835" y="1484599"/>
                </a:cubicBezTo>
                <a:cubicBezTo>
                  <a:pt x="4758413" y="1502278"/>
                  <a:pt x="4785606" y="1531723"/>
                  <a:pt x="4816411" y="1572936"/>
                </a:cubicBezTo>
                <a:lnTo>
                  <a:pt x="4950423" y="1572936"/>
                </a:lnTo>
                <a:cubicBezTo>
                  <a:pt x="4934931" y="1528766"/>
                  <a:pt x="4918646" y="1496196"/>
                  <a:pt x="4901568" y="1475226"/>
                </a:cubicBezTo>
                <a:cubicBezTo>
                  <a:pt x="4867271" y="1432413"/>
                  <a:pt x="4822471" y="1392423"/>
                  <a:pt x="4767167" y="1355257"/>
                </a:cubicBezTo>
                <a:cubicBezTo>
                  <a:pt x="4679502" y="1299709"/>
                  <a:pt x="4581859" y="1271935"/>
                  <a:pt x="4474239" y="1271935"/>
                </a:cubicBezTo>
                <a:close/>
                <a:moveTo>
                  <a:pt x="2374977" y="0"/>
                </a:moveTo>
                <a:lnTo>
                  <a:pt x="4470323" y="0"/>
                </a:lnTo>
                <a:lnTo>
                  <a:pt x="6845300" y="6897688"/>
                </a:lnTo>
                <a:lnTo>
                  <a:pt x="0" y="6897688"/>
                </a:lnTo>
                <a:lnTo>
                  <a:pt x="2374977" y="0"/>
                </a:lnTo>
                <a:close/>
              </a:path>
            </a:pathLst>
          </a:custGeom>
          <a:solidFill>
            <a:schemeClr val="bg1">
              <a:alpha val="65881"/>
            </a:schemeClr>
          </a:solidFill>
          <a:ln w="9525">
            <a:noFill/>
            <a:round/>
            <a:headEnd/>
            <a:tailEnd/>
          </a:ln>
        </p:spPr>
        <p:txBody>
          <a:bodyPr/>
          <a:lstStyle/>
          <a:p>
            <a:endParaRPr lang="zh-CN" altLang="en-US"/>
          </a:p>
        </p:txBody>
      </p:sp>
      <p:sp>
        <p:nvSpPr>
          <p:cNvPr id="19464" name="Freeform 123"/>
          <p:cNvSpPr>
            <a:spLocks noChangeArrowheads="1"/>
          </p:cNvSpPr>
          <p:nvPr/>
        </p:nvSpPr>
        <p:spPr bwMode="auto">
          <a:xfrm rot="-152018">
            <a:off x="9980613" y="3124200"/>
            <a:ext cx="3641725" cy="3381375"/>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p:cNvSpPr>
          <p:nvPr>
            <p:ph type="title"/>
          </p:nvPr>
        </p:nvSpPr>
        <p:spPr>
          <a:xfrm>
            <a:off x="623888" y="620713"/>
            <a:ext cx="10972800" cy="1143000"/>
          </a:xfrm>
        </p:spPr>
        <p:txBody>
          <a:bodyPr/>
          <a:lstStyle/>
          <a:p>
            <a:pPr>
              <a:buFont typeface="Arial" charset="0"/>
              <a:buNone/>
              <a:defRPr/>
            </a:pPr>
            <a:r>
              <a:rPr lang="zh-CN" altLang="en-US" dirty="0" smtClean="0">
                <a:effectLst>
                  <a:outerShdw blurRad="38100" dist="38100" dir="2700000" algn="tl">
                    <a:srgbClr val="000000">
                      <a:alpha val="43137"/>
                    </a:srgbClr>
                  </a:outerShdw>
                </a:effectLst>
                <a:latin typeface="微软雅黑" pitchFamily="34" charset="-122"/>
                <a:ea typeface="微软雅黑" pitchFamily="34" charset="-122"/>
              </a:rPr>
              <a:t>哪些属于化妆品？</a:t>
            </a:r>
          </a:p>
        </p:txBody>
      </p:sp>
      <p:pic>
        <p:nvPicPr>
          <p:cNvPr id="20483" name="Picture 2" descr="http://d05.res.meilishuo.net/pic/_o/9e/5b/bd4b831d119a4c2cff97c5e28b4c_400_400.c1.jpg"/>
          <p:cNvPicPr>
            <a:picLocks noChangeAspect="1" noChangeArrowheads="1"/>
          </p:cNvPicPr>
          <p:nvPr/>
        </p:nvPicPr>
        <p:blipFill>
          <a:blip r:embed="rId2"/>
          <a:srcRect l="11517" t="18961" r="14563" b="8560"/>
          <a:stretch>
            <a:fillRect/>
          </a:stretch>
        </p:blipFill>
        <p:spPr bwMode="auto">
          <a:xfrm>
            <a:off x="2519363" y="4521200"/>
            <a:ext cx="1909762" cy="1870075"/>
          </a:xfrm>
          <a:prstGeom prst="rect">
            <a:avLst/>
          </a:prstGeom>
          <a:noFill/>
          <a:ln w="9525">
            <a:noFill/>
            <a:miter lim="800000"/>
            <a:headEnd/>
            <a:tailEnd/>
          </a:ln>
        </p:spPr>
      </p:pic>
      <p:pic>
        <p:nvPicPr>
          <p:cNvPr id="20484" name="Picture 6" descr="http://pic18.nipic.com/20111216/9055058_073852342122_2.jpg"/>
          <p:cNvPicPr>
            <a:picLocks noChangeAspect="1" noChangeArrowheads="1"/>
          </p:cNvPicPr>
          <p:nvPr/>
        </p:nvPicPr>
        <p:blipFill>
          <a:blip r:embed="rId3"/>
          <a:srcRect l="20631" b="7112"/>
          <a:stretch>
            <a:fillRect/>
          </a:stretch>
        </p:blipFill>
        <p:spPr bwMode="auto">
          <a:xfrm>
            <a:off x="6165850" y="4640263"/>
            <a:ext cx="2101850" cy="1639887"/>
          </a:xfrm>
          <a:prstGeom prst="rect">
            <a:avLst/>
          </a:prstGeom>
          <a:noFill/>
          <a:ln w="9525">
            <a:noFill/>
            <a:miter lim="800000"/>
            <a:headEnd/>
            <a:tailEnd/>
          </a:ln>
        </p:spPr>
      </p:pic>
      <p:pic>
        <p:nvPicPr>
          <p:cNvPr id="20485" name="Picture 4" descr="http://image5.huangye88.com/2013/10/09/92c9c7a11aa1d829.jpg"/>
          <p:cNvPicPr>
            <a:picLocks noChangeAspect="1" noChangeArrowheads="1"/>
          </p:cNvPicPr>
          <p:nvPr/>
        </p:nvPicPr>
        <p:blipFill>
          <a:blip r:embed="rId4"/>
          <a:srcRect/>
          <a:stretch>
            <a:fillRect/>
          </a:stretch>
        </p:blipFill>
        <p:spPr bwMode="auto">
          <a:xfrm>
            <a:off x="5364163" y="2393950"/>
            <a:ext cx="1677987" cy="1676400"/>
          </a:xfrm>
          <a:prstGeom prst="rect">
            <a:avLst/>
          </a:prstGeom>
          <a:noFill/>
          <a:ln w="9525">
            <a:noFill/>
            <a:miter lim="800000"/>
            <a:headEnd/>
            <a:tailEnd/>
          </a:ln>
        </p:spPr>
      </p:pic>
      <p:pic>
        <p:nvPicPr>
          <p:cNvPr id="20486" name="Picture 6" descr="http://d04.res.meilishuo.net/pic/_o/ef/74/4547762b57e860e256373a940798_750_750.c1.jpg"/>
          <p:cNvPicPr>
            <a:picLocks noChangeAspect="1" noChangeArrowheads="1"/>
          </p:cNvPicPr>
          <p:nvPr/>
        </p:nvPicPr>
        <p:blipFill>
          <a:blip r:embed="rId5"/>
          <a:srcRect/>
          <a:stretch>
            <a:fillRect/>
          </a:stretch>
        </p:blipFill>
        <p:spPr bwMode="auto">
          <a:xfrm>
            <a:off x="7346950" y="1876425"/>
            <a:ext cx="2103438" cy="2101850"/>
          </a:xfrm>
          <a:prstGeom prst="rect">
            <a:avLst/>
          </a:prstGeom>
          <a:noFill/>
          <a:ln w="9525">
            <a:noFill/>
            <a:miter lim="800000"/>
            <a:headEnd/>
            <a:tailEnd/>
          </a:ln>
        </p:spPr>
      </p:pic>
      <p:pic>
        <p:nvPicPr>
          <p:cNvPr id="20487" name="Picture 10" descr="http://y2.ifengimg.com/a/2015_06/767ee16642d1299.jpg"/>
          <p:cNvPicPr>
            <a:picLocks noChangeAspect="1" noChangeArrowheads="1"/>
          </p:cNvPicPr>
          <p:nvPr/>
        </p:nvPicPr>
        <p:blipFill>
          <a:blip r:embed="rId6"/>
          <a:srcRect t="17349" b="12914"/>
          <a:stretch>
            <a:fillRect/>
          </a:stretch>
        </p:blipFill>
        <p:spPr bwMode="auto">
          <a:xfrm>
            <a:off x="9874250" y="3986213"/>
            <a:ext cx="2317750" cy="2424112"/>
          </a:xfrm>
          <a:prstGeom prst="rect">
            <a:avLst/>
          </a:prstGeom>
          <a:noFill/>
          <a:ln w="9525">
            <a:noFill/>
            <a:miter lim="800000"/>
            <a:headEnd/>
            <a:tailEnd/>
          </a:ln>
        </p:spPr>
      </p:pic>
      <p:pic>
        <p:nvPicPr>
          <p:cNvPr id="20488" name="Picture 12" descr="http://img1.lukou.com/static/p/blog/medium/0004/46/06/61/4460661.jpg"/>
          <p:cNvPicPr>
            <a:picLocks noChangeAspect="1" noChangeArrowheads="1"/>
          </p:cNvPicPr>
          <p:nvPr/>
        </p:nvPicPr>
        <p:blipFill>
          <a:blip r:embed="rId7"/>
          <a:srcRect/>
          <a:stretch>
            <a:fillRect/>
          </a:stretch>
        </p:blipFill>
        <p:spPr bwMode="auto">
          <a:xfrm>
            <a:off x="446088" y="4787900"/>
            <a:ext cx="1820862" cy="2070100"/>
          </a:xfrm>
          <a:prstGeom prst="rect">
            <a:avLst/>
          </a:prstGeom>
          <a:noFill/>
          <a:ln w="9525">
            <a:noFill/>
            <a:miter lim="800000"/>
            <a:headEnd/>
            <a:tailEnd/>
          </a:ln>
        </p:spPr>
      </p:pic>
      <p:pic>
        <p:nvPicPr>
          <p:cNvPr id="20489" name="Picture 14" descr="http://d01.res.meilishuo.net/pic/_o/69/f9/fe0f93100c86f2081ca9a726bca9_800_800.c1.jpg"/>
          <p:cNvPicPr>
            <a:picLocks noChangeAspect="1" noChangeArrowheads="1"/>
          </p:cNvPicPr>
          <p:nvPr/>
        </p:nvPicPr>
        <p:blipFill>
          <a:blip r:embed="rId8"/>
          <a:srcRect/>
          <a:stretch>
            <a:fillRect/>
          </a:stretch>
        </p:blipFill>
        <p:spPr bwMode="auto">
          <a:xfrm>
            <a:off x="9690100" y="1304925"/>
            <a:ext cx="2189163" cy="2079625"/>
          </a:xfrm>
          <a:prstGeom prst="rect">
            <a:avLst/>
          </a:prstGeom>
          <a:noFill/>
          <a:ln w="9525">
            <a:noFill/>
            <a:miter lim="800000"/>
            <a:headEnd/>
            <a:tailEnd/>
          </a:ln>
        </p:spPr>
      </p:pic>
      <p:pic>
        <p:nvPicPr>
          <p:cNvPr id="20490" name="Picture 16" descr="http://haoyunlai.maimaiwang.cn/images/product/productimgs/2012_11_21/2012112116362690045.jpg"/>
          <p:cNvPicPr>
            <a:picLocks noChangeAspect="1" noChangeArrowheads="1"/>
          </p:cNvPicPr>
          <p:nvPr/>
        </p:nvPicPr>
        <p:blipFill>
          <a:blip r:embed="rId9"/>
          <a:srcRect l="20744" t="3416" r="21346" b="3989"/>
          <a:stretch>
            <a:fillRect/>
          </a:stretch>
        </p:blipFill>
        <p:spPr bwMode="auto">
          <a:xfrm>
            <a:off x="4594225" y="4413250"/>
            <a:ext cx="1408113" cy="2251075"/>
          </a:xfrm>
          <a:prstGeom prst="rect">
            <a:avLst/>
          </a:prstGeom>
          <a:noFill/>
          <a:ln w="9525">
            <a:noFill/>
            <a:miter lim="800000"/>
            <a:headEnd/>
            <a:tailEnd/>
          </a:ln>
        </p:spPr>
      </p:pic>
      <p:pic>
        <p:nvPicPr>
          <p:cNvPr id="20491" name="Picture 18" descr="http://image3.suning.cn/content/catentries/00000000010265/000000000102655736/fullimage/000000000102655736_3.jpg"/>
          <p:cNvPicPr>
            <a:picLocks noChangeAspect="1" noChangeArrowheads="1"/>
          </p:cNvPicPr>
          <p:nvPr/>
        </p:nvPicPr>
        <p:blipFill>
          <a:blip r:embed="rId10"/>
          <a:srcRect/>
          <a:stretch>
            <a:fillRect/>
          </a:stretch>
        </p:blipFill>
        <p:spPr bwMode="auto">
          <a:xfrm>
            <a:off x="439738" y="2422525"/>
            <a:ext cx="1982787" cy="1984375"/>
          </a:xfrm>
          <a:prstGeom prst="rect">
            <a:avLst/>
          </a:prstGeom>
          <a:noFill/>
          <a:ln w="9525">
            <a:noFill/>
            <a:miter lim="800000"/>
            <a:headEnd/>
            <a:tailEnd/>
          </a:ln>
        </p:spPr>
      </p:pic>
      <p:pic>
        <p:nvPicPr>
          <p:cNvPr id="20492" name="Picture 20" descr="http://img10.360buyimg.com/imgzone/g13/M00/03/1A/rBEhU1NEwmcIAAAAAAFQV3BkPQkAALdNgNU5agAAVBv503.jpg"/>
          <p:cNvPicPr>
            <a:picLocks noChangeAspect="1" noChangeArrowheads="1"/>
          </p:cNvPicPr>
          <p:nvPr/>
        </p:nvPicPr>
        <p:blipFill>
          <a:blip r:embed="rId11"/>
          <a:srcRect/>
          <a:stretch>
            <a:fillRect/>
          </a:stretch>
        </p:blipFill>
        <p:spPr bwMode="auto">
          <a:xfrm>
            <a:off x="2835275" y="1736725"/>
            <a:ext cx="2257425" cy="2259013"/>
          </a:xfrm>
          <a:prstGeom prst="rect">
            <a:avLst/>
          </a:prstGeom>
          <a:noFill/>
          <a:ln w="9525">
            <a:noFill/>
            <a:miter lim="800000"/>
            <a:headEnd/>
            <a:tailEnd/>
          </a:ln>
        </p:spPr>
      </p:pic>
      <p:pic>
        <p:nvPicPr>
          <p:cNvPr id="20493" name="Picture 16" descr="http://img-sku.tiantian.com/Cosmetics/Gaolujie/A001667-1.jpg"/>
          <p:cNvPicPr>
            <a:picLocks noChangeAspect="1" noChangeArrowheads="1"/>
          </p:cNvPicPr>
          <p:nvPr/>
        </p:nvPicPr>
        <p:blipFill>
          <a:blip r:embed="rId12"/>
          <a:srcRect l="29422" t="7603" r="29945" b="8040"/>
          <a:stretch>
            <a:fillRect/>
          </a:stretch>
        </p:blipFill>
        <p:spPr bwMode="auto">
          <a:xfrm>
            <a:off x="8475663" y="4232275"/>
            <a:ext cx="1193800" cy="2478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33"/>
          <p:cNvGrpSpPr>
            <a:grpSpLocks/>
          </p:cNvGrpSpPr>
          <p:nvPr/>
        </p:nvGrpSpPr>
        <p:grpSpPr bwMode="auto">
          <a:xfrm>
            <a:off x="179388" y="5772150"/>
            <a:ext cx="12012612" cy="995363"/>
            <a:chOff x="0" y="0"/>
            <a:chExt cx="12011908" cy="995624"/>
          </a:xfrm>
        </p:grpSpPr>
        <p:cxnSp>
          <p:nvCxnSpPr>
            <p:cNvPr id="2152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2152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152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152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150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21508" name="组合 1"/>
          <p:cNvGrpSpPr>
            <a:grpSpLocks/>
          </p:cNvGrpSpPr>
          <p:nvPr/>
        </p:nvGrpSpPr>
        <p:grpSpPr bwMode="auto">
          <a:xfrm>
            <a:off x="6272213" y="163513"/>
            <a:ext cx="5657850" cy="2025650"/>
            <a:chOff x="0" y="0"/>
            <a:chExt cx="5657712" cy="2026080"/>
          </a:xfrm>
        </p:grpSpPr>
        <p:grpSp>
          <p:nvGrpSpPr>
            <p:cNvPr id="21514" name="组合 39"/>
            <p:cNvGrpSpPr>
              <a:grpSpLocks/>
            </p:cNvGrpSpPr>
            <p:nvPr/>
          </p:nvGrpSpPr>
          <p:grpSpPr bwMode="auto">
            <a:xfrm>
              <a:off x="0" y="0"/>
              <a:ext cx="5657712" cy="995624"/>
              <a:chOff x="0" y="0"/>
              <a:chExt cx="5657712" cy="995624"/>
            </a:xfrm>
          </p:grpSpPr>
          <p:cxnSp>
            <p:nvCxnSpPr>
              <p:cNvPr id="2151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151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151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151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151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8208" name="文本框 6"/>
          <p:cNvSpPr txBox="1">
            <a:spLocks noChangeArrowheads="1"/>
          </p:cNvSpPr>
          <p:nvPr/>
        </p:nvSpPr>
        <p:spPr bwMode="auto">
          <a:xfrm>
            <a:off x="684213" y="49847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Part.1 </a:t>
            </a:r>
            <a:r>
              <a:rPr lang="zh-CN" altLang="en-US" sz="3200" dirty="0">
                <a:solidFill>
                  <a:srgbClr val="FFFFFF"/>
                </a:solidFill>
                <a:effectLst>
                  <a:outerShdw blurRad="38100" dist="38100" dir="2700000" algn="tl">
                    <a:srgbClr val="000000"/>
                  </a:outerShdw>
                </a:effectLst>
                <a:latin typeface="微软雅黑" pitchFamily="34" charset="-122"/>
                <a:ea typeface="微软雅黑" pitchFamily="34" charset="-122"/>
              </a:rPr>
              <a:t>定义与特性</a:t>
            </a:r>
            <a:endParaRPr lang="zh-CN" altLang="en-US" sz="3200" b="1" dirty="0">
              <a:solidFill>
                <a:schemeClr val="bg1"/>
              </a:solidFill>
              <a:latin typeface="微软雅黑" pitchFamily="34" charset="-122"/>
              <a:ea typeface="微软雅黑" pitchFamily="34" charset="-122"/>
            </a:endParaRPr>
          </a:p>
        </p:txBody>
      </p:sp>
      <p:sp>
        <p:nvSpPr>
          <p:cNvPr id="20486" name="Text Box 2"/>
          <p:cNvSpPr txBox="1">
            <a:spLocks noChangeArrowheads="1"/>
          </p:cNvSpPr>
          <p:nvPr/>
        </p:nvSpPr>
        <p:spPr bwMode="auto">
          <a:xfrm>
            <a:off x="1133475" y="1347788"/>
            <a:ext cx="5105400" cy="584200"/>
          </a:xfrm>
          <a:prstGeom prst="rect">
            <a:avLst/>
          </a:prstGeom>
          <a:noFill/>
          <a:ln w="9525">
            <a:noFill/>
            <a:miter lim="800000"/>
            <a:headEnd/>
            <a:tailEnd/>
          </a:ln>
        </p:spPr>
        <p:txBody>
          <a:bodyPr>
            <a:spAutoFit/>
          </a:bodyPr>
          <a:lstStyle/>
          <a:p>
            <a:pPr>
              <a:spcBef>
                <a:spcPct val="50000"/>
              </a:spcBef>
              <a:defRPr/>
            </a:pPr>
            <a:r>
              <a:rPr kumimoji="1" lang="zh-CN" altLang="en-US" sz="3200" b="1" dirty="0">
                <a:solidFill>
                  <a:schemeClr val="bg1"/>
                </a:solidFill>
                <a:latin typeface="微软雅黑" pitchFamily="34" charset="-122"/>
                <a:ea typeface="微软雅黑" pitchFamily="34" charset="-122"/>
              </a:rPr>
              <a:t>化妆品的法规</a:t>
            </a:r>
            <a:r>
              <a:rPr kumimoji="1" lang="zh-CN" altLang="en-US" sz="32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定义</a:t>
            </a:r>
            <a:r>
              <a:rPr kumimoji="1" lang="zh-CN" altLang="en-US" sz="3200" b="1" dirty="0">
                <a:solidFill>
                  <a:schemeClr val="bg1"/>
                </a:solidFill>
                <a:latin typeface="微软雅黑" pitchFamily="34" charset="-122"/>
                <a:ea typeface="微软雅黑" pitchFamily="34" charset="-122"/>
              </a:rPr>
              <a:t>：</a:t>
            </a:r>
          </a:p>
        </p:txBody>
      </p:sp>
      <p:sp>
        <p:nvSpPr>
          <p:cNvPr id="21511" name="Text Box 3"/>
          <p:cNvSpPr txBox="1">
            <a:spLocks noChangeArrowheads="1"/>
          </p:cNvSpPr>
          <p:nvPr/>
        </p:nvSpPr>
        <p:spPr bwMode="auto">
          <a:xfrm>
            <a:off x="942975" y="2514600"/>
            <a:ext cx="8512175" cy="3292475"/>
          </a:xfrm>
          <a:prstGeom prst="rect">
            <a:avLst/>
          </a:prstGeom>
          <a:noFill/>
          <a:ln w="9525">
            <a:noFill/>
            <a:miter lim="800000"/>
            <a:headEnd/>
            <a:tailEnd/>
          </a:ln>
        </p:spPr>
        <p:txBody>
          <a:bodyPr>
            <a:spAutoFit/>
          </a:bodyPr>
          <a:lstStyle/>
          <a:p>
            <a:pPr>
              <a:lnSpc>
                <a:spcPct val="130000"/>
              </a:lnSpc>
              <a:spcBef>
                <a:spcPct val="50000"/>
              </a:spcBef>
            </a:pPr>
            <a:r>
              <a:rPr kumimoji="1" lang="zh-CN" altLang="en-US" sz="2800">
                <a:solidFill>
                  <a:schemeClr val="bg1"/>
                </a:solidFill>
                <a:latin typeface="微软雅黑" pitchFamily="34" charset="-122"/>
                <a:ea typeface="微软雅黑" pitchFamily="34" charset="-122"/>
              </a:rPr>
              <a:t>根据中华人民共和国</a:t>
            </a:r>
            <a:r>
              <a:rPr kumimoji="1" lang="en-US" altLang="zh-CN" sz="2800">
                <a:solidFill>
                  <a:schemeClr val="bg1"/>
                </a:solidFill>
                <a:latin typeface="微软雅黑" pitchFamily="34" charset="-122"/>
                <a:ea typeface="微软雅黑" pitchFamily="34" charset="-122"/>
              </a:rPr>
              <a:t>《</a:t>
            </a:r>
            <a:r>
              <a:rPr kumimoji="1" lang="zh-CN" altLang="en-US" sz="2800">
                <a:solidFill>
                  <a:schemeClr val="bg1"/>
                </a:solidFill>
                <a:latin typeface="微软雅黑" pitchFamily="34" charset="-122"/>
                <a:ea typeface="微软雅黑" pitchFamily="34" charset="-122"/>
              </a:rPr>
              <a:t>化妆品卫生监督条例</a:t>
            </a:r>
            <a:r>
              <a:rPr kumimoji="1" lang="en-US" altLang="zh-CN" sz="2800">
                <a:solidFill>
                  <a:schemeClr val="bg1"/>
                </a:solidFill>
                <a:latin typeface="微软雅黑" pitchFamily="34" charset="-122"/>
                <a:ea typeface="微软雅黑" pitchFamily="34" charset="-122"/>
              </a:rPr>
              <a:t>》</a:t>
            </a:r>
            <a:r>
              <a:rPr kumimoji="1" lang="zh-CN" altLang="en-US" sz="2800">
                <a:solidFill>
                  <a:schemeClr val="bg1"/>
                </a:solidFill>
                <a:latin typeface="微软雅黑" pitchFamily="34" charset="-122"/>
                <a:ea typeface="微软雅黑" pitchFamily="34" charset="-122"/>
              </a:rPr>
              <a:t>中的规定：</a:t>
            </a:r>
            <a:r>
              <a:rPr kumimoji="1" lang="zh-CN" altLang="en-US" sz="3200">
                <a:solidFill>
                  <a:srgbClr val="FFFF00"/>
                </a:solidFill>
                <a:latin typeface="黑体" pitchFamily="49" charset="-122"/>
                <a:ea typeface="黑体" pitchFamily="49" charset="-122"/>
              </a:rPr>
              <a:t>“</a:t>
            </a:r>
            <a:r>
              <a:rPr kumimoji="1" lang="zh-CN" altLang="en-US" sz="3600" b="1">
                <a:solidFill>
                  <a:srgbClr val="FFFF00"/>
                </a:solidFill>
                <a:latin typeface="黑体" pitchFamily="49" charset="-122"/>
                <a:ea typeface="黑体" pitchFamily="49" charset="-122"/>
              </a:rPr>
              <a:t>化妆品</a:t>
            </a:r>
            <a:r>
              <a:rPr kumimoji="1" lang="zh-CN" altLang="en-US" sz="3200">
                <a:solidFill>
                  <a:srgbClr val="FFFF00"/>
                </a:solidFill>
                <a:latin typeface="黑体" pitchFamily="49" charset="-122"/>
                <a:ea typeface="黑体" pitchFamily="49" charset="-122"/>
              </a:rPr>
              <a:t>是指以涂擦、喷洒或者其他类似的方法，散布于人体表面任何部位（皮肤、毛发、指甲、口唇等），以达到清洁、消除不良气味、护肤、美容和修饰目的产品”。</a:t>
            </a:r>
          </a:p>
        </p:txBody>
      </p:sp>
      <p:pic>
        <p:nvPicPr>
          <p:cNvPr id="21512" name="Picture 19"/>
          <p:cNvPicPr>
            <a:picLocks noChangeAspect="1" noChangeArrowheads="1"/>
          </p:cNvPicPr>
          <p:nvPr/>
        </p:nvPicPr>
        <p:blipFill>
          <a:blip r:embed="rId2"/>
          <a:srcRect l="2000" t="13153" r="85599" b="14008"/>
          <a:stretch>
            <a:fillRect/>
          </a:stretch>
        </p:blipFill>
        <p:spPr bwMode="auto">
          <a:xfrm>
            <a:off x="9647238" y="1187450"/>
            <a:ext cx="1646237" cy="1665288"/>
          </a:xfrm>
          <a:prstGeom prst="rect">
            <a:avLst/>
          </a:prstGeom>
          <a:noFill/>
          <a:ln w="9525">
            <a:noFill/>
            <a:miter lim="800000"/>
            <a:headEnd/>
            <a:tailEnd/>
          </a:ln>
        </p:spPr>
      </p:pic>
      <p:pic>
        <p:nvPicPr>
          <p:cNvPr id="21513" name="Picture 20"/>
          <p:cNvPicPr>
            <a:picLocks noChangeAspect="1" noChangeArrowheads="1"/>
          </p:cNvPicPr>
          <p:nvPr/>
        </p:nvPicPr>
        <p:blipFill>
          <a:blip r:embed="rId2"/>
          <a:srcRect l="71985" t="11600" r="5838" b="35280"/>
          <a:stretch>
            <a:fillRect/>
          </a:stretch>
        </p:blipFill>
        <p:spPr bwMode="auto">
          <a:xfrm>
            <a:off x="9637713" y="2852738"/>
            <a:ext cx="1663700" cy="7588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2"/>
          <a:srcRect/>
          <a:stretch>
            <a:fillRect/>
          </a:stretch>
        </p:blipFill>
        <p:spPr bwMode="auto">
          <a:xfrm>
            <a:off x="4763" y="-109538"/>
            <a:ext cx="12339637" cy="70564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p:cNvSpPr>
          <p:nvPr>
            <p:ph type="title"/>
          </p:nvPr>
        </p:nvSpPr>
        <p:spPr>
          <a:xfrm>
            <a:off x="623888" y="620713"/>
            <a:ext cx="10972800" cy="1143000"/>
          </a:xfrm>
        </p:spPr>
        <p:txBody>
          <a:bodyPr/>
          <a:lstStyle/>
          <a:p>
            <a:pPr>
              <a:buFont typeface="Arial" charset="0"/>
              <a:buNone/>
              <a:defRPr/>
            </a:pPr>
            <a:r>
              <a:rPr lang="zh-CN" altLang="en-US" dirty="0" smtClean="0">
                <a:effectLst>
                  <a:outerShdw blurRad="38100" dist="38100" dir="2700000" algn="tl">
                    <a:srgbClr val="000000">
                      <a:alpha val="43137"/>
                    </a:srgbClr>
                  </a:outerShdw>
                </a:effectLst>
                <a:latin typeface="微软雅黑" pitchFamily="34" charset="-122"/>
                <a:ea typeface="微软雅黑" pitchFamily="34" charset="-122"/>
              </a:rPr>
              <a:t>哪些属于化妆品？</a:t>
            </a:r>
          </a:p>
        </p:txBody>
      </p:sp>
      <p:pic>
        <p:nvPicPr>
          <p:cNvPr id="23555" name="Picture 2" descr="http://d05.res.meilishuo.net/pic/_o/9e/5b/bd4b831d119a4c2cff97c5e28b4c_400_400.c1.jpg"/>
          <p:cNvPicPr>
            <a:picLocks noChangeAspect="1" noChangeArrowheads="1"/>
          </p:cNvPicPr>
          <p:nvPr/>
        </p:nvPicPr>
        <p:blipFill>
          <a:blip r:embed="rId2"/>
          <a:srcRect l="11517" t="18961" r="14563" b="8560"/>
          <a:stretch>
            <a:fillRect/>
          </a:stretch>
        </p:blipFill>
        <p:spPr bwMode="auto">
          <a:xfrm>
            <a:off x="2519363" y="4521200"/>
            <a:ext cx="1909762" cy="1870075"/>
          </a:xfrm>
          <a:prstGeom prst="rect">
            <a:avLst/>
          </a:prstGeom>
          <a:noFill/>
          <a:ln w="9525">
            <a:noFill/>
            <a:miter lim="800000"/>
            <a:headEnd/>
            <a:tailEnd/>
          </a:ln>
        </p:spPr>
      </p:pic>
      <p:pic>
        <p:nvPicPr>
          <p:cNvPr id="23556" name="Picture 6" descr="http://pic18.nipic.com/20111216/9055058_073852342122_2.jpg"/>
          <p:cNvPicPr>
            <a:picLocks noChangeAspect="1" noChangeArrowheads="1"/>
          </p:cNvPicPr>
          <p:nvPr/>
        </p:nvPicPr>
        <p:blipFill>
          <a:blip r:embed="rId3"/>
          <a:srcRect l="20631" b="7112"/>
          <a:stretch>
            <a:fillRect/>
          </a:stretch>
        </p:blipFill>
        <p:spPr bwMode="auto">
          <a:xfrm>
            <a:off x="6165850" y="4640263"/>
            <a:ext cx="2101850" cy="1639887"/>
          </a:xfrm>
          <a:prstGeom prst="rect">
            <a:avLst/>
          </a:prstGeom>
          <a:noFill/>
          <a:ln w="9525">
            <a:noFill/>
            <a:miter lim="800000"/>
            <a:headEnd/>
            <a:tailEnd/>
          </a:ln>
        </p:spPr>
      </p:pic>
      <p:pic>
        <p:nvPicPr>
          <p:cNvPr id="23557" name="Picture 4" descr="http://image5.huangye88.com/2013/10/09/92c9c7a11aa1d829.jpg"/>
          <p:cNvPicPr>
            <a:picLocks noChangeAspect="1" noChangeArrowheads="1"/>
          </p:cNvPicPr>
          <p:nvPr/>
        </p:nvPicPr>
        <p:blipFill>
          <a:blip r:embed="rId4"/>
          <a:srcRect/>
          <a:stretch>
            <a:fillRect/>
          </a:stretch>
        </p:blipFill>
        <p:spPr bwMode="auto">
          <a:xfrm>
            <a:off x="5364163" y="2393950"/>
            <a:ext cx="1677987" cy="1676400"/>
          </a:xfrm>
          <a:prstGeom prst="rect">
            <a:avLst/>
          </a:prstGeom>
          <a:noFill/>
          <a:ln w="9525">
            <a:noFill/>
            <a:miter lim="800000"/>
            <a:headEnd/>
            <a:tailEnd/>
          </a:ln>
        </p:spPr>
      </p:pic>
      <p:pic>
        <p:nvPicPr>
          <p:cNvPr id="23558" name="Picture 6" descr="http://d04.res.meilishuo.net/pic/_o/ef/74/4547762b57e860e256373a940798_750_750.c1.jpg"/>
          <p:cNvPicPr>
            <a:picLocks noChangeAspect="1" noChangeArrowheads="1"/>
          </p:cNvPicPr>
          <p:nvPr/>
        </p:nvPicPr>
        <p:blipFill>
          <a:blip r:embed="rId5"/>
          <a:srcRect/>
          <a:stretch>
            <a:fillRect/>
          </a:stretch>
        </p:blipFill>
        <p:spPr bwMode="auto">
          <a:xfrm>
            <a:off x="7346950" y="1876425"/>
            <a:ext cx="2103438" cy="2101850"/>
          </a:xfrm>
          <a:prstGeom prst="rect">
            <a:avLst/>
          </a:prstGeom>
          <a:noFill/>
          <a:ln w="9525">
            <a:noFill/>
            <a:miter lim="800000"/>
            <a:headEnd/>
            <a:tailEnd/>
          </a:ln>
        </p:spPr>
      </p:pic>
      <p:pic>
        <p:nvPicPr>
          <p:cNvPr id="23559" name="Picture 10" descr="http://y2.ifengimg.com/a/2015_06/767ee16642d1299.jpg"/>
          <p:cNvPicPr>
            <a:picLocks noChangeAspect="1" noChangeArrowheads="1"/>
          </p:cNvPicPr>
          <p:nvPr/>
        </p:nvPicPr>
        <p:blipFill>
          <a:blip r:embed="rId6"/>
          <a:srcRect t="17349" b="12914"/>
          <a:stretch>
            <a:fillRect/>
          </a:stretch>
        </p:blipFill>
        <p:spPr bwMode="auto">
          <a:xfrm>
            <a:off x="9874250" y="3986213"/>
            <a:ext cx="2317750" cy="2424112"/>
          </a:xfrm>
          <a:prstGeom prst="rect">
            <a:avLst/>
          </a:prstGeom>
          <a:noFill/>
          <a:ln w="9525">
            <a:noFill/>
            <a:miter lim="800000"/>
            <a:headEnd/>
            <a:tailEnd/>
          </a:ln>
        </p:spPr>
      </p:pic>
      <p:pic>
        <p:nvPicPr>
          <p:cNvPr id="23560" name="Picture 12" descr="http://img1.lukou.com/static/p/blog/medium/0004/46/06/61/4460661.jpg"/>
          <p:cNvPicPr>
            <a:picLocks noChangeAspect="1" noChangeArrowheads="1"/>
          </p:cNvPicPr>
          <p:nvPr/>
        </p:nvPicPr>
        <p:blipFill>
          <a:blip r:embed="rId7"/>
          <a:srcRect/>
          <a:stretch>
            <a:fillRect/>
          </a:stretch>
        </p:blipFill>
        <p:spPr bwMode="auto">
          <a:xfrm>
            <a:off x="446088" y="4787900"/>
            <a:ext cx="1820862" cy="2070100"/>
          </a:xfrm>
          <a:prstGeom prst="rect">
            <a:avLst/>
          </a:prstGeom>
          <a:noFill/>
          <a:ln w="9525">
            <a:noFill/>
            <a:miter lim="800000"/>
            <a:headEnd/>
            <a:tailEnd/>
          </a:ln>
        </p:spPr>
      </p:pic>
      <p:pic>
        <p:nvPicPr>
          <p:cNvPr id="23561" name="Picture 14" descr="http://d01.res.meilishuo.net/pic/_o/69/f9/fe0f93100c86f2081ca9a726bca9_800_800.c1.jpg"/>
          <p:cNvPicPr>
            <a:picLocks noChangeAspect="1" noChangeArrowheads="1"/>
          </p:cNvPicPr>
          <p:nvPr/>
        </p:nvPicPr>
        <p:blipFill>
          <a:blip r:embed="rId8"/>
          <a:srcRect/>
          <a:stretch>
            <a:fillRect/>
          </a:stretch>
        </p:blipFill>
        <p:spPr bwMode="auto">
          <a:xfrm>
            <a:off x="9690100" y="1304925"/>
            <a:ext cx="2189163" cy="2079625"/>
          </a:xfrm>
          <a:prstGeom prst="rect">
            <a:avLst/>
          </a:prstGeom>
          <a:noFill/>
          <a:ln w="9525">
            <a:noFill/>
            <a:miter lim="800000"/>
            <a:headEnd/>
            <a:tailEnd/>
          </a:ln>
        </p:spPr>
      </p:pic>
      <p:pic>
        <p:nvPicPr>
          <p:cNvPr id="23562" name="Picture 16" descr="http://haoyunlai.maimaiwang.cn/images/product/productimgs/2012_11_21/2012112116362690045.jpg"/>
          <p:cNvPicPr>
            <a:picLocks noChangeAspect="1" noChangeArrowheads="1"/>
          </p:cNvPicPr>
          <p:nvPr/>
        </p:nvPicPr>
        <p:blipFill>
          <a:blip r:embed="rId9"/>
          <a:srcRect l="20744" t="3416" r="21346" b="3989"/>
          <a:stretch>
            <a:fillRect/>
          </a:stretch>
        </p:blipFill>
        <p:spPr bwMode="auto">
          <a:xfrm>
            <a:off x="4594225" y="4413250"/>
            <a:ext cx="1408113" cy="2251075"/>
          </a:xfrm>
          <a:prstGeom prst="rect">
            <a:avLst/>
          </a:prstGeom>
          <a:noFill/>
          <a:ln w="9525">
            <a:noFill/>
            <a:miter lim="800000"/>
            <a:headEnd/>
            <a:tailEnd/>
          </a:ln>
        </p:spPr>
      </p:pic>
      <p:pic>
        <p:nvPicPr>
          <p:cNvPr id="23563" name="Picture 18" descr="http://image3.suning.cn/content/catentries/00000000010265/000000000102655736/fullimage/000000000102655736_3.jpg"/>
          <p:cNvPicPr>
            <a:picLocks noChangeAspect="1" noChangeArrowheads="1"/>
          </p:cNvPicPr>
          <p:nvPr/>
        </p:nvPicPr>
        <p:blipFill>
          <a:blip r:embed="rId10"/>
          <a:srcRect/>
          <a:stretch>
            <a:fillRect/>
          </a:stretch>
        </p:blipFill>
        <p:spPr bwMode="auto">
          <a:xfrm>
            <a:off x="439738" y="2422525"/>
            <a:ext cx="1982787" cy="1984375"/>
          </a:xfrm>
          <a:prstGeom prst="rect">
            <a:avLst/>
          </a:prstGeom>
          <a:noFill/>
          <a:ln w="9525">
            <a:noFill/>
            <a:miter lim="800000"/>
            <a:headEnd/>
            <a:tailEnd/>
          </a:ln>
        </p:spPr>
      </p:pic>
      <p:pic>
        <p:nvPicPr>
          <p:cNvPr id="23564" name="Picture 20" descr="http://img10.360buyimg.com/imgzone/g13/M00/03/1A/rBEhU1NEwmcIAAAAAAFQV3BkPQkAALdNgNU5agAAVBv503.jpg"/>
          <p:cNvPicPr>
            <a:picLocks noChangeAspect="1" noChangeArrowheads="1"/>
          </p:cNvPicPr>
          <p:nvPr/>
        </p:nvPicPr>
        <p:blipFill>
          <a:blip r:embed="rId11"/>
          <a:srcRect/>
          <a:stretch>
            <a:fillRect/>
          </a:stretch>
        </p:blipFill>
        <p:spPr bwMode="auto">
          <a:xfrm>
            <a:off x="2835275" y="1736725"/>
            <a:ext cx="2257425" cy="2259013"/>
          </a:xfrm>
          <a:prstGeom prst="rect">
            <a:avLst/>
          </a:prstGeom>
          <a:noFill/>
          <a:ln w="9525">
            <a:noFill/>
            <a:miter lim="800000"/>
            <a:headEnd/>
            <a:tailEnd/>
          </a:ln>
        </p:spPr>
      </p:pic>
      <p:pic>
        <p:nvPicPr>
          <p:cNvPr id="23565" name="Picture 16" descr="http://img-sku.tiantian.com/Cosmetics/Gaolujie/A001667-1.jpg"/>
          <p:cNvPicPr>
            <a:picLocks noChangeAspect="1" noChangeArrowheads="1"/>
          </p:cNvPicPr>
          <p:nvPr/>
        </p:nvPicPr>
        <p:blipFill>
          <a:blip r:embed="rId12"/>
          <a:srcRect l="29422" t="7603" r="29945" b="8040"/>
          <a:stretch>
            <a:fillRect/>
          </a:stretch>
        </p:blipFill>
        <p:spPr bwMode="auto">
          <a:xfrm>
            <a:off x="8475663" y="4232275"/>
            <a:ext cx="1193800" cy="24780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3"/>
          <p:cNvSpPr>
            <a:spLocks noChangeArrowheads="1"/>
          </p:cNvSpPr>
          <p:nvPr/>
        </p:nvSpPr>
        <p:spPr bwMode="auto">
          <a:xfrm>
            <a:off x="8807450" y="4059238"/>
            <a:ext cx="2160588" cy="2738437"/>
          </a:xfrm>
          <a:prstGeom prst="roundRect">
            <a:avLst>
              <a:gd name="adj" fmla="val 13745"/>
            </a:avLst>
          </a:prstGeom>
          <a:noFill/>
          <a:ln w="38100">
            <a:solidFill>
              <a:schemeClr val="bg1"/>
            </a:solidFill>
            <a:round/>
            <a:headEnd/>
            <a:tailEnd/>
          </a:ln>
        </p:spPr>
        <p:txBody>
          <a:bodyPr wrap="none" anchor="ctr"/>
          <a:lstStyle/>
          <a:p>
            <a:endParaRPr lang="zh-CN" altLang="en-US">
              <a:solidFill>
                <a:schemeClr val="bg1"/>
              </a:solidFill>
            </a:endParaRPr>
          </a:p>
        </p:txBody>
      </p:sp>
      <p:sp>
        <p:nvSpPr>
          <p:cNvPr id="24579" name="AutoShape 4"/>
          <p:cNvSpPr>
            <a:spLocks noChangeArrowheads="1"/>
          </p:cNvSpPr>
          <p:nvPr/>
        </p:nvSpPr>
        <p:spPr bwMode="auto">
          <a:xfrm>
            <a:off x="6119813" y="4059238"/>
            <a:ext cx="2147887" cy="2738437"/>
          </a:xfrm>
          <a:prstGeom prst="roundRect">
            <a:avLst>
              <a:gd name="adj" fmla="val 13745"/>
            </a:avLst>
          </a:prstGeom>
          <a:noFill/>
          <a:ln w="38100">
            <a:solidFill>
              <a:schemeClr val="bg1"/>
            </a:solidFill>
            <a:round/>
            <a:headEnd/>
            <a:tailEnd/>
          </a:ln>
        </p:spPr>
        <p:txBody>
          <a:bodyPr wrap="none" anchor="ctr"/>
          <a:lstStyle/>
          <a:p>
            <a:endParaRPr lang="zh-CN" altLang="en-US">
              <a:solidFill>
                <a:schemeClr val="bg1"/>
              </a:solidFill>
            </a:endParaRPr>
          </a:p>
        </p:txBody>
      </p:sp>
      <p:sp>
        <p:nvSpPr>
          <p:cNvPr id="24580" name="AutoShape 5"/>
          <p:cNvSpPr>
            <a:spLocks noChangeArrowheads="1"/>
          </p:cNvSpPr>
          <p:nvPr/>
        </p:nvSpPr>
        <p:spPr bwMode="auto">
          <a:xfrm>
            <a:off x="3621088" y="4059238"/>
            <a:ext cx="2085975" cy="2738437"/>
          </a:xfrm>
          <a:prstGeom prst="roundRect">
            <a:avLst>
              <a:gd name="adj" fmla="val 13745"/>
            </a:avLst>
          </a:prstGeom>
          <a:noFill/>
          <a:ln w="38100">
            <a:solidFill>
              <a:schemeClr val="bg1"/>
            </a:solidFill>
            <a:round/>
            <a:headEnd/>
            <a:tailEnd/>
          </a:ln>
        </p:spPr>
        <p:txBody>
          <a:bodyPr wrap="none" anchor="ctr"/>
          <a:lstStyle/>
          <a:p>
            <a:endParaRPr lang="zh-CN" altLang="en-US">
              <a:solidFill>
                <a:schemeClr val="bg1"/>
              </a:solidFill>
            </a:endParaRPr>
          </a:p>
        </p:txBody>
      </p:sp>
      <p:sp>
        <p:nvSpPr>
          <p:cNvPr id="24581" name="AutoShape 6"/>
          <p:cNvSpPr>
            <a:spLocks noChangeArrowheads="1"/>
          </p:cNvSpPr>
          <p:nvPr/>
        </p:nvSpPr>
        <p:spPr bwMode="auto">
          <a:xfrm>
            <a:off x="965200" y="4064000"/>
            <a:ext cx="2160588" cy="2738438"/>
          </a:xfrm>
          <a:prstGeom prst="roundRect">
            <a:avLst>
              <a:gd name="adj" fmla="val 13745"/>
            </a:avLst>
          </a:prstGeom>
          <a:noFill/>
          <a:ln w="38100">
            <a:solidFill>
              <a:schemeClr val="bg1"/>
            </a:solidFill>
            <a:round/>
            <a:headEnd/>
            <a:tailEnd/>
          </a:ln>
        </p:spPr>
        <p:txBody>
          <a:bodyPr wrap="none" anchor="ctr"/>
          <a:lstStyle/>
          <a:p>
            <a:endParaRPr lang="zh-CN" altLang="en-US">
              <a:solidFill>
                <a:schemeClr val="bg1"/>
              </a:solidFill>
            </a:endParaRPr>
          </a:p>
        </p:txBody>
      </p:sp>
      <p:grpSp>
        <p:nvGrpSpPr>
          <p:cNvPr id="24582" name="Group 7"/>
          <p:cNvGrpSpPr>
            <a:grpSpLocks/>
          </p:cNvGrpSpPr>
          <p:nvPr/>
        </p:nvGrpSpPr>
        <p:grpSpPr bwMode="auto">
          <a:xfrm>
            <a:off x="1258888" y="2474913"/>
            <a:ext cx="8893175" cy="1149350"/>
            <a:chOff x="624" y="1152"/>
            <a:chExt cx="4080" cy="720"/>
          </a:xfrm>
        </p:grpSpPr>
        <p:sp>
          <p:nvSpPr>
            <p:cNvPr id="51208" name="Rectangle 8"/>
            <p:cNvSpPr>
              <a:spLocks noChangeArrowheads="1"/>
            </p:cNvSpPr>
            <p:nvPr/>
          </p:nvSpPr>
          <p:spPr bwMode="gray">
            <a:xfrm rot="3419336">
              <a:off x="624" y="1200"/>
              <a:ext cx="672" cy="672"/>
            </a:xfrm>
            <a:prstGeom prst="rect">
              <a:avLst/>
            </a:prstGeom>
            <a:gradFill rotWithShape="1">
              <a:gsLst>
                <a:gs pos="0">
                  <a:schemeClr val="accent2"/>
                </a:gs>
                <a:gs pos="100000">
                  <a:schemeClr val="accent2">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2"/>
              </a:extrusionClr>
            </a:sp3d>
            <a:extLst/>
          </p:spPr>
          <p:txBody>
            <a:bodyPr wrap="none" anchor="ctr">
              <a:flatTx/>
            </a:bodyPr>
            <a:lstStyle/>
            <a:p>
              <a:pPr>
                <a:buFont typeface="Arial" charset="0"/>
                <a:buNone/>
                <a:defRPr/>
              </a:pPr>
              <a:endParaRPr lang="zh-CN" altLang="en-US">
                <a:solidFill>
                  <a:schemeClr val="bg1"/>
                </a:solidFill>
                <a:latin typeface="Arial" charset="0"/>
              </a:endParaRPr>
            </a:p>
          </p:txBody>
        </p:sp>
        <p:grpSp>
          <p:nvGrpSpPr>
            <p:cNvPr id="24602" name="Group 9"/>
            <p:cNvGrpSpPr>
              <a:grpSpLocks/>
            </p:cNvGrpSpPr>
            <p:nvPr/>
          </p:nvGrpSpPr>
          <p:grpSpPr bwMode="auto">
            <a:xfrm>
              <a:off x="1296" y="1296"/>
              <a:ext cx="624" cy="96"/>
              <a:chOff x="2003" y="3439"/>
              <a:chExt cx="468" cy="244"/>
            </a:xfrm>
          </p:grpSpPr>
          <p:sp>
            <p:nvSpPr>
              <p:cNvPr id="24616" name="Oval 10"/>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endParaRPr lang="zh-CN" altLang="en-US">
                  <a:solidFill>
                    <a:schemeClr val="bg1"/>
                  </a:solidFill>
                </a:endParaRPr>
              </a:p>
            </p:txBody>
          </p:sp>
          <p:sp>
            <p:nvSpPr>
              <p:cNvPr id="24617" name="Rectangle 11"/>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p:spPr>
            <p:txBody>
              <a:bodyPr wrap="none" anchor="ctr"/>
              <a:lstStyle/>
              <a:p>
                <a:endParaRPr lang="zh-CN" altLang="en-US">
                  <a:solidFill>
                    <a:schemeClr val="bg1"/>
                  </a:solidFill>
                </a:endParaRPr>
              </a:p>
            </p:txBody>
          </p:sp>
          <p:sp>
            <p:nvSpPr>
              <p:cNvPr id="51212" name="Oval 12"/>
              <p:cNvSpPr>
                <a:spLocks noChangeArrowheads="1"/>
              </p:cNvSpPr>
              <p:nvPr/>
            </p:nvSpPr>
            <p:spPr bwMode="gray">
              <a:xfrm>
                <a:off x="2400" y="3445"/>
                <a:ext cx="71" cy="233"/>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p:spPr>
            <p:txBody>
              <a:bodyPr wrap="none" anchor="ctr"/>
              <a:lstStyle/>
              <a:p>
                <a:pPr>
                  <a:buFont typeface="Arial" charset="0"/>
                  <a:buNone/>
                  <a:defRPr/>
                </a:pPr>
                <a:endParaRPr lang="zh-CN" altLang="en-US">
                  <a:solidFill>
                    <a:schemeClr val="bg1"/>
                  </a:solidFill>
                  <a:latin typeface="Arial" charset="0"/>
                </a:endParaRPr>
              </a:p>
            </p:txBody>
          </p:sp>
          <p:sp>
            <p:nvSpPr>
              <p:cNvPr id="51213" name="Oval 13"/>
              <p:cNvSpPr>
                <a:spLocks noChangeArrowheads="1"/>
              </p:cNvSpPr>
              <p:nvPr/>
            </p:nvSpPr>
            <p:spPr bwMode="gray">
              <a:xfrm>
                <a:off x="2438" y="3518"/>
                <a:ext cx="20" cy="71"/>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p:spPr>
            <p:txBody>
              <a:bodyPr wrap="none" anchor="ctr"/>
              <a:lstStyle/>
              <a:p>
                <a:pPr>
                  <a:buFont typeface="Arial" charset="0"/>
                  <a:buNone/>
                  <a:defRPr/>
                </a:pPr>
                <a:endParaRPr lang="zh-CN" altLang="en-US">
                  <a:solidFill>
                    <a:schemeClr val="bg1"/>
                  </a:solidFill>
                  <a:latin typeface="Arial" charset="0"/>
                </a:endParaRPr>
              </a:p>
            </p:txBody>
          </p:sp>
        </p:grpSp>
        <p:sp>
          <p:nvSpPr>
            <p:cNvPr id="24603" name="Rectangle 14"/>
            <p:cNvSpPr>
              <a:spLocks noChangeArrowheads="1"/>
            </p:cNvSpPr>
            <p:nvPr/>
          </p:nvSpPr>
          <p:spPr bwMode="gray">
            <a:xfrm rot="3419336">
              <a:off x="1776" y="1152"/>
              <a:ext cx="672" cy="672"/>
            </a:xfrm>
            <a:prstGeom prst="rect">
              <a:avLst/>
            </a:prstGeom>
            <a:solidFill>
              <a:schemeClr val="accent1"/>
            </a:soli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sp3d>
          </p:spPr>
          <p:txBody>
            <a:bodyPr wrap="none" anchor="ctr">
              <a:flatTx/>
            </a:bodyPr>
            <a:lstStyle/>
            <a:p>
              <a:endParaRPr lang="zh-CN" altLang="en-US">
                <a:solidFill>
                  <a:schemeClr val="bg1"/>
                </a:solidFill>
              </a:endParaRPr>
            </a:p>
          </p:txBody>
        </p:sp>
        <p:grpSp>
          <p:nvGrpSpPr>
            <p:cNvPr id="24604" name="Group 15"/>
            <p:cNvGrpSpPr>
              <a:grpSpLocks/>
            </p:cNvGrpSpPr>
            <p:nvPr/>
          </p:nvGrpSpPr>
          <p:grpSpPr bwMode="auto">
            <a:xfrm>
              <a:off x="2448" y="1296"/>
              <a:ext cx="624" cy="96"/>
              <a:chOff x="2003" y="3439"/>
              <a:chExt cx="468" cy="244"/>
            </a:xfrm>
          </p:grpSpPr>
          <p:sp>
            <p:nvSpPr>
              <p:cNvPr id="24612" name="Oval 16"/>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endParaRPr lang="zh-CN" altLang="en-US">
                  <a:solidFill>
                    <a:schemeClr val="bg1"/>
                  </a:solidFill>
                </a:endParaRPr>
              </a:p>
            </p:txBody>
          </p:sp>
          <p:sp>
            <p:nvSpPr>
              <p:cNvPr id="24613" name="Rectangle 17"/>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p:spPr>
            <p:txBody>
              <a:bodyPr wrap="none" anchor="ctr"/>
              <a:lstStyle/>
              <a:p>
                <a:endParaRPr lang="zh-CN" altLang="en-US">
                  <a:solidFill>
                    <a:schemeClr val="bg1"/>
                  </a:solidFill>
                </a:endParaRPr>
              </a:p>
            </p:txBody>
          </p:sp>
          <p:sp>
            <p:nvSpPr>
              <p:cNvPr id="51218" name="Oval 18"/>
              <p:cNvSpPr>
                <a:spLocks noChangeArrowheads="1"/>
              </p:cNvSpPr>
              <p:nvPr/>
            </p:nvSpPr>
            <p:spPr bwMode="gray">
              <a:xfrm>
                <a:off x="2400" y="3445"/>
                <a:ext cx="71" cy="233"/>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p:spPr>
            <p:txBody>
              <a:bodyPr wrap="none" anchor="ctr"/>
              <a:lstStyle/>
              <a:p>
                <a:pPr>
                  <a:buFont typeface="Arial" charset="0"/>
                  <a:buNone/>
                  <a:defRPr/>
                </a:pPr>
                <a:endParaRPr lang="zh-CN" altLang="en-US">
                  <a:solidFill>
                    <a:schemeClr val="bg1"/>
                  </a:solidFill>
                  <a:latin typeface="Arial" charset="0"/>
                </a:endParaRPr>
              </a:p>
            </p:txBody>
          </p:sp>
          <p:sp>
            <p:nvSpPr>
              <p:cNvPr id="51219" name="Oval 19"/>
              <p:cNvSpPr>
                <a:spLocks noChangeArrowheads="1"/>
              </p:cNvSpPr>
              <p:nvPr/>
            </p:nvSpPr>
            <p:spPr bwMode="gray">
              <a:xfrm>
                <a:off x="2438" y="3518"/>
                <a:ext cx="20" cy="71"/>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p:spPr>
            <p:txBody>
              <a:bodyPr wrap="none" anchor="ctr"/>
              <a:lstStyle/>
              <a:p>
                <a:pPr>
                  <a:buFont typeface="Arial" charset="0"/>
                  <a:buNone/>
                  <a:defRPr/>
                </a:pPr>
                <a:endParaRPr lang="zh-CN" altLang="en-US">
                  <a:solidFill>
                    <a:schemeClr val="bg1"/>
                  </a:solidFill>
                  <a:latin typeface="Arial" charset="0"/>
                </a:endParaRPr>
              </a:p>
            </p:txBody>
          </p:sp>
        </p:grpSp>
        <p:sp>
          <p:nvSpPr>
            <p:cNvPr id="51220" name="Rectangle 20"/>
            <p:cNvSpPr>
              <a:spLocks noChangeArrowheads="1"/>
            </p:cNvSpPr>
            <p:nvPr/>
          </p:nvSpPr>
          <p:spPr bwMode="gray">
            <a:xfrm rot="3419336">
              <a:off x="2880" y="1152"/>
              <a:ext cx="672" cy="672"/>
            </a:xfrm>
            <a:prstGeom prst="rect">
              <a:avLst/>
            </a:prstGeom>
            <a:gradFill rotWithShape="1">
              <a:gsLst>
                <a:gs pos="0">
                  <a:schemeClr val="folHlink"/>
                </a:gs>
                <a:gs pos="100000">
                  <a:schemeClr val="fo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folHlink"/>
              </a:extrusionClr>
            </a:sp3d>
            <a:extLst/>
          </p:spPr>
          <p:txBody>
            <a:bodyPr wrap="none" anchor="ctr">
              <a:flatTx/>
            </a:bodyPr>
            <a:lstStyle/>
            <a:p>
              <a:pPr>
                <a:buFont typeface="Arial" charset="0"/>
                <a:buNone/>
                <a:defRPr/>
              </a:pPr>
              <a:endParaRPr lang="zh-CN" altLang="en-US">
                <a:solidFill>
                  <a:schemeClr val="bg1"/>
                </a:solidFill>
                <a:latin typeface="Arial" charset="0"/>
              </a:endParaRPr>
            </a:p>
          </p:txBody>
        </p:sp>
        <p:grpSp>
          <p:nvGrpSpPr>
            <p:cNvPr id="24606" name="Group 21"/>
            <p:cNvGrpSpPr>
              <a:grpSpLocks/>
            </p:cNvGrpSpPr>
            <p:nvPr/>
          </p:nvGrpSpPr>
          <p:grpSpPr bwMode="auto">
            <a:xfrm>
              <a:off x="3600" y="1296"/>
              <a:ext cx="816" cy="96"/>
              <a:chOff x="2003" y="3439"/>
              <a:chExt cx="468" cy="244"/>
            </a:xfrm>
          </p:grpSpPr>
          <p:sp>
            <p:nvSpPr>
              <p:cNvPr id="24608" name="Oval 22"/>
              <p:cNvSpPr>
                <a:spLocks noChangeArrowheads="1"/>
              </p:cNvSpPr>
              <p:nvPr/>
            </p:nvSpPr>
            <p:spPr bwMode="gray">
              <a:xfrm>
                <a:off x="2003" y="3439"/>
                <a:ext cx="79" cy="242"/>
              </a:xfrm>
              <a:prstGeom prst="ellipse">
                <a:avLst/>
              </a:prstGeom>
              <a:gradFill rotWithShape="0">
                <a:gsLst>
                  <a:gs pos="0">
                    <a:srgbClr val="767676"/>
                  </a:gs>
                  <a:gs pos="50000">
                    <a:srgbClr val="FFFFFF"/>
                  </a:gs>
                  <a:gs pos="100000">
                    <a:srgbClr val="767676"/>
                  </a:gs>
                </a:gsLst>
                <a:lin ang="5400000" scaled="1"/>
              </a:gradFill>
              <a:ln w="9525">
                <a:noFill/>
                <a:round/>
                <a:headEnd/>
                <a:tailEnd/>
              </a:ln>
            </p:spPr>
            <p:txBody>
              <a:bodyPr wrap="none" anchor="ctr"/>
              <a:lstStyle/>
              <a:p>
                <a:endParaRPr lang="zh-CN" altLang="en-US">
                  <a:solidFill>
                    <a:schemeClr val="bg1"/>
                  </a:solidFill>
                </a:endParaRPr>
              </a:p>
            </p:txBody>
          </p:sp>
          <p:sp>
            <p:nvSpPr>
              <p:cNvPr id="24609" name="Rectangle 23"/>
              <p:cNvSpPr>
                <a:spLocks noChangeArrowheads="1"/>
              </p:cNvSpPr>
              <p:nvPr/>
            </p:nvSpPr>
            <p:spPr bwMode="gray">
              <a:xfrm>
                <a:off x="2048" y="3441"/>
                <a:ext cx="388" cy="242"/>
              </a:xfrm>
              <a:prstGeom prst="rect">
                <a:avLst/>
              </a:prstGeom>
              <a:gradFill rotWithShape="0">
                <a:gsLst>
                  <a:gs pos="0">
                    <a:srgbClr val="767676"/>
                  </a:gs>
                  <a:gs pos="50000">
                    <a:srgbClr val="FFFFFF"/>
                  </a:gs>
                  <a:gs pos="100000">
                    <a:srgbClr val="767676"/>
                  </a:gs>
                </a:gsLst>
                <a:lin ang="5400000" scaled="1"/>
              </a:gradFill>
              <a:ln w="9525">
                <a:noFill/>
                <a:miter lim="800000"/>
                <a:headEnd/>
                <a:tailEnd/>
              </a:ln>
            </p:spPr>
            <p:txBody>
              <a:bodyPr wrap="none" anchor="ctr"/>
              <a:lstStyle/>
              <a:p>
                <a:endParaRPr lang="zh-CN" altLang="en-US">
                  <a:solidFill>
                    <a:schemeClr val="bg1"/>
                  </a:solidFill>
                </a:endParaRPr>
              </a:p>
            </p:txBody>
          </p:sp>
          <p:sp>
            <p:nvSpPr>
              <p:cNvPr id="51224" name="Oval 24"/>
              <p:cNvSpPr>
                <a:spLocks noChangeArrowheads="1"/>
              </p:cNvSpPr>
              <p:nvPr/>
            </p:nvSpPr>
            <p:spPr bwMode="gray">
              <a:xfrm>
                <a:off x="2400" y="3445"/>
                <a:ext cx="71" cy="233"/>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p:spPr>
            <p:txBody>
              <a:bodyPr wrap="none" anchor="ctr"/>
              <a:lstStyle/>
              <a:p>
                <a:pPr>
                  <a:buFont typeface="Arial" charset="0"/>
                  <a:buNone/>
                  <a:defRPr/>
                </a:pPr>
                <a:endParaRPr lang="zh-CN" altLang="en-US">
                  <a:solidFill>
                    <a:schemeClr val="bg1"/>
                  </a:solidFill>
                  <a:latin typeface="Arial" charset="0"/>
                </a:endParaRPr>
              </a:p>
            </p:txBody>
          </p:sp>
          <p:sp>
            <p:nvSpPr>
              <p:cNvPr id="51225" name="Oval 25"/>
              <p:cNvSpPr>
                <a:spLocks noChangeArrowheads="1"/>
              </p:cNvSpPr>
              <p:nvPr/>
            </p:nvSpPr>
            <p:spPr bwMode="gray">
              <a:xfrm>
                <a:off x="2438" y="3518"/>
                <a:ext cx="20" cy="71"/>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p:spPr>
            <p:txBody>
              <a:bodyPr wrap="none" anchor="ctr"/>
              <a:lstStyle/>
              <a:p>
                <a:pPr>
                  <a:buFont typeface="Arial" charset="0"/>
                  <a:buNone/>
                  <a:defRPr/>
                </a:pPr>
                <a:endParaRPr lang="zh-CN" altLang="en-US">
                  <a:solidFill>
                    <a:schemeClr val="bg1"/>
                  </a:solidFill>
                  <a:latin typeface="Arial" charset="0"/>
                </a:endParaRPr>
              </a:p>
            </p:txBody>
          </p:sp>
        </p:grpSp>
        <p:sp>
          <p:nvSpPr>
            <p:cNvPr id="24607" name="Rectangle 26"/>
            <p:cNvSpPr>
              <a:spLocks noChangeArrowheads="1"/>
            </p:cNvSpPr>
            <p:nvPr/>
          </p:nvSpPr>
          <p:spPr bwMode="gray">
            <a:xfrm rot="3419336">
              <a:off x="4032" y="1152"/>
              <a:ext cx="672" cy="672"/>
            </a:xfrm>
            <a:prstGeom prst="rect">
              <a:avLst/>
            </a:prstGeom>
            <a:gradFill rotWithShape="1">
              <a:gsLst>
                <a:gs pos="0">
                  <a:srgbClr val="CC99FF"/>
                </a:gs>
                <a:gs pos="100000">
                  <a:srgbClr val="5E4776"/>
                </a:gs>
              </a:gsLst>
              <a:lin ang="5400000" scaled="1"/>
            </a:gradFill>
            <a:ln w="9525">
              <a:miter lim="800000"/>
              <a:headEnd/>
              <a:tailEnd/>
            </a:ln>
            <a:scene3d>
              <a:camera prst="legacyPerspectiveFront">
                <a:rot lat="0" lon="1500000" rev="0"/>
              </a:camera>
              <a:lightRig rig="legacyFlat4" dir="b"/>
            </a:scene3d>
            <a:sp3d extrusionH="887400" prstMaterial="legacyMatte">
              <a:bevelT w="13500" h="13500" prst="angle"/>
              <a:bevelB w="13500" h="13500" prst="angle"/>
              <a:extrusionClr>
                <a:srgbClr val="CC99FF"/>
              </a:extrusionClr>
            </a:sp3d>
          </p:spPr>
          <p:txBody>
            <a:bodyPr wrap="none" anchor="ctr">
              <a:flatTx/>
            </a:bodyPr>
            <a:lstStyle/>
            <a:p>
              <a:endParaRPr lang="zh-CN" altLang="en-US">
                <a:solidFill>
                  <a:schemeClr val="bg1"/>
                </a:solidFill>
              </a:endParaRPr>
            </a:p>
          </p:txBody>
        </p:sp>
      </p:grpSp>
      <p:sp>
        <p:nvSpPr>
          <p:cNvPr id="51227" name="Rectangle 27"/>
          <p:cNvSpPr>
            <a:spLocks noChangeArrowheads="1"/>
          </p:cNvSpPr>
          <p:nvPr/>
        </p:nvSpPr>
        <p:spPr bwMode="gray">
          <a:xfrm>
            <a:off x="1511300" y="2690813"/>
            <a:ext cx="882650" cy="647700"/>
          </a:xfrm>
          <a:prstGeom prst="rect">
            <a:avLst/>
          </a:prstGeom>
          <a:noFill/>
          <a:ln>
            <a:noFill/>
          </a:ln>
          <a:effectLst/>
          <a:extLst/>
        </p:spPr>
        <p:txBody>
          <a:bodyPr wrap="none">
            <a:spAutoFit/>
          </a:bodyPr>
          <a:lstStyle/>
          <a:p>
            <a:pPr>
              <a:buFont typeface="Arial" charset="0"/>
              <a:buNone/>
              <a:defRPr/>
            </a:pPr>
            <a:r>
              <a:rPr lang="zh-CN" altLang="en-US" b="1">
                <a:solidFill>
                  <a:schemeClr val="bg1"/>
                </a:solidFill>
                <a:effectLst>
                  <a:outerShdw blurRad="38100" dist="38100" dir="2700000" algn="tl">
                    <a:srgbClr val="000000"/>
                  </a:outerShdw>
                </a:effectLst>
                <a:latin typeface="Arial" charset="0"/>
              </a:rPr>
              <a:t>高度的</a:t>
            </a:r>
          </a:p>
          <a:p>
            <a:pPr>
              <a:buFont typeface="Arial" charset="0"/>
              <a:buNone/>
              <a:defRPr/>
            </a:pPr>
            <a:r>
              <a:rPr lang="zh-CN" altLang="en-US" b="1">
                <a:solidFill>
                  <a:schemeClr val="bg1"/>
                </a:solidFill>
                <a:effectLst>
                  <a:outerShdw blurRad="38100" dist="38100" dir="2700000" algn="tl">
                    <a:srgbClr val="000000"/>
                  </a:outerShdw>
                </a:effectLst>
                <a:latin typeface="Arial" charset="0"/>
              </a:rPr>
              <a:t>安全性</a:t>
            </a:r>
          </a:p>
        </p:txBody>
      </p:sp>
      <p:sp>
        <p:nvSpPr>
          <p:cNvPr id="51228" name="Rectangle 28"/>
          <p:cNvSpPr>
            <a:spLocks noChangeArrowheads="1"/>
          </p:cNvSpPr>
          <p:nvPr/>
        </p:nvSpPr>
        <p:spPr bwMode="gray">
          <a:xfrm>
            <a:off x="3911600" y="2619375"/>
            <a:ext cx="882650" cy="647700"/>
          </a:xfrm>
          <a:prstGeom prst="rect">
            <a:avLst/>
          </a:prstGeom>
          <a:noFill/>
          <a:ln>
            <a:noFill/>
          </a:ln>
          <a:effectLst/>
          <a:extLst/>
        </p:spPr>
        <p:txBody>
          <a:bodyPr wrap="none">
            <a:spAutoFit/>
          </a:bodyPr>
          <a:lstStyle/>
          <a:p>
            <a:pPr>
              <a:buFont typeface="Arial" charset="0"/>
              <a:buNone/>
              <a:defRPr/>
            </a:pPr>
            <a:r>
              <a:rPr lang="zh-CN" altLang="en-US" b="1">
                <a:solidFill>
                  <a:schemeClr val="bg1"/>
                </a:solidFill>
                <a:effectLst>
                  <a:outerShdw blurRad="38100" dist="38100" dir="2700000" algn="tl">
                    <a:srgbClr val="000000"/>
                  </a:outerShdw>
                </a:effectLst>
                <a:latin typeface="Arial" charset="0"/>
              </a:rPr>
              <a:t>相对的</a:t>
            </a:r>
          </a:p>
          <a:p>
            <a:pPr>
              <a:buFont typeface="Arial" charset="0"/>
              <a:buNone/>
              <a:defRPr/>
            </a:pPr>
            <a:r>
              <a:rPr lang="zh-CN" altLang="en-US" b="1">
                <a:solidFill>
                  <a:schemeClr val="bg1"/>
                </a:solidFill>
                <a:effectLst>
                  <a:outerShdw blurRad="38100" dist="38100" dir="2700000" algn="tl">
                    <a:srgbClr val="000000"/>
                  </a:outerShdw>
                </a:effectLst>
                <a:latin typeface="Arial" charset="0"/>
              </a:rPr>
              <a:t>稳定性</a:t>
            </a:r>
          </a:p>
        </p:txBody>
      </p:sp>
      <p:sp>
        <p:nvSpPr>
          <p:cNvPr id="51229" name="Rectangle 29"/>
          <p:cNvSpPr>
            <a:spLocks noChangeArrowheads="1"/>
          </p:cNvSpPr>
          <p:nvPr/>
        </p:nvSpPr>
        <p:spPr bwMode="gray">
          <a:xfrm>
            <a:off x="6407150" y="2663825"/>
            <a:ext cx="882650" cy="647700"/>
          </a:xfrm>
          <a:prstGeom prst="rect">
            <a:avLst/>
          </a:prstGeom>
          <a:noFill/>
          <a:ln>
            <a:noFill/>
          </a:ln>
          <a:effectLst/>
          <a:extLst/>
        </p:spPr>
        <p:txBody>
          <a:bodyPr wrap="none">
            <a:spAutoFit/>
          </a:bodyPr>
          <a:lstStyle/>
          <a:p>
            <a:pPr>
              <a:buFont typeface="Arial" charset="0"/>
              <a:buNone/>
              <a:defRPr/>
            </a:pPr>
            <a:r>
              <a:rPr lang="zh-CN" altLang="en-US" b="1">
                <a:solidFill>
                  <a:schemeClr val="bg1"/>
                </a:solidFill>
                <a:effectLst>
                  <a:outerShdw blurRad="38100" dist="38100" dir="2700000" algn="tl">
                    <a:srgbClr val="000000"/>
                  </a:outerShdw>
                </a:effectLst>
                <a:latin typeface="Arial" charset="0"/>
              </a:rPr>
              <a:t>良好的</a:t>
            </a:r>
          </a:p>
          <a:p>
            <a:pPr>
              <a:buFont typeface="Arial" charset="0"/>
              <a:buNone/>
              <a:defRPr/>
            </a:pPr>
            <a:r>
              <a:rPr lang="zh-CN" altLang="en-US" b="1">
                <a:solidFill>
                  <a:schemeClr val="bg1"/>
                </a:solidFill>
                <a:effectLst>
                  <a:outerShdw blurRad="38100" dist="38100" dir="2700000" algn="tl">
                    <a:srgbClr val="000000"/>
                  </a:outerShdw>
                </a:effectLst>
                <a:latin typeface="Arial" charset="0"/>
              </a:rPr>
              <a:t>使用性</a:t>
            </a:r>
          </a:p>
        </p:txBody>
      </p:sp>
      <p:sp>
        <p:nvSpPr>
          <p:cNvPr id="51230" name="Rectangle 30"/>
          <p:cNvSpPr>
            <a:spLocks noChangeArrowheads="1"/>
          </p:cNvSpPr>
          <p:nvPr/>
        </p:nvSpPr>
        <p:spPr bwMode="gray">
          <a:xfrm>
            <a:off x="8999538" y="2619375"/>
            <a:ext cx="1166812" cy="641350"/>
          </a:xfrm>
          <a:prstGeom prst="rect">
            <a:avLst/>
          </a:prstGeom>
          <a:noFill/>
          <a:ln>
            <a:noFill/>
          </a:ln>
          <a:effectLst/>
          <a:extLst/>
        </p:spPr>
        <p:txBody>
          <a:bodyPr>
            <a:spAutoFit/>
          </a:bodyPr>
          <a:lstStyle/>
          <a:p>
            <a:pPr>
              <a:buFont typeface="Arial" charset="0"/>
              <a:buNone/>
              <a:defRPr/>
            </a:pPr>
            <a:r>
              <a:rPr lang="zh-CN" altLang="en-US" b="1">
                <a:solidFill>
                  <a:schemeClr val="bg1"/>
                </a:solidFill>
                <a:effectLst>
                  <a:outerShdw blurRad="38100" dist="38100" dir="2700000" algn="tl">
                    <a:srgbClr val="000000"/>
                  </a:outerShdw>
                </a:effectLst>
                <a:latin typeface="Arial" charset="0"/>
              </a:rPr>
              <a:t>一定的</a:t>
            </a:r>
          </a:p>
          <a:p>
            <a:pPr>
              <a:buFont typeface="Arial" charset="0"/>
              <a:buNone/>
              <a:defRPr/>
            </a:pPr>
            <a:r>
              <a:rPr lang="zh-CN" altLang="en-US" b="1">
                <a:solidFill>
                  <a:schemeClr val="bg1"/>
                </a:solidFill>
                <a:effectLst>
                  <a:outerShdw blurRad="38100" dist="38100" dir="2700000" algn="tl">
                    <a:srgbClr val="000000"/>
                  </a:outerShdw>
                </a:effectLst>
                <a:latin typeface="Arial" charset="0"/>
              </a:rPr>
              <a:t>功效性</a:t>
            </a:r>
          </a:p>
        </p:txBody>
      </p:sp>
      <p:sp>
        <p:nvSpPr>
          <p:cNvPr id="51231" name="Rectangle 31"/>
          <p:cNvSpPr>
            <a:spLocks noChangeArrowheads="1"/>
          </p:cNvSpPr>
          <p:nvPr/>
        </p:nvSpPr>
        <p:spPr bwMode="auto">
          <a:xfrm>
            <a:off x="1030288" y="4130675"/>
            <a:ext cx="2017712" cy="1755775"/>
          </a:xfrm>
          <a:prstGeom prst="rect">
            <a:avLst/>
          </a:prstGeom>
          <a:noFill/>
          <a:ln>
            <a:noFill/>
          </a:ln>
          <a:effectLst/>
          <a:extLst/>
        </p:spPr>
        <p:txBody>
          <a:bodyPr>
            <a:spAutoFit/>
          </a:bodyPr>
          <a:lstStyle/>
          <a:p>
            <a:pPr>
              <a:buFont typeface="Arial" charset="0"/>
              <a:buNone/>
              <a:defRPr/>
            </a:pPr>
            <a:r>
              <a:rPr lang="en-US" altLang="zh-CN">
                <a:solidFill>
                  <a:schemeClr val="bg1"/>
                </a:solidFill>
                <a:effectLst>
                  <a:outerShdw blurRad="38100" dist="38100" dir="2700000" algn="tl">
                    <a:srgbClr val="000000"/>
                  </a:outerShdw>
                </a:effectLst>
                <a:latin typeface="Arial" charset="0"/>
              </a:rPr>
              <a:t>    </a:t>
            </a:r>
            <a:r>
              <a:rPr lang="zh-CN" altLang="en-US" b="1">
                <a:solidFill>
                  <a:schemeClr val="bg1"/>
                </a:solidFill>
                <a:effectLst>
                  <a:outerShdw blurRad="38100" dist="38100" dir="2700000" algn="tl">
                    <a:srgbClr val="000000"/>
                  </a:outerShdw>
                </a:effectLst>
                <a:latin typeface="Arial" charset="0"/>
              </a:rPr>
              <a:t>化妆品不得对施用部位产生明显刺激或致敏，且无感染性，比外用药品对人体的影响更为持久。</a:t>
            </a:r>
          </a:p>
        </p:txBody>
      </p:sp>
      <p:sp>
        <p:nvSpPr>
          <p:cNvPr id="51232" name="Rectangle 32"/>
          <p:cNvSpPr>
            <a:spLocks noChangeArrowheads="1"/>
          </p:cNvSpPr>
          <p:nvPr/>
        </p:nvSpPr>
        <p:spPr bwMode="auto">
          <a:xfrm>
            <a:off x="3719513" y="4203700"/>
            <a:ext cx="1919287" cy="1847850"/>
          </a:xfrm>
          <a:prstGeom prst="rect">
            <a:avLst/>
          </a:prstGeom>
          <a:noFill/>
          <a:ln>
            <a:noFill/>
          </a:ln>
          <a:effectLst/>
          <a:extLst/>
        </p:spPr>
        <p:txBody>
          <a:bodyPr>
            <a:spAutoFit/>
          </a:bodyPr>
          <a:lstStyle/>
          <a:p>
            <a:pPr>
              <a:buFont typeface="Arial" charset="0"/>
              <a:buNone/>
              <a:defRPr/>
            </a:pPr>
            <a:r>
              <a:rPr lang="en-US" altLang="zh-CN">
                <a:solidFill>
                  <a:schemeClr val="bg1"/>
                </a:solidFill>
                <a:effectLst>
                  <a:outerShdw blurRad="38100" dist="38100" dir="2700000" algn="tl">
                    <a:srgbClr val="000000"/>
                  </a:outerShdw>
                </a:effectLst>
                <a:latin typeface="Arial" charset="0"/>
              </a:rPr>
              <a:t>    </a:t>
            </a:r>
            <a:r>
              <a:rPr lang="zh-CN" altLang="en-US" sz="1600" b="1">
                <a:solidFill>
                  <a:schemeClr val="bg1"/>
                </a:solidFill>
                <a:effectLst>
                  <a:outerShdw blurRad="38100" dist="38100" dir="2700000" algn="tl">
                    <a:srgbClr val="000000"/>
                  </a:outerShdw>
                </a:effectLst>
                <a:latin typeface="Arial" charset="0"/>
              </a:rPr>
              <a:t>化妆品的稳定性是指在一段时间内（</a:t>
            </a:r>
            <a:r>
              <a:rPr lang="en-US" altLang="zh-CN" sz="1600" b="1">
                <a:solidFill>
                  <a:schemeClr val="bg1"/>
                </a:solidFill>
                <a:effectLst>
                  <a:outerShdw blurRad="38100" dist="38100" dir="2700000" algn="tl">
                    <a:srgbClr val="000000"/>
                  </a:outerShdw>
                </a:effectLst>
                <a:latin typeface="Arial" charset="0"/>
              </a:rPr>
              <a:t>2</a:t>
            </a:r>
            <a:r>
              <a:rPr lang="zh-CN" altLang="en-US" sz="1600" b="1">
                <a:solidFill>
                  <a:schemeClr val="bg1"/>
                </a:solidFill>
                <a:effectLst>
                  <a:outerShdw blurRad="38100" dist="38100" dir="2700000" algn="tl">
                    <a:srgbClr val="000000"/>
                  </a:outerShdw>
                </a:effectLst>
                <a:latin typeface="Arial" charset="0"/>
              </a:rPr>
              <a:t>～</a:t>
            </a:r>
            <a:r>
              <a:rPr lang="en-US" altLang="zh-CN" sz="1600" b="1">
                <a:solidFill>
                  <a:schemeClr val="bg1"/>
                </a:solidFill>
                <a:effectLst>
                  <a:outerShdw blurRad="38100" dist="38100" dir="2700000" algn="tl">
                    <a:srgbClr val="000000"/>
                  </a:outerShdw>
                </a:effectLst>
                <a:latin typeface="Arial" charset="0"/>
              </a:rPr>
              <a:t>3</a:t>
            </a:r>
            <a:r>
              <a:rPr lang="zh-CN" altLang="en-US" sz="1600" b="1">
                <a:solidFill>
                  <a:schemeClr val="bg1"/>
                </a:solidFill>
                <a:effectLst>
                  <a:outerShdw blurRad="38100" dist="38100" dir="2700000" algn="tl">
                    <a:srgbClr val="000000"/>
                  </a:outerShdw>
                </a:effectLst>
                <a:latin typeface="Arial" charset="0"/>
              </a:rPr>
              <a:t>年的保质期内），能保持产品原有的性质，其形态、颜色、香气等均无变化</a:t>
            </a:r>
            <a:r>
              <a:rPr lang="zh-CN" altLang="en-US" sz="1600">
                <a:solidFill>
                  <a:schemeClr val="bg1"/>
                </a:solidFill>
                <a:effectLst>
                  <a:outerShdw blurRad="38100" dist="38100" dir="2700000" algn="tl">
                    <a:srgbClr val="000000"/>
                  </a:outerShdw>
                </a:effectLst>
                <a:latin typeface="Arial" charset="0"/>
              </a:rPr>
              <a:t>。</a:t>
            </a:r>
          </a:p>
        </p:txBody>
      </p:sp>
      <p:sp>
        <p:nvSpPr>
          <p:cNvPr id="51233" name="Rectangle 33"/>
          <p:cNvSpPr>
            <a:spLocks noChangeArrowheads="1"/>
          </p:cNvSpPr>
          <p:nvPr/>
        </p:nvSpPr>
        <p:spPr bwMode="auto">
          <a:xfrm>
            <a:off x="6119813" y="4275138"/>
            <a:ext cx="2206625" cy="1755775"/>
          </a:xfrm>
          <a:prstGeom prst="rect">
            <a:avLst/>
          </a:prstGeom>
          <a:noFill/>
          <a:ln>
            <a:noFill/>
          </a:ln>
          <a:effectLst/>
          <a:extLst/>
        </p:spPr>
        <p:txBody>
          <a:bodyPr>
            <a:spAutoFit/>
          </a:bodyPr>
          <a:lstStyle/>
          <a:p>
            <a:pPr>
              <a:buFont typeface="Arial" charset="0"/>
              <a:buNone/>
              <a:defRPr/>
            </a:pPr>
            <a:r>
              <a:rPr lang="en-US" altLang="zh-CN">
                <a:solidFill>
                  <a:schemeClr val="bg1"/>
                </a:solidFill>
                <a:effectLst>
                  <a:outerShdw blurRad="38100" dist="38100" dir="2700000" algn="tl">
                    <a:srgbClr val="000000"/>
                  </a:outerShdw>
                </a:effectLst>
                <a:latin typeface="Arial" charset="0"/>
              </a:rPr>
              <a:t>   </a:t>
            </a:r>
            <a:r>
              <a:rPr lang="zh-CN" altLang="en-US" b="1">
                <a:solidFill>
                  <a:schemeClr val="bg1"/>
                </a:solidFill>
                <a:effectLst>
                  <a:outerShdw blurRad="38100" dist="38100" dir="2700000" algn="tl">
                    <a:srgbClr val="000000"/>
                  </a:outerShdw>
                </a:effectLst>
                <a:latin typeface="Arial" charset="0"/>
              </a:rPr>
              <a:t>化妆品的使用性是指在使用过程中的感觉，化妆品必须具备在使用过程中给人们提供美感、舒适感和愉悦感 。</a:t>
            </a:r>
          </a:p>
        </p:txBody>
      </p:sp>
      <p:sp>
        <p:nvSpPr>
          <p:cNvPr id="51234" name="Rectangle 34"/>
          <p:cNvSpPr>
            <a:spLocks noChangeArrowheads="1"/>
          </p:cNvSpPr>
          <p:nvPr/>
        </p:nvSpPr>
        <p:spPr bwMode="auto">
          <a:xfrm>
            <a:off x="8999538" y="4275138"/>
            <a:ext cx="1782762" cy="1201737"/>
          </a:xfrm>
          <a:prstGeom prst="rect">
            <a:avLst/>
          </a:prstGeom>
          <a:noFill/>
          <a:ln>
            <a:noFill/>
          </a:ln>
          <a:effectLst/>
          <a:extLst/>
        </p:spPr>
        <p:txBody>
          <a:bodyPr>
            <a:spAutoFit/>
          </a:bodyPr>
          <a:lstStyle/>
          <a:p>
            <a:pPr>
              <a:buFont typeface="Arial" charset="0"/>
              <a:buNone/>
              <a:defRPr/>
            </a:pPr>
            <a:r>
              <a:rPr lang="en-US" altLang="zh-CN" dirty="0">
                <a:solidFill>
                  <a:schemeClr val="bg1"/>
                </a:solidFill>
                <a:effectLst>
                  <a:outerShdw blurRad="38100" dist="38100" dir="2700000" algn="tl">
                    <a:srgbClr val="000000"/>
                  </a:outerShdw>
                </a:effectLst>
                <a:latin typeface="Arial" charset="0"/>
              </a:rPr>
              <a:t>   </a:t>
            </a:r>
            <a:r>
              <a:rPr lang="zh-CN" altLang="en-US" b="1" dirty="0">
                <a:solidFill>
                  <a:schemeClr val="bg1"/>
                </a:solidFill>
                <a:effectLst>
                  <a:outerShdw blurRad="38100" dist="38100" dir="2700000" algn="tl">
                    <a:srgbClr val="000000"/>
                  </a:outerShdw>
                </a:effectLst>
                <a:latin typeface="Arial" charset="0"/>
              </a:rPr>
              <a:t>化妆品的功效性是指产品的功能和使用效果。</a:t>
            </a:r>
          </a:p>
        </p:txBody>
      </p:sp>
      <p:sp>
        <p:nvSpPr>
          <p:cNvPr id="51235" name="Rectangle 35"/>
          <p:cNvSpPr>
            <a:spLocks noChangeArrowheads="1"/>
          </p:cNvSpPr>
          <p:nvPr/>
        </p:nvSpPr>
        <p:spPr bwMode="auto">
          <a:xfrm>
            <a:off x="1778000" y="2127250"/>
            <a:ext cx="8399463" cy="696913"/>
          </a:xfrm>
          <a:prstGeom prst="rect">
            <a:avLst/>
          </a:prstGeom>
          <a:noFill/>
          <a:ln>
            <a:noFill/>
          </a:ln>
          <a:extLst/>
        </p:spPr>
        <p:txBody>
          <a:bodyPr anchor="ctr"/>
          <a:lstStyle/>
          <a:p>
            <a:pPr>
              <a:buFont typeface="Arial" charset="0"/>
              <a:buNone/>
              <a:defRPr/>
            </a:pPr>
            <a:endParaRPr lang="zh-CN" altLang="zh-CN" sz="2800" b="1">
              <a:solidFill>
                <a:schemeClr val="bg1"/>
              </a:solidFill>
              <a:effectLst>
                <a:outerShdw blurRad="38100" dist="38100" dir="2700000" algn="tl">
                  <a:srgbClr val="000000"/>
                </a:outerShdw>
              </a:effectLst>
              <a:latin typeface="Tahoma" pitchFamily="34" charset="0"/>
            </a:endParaRPr>
          </a:p>
        </p:txBody>
      </p:sp>
      <p:grpSp>
        <p:nvGrpSpPr>
          <p:cNvPr id="24592" name="组合 1"/>
          <p:cNvGrpSpPr>
            <a:grpSpLocks/>
          </p:cNvGrpSpPr>
          <p:nvPr/>
        </p:nvGrpSpPr>
        <p:grpSpPr bwMode="auto">
          <a:xfrm>
            <a:off x="6272213" y="163513"/>
            <a:ext cx="5657850" cy="2025650"/>
            <a:chOff x="0" y="0"/>
            <a:chExt cx="5657712" cy="2026080"/>
          </a:xfrm>
        </p:grpSpPr>
        <p:grpSp>
          <p:nvGrpSpPr>
            <p:cNvPr id="24595" name="组合 39"/>
            <p:cNvGrpSpPr>
              <a:grpSpLocks/>
            </p:cNvGrpSpPr>
            <p:nvPr/>
          </p:nvGrpSpPr>
          <p:grpSpPr bwMode="auto">
            <a:xfrm>
              <a:off x="0" y="0"/>
              <a:ext cx="5657712" cy="995624"/>
              <a:chOff x="0" y="0"/>
              <a:chExt cx="5657712" cy="995624"/>
            </a:xfrm>
          </p:grpSpPr>
          <p:cxnSp>
            <p:nvCxnSpPr>
              <p:cNvPr id="2459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459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459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460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459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45" name="文本框 6"/>
          <p:cNvSpPr txBox="1">
            <a:spLocks noChangeArrowheads="1"/>
          </p:cNvSpPr>
          <p:nvPr/>
        </p:nvSpPr>
        <p:spPr bwMode="auto">
          <a:xfrm>
            <a:off x="684213" y="49847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Part.1 </a:t>
            </a:r>
            <a:r>
              <a:rPr lang="zh-CN" altLang="en-US" sz="3200" dirty="0">
                <a:solidFill>
                  <a:srgbClr val="FFFFFF"/>
                </a:solidFill>
                <a:effectLst>
                  <a:outerShdw blurRad="38100" dist="38100" dir="2700000" algn="tl">
                    <a:srgbClr val="000000"/>
                  </a:outerShdw>
                </a:effectLst>
                <a:latin typeface="微软雅黑" pitchFamily="34" charset="-122"/>
                <a:ea typeface="微软雅黑" pitchFamily="34" charset="-122"/>
              </a:rPr>
              <a:t>定义与特性</a:t>
            </a:r>
            <a:endParaRPr lang="zh-CN" altLang="en-US" sz="3200" b="1" dirty="0">
              <a:solidFill>
                <a:schemeClr val="bg1"/>
              </a:solidFill>
              <a:latin typeface="微软雅黑" pitchFamily="34" charset="-122"/>
              <a:ea typeface="微软雅黑" pitchFamily="34" charset="-122"/>
            </a:endParaRPr>
          </a:p>
        </p:txBody>
      </p:sp>
      <p:sp>
        <p:nvSpPr>
          <p:cNvPr id="24594" name="Text Box 2"/>
          <p:cNvSpPr txBox="1">
            <a:spLocks noChangeArrowheads="1"/>
          </p:cNvSpPr>
          <p:nvPr/>
        </p:nvSpPr>
        <p:spPr bwMode="auto">
          <a:xfrm>
            <a:off x="1096963" y="1384300"/>
            <a:ext cx="5105400" cy="584200"/>
          </a:xfrm>
          <a:prstGeom prst="rect">
            <a:avLst/>
          </a:prstGeom>
          <a:noFill/>
          <a:ln w="9525">
            <a:noFill/>
            <a:miter lim="800000"/>
            <a:headEnd/>
            <a:tailEnd/>
          </a:ln>
        </p:spPr>
        <p:txBody>
          <a:bodyPr>
            <a:spAutoFit/>
          </a:bodyPr>
          <a:lstStyle/>
          <a:p>
            <a:pPr>
              <a:spcBef>
                <a:spcPct val="50000"/>
              </a:spcBef>
            </a:pPr>
            <a:r>
              <a:rPr kumimoji="1" lang="zh-CN" altLang="en-US" sz="3200" b="1">
                <a:solidFill>
                  <a:schemeClr val="bg1"/>
                </a:solidFill>
                <a:latin typeface="微软雅黑" pitchFamily="34" charset="-122"/>
                <a:ea typeface="微软雅黑" pitchFamily="34" charset="-122"/>
              </a:rPr>
              <a:t>化妆品的特性：</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65163" y="1252538"/>
            <a:ext cx="10515600" cy="1325562"/>
          </a:xfrm>
        </p:spPr>
        <p:txBody>
          <a:bodyPr/>
          <a:lstStyle/>
          <a:p>
            <a:pPr>
              <a:buFont typeface="Arial" charset="0"/>
              <a:buNone/>
              <a:defRPr/>
            </a:pPr>
            <a:r>
              <a:rPr kumimoji="1" lang="zh-CN" altLang="en-US" sz="3600" b="1" dirty="0" smtClean="0">
                <a:effectLst>
                  <a:outerShdw blurRad="38100" dist="38100" dir="2700000" algn="tl">
                    <a:srgbClr val="000000">
                      <a:alpha val="43137"/>
                    </a:srgbClr>
                  </a:outerShdw>
                </a:effectLst>
                <a:latin typeface="微软雅黑" pitchFamily="34" charset="-122"/>
                <a:ea typeface="微软雅黑" pitchFamily="34" charset="-122"/>
              </a:rPr>
              <a:t>化</a:t>
            </a:r>
            <a:r>
              <a:rPr kumimoji="1" lang="zh-CN" altLang="en-US" sz="3600" b="1" dirty="0">
                <a:effectLst>
                  <a:outerShdw blurRad="38100" dist="38100" dir="2700000" algn="tl">
                    <a:srgbClr val="000000">
                      <a:alpha val="43137"/>
                    </a:srgbClr>
                  </a:outerShdw>
                </a:effectLst>
                <a:latin typeface="微软雅黑" pitchFamily="34" charset="-122"/>
                <a:ea typeface="微软雅黑" pitchFamily="34" charset="-122"/>
              </a:rPr>
              <a:t>妆品</a:t>
            </a:r>
            <a:r>
              <a:rPr kumimoji="1" lang="zh-CN" altLang="en-US" sz="3600" b="1" dirty="0" smtClean="0">
                <a:effectLst>
                  <a:outerShdw blurRad="38100" dist="38100" dir="2700000" algn="tl">
                    <a:srgbClr val="000000">
                      <a:alpha val="43137"/>
                    </a:srgbClr>
                  </a:outerShdw>
                </a:effectLst>
                <a:latin typeface="微软雅黑" pitchFamily="34" charset="-122"/>
                <a:ea typeface="微软雅黑" pitchFamily="34" charset="-122"/>
              </a:rPr>
              <a:t>的流行发</a:t>
            </a:r>
            <a:r>
              <a:rPr kumimoji="1" lang="zh-CN" altLang="en-US" sz="3600" b="1" dirty="0">
                <a:effectLst>
                  <a:outerShdw blurRad="38100" dist="38100" dir="2700000" algn="tl">
                    <a:srgbClr val="000000">
                      <a:alpha val="43137"/>
                    </a:srgbClr>
                  </a:outerShdw>
                </a:effectLst>
                <a:latin typeface="微软雅黑" pitchFamily="34" charset="-122"/>
                <a:ea typeface="微软雅黑" pitchFamily="34" charset="-122"/>
              </a:rPr>
              <a:t>展趋势</a:t>
            </a:r>
          </a:p>
        </p:txBody>
      </p:sp>
      <p:grpSp>
        <p:nvGrpSpPr>
          <p:cNvPr id="25603" name="Group 3"/>
          <p:cNvGrpSpPr>
            <a:grpSpLocks/>
          </p:cNvGrpSpPr>
          <p:nvPr/>
        </p:nvGrpSpPr>
        <p:grpSpPr bwMode="auto">
          <a:xfrm>
            <a:off x="1298575" y="2954338"/>
            <a:ext cx="10058400" cy="3352800"/>
            <a:chOff x="550" y="1434"/>
            <a:chExt cx="4752" cy="2112"/>
          </a:xfrm>
        </p:grpSpPr>
        <p:sp>
          <p:nvSpPr>
            <p:cNvPr id="25612" name="Line 4"/>
            <p:cNvSpPr>
              <a:spLocks noChangeShapeType="1"/>
            </p:cNvSpPr>
            <p:nvPr/>
          </p:nvSpPr>
          <p:spPr bwMode="gray">
            <a:xfrm flipH="1">
              <a:off x="550" y="3541"/>
              <a:ext cx="1044" cy="1"/>
            </a:xfrm>
            <a:prstGeom prst="line">
              <a:avLst/>
            </a:prstGeom>
            <a:noFill/>
            <a:ln w="9525">
              <a:solidFill>
                <a:schemeClr val="bg1"/>
              </a:solidFill>
              <a:round/>
              <a:headEnd/>
              <a:tailEnd/>
            </a:ln>
          </p:spPr>
          <p:txBody>
            <a:bodyPr wrap="none" anchor="ctr"/>
            <a:lstStyle/>
            <a:p>
              <a:endParaRPr lang="zh-CN" altLang="en-US"/>
            </a:p>
          </p:txBody>
        </p:sp>
        <p:sp>
          <p:nvSpPr>
            <p:cNvPr id="25613" name="Line 5"/>
            <p:cNvSpPr>
              <a:spLocks noChangeShapeType="1"/>
            </p:cNvSpPr>
            <p:nvPr/>
          </p:nvSpPr>
          <p:spPr bwMode="gray">
            <a:xfrm flipH="1">
              <a:off x="550" y="3013"/>
              <a:ext cx="1536" cy="0"/>
            </a:xfrm>
            <a:prstGeom prst="line">
              <a:avLst/>
            </a:prstGeom>
            <a:noFill/>
            <a:ln w="9525">
              <a:solidFill>
                <a:schemeClr val="bg1"/>
              </a:solidFill>
              <a:round/>
              <a:headEnd/>
              <a:tailEnd/>
            </a:ln>
          </p:spPr>
          <p:txBody>
            <a:bodyPr wrap="none" anchor="ctr"/>
            <a:lstStyle/>
            <a:p>
              <a:endParaRPr lang="zh-CN" altLang="en-US"/>
            </a:p>
          </p:txBody>
        </p:sp>
        <p:sp>
          <p:nvSpPr>
            <p:cNvPr id="25614" name="Line 6"/>
            <p:cNvSpPr>
              <a:spLocks noChangeShapeType="1"/>
            </p:cNvSpPr>
            <p:nvPr/>
          </p:nvSpPr>
          <p:spPr bwMode="gray">
            <a:xfrm flipH="1">
              <a:off x="550" y="2490"/>
              <a:ext cx="2112" cy="0"/>
            </a:xfrm>
            <a:prstGeom prst="line">
              <a:avLst/>
            </a:prstGeom>
            <a:noFill/>
            <a:ln w="9525">
              <a:solidFill>
                <a:schemeClr val="bg1"/>
              </a:solidFill>
              <a:round/>
              <a:headEnd/>
              <a:tailEnd/>
            </a:ln>
          </p:spPr>
          <p:txBody>
            <a:bodyPr wrap="none" anchor="ctr"/>
            <a:lstStyle/>
            <a:p>
              <a:endParaRPr lang="zh-CN" altLang="en-US"/>
            </a:p>
          </p:txBody>
        </p:sp>
        <p:sp>
          <p:nvSpPr>
            <p:cNvPr id="25615" name="Line 7"/>
            <p:cNvSpPr>
              <a:spLocks noChangeShapeType="1"/>
            </p:cNvSpPr>
            <p:nvPr/>
          </p:nvSpPr>
          <p:spPr bwMode="gray">
            <a:xfrm flipH="1">
              <a:off x="550" y="1968"/>
              <a:ext cx="2624" cy="0"/>
            </a:xfrm>
            <a:prstGeom prst="line">
              <a:avLst/>
            </a:prstGeom>
            <a:noFill/>
            <a:ln w="9525">
              <a:solidFill>
                <a:schemeClr val="bg1"/>
              </a:solidFill>
              <a:round/>
              <a:headEnd/>
              <a:tailEnd/>
            </a:ln>
          </p:spPr>
          <p:txBody>
            <a:bodyPr wrap="none" anchor="ctr"/>
            <a:lstStyle/>
            <a:p>
              <a:endParaRPr lang="zh-CN" altLang="en-US"/>
            </a:p>
          </p:txBody>
        </p:sp>
        <p:sp>
          <p:nvSpPr>
            <p:cNvPr id="25616" name="Line 8"/>
            <p:cNvSpPr>
              <a:spLocks noChangeShapeType="1"/>
            </p:cNvSpPr>
            <p:nvPr/>
          </p:nvSpPr>
          <p:spPr bwMode="gray">
            <a:xfrm flipH="1" flipV="1">
              <a:off x="550" y="1438"/>
              <a:ext cx="3171" cy="0"/>
            </a:xfrm>
            <a:prstGeom prst="line">
              <a:avLst/>
            </a:prstGeom>
            <a:noFill/>
            <a:ln w="9525">
              <a:solidFill>
                <a:schemeClr val="bg1"/>
              </a:solidFill>
              <a:round/>
              <a:headEnd/>
              <a:tailEnd/>
            </a:ln>
          </p:spPr>
          <p:txBody>
            <a:bodyPr wrap="none" anchor="ctr"/>
            <a:lstStyle/>
            <a:p>
              <a:endParaRPr lang="zh-CN" altLang="en-US"/>
            </a:p>
          </p:txBody>
        </p:sp>
        <p:sp>
          <p:nvSpPr>
            <p:cNvPr id="25617" name="Line 9"/>
            <p:cNvSpPr>
              <a:spLocks noChangeShapeType="1"/>
            </p:cNvSpPr>
            <p:nvPr/>
          </p:nvSpPr>
          <p:spPr bwMode="gray">
            <a:xfrm>
              <a:off x="646" y="1434"/>
              <a:ext cx="0" cy="549"/>
            </a:xfrm>
            <a:prstGeom prst="line">
              <a:avLst/>
            </a:prstGeom>
            <a:noFill/>
            <a:ln w="9525">
              <a:solidFill>
                <a:schemeClr val="bg1"/>
              </a:solidFill>
              <a:round/>
              <a:headEnd type="triangle" w="med" len="med"/>
              <a:tailEnd type="triangle" w="med" len="med"/>
            </a:ln>
          </p:spPr>
          <p:txBody>
            <a:bodyPr wrap="none" anchor="ctr"/>
            <a:lstStyle/>
            <a:p>
              <a:endParaRPr lang="zh-CN" altLang="en-US"/>
            </a:p>
          </p:txBody>
        </p:sp>
        <p:sp>
          <p:nvSpPr>
            <p:cNvPr id="25618" name="Line 10"/>
            <p:cNvSpPr>
              <a:spLocks noChangeShapeType="1"/>
            </p:cNvSpPr>
            <p:nvPr/>
          </p:nvSpPr>
          <p:spPr bwMode="gray">
            <a:xfrm>
              <a:off x="646" y="1983"/>
              <a:ext cx="0" cy="515"/>
            </a:xfrm>
            <a:prstGeom prst="line">
              <a:avLst/>
            </a:prstGeom>
            <a:noFill/>
            <a:ln w="9525">
              <a:solidFill>
                <a:schemeClr val="bg1"/>
              </a:solidFill>
              <a:round/>
              <a:headEnd type="triangle" w="med" len="med"/>
              <a:tailEnd type="triangle" w="med" len="med"/>
            </a:ln>
          </p:spPr>
          <p:txBody>
            <a:bodyPr wrap="none" anchor="ctr"/>
            <a:lstStyle/>
            <a:p>
              <a:endParaRPr lang="zh-CN" altLang="en-US"/>
            </a:p>
          </p:txBody>
        </p:sp>
        <p:sp>
          <p:nvSpPr>
            <p:cNvPr id="25619" name="Line 11"/>
            <p:cNvSpPr>
              <a:spLocks noChangeShapeType="1"/>
            </p:cNvSpPr>
            <p:nvPr/>
          </p:nvSpPr>
          <p:spPr bwMode="gray">
            <a:xfrm>
              <a:off x="646" y="2498"/>
              <a:ext cx="0" cy="514"/>
            </a:xfrm>
            <a:prstGeom prst="line">
              <a:avLst/>
            </a:prstGeom>
            <a:noFill/>
            <a:ln w="9525">
              <a:solidFill>
                <a:schemeClr val="bg1"/>
              </a:solidFill>
              <a:round/>
              <a:headEnd type="triangle" w="med" len="med"/>
              <a:tailEnd type="triangle" w="med" len="med"/>
            </a:ln>
          </p:spPr>
          <p:txBody>
            <a:bodyPr wrap="none" anchor="ctr"/>
            <a:lstStyle/>
            <a:p>
              <a:endParaRPr lang="zh-CN" altLang="en-US"/>
            </a:p>
          </p:txBody>
        </p:sp>
        <p:sp>
          <p:nvSpPr>
            <p:cNvPr id="25620" name="Line 12"/>
            <p:cNvSpPr>
              <a:spLocks noChangeShapeType="1"/>
            </p:cNvSpPr>
            <p:nvPr/>
          </p:nvSpPr>
          <p:spPr bwMode="gray">
            <a:xfrm>
              <a:off x="646" y="3013"/>
              <a:ext cx="0" cy="514"/>
            </a:xfrm>
            <a:prstGeom prst="line">
              <a:avLst/>
            </a:prstGeom>
            <a:noFill/>
            <a:ln w="9525">
              <a:solidFill>
                <a:schemeClr val="bg1"/>
              </a:solidFill>
              <a:round/>
              <a:headEnd type="triangle" w="med" len="med"/>
              <a:tailEnd type="triangle" w="med" len="med"/>
            </a:ln>
          </p:spPr>
          <p:txBody>
            <a:bodyPr wrap="none" anchor="ctr"/>
            <a:lstStyle/>
            <a:p>
              <a:endParaRPr lang="zh-CN" altLang="en-US"/>
            </a:p>
          </p:txBody>
        </p:sp>
        <p:sp>
          <p:nvSpPr>
            <p:cNvPr id="25621" name="Text Box 13"/>
            <p:cNvSpPr txBox="1">
              <a:spLocks noChangeArrowheads="1"/>
            </p:cNvSpPr>
            <p:nvPr/>
          </p:nvSpPr>
          <p:spPr bwMode="gray">
            <a:xfrm>
              <a:off x="742" y="1617"/>
              <a:ext cx="771" cy="368"/>
            </a:xfrm>
            <a:prstGeom prst="rect">
              <a:avLst/>
            </a:prstGeom>
            <a:noFill/>
            <a:ln w="9525">
              <a:noFill/>
              <a:miter lim="800000"/>
              <a:headEnd/>
              <a:tailEnd/>
            </a:ln>
          </p:spPr>
          <p:txBody>
            <a:bodyPr wrap="none">
              <a:spAutoFit/>
            </a:bodyPr>
            <a:lstStyle/>
            <a:p>
              <a:pPr eaLnBrk="0" hangingPunct="0"/>
              <a:r>
                <a:rPr kumimoji="1" lang="zh-CN" altLang="en-US" sz="1600" b="1">
                  <a:solidFill>
                    <a:schemeClr val="bg1"/>
                  </a:solidFill>
                </a:rPr>
                <a:t>生物型化妆品</a:t>
              </a:r>
            </a:p>
            <a:p>
              <a:pPr eaLnBrk="0" hangingPunct="0"/>
              <a:r>
                <a:rPr kumimoji="1" lang="zh-CN" altLang="en-US" sz="1600" b="1">
                  <a:solidFill>
                    <a:schemeClr val="bg1"/>
                  </a:solidFill>
                </a:rPr>
                <a:t>又称仿生化妆品</a:t>
              </a:r>
            </a:p>
          </p:txBody>
        </p:sp>
        <p:sp>
          <p:nvSpPr>
            <p:cNvPr id="25622" name="Text Box 14"/>
            <p:cNvSpPr txBox="1">
              <a:spLocks noChangeArrowheads="1"/>
            </p:cNvSpPr>
            <p:nvPr/>
          </p:nvSpPr>
          <p:spPr bwMode="gray">
            <a:xfrm>
              <a:off x="742" y="2155"/>
              <a:ext cx="766" cy="330"/>
            </a:xfrm>
            <a:prstGeom prst="rect">
              <a:avLst/>
            </a:prstGeom>
            <a:noFill/>
            <a:ln w="9525">
              <a:noFill/>
              <a:miter lim="800000"/>
              <a:headEnd/>
              <a:tailEnd/>
            </a:ln>
          </p:spPr>
          <p:txBody>
            <a:bodyPr wrap="none">
              <a:spAutoFit/>
            </a:bodyPr>
            <a:lstStyle/>
            <a:p>
              <a:pPr eaLnBrk="0" hangingPunct="0"/>
              <a:r>
                <a:rPr kumimoji="1" lang="zh-CN" altLang="en-US" sz="1400" b="1">
                  <a:solidFill>
                    <a:schemeClr val="bg1"/>
                  </a:solidFill>
                </a:rPr>
                <a:t>添加各类动、植物</a:t>
              </a:r>
            </a:p>
            <a:p>
              <a:pPr eaLnBrk="0" hangingPunct="0"/>
              <a:r>
                <a:rPr kumimoji="1" lang="zh-CN" altLang="en-US" sz="1400" b="1">
                  <a:solidFill>
                    <a:schemeClr val="bg1"/>
                  </a:solidFill>
                </a:rPr>
                <a:t>萃取精华的化妆品</a:t>
              </a:r>
            </a:p>
          </p:txBody>
        </p:sp>
        <p:sp>
          <p:nvSpPr>
            <p:cNvPr id="25623" name="Text Box 15"/>
            <p:cNvSpPr txBox="1">
              <a:spLocks noChangeArrowheads="1"/>
            </p:cNvSpPr>
            <p:nvPr/>
          </p:nvSpPr>
          <p:spPr bwMode="gray">
            <a:xfrm>
              <a:off x="738" y="2802"/>
              <a:ext cx="766" cy="203"/>
            </a:xfrm>
            <a:prstGeom prst="rect">
              <a:avLst/>
            </a:prstGeom>
            <a:noFill/>
            <a:ln w="9525">
              <a:noFill/>
              <a:miter lim="800000"/>
              <a:headEnd/>
              <a:tailEnd/>
            </a:ln>
          </p:spPr>
          <p:txBody>
            <a:bodyPr wrap="none">
              <a:spAutoFit/>
            </a:bodyPr>
            <a:lstStyle/>
            <a:p>
              <a:pPr>
                <a:lnSpc>
                  <a:spcPct val="0"/>
                </a:lnSpc>
                <a:spcBef>
                  <a:spcPct val="50000"/>
                </a:spcBef>
              </a:pPr>
              <a:r>
                <a:rPr kumimoji="1" lang="zh-CN" altLang="en-US" sz="1400" b="1">
                  <a:solidFill>
                    <a:schemeClr val="bg1"/>
                  </a:solidFill>
                </a:rPr>
                <a:t>乳化技术制成</a:t>
              </a:r>
              <a:r>
                <a:rPr kumimoji="1" lang="en-US" altLang="zh-CN" sz="1400" b="1">
                  <a:solidFill>
                    <a:schemeClr val="bg1"/>
                  </a:solidFill>
                </a:rPr>
                <a:t>W/O</a:t>
              </a:r>
            </a:p>
            <a:p>
              <a:pPr>
                <a:lnSpc>
                  <a:spcPct val="50000"/>
                </a:lnSpc>
                <a:spcBef>
                  <a:spcPct val="50000"/>
                </a:spcBef>
              </a:pPr>
              <a:r>
                <a:rPr kumimoji="1" lang="zh-CN" altLang="en-US" sz="1400" b="1">
                  <a:solidFill>
                    <a:schemeClr val="bg1"/>
                  </a:solidFill>
                </a:rPr>
                <a:t>或</a:t>
              </a:r>
              <a:r>
                <a:rPr kumimoji="1" lang="en-US" altLang="zh-CN" sz="1400" b="1">
                  <a:solidFill>
                    <a:schemeClr val="bg1"/>
                  </a:solidFill>
                </a:rPr>
                <a:t>O/W</a:t>
              </a:r>
              <a:r>
                <a:rPr kumimoji="1" lang="zh-CN" altLang="en-US" sz="1400" b="1">
                  <a:solidFill>
                    <a:schemeClr val="bg1"/>
                  </a:solidFill>
                </a:rPr>
                <a:t>型的化妆品</a:t>
              </a:r>
              <a:endParaRPr lang="zh-CN" altLang="en-US" sz="1400" b="1">
                <a:solidFill>
                  <a:schemeClr val="bg1"/>
                </a:solidFill>
                <a:latin typeface="Verdana" pitchFamily="34" charset="0"/>
              </a:endParaRPr>
            </a:p>
          </p:txBody>
        </p:sp>
        <p:sp>
          <p:nvSpPr>
            <p:cNvPr id="25624" name="Text Box 16"/>
            <p:cNvSpPr txBox="1">
              <a:spLocks noChangeArrowheads="1"/>
            </p:cNvSpPr>
            <p:nvPr/>
          </p:nvSpPr>
          <p:spPr bwMode="gray">
            <a:xfrm>
              <a:off x="742" y="3207"/>
              <a:ext cx="681" cy="330"/>
            </a:xfrm>
            <a:prstGeom prst="rect">
              <a:avLst/>
            </a:prstGeom>
            <a:noFill/>
            <a:ln w="9525">
              <a:noFill/>
              <a:miter lim="800000"/>
              <a:headEnd/>
              <a:tailEnd/>
            </a:ln>
          </p:spPr>
          <p:txBody>
            <a:bodyPr wrap="none">
              <a:spAutoFit/>
            </a:bodyPr>
            <a:lstStyle/>
            <a:p>
              <a:pPr eaLnBrk="0" hangingPunct="0"/>
              <a:r>
                <a:rPr lang="zh-CN" altLang="en-US" sz="1400" b="1">
                  <a:solidFill>
                    <a:schemeClr val="bg1"/>
                  </a:solidFill>
                  <a:latin typeface="Verdana" pitchFamily="34" charset="0"/>
                </a:rPr>
                <a:t>直接使用油、蜡</a:t>
              </a:r>
            </a:p>
            <a:p>
              <a:pPr eaLnBrk="0" hangingPunct="0"/>
              <a:r>
                <a:rPr lang="zh-CN" altLang="en-US" sz="1400" b="1">
                  <a:solidFill>
                    <a:schemeClr val="bg1"/>
                  </a:solidFill>
                  <a:latin typeface="Verdana" pitchFamily="34" charset="0"/>
                </a:rPr>
                <a:t>简单的物理防护</a:t>
              </a:r>
            </a:p>
          </p:txBody>
        </p:sp>
        <p:grpSp>
          <p:nvGrpSpPr>
            <p:cNvPr id="25625" name="Group 17"/>
            <p:cNvGrpSpPr>
              <a:grpSpLocks/>
            </p:cNvGrpSpPr>
            <p:nvPr/>
          </p:nvGrpSpPr>
          <p:grpSpPr bwMode="auto">
            <a:xfrm>
              <a:off x="1632" y="1440"/>
              <a:ext cx="3670" cy="2106"/>
              <a:chOff x="1514" y="1446"/>
              <a:chExt cx="3670" cy="2106"/>
            </a:xfrm>
          </p:grpSpPr>
          <p:sp>
            <p:nvSpPr>
              <p:cNvPr id="52242" name="Freeform 18"/>
              <p:cNvSpPr>
                <a:spLocks/>
              </p:cNvSpPr>
              <p:nvPr/>
            </p:nvSpPr>
            <p:spPr bwMode="gray">
              <a:xfrm>
                <a:off x="4817" y="1446"/>
                <a:ext cx="363" cy="533"/>
              </a:xfrm>
              <a:custGeom>
                <a:avLst/>
                <a:gdLst>
                  <a:gd name="T0" fmla="*/ 308 w 308"/>
                  <a:gd name="T1" fmla="*/ 120 h 444"/>
                  <a:gd name="T2" fmla="*/ 0 w 308"/>
                  <a:gd name="T3" fmla="*/ 444 h 444"/>
                  <a:gd name="T4" fmla="*/ 0 w 308"/>
                  <a:gd name="T5" fmla="*/ 286 h 444"/>
                  <a:gd name="T6" fmla="*/ 308 w 308"/>
                  <a:gd name="T7" fmla="*/ 0 h 444"/>
                  <a:gd name="T8" fmla="*/ 308 w 308"/>
                  <a:gd name="T9" fmla="*/ 120 h 444"/>
                </a:gdLst>
                <a:ahLst/>
                <a:cxnLst>
                  <a:cxn ang="0">
                    <a:pos x="T0" y="T1"/>
                  </a:cxn>
                  <a:cxn ang="0">
                    <a:pos x="T2" y="T3"/>
                  </a:cxn>
                  <a:cxn ang="0">
                    <a:pos x="T4" y="T5"/>
                  </a:cxn>
                  <a:cxn ang="0">
                    <a:pos x="T6" y="T7"/>
                  </a:cxn>
                  <a:cxn ang="0">
                    <a:pos x="T8" y="T9"/>
                  </a:cxn>
                </a:cxnLst>
                <a:rect l="0" t="0" r="r" b="b"/>
                <a:pathLst>
                  <a:path w="308" h="444">
                    <a:moveTo>
                      <a:pt x="308" y="120"/>
                    </a:moveTo>
                    <a:lnTo>
                      <a:pt x="0" y="444"/>
                    </a:lnTo>
                    <a:lnTo>
                      <a:pt x="0" y="286"/>
                    </a:lnTo>
                    <a:lnTo>
                      <a:pt x="308" y="0"/>
                    </a:lnTo>
                    <a:lnTo>
                      <a:pt x="308" y="120"/>
                    </a:lnTo>
                    <a:close/>
                  </a:path>
                </a:pathLst>
              </a:custGeom>
              <a:gradFill rotWithShape="1">
                <a:gsLst>
                  <a:gs pos="0">
                    <a:schemeClr val="accent2">
                      <a:gamma/>
                      <a:shade val="46275"/>
                      <a:invGamma/>
                    </a:schemeClr>
                  </a:gs>
                  <a:gs pos="50000">
                    <a:schemeClr val="accent2"/>
                  </a:gs>
                  <a:gs pos="100000">
                    <a:schemeClr val="accent2">
                      <a:gamma/>
                      <a:shade val="46275"/>
                      <a:invGamma/>
                    </a:schemeClr>
                  </a:gs>
                </a:gsLst>
                <a:lin ang="2700000" scaled="1"/>
              </a:gradFill>
              <a:ln>
                <a:solidFill>
                  <a:schemeClr val="bg1"/>
                </a:solidFill>
              </a:ln>
              <a:extLst/>
            </p:spPr>
            <p:txBody>
              <a:bodyPr/>
              <a:lstStyle/>
              <a:p>
                <a:pPr>
                  <a:buFont typeface="Arial" charset="0"/>
                  <a:buNone/>
                  <a:defRPr/>
                </a:pPr>
                <a:endParaRPr lang="zh-CN" altLang="en-US">
                  <a:solidFill>
                    <a:schemeClr val="bg1"/>
                  </a:solidFill>
                  <a:latin typeface="Arial" charset="0"/>
                </a:endParaRPr>
              </a:p>
            </p:txBody>
          </p:sp>
          <p:sp>
            <p:nvSpPr>
              <p:cNvPr id="25627" name="Freeform 19"/>
              <p:cNvSpPr>
                <a:spLocks/>
              </p:cNvSpPr>
              <p:nvPr/>
            </p:nvSpPr>
            <p:spPr bwMode="gray">
              <a:xfrm>
                <a:off x="3078" y="1446"/>
                <a:ext cx="2106" cy="341"/>
              </a:xfrm>
              <a:custGeom>
                <a:avLst/>
                <a:gdLst>
                  <a:gd name="T0" fmla="*/ 6514 w 1786"/>
                  <a:gd name="T1" fmla="*/ 1472 h 284"/>
                  <a:gd name="T2" fmla="*/ 0 w 1786"/>
                  <a:gd name="T3" fmla="*/ 1472 h 284"/>
                  <a:gd name="T4" fmla="*/ 1964 w 1786"/>
                  <a:gd name="T5" fmla="*/ 0 h 284"/>
                  <a:gd name="T6" fmla="*/ 7872 w 1786"/>
                  <a:gd name="T7" fmla="*/ 0 h 284"/>
                  <a:gd name="T8" fmla="*/ 6514 w 1786"/>
                  <a:gd name="T9" fmla="*/ 1472 h 284"/>
                  <a:gd name="T10" fmla="*/ 0 60000 65536"/>
                  <a:gd name="T11" fmla="*/ 0 60000 65536"/>
                  <a:gd name="T12" fmla="*/ 0 60000 65536"/>
                  <a:gd name="T13" fmla="*/ 0 60000 65536"/>
                  <a:gd name="T14" fmla="*/ 0 60000 65536"/>
                  <a:gd name="T15" fmla="*/ 0 w 1786"/>
                  <a:gd name="T16" fmla="*/ 0 h 284"/>
                  <a:gd name="T17" fmla="*/ 1786 w 1786"/>
                  <a:gd name="T18" fmla="*/ 284 h 284"/>
                </a:gdLst>
                <a:ahLst/>
                <a:cxnLst>
                  <a:cxn ang="T10">
                    <a:pos x="T0" y="T1"/>
                  </a:cxn>
                  <a:cxn ang="T11">
                    <a:pos x="T2" y="T3"/>
                  </a:cxn>
                  <a:cxn ang="T12">
                    <a:pos x="T4" y="T5"/>
                  </a:cxn>
                  <a:cxn ang="T13">
                    <a:pos x="T6" y="T7"/>
                  </a:cxn>
                  <a:cxn ang="T14">
                    <a:pos x="T8" y="T9"/>
                  </a:cxn>
                </a:cxnLst>
                <a:rect l="T15" t="T16" r="T17" b="T18"/>
                <a:pathLst>
                  <a:path w="1786" h="284">
                    <a:moveTo>
                      <a:pt x="1478" y="284"/>
                    </a:moveTo>
                    <a:lnTo>
                      <a:pt x="0" y="284"/>
                    </a:lnTo>
                    <a:lnTo>
                      <a:pt x="446" y="0"/>
                    </a:lnTo>
                    <a:lnTo>
                      <a:pt x="1786" y="0"/>
                    </a:lnTo>
                    <a:lnTo>
                      <a:pt x="1478" y="284"/>
                    </a:lnTo>
                    <a:close/>
                  </a:path>
                </a:pathLst>
              </a:custGeom>
              <a:solidFill>
                <a:schemeClr val="accent2"/>
              </a:solidFill>
              <a:ln w="9525">
                <a:solidFill>
                  <a:schemeClr val="bg1"/>
                </a:solidFill>
                <a:round/>
                <a:headEnd/>
                <a:tailEnd/>
              </a:ln>
            </p:spPr>
            <p:txBody>
              <a:bodyPr/>
              <a:lstStyle/>
              <a:p>
                <a:endParaRPr lang="zh-CN" altLang="en-US"/>
              </a:p>
            </p:txBody>
          </p:sp>
          <p:sp>
            <p:nvSpPr>
              <p:cNvPr id="52244" name="Freeform 20"/>
              <p:cNvSpPr>
                <a:spLocks/>
              </p:cNvSpPr>
              <p:nvPr/>
            </p:nvSpPr>
            <p:spPr bwMode="gray">
              <a:xfrm>
                <a:off x="4452" y="1970"/>
                <a:ext cx="363" cy="530"/>
              </a:xfrm>
              <a:custGeom>
                <a:avLst/>
                <a:gdLst>
                  <a:gd name="T0" fmla="*/ 308 w 308"/>
                  <a:gd name="T1" fmla="*/ 120 h 442"/>
                  <a:gd name="T2" fmla="*/ 0 w 308"/>
                  <a:gd name="T3" fmla="*/ 442 h 442"/>
                  <a:gd name="T4" fmla="*/ 0 w 308"/>
                  <a:gd name="T5" fmla="*/ 286 h 442"/>
                  <a:gd name="T6" fmla="*/ 308 w 308"/>
                  <a:gd name="T7" fmla="*/ 0 h 442"/>
                  <a:gd name="T8" fmla="*/ 308 w 308"/>
                  <a:gd name="T9" fmla="*/ 120 h 442"/>
                </a:gdLst>
                <a:ahLst/>
                <a:cxnLst>
                  <a:cxn ang="0">
                    <a:pos x="T0" y="T1"/>
                  </a:cxn>
                  <a:cxn ang="0">
                    <a:pos x="T2" y="T3"/>
                  </a:cxn>
                  <a:cxn ang="0">
                    <a:pos x="T4" y="T5"/>
                  </a:cxn>
                  <a:cxn ang="0">
                    <a:pos x="T6" y="T7"/>
                  </a:cxn>
                  <a:cxn ang="0">
                    <a:pos x="T8" y="T9"/>
                  </a:cxn>
                </a:cxnLst>
                <a:rect l="0" t="0" r="r" b="b"/>
                <a:pathLst>
                  <a:path w="308" h="442">
                    <a:moveTo>
                      <a:pt x="308" y="120"/>
                    </a:moveTo>
                    <a:lnTo>
                      <a:pt x="0" y="442"/>
                    </a:lnTo>
                    <a:lnTo>
                      <a:pt x="0" y="286"/>
                    </a:lnTo>
                    <a:lnTo>
                      <a:pt x="308" y="0"/>
                    </a:lnTo>
                    <a:lnTo>
                      <a:pt x="308" y="120"/>
                    </a:lnTo>
                    <a:close/>
                  </a:path>
                </a:pathLst>
              </a:custGeom>
              <a:gradFill rotWithShape="1">
                <a:gsLst>
                  <a:gs pos="0">
                    <a:schemeClr val="hlink">
                      <a:gamma/>
                      <a:shade val="46275"/>
                      <a:invGamma/>
                    </a:schemeClr>
                  </a:gs>
                  <a:gs pos="50000">
                    <a:schemeClr val="hlink"/>
                  </a:gs>
                  <a:gs pos="100000">
                    <a:schemeClr val="hlink">
                      <a:gamma/>
                      <a:shade val="46275"/>
                      <a:invGamma/>
                    </a:schemeClr>
                  </a:gs>
                </a:gsLst>
                <a:lin ang="2700000" scaled="1"/>
              </a:gradFill>
              <a:ln>
                <a:solidFill>
                  <a:schemeClr val="bg1"/>
                </a:solidFill>
              </a:ln>
              <a:extLst/>
            </p:spPr>
            <p:txBody>
              <a:bodyPr/>
              <a:lstStyle/>
              <a:p>
                <a:pPr>
                  <a:buFont typeface="Arial" charset="0"/>
                  <a:buNone/>
                  <a:defRPr/>
                </a:pPr>
                <a:endParaRPr lang="zh-CN" altLang="en-US">
                  <a:solidFill>
                    <a:schemeClr val="bg1"/>
                  </a:solidFill>
                  <a:latin typeface="Arial" charset="0"/>
                </a:endParaRPr>
              </a:p>
            </p:txBody>
          </p:sp>
          <p:sp>
            <p:nvSpPr>
              <p:cNvPr id="25629" name="Freeform 21"/>
              <p:cNvSpPr>
                <a:spLocks/>
              </p:cNvSpPr>
              <p:nvPr/>
            </p:nvSpPr>
            <p:spPr bwMode="gray">
              <a:xfrm>
                <a:off x="2555" y="1970"/>
                <a:ext cx="2264" cy="340"/>
              </a:xfrm>
              <a:custGeom>
                <a:avLst/>
                <a:gdLst>
                  <a:gd name="T0" fmla="*/ 7109 w 1920"/>
                  <a:gd name="T1" fmla="*/ 1434 h 284"/>
                  <a:gd name="T2" fmla="*/ 0 w 1920"/>
                  <a:gd name="T3" fmla="*/ 1434 h 284"/>
                  <a:gd name="T4" fmla="*/ 1964 w 1920"/>
                  <a:gd name="T5" fmla="*/ 0 h 284"/>
                  <a:gd name="T6" fmla="*/ 8462 w 1920"/>
                  <a:gd name="T7" fmla="*/ 0 h 284"/>
                  <a:gd name="T8" fmla="*/ 7109 w 1920"/>
                  <a:gd name="T9" fmla="*/ 1434 h 284"/>
                  <a:gd name="T10" fmla="*/ 0 60000 65536"/>
                  <a:gd name="T11" fmla="*/ 0 60000 65536"/>
                  <a:gd name="T12" fmla="*/ 0 60000 65536"/>
                  <a:gd name="T13" fmla="*/ 0 60000 65536"/>
                  <a:gd name="T14" fmla="*/ 0 60000 65536"/>
                  <a:gd name="T15" fmla="*/ 0 w 1920"/>
                  <a:gd name="T16" fmla="*/ 0 h 284"/>
                  <a:gd name="T17" fmla="*/ 1920 w 1920"/>
                  <a:gd name="T18" fmla="*/ 284 h 284"/>
                </a:gdLst>
                <a:ahLst/>
                <a:cxnLst>
                  <a:cxn ang="T10">
                    <a:pos x="T0" y="T1"/>
                  </a:cxn>
                  <a:cxn ang="T11">
                    <a:pos x="T2" y="T3"/>
                  </a:cxn>
                  <a:cxn ang="T12">
                    <a:pos x="T4" y="T5"/>
                  </a:cxn>
                  <a:cxn ang="T13">
                    <a:pos x="T6" y="T7"/>
                  </a:cxn>
                  <a:cxn ang="T14">
                    <a:pos x="T8" y="T9"/>
                  </a:cxn>
                </a:cxnLst>
                <a:rect l="T15" t="T16" r="T17" b="T18"/>
                <a:pathLst>
                  <a:path w="1920" h="284">
                    <a:moveTo>
                      <a:pt x="1612" y="284"/>
                    </a:moveTo>
                    <a:lnTo>
                      <a:pt x="0" y="284"/>
                    </a:lnTo>
                    <a:lnTo>
                      <a:pt x="446" y="0"/>
                    </a:lnTo>
                    <a:lnTo>
                      <a:pt x="1920" y="0"/>
                    </a:lnTo>
                    <a:lnTo>
                      <a:pt x="1612" y="284"/>
                    </a:lnTo>
                    <a:close/>
                  </a:path>
                </a:pathLst>
              </a:custGeom>
              <a:solidFill>
                <a:schemeClr val="hlink"/>
              </a:solidFill>
              <a:ln w="9525">
                <a:solidFill>
                  <a:schemeClr val="bg1"/>
                </a:solidFill>
                <a:round/>
                <a:headEnd/>
                <a:tailEnd/>
              </a:ln>
            </p:spPr>
            <p:txBody>
              <a:bodyPr/>
              <a:lstStyle/>
              <a:p>
                <a:endParaRPr lang="zh-CN" altLang="en-US"/>
              </a:p>
            </p:txBody>
          </p:sp>
          <p:sp>
            <p:nvSpPr>
              <p:cNvPr id="52246" name="Freeform 22"/>
              <p:cNvSpPr>
                <a:spLocks/>
              </p:cNvSpPr>
              <p:nvPr/>
            </p:nvSpPr>
            <p:spPr bwMode="gray">
              <a:xfrm>
                <a:off x="4086" y="2494"/>
                <a:ext cx="361" cy="532"/>
              </a:xfrm>
              <a:custGeom>
                <a:avLst/>
                <a:gdLst>
                  <a:gd name="T0" fmla="*/ 306 w 306"/>
                  <a:gd name="T1" fmla="*/ 122 h 444"/>
                  <a:gd name="T2" fmla="*/ 0 w 306"/>
                  <a:gd name="T3" fmla="*/ 444 h 444"/>
                  <a:gd name="T4" fmla="*/ 0 w 306"/>
                  <a:gd name="T5" fmla="*/ 286 h 444"/>
                  <a:gd name="T6" fmla="*/ 306 w 306"/>
                  <a:gd name="T7" fmla="*/ 0 h 444"/>
                  <a:gd name="T8" fmla="*/ 306 w 306"/>
                  <a:gd name="T9" fmla="*/ 122 h 444"/>
                </a:gdLst>
                <a:ahLst/>
                <a:cxnLst>
                  <a:cxn ang="0">
                    <a:pos x="T0" y="T1"/>
                  </a:cxn>
                  <a:cxn ang="0">
                    <a:pos x="T2" y="T3"/>
                  </a:cxn>
                  <a:cxn ang="0">
                    <a:pos x="T4" y="T5"/>
                  </a:cxn>
                  <a:cxn ang="0">
                    <a:pos x="T6" y="T7"/>
                  </a:cxn>
                  <a:cxn ang="0">
                    <a:pos x="T8" y="T9"/>
                  </a:cxn>
                </a:cxnLst>
                <a:rect l="0" t="0" r="r" b="b"/>
                <a:pathLst>
                  <a:path w="306" h="444">
                    <a:moveTo>
                      <a:pt x="306" y="122"/>
                    </a:moveTo>
                    <a:lnTo>
                      <a:pt x="0" y="444"/>
                    </a:lnTo>
                    <a:lnTo>
                      <a:pt x="0" y="286"/>
                    </a:lnTo>
                    <a:lnTo>
                      <a:pt x="306" y="0"/>
                    </a:lnTo>
                    <a:lnTo>
                      <a:pt x="306" y="122"/>
                    </a:lnTo>
                    <a:close/>
                  </a:path>
                </a:pathLst>
              </a:custGeom>
              <a:gradFill rotWithShape="1">
                <a:gsLst>
                  <a:gs pos="0">
                    <a:schemeClr val="folHlink">
                      <a:gamma/>
                      <a:shade val="46275"/>
                      <a:invGamma/>
                    </a:schemeClr>
                  </a:gs>
                  <a:gs pos="50000">
                    <a:schemeClr val="folHlink"/>
                  </a:gs>
                  <a:gs pos="100000">
                    <a:schemeClr val="folHlink">
                      <a:gamma/>
                      <a:shade val="46275"/>
                      <a:invGamma/>
                    </a:schemeClr>
                  </a:gs>
                </a:gsLst>
                <a:lin ang="2700000" scaled="1"/>
              </a:gradFill>
              <a:ln>
                <a:solidFill>
                  <a:schemeClr val="bg1"/>
                </a:solidFill>
              </a:ln>
              <a:extLst/>
            </p:spPr>
            <p:txBody>
              <a:bodyPr/>
              <a:lstStyle/>
              <a:p>
                <a:pPr>
                  <a:buFont typeface="Arial" charset="0"/>
                  <a:buNone/>
                  <a:defRPr/>
                </a:pPr>
                <a:endParaRPr lang="zh-CN" altLang="en-US">
                  <a:solidFill>
                    <a:schemeClr val="bg1"/>
                  </a:solidFill>
                  <a:latin typeface="Arial" charset="0"/>
                </a:endParaRPr>
              </a:p>
            </p:txBody>
          </p:sp>
          <p:sp>
            <p:nvSpPr>
              <p:cNvPr id="52247" name="Freeform 23"/>
              <p:cNvSpPr>
                <a:spLocks/>
              </p:cNvSpPr>
              <p:nvPr/>
            </p:nvSpPr>
            <p:spPr bwMode="gray">
              <a:xfrm>
                <a:off x="3722" y="3019"/>
                <a:ext cx="364" cy="533"/>
              </a:xfrm>
              <a:custGeom>
                <a:avLst/>
                <a:gdLst>
                  <a:gd name="T0" fmla="*/ 308 w 308"/>
                  <a:gd name="T1" fmla="*/ 122 h 444"/>
                  <a:gd name="T2" fmla="*/ 0 w 308"/>
                  <a:gd name="T3" fmla="*/ 444 h 444"/>
                  <a:gd name="T4" fmla="*/ 0 w 308"/>
                  <a:gd name="T5" fmla="*/ 286 h 444"/>
                  <a:gd name="T6" fmla="*/ 308 w 308"/>
                  <a:gd name="T7" fmla="*/ 0 h 444"/>
                  <a:gd name="T8" fmla="*/ 308 w 308"/>
                  <a:gd name="T9" fmla="*/ 122 h 444"/>
                </a:gdLst>
                <a:ahLst/>
                <a:cxnLst>
                  <a:cxn ang="0">
                    <a:pos x="T0" y="T1"/>
                  </a:cxn>
                  <a:cxn ang="0">
                    <a:pos x="T2" y="T3"/>
                  </a:cxn>
                  <a:cxn ang="0">
                    <a:pos x="T4" y="T5"/>
                  </a:cxn>
                  <a:cxn ang="0">
                    <a:pos x="T6" y="T7"/>
                  </a:cxn>
                  <a:cxn ang="0">
                    <a:pos x="T8" y="T9"/>
                  </a:cxn>
                </a:cxnLst>
                <a:rect l="0" t="0" r="r" b="b"/>
                <a:pathLst>
                  <a:path w="308" h="444">
                    <a:moveTo>
                      <a:pt x="308" y="122"/>
                    </a:moveTo>
                    <a:lnTo>
                      <a:pt x="0" y="444"/>
                    </a:lnTo>
                    <a:lnTo>
                      <a:pt x="0" y="286"/>
                    </a:lnTo>
                    <a:lnTo>
                      <a:pt x="308" y="0"/>
                    </a:lnTo>
                    <a:lnTo>
                      <a:pt x="308" y="122"/>
                    </a:lnTo>
                    <a:close/>
                  </a:path>
                </a:pathLst>
              </a:custGeom>
              <a:gradFill rotWithShape="1">
                <a:gsLst>
                  <a:gs pos="0">
                    <a:schemeClr val="accent1">
                      <a:gamma/>
                      <a:shade val="46275"/>
                      <a:invGamma/>
                    </a:schemeClr>
                  </a:gs>
                  <a:gs pos="50000">
                    <a:schemeClr val="accent1"/>
                  </a:gs>
                  <a:gs pos="100000">
                    <a:schemeClr val="accent1">
                      <a:gamma/>
                      <a:shade val="46275"/>
                      <a:invGamma/>
                    </a:schemeClr>
                  </a:gs>
                </a:gsLst>
                <a:lin ang="2700000" scaled="1"/>
              </a:gradFill>
              <a:ln>
                <a:solidFill>
                  <a:schemeClr val="bg1"/>
                </a:solidFill>
              </a:ln>
              <a:extLst/>
            </p:spPr>
            <p:txBody>
              <a:bodyPr/>
              <a:lstStyle/>
              <a:p>
                <a:pPr>
                  <a:buFont typeface="Arial" charset="0"/>
                  <a:buNone/>
                  <a:defRPr/>
                </a:pPr>
                <a:endParaRPr lang="zh-CN" altLang="en-US">
                  <a:solidFill>
                    <a:schemeClr val="bg1"/>
                  </a:solidFill>
                  <a:latin typeface="Arial" charset="0"/>
                </a:endParaRPr>
              </a:p>
            </p:txBody>
          </p:sp>
          <p:sp>
            <p:nvSpPr>
              <p:cNvPr id="25632" name="Freeform 24"/>
              <p:cNvSpPr>
                <a:spLocks/>
              </p:cNvSpPr>
              <p:nvPr/>
            </p:nvSpPr>
            <p:spPr bwMode="gray">
              <a:xfrm>
                <a:off x="1515" y="3022"/>
                <a:ext cx="2571" cy="340"/>
              </a:xfrm>
              <a:custGeom>
                <a:avLst/>
                <a:gdLst>
                  <a:gd name="T0" fmla="*/ 8265 w 2180"/>
                  <a:gd name="T1" fmla="*/ 1434 h 284"/>
                  <a:gd name="T2" fmla="*/ 0 w 2180"/>
                  <a:gd name="T3" fmla="*/ 1434 h 284"/>
                  <a:gd name="T4" fmla="*/ 1967 w 2180"/>
                  <a:gd name="T5" fmla="*/ 0 h 284"/>
                  <a:gd name="T6" fmla="*/ 9621 w 2180"/>
                  <a:gd name="T7" fmla="*/ 0 h 284"/>
                  <a:gd name="T8" fmla="*/ 8265 w 2180"/>
                  <a:gd name="T9" fmla="*/ 1434 h 284"/>
                  <a:gd name="T10" fmla="*/ 0 60000 65536"/>
                  <a:gd name="T11" fmla="*/ 0 60000 65536"/>
                  <a:gd name="T12" fmla="*/ 0 60000 65536"/>
                  <a:gd name="T13" fmla="*/ 0 60000 65536"/>
                  <a:gd name="T14" fmla="*/ 0 60000 65536"/>
                  <a:gd name="T15" fmla="*/ 0 w 2180"/>
                  <a:gd name="T16" fmla="*/ 0 h 284"/>
                  <a:gd name="T17" fmla="*/ 2180 w 2180"/>
                  <a:gd name="T18" fmla="*/ 284 h 284"/>
                </a:gdLst>
                <a:ahLst/>
                <a:cxnLst>
                  <a:cxn ang="T10">
                    <a:pos x="T0" y="T1"/>
                  </a:cxn>
                  <a:cxn ang="T11">
                    <a:pos x="T2" y="T3"/>
                  </a:cxn>
                  <a:cxn ang="T12">
                    <a:pos x="T4" y="T5"/>
                  </a:cxn>
                  <a:cxn ang="T13">
                    <a:pos x="T6" y="T7"/>
                  </a:cxn>
                  <a:cxn ang="T14">
                    <a:pos x="T8" y="T9"/>
                  </a:cxn>
                </a:cxnLst>
                <a:rect l="T15" t="T16" r="T17" b="T18"/>
                <a:pathLst>
                  <a:path w="2180" h="284">
                    <a:moveTo>
                      <a:pt x="1872" y="284"/>
                    </a:moveTo>
                    <a:lnTo>
                      <a:pt x="0" y="284"/>
                    </a:lnTo>
                    <a:lnTo>
                      <a:pt x="446" y="0"/>
                    </a:lnTo>
                    <a:lnTo>
                      <a:pt x="2180" y="0"/>
                    </a:lnTo>
                    <a:lnTo>
                      <a:pt x="1872" y="284"/>
                    </a:lnTo>
                    <a:close/>
                  </a:path>
                </a:pathLst>
              </a:custGeom>
              <a:solidFill>
                <a:schemeClr val="accent1"/>
              </a:solidFill>
              <a:ln w="9525">
                <a:solidFill>
                  <a:schemeClr val="bg1"/>
                </a:solidFill>
                <a:round/>
                <a:headEnd/>
                <a:tailEnd/>
              </a:ln>
            </p:spPr>
            <p:txBody>
              <a:bodyPr/>
              <a:lstStyle/>
              <a:p>
                <a:endParaRPr lang="zh-CN" altLang="en-US"/>
              </a:p>
            </p:txBody>
          </p:sp>
          <p:sp>
            <p:nvSpPr>
              <p:cNvPr id="25633" name="Freeform 25"/>
              <p:cNvSpPr>
                <a:spLocks/>
              </p:cNvSpPr>
              <p:nvPr/>
            </p:nvSpPr>
            <p:spPr bwMode="gray">
              <a:xfrm>
                <a:off x="1888" y="1543"/>
                <a:ext cx="1158" cy="1715"/>
              </a:xfrm>
              <a:custGeom>
                <a:avLst/>
                <a:gdLst>
                  <a:gd name="T0" fmla="*/ 1 w 1824"/>
                  <a:gd name="T1" fmla="*/ 49 h 2648"/>
                  <a:gd name="T2" fmla="*/ 1 w 1824"/>
                  <a:gd name="T3" fmla="*/ 43 h 2648"/>
                  <a:gd name="T4" fmla="*/ 2 w 1824"/>
                  <a:gd name="T5" fmla="*/ 36 h 2648"/>
                  <a:gd name="T6" fmla="*/ 4 w 1824"/>
                  <a:gd name="T7" fmla="*/ 30 h 2648"/>
                  <a:gd name="T8" fmla="*/ 5 w 1824"/>
                  <a:gd name="T9" fmla="*/ 25 h 2648"/>
                  <a:gd name="T10" fmla="*/ 7 w 1824"/>
                  <a:gd name="T11" fmla="*/ 21 h 2648"/>
                  <a:gd name="T12" fmla="*/ 10 w 1824"/>
                  <a:gd name="T13" fmla="*/ 17 h 2648"/>
                  <a:gd name="T14" fmla="*/ 11 w 1824"/>
                  <a:gd name="T15" fmla="*/ 14 h 2648"/>
                  <a:gd name="T16" fmla="*/ 13 w 1824"/>
                  <a:gd name="T17" fmla="*/ 10 h 2648"/>
                  <a:gd name="T18" fmla="*/ 15 w 1824"/>
                  <a:gd name="T19" fmla="*/ 8 h 2648"/>
                  <a:gd name="T20" fmla="*/ 17 w 1824"/>
                  <a:gd name="T21" fmla="*/ 6 h 2648"/>
                  <a:gd name="T22" fmla="*/ 18 w 1824"/>
                  <a:gd name="T23" fmla="*/ 5 h 2648"/>
                  <a:gd name="T24" fmla="*/ 19 w 1824"/>
                  <a:gd name="T25" fmla="*/ 4 h 2648"/>
                  <a:gd name="T26" fmla="*/ 20 w 1824"/>
                  <a:gd name="T27" fmla="*/ 3 h 2648"/>
                  <a:gd name="T28" fmla="*/ 20 w 1824"/>
                  <a:gd name="T29" fmla="*/ 3 h 2648"/>
                  <a:gd name="T30" fmla="*/ 29 w 1824"/>
                  <a:gd name="T31" fmla="*/ 1 h 2648"/>
                  <a:gd name="T32" fmla="*/ 26 w 1824"/>
                  <a:gd name="T33" fmla="*/ 6 h 2648"/>
                  <a:gd name="T34" fmla="*/ 26 w 1824"/>
                  <a:gd name="T35" fmla="*/ 6 h 2648"/>
                  <a:gd name="T36" fmla="*/ 25 w 1824"/>
                  <a:gd name="T37" fmla="*/ 7 h 2648"/>
                  <a:gd name="T38" fmla="*/ 24 w 1824"/>
                  <a:gd name="T39" fmla="*/ 7 h 2648"/>
                  <a:gd name="T40" fmla="*/ 23 w 1824"/>
                  <a:gd name="T41" fmla="*/ 8 h 2648"/>
                  <a:gd name="T42" fmla="*/ 22 w 1824"/>
                  <a:gd name="T43" fmla="*/ 9 h 2648"/>
                  <a:gd name="T44" fmla="*/ 19 w 1824"/>
                  <a:gd name="T45" fmla="*/ 11 h 2648"/>
                  <a:gd name="T46" fmla="*/ 17 w 1824"/>
                  <a:gd name="T47" fmla="*/ 12 h 2648"/>
                  <a:gd name="T48" fmla="*/ 15 w 1824"/>
                  <a:gd name="T49" fmla="*/ 15 h 2648"/>
                  <a:gd name="T50" fmla="*/ 13 w 1824"/>
                  <a:gd name="T51" fmla="*/ 18 h 2648"/>
                  <a:gd name="T52" fmla="*/ 11 w 1824"/>
                  <a:gd name="T53" fmla="*/ 21 h 2648"/>
                  <a:gd name="T54" fmla="*/ 8 w 1824"/>
                  <a:gd name="T55" fmla="*/ 26 h 2648"/>
                  <a:gd name="T56" fmla="*/ 6 w 1824"/>
                  <a:gd name="T57" fmla="*/ 30 h 2648"/>
                  <a:gd name="T58" fmla="*/ 4 w 1824"/>
                  <a:gd name="T59" fmla="*/ 36 h 2648"/>
                  <a:gd name="T60" fmla="*/ 3 w 1824"/>
                  <a:gd name="T61" fmla="*/ 42 h 2648"/>
                  <a:gd name="T62" fmla="*/ 1 w 1824"/>
                  <a:gd name="T63" fmla="*/ 49 h 26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4"/>
                  <a:gd name="T97" fmla="*/ 0 h 2648"/>
                  <a:gd name="T98" fmla="*/ 1824 w 1824"/>
                  <a:gd name="T99" fmla="*/ 2648 h 26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gradFill rotWithShape="1">
                <a:gsLst>
                  <a:gs pos="0">
                    <a:srgbClr val="D11364"/>
                  </a:gs>
                  <a:gs pos="100000">
                    <a:srgbClr val="61092E"/>
                  </a:gs>
                </a:gsLst>
                <a:lin ang="5400000" scaled="1"/>
              </a:gradFill>
              <a:ln w="9525">
                <a:noFill/>
                <a:round/>
                <a:headEnd/>
                <a:tailEnd/>
              </a:ln>
            </p:spPr>
            <p:txBody>
              <a:bodyPr/>
              <a:lstStyle/>
              <a:p>
                <a:endParaRPr lang="zh-CN" altLang="en-US"/>
              </a:p>
            </p:txBody>
          </p:sp>
          <p:sp>
            <p:nvSpPr>
              <p:cNvPr id="52250" name="Rectangle 26"/>
              <p:cNvSpPr>
                <a:spLocks noChangeArrowheads="1"/>
              </p:cNvSpPr>
              <p:nvPr/>
            </p:nvSpPr>
            <p:spPr bwMode="gray">
              <a:xfrm>
                <a:off x="3083" y="1787"/>
                <a:ext cx="1741" cy="192"/>
              </a:xfrm>
              <a:prstGeom prst="rect">
                <a:avLst/>
              </a:prstGeom>
              <a:gradFill rotWithShape="1">
                <a:gsLst>
                  <a:gs pos="0">
                    <a:schemeClr val="accent2">
                      <a:gamma/>
                      <a:shade val="72549"/>
                      <a:invGamma/>
                    </a:schemeClr>
                  </a:gs>
                  <a:gs pos="50000">
                    <a:schemeClr val="accent2"/>
                  </a:gs>
                  <a:gs pos="100000">
                    <a:schemeClr val="accent2">
                      <a:gamma/>
                      <a:shade val="72549"/>
                      <a:invGamma/>
                    </a:schemeClr>
                  </a:gs>
                </a:gsLst>
                <a:lin ang="2700000" scaled="1"/>
              </a:gradFill>
              <a:ln>
                <a:solidFill>
                  <a:schemeClr val="bg1"/>
                </a:solidFill>
              </a:ln>
              <a:effectLst/>
              <a:extLst/>
            </p:spPr>
            <p:txBody>
              <a:bodyPr wrap="none" anchor="ctr"/>
              <a:lstStyle/>
              <a:p>
                <a:pPr algn="ctr" eaLnBrk="0" hangingPunct="0">
                  <a:buFont typeface="Arial" charset="0"/>
                  <a:buNone/>
                  <a:defRPr/>
                </a:pPr>
                <a:r>
                  <a:rPr kumimoji="1" lang="zh-CN" altLang="en-US" b="1">
                    <a:solidFill>
                      <a:schemeClr val="bg1"/>
                    </a:solidFill>
                    <a:latin typeface="Arial" charset="0"/>
                  </a:rPr>
                  <a:t>第四代化妆品</a:t>
                </a:r>
              </a:p>
            </p:txBody>
          </p:sp>
          <p:sp>
            <p:nvSpPr>
              <p:cNvPr id="52251" name="Rectangle 27"/>
              <p:cNvSpPr>
                <a:spLocks noChangeArrowheads="1"/>
              </p:cNvSpPr>
              <p:nvPr/>
            </p:nvSpPr>
            <p:spPr bwMode="gray">
              <a:xfrm>
                <a:off x="2556" y="2310"/>
                <a:ext cx="1900" cy="188"/>
              </a:xfrm>
              <a:prstGeom prst="rect">
                <a:avLst/>
              </a:prstGeom>
              <a:gradFill rotWithShape="1">
                <a:gsLst>
                  <a:gs pos="0">
                    <a:schemeClr val="hlink">
                      <a:gamma/>
                      <a:shade val="72549"/>
                      <a:invGamma/>
                    </a:schemeClr>
                  </a:gs>
                  <a:gs pos="50000">
                    <a:schemeClr val="hlink"/>
                  </a:gs>
                  <a:gs pos="100000">
                    <a:schemeClr val="hlink">
                      <a:gamma/>
                      <a:shade val="72549"/>
                      <a:invGamma/>
                    </a:schemeClr>
                  </a:gs>
                </a:gsLst>
                <a:lin ang="2700000" scaled="1"/>
              </a:gradFill>
              <a:ln>
                <a:solidFill>
                  <a:schemeClr val="bg1"/>
                </a:solidFill>
              </a:ln>
              <a:effectLst/>
              <a:extLst/>
            </p:spPr>
            <p:txBody>
              <a:bodyPr wrap="none" anchor="ctr"/>
              <a:lstStyle/>
              <a:p>
                <a:pPr algn="ctr" eaLnBrk="0" hangingPunct="0">
                  <a:buFont typeface="Arial" charset="0"/>
                  <a:buNone/>
                  <a:defRPr/>
                </a:pPr>
                <a:r>
                  <a:rPr kumimoji="1" lang="zh-CN" altLang="en-US" b="1">
                    <a:solidFill>
                      <a:schemeClr val="bg1"/>
                    </a:solidFill>
                    <a:latin typeface="Arial" charset="0"/>
                  </a:rPr>
                  <a:t>第三代化妆品</a:t>
                </a:r>
              </a:p>
            </p:txBody>
          </p:sp>
          <p:sp>
            <p:nvSpPr>
              <p:cNvPr id="25636" name="Freeform 28"/>
              <p:cNvSpPr>
                <a:spLocks/>
              </p:cNvSpPr>
              <p:nvPr/>
            </p:nvSpPr>
            <p:spPr bwMode="gray">
              <a:xfrm>
                <a:off x="2036" y="2494"/>
                <a:ext cx="2415" cy="343"/>
              </a:xfrm>
              <a:custGeom>
                <a:avLst/>
                <a:gdLst>
                  <a:gd name="T0" fmla="*/ 7680 w 2048"/>
                  <a:gd name="T1" fmla="*/ 1466 h 286"/>
                  <a:gd name="T2" fmla="*/ 0 w 2048"/>
                  <a:gd name="T3" fmla="*/ 1466 h 286"/>
                  <a:gd name="T4" fmla="*/ 1965 w 2048"/>
                  <a:gd name="T5" fmla="*/ 0 h 286"/>
                  <a:gd name="T6" fmla="*/ 9030 w 2048"/>
                  <a:gd name="T7" fmla="*/ 0 h 286"/>
                  <a:gd name="T8" fmla="*/ 7680 w 2048"/>
                  <a:gd name="T9" fmla="*/ 1466 h 286"/>
                  <a:gd name="T10" fmla="*/ 0 60000 65536"/>
                  <a:gd name="T11" fmla="*/ 0 60000 65536"/>
                  <a:gd name="T12" fmla="*/ 0 60000 65536"/>
                  <a:gd name="T13" fmla="*/ 0 60000 65536"/>
                  <a:gd name="T14" fmla="*/ 0 60000 65536"/>
                  <a:gd name="T15" fmla="*/ 0 w 2048"/>
                  <a:gd name="T16" fmla="*/ 0 h 286"/>
                  <a:gd name="T17" fmla="*/ 2048 w 2048"/>
                  <a:gd name="T18" fmla="*/ 286 h 286"/>
                </a:gdLst>
                <a:ahLst/>
                <a:cxnLst>
                  <a:cxn ang="T10">
                    <a:pos x="T0" y="T1"/>
                  </a:cxn>
                  <a:cxn ang="T11">
                    <a:pos x="T2" y="T3"/>
                  </a:cxn>
                  <a:cxn ang="T12">
                    <a:pos x="T4" y="T5"/>
                  </a:cxn>
                  <a:cxn ang="T13">
                    <a:pos x="T6" y="T7"/>
                  </a:cxn>
                  <a:cxn ang="T14">
                    <a:pos x="T8" y="T9"/>
                  </a:cxn>
                </a:cxnLst>
                <a:rect l="T15" t="T16" r="T17" b="T18"/>
                <a:pathLst>
                  <a:path w="2048" h="286">
                    <a:moveTo>
                      <a:pt x="1742" y="286"/>
                    </a:moveTo>
                    <a:lnTo>
                      <a:pt x="0" y="286"/>
                    </a:lnTo>
                    <a:lnTo>
                      <a:pt x="446" y="0"/>
                    </a:lnTo>
                    <a:lnTo>
                      <a:pt x="2048" y="0"/>
                    </a:lnTo>
                    <a:lnTo>
                      <a:pt x="1742" y="286"/>
                    </a:lnTo>
                    <a:close/>
                  </a:path>
                </a:pathLst>
              </a:custGeom>
              <a:solidFill>
                <a:schemeClr val="folHlink"/>
              </a:solidFill>
              <a:ln w="9525">
                <a:solidFill>
                  <a:schemeClr val="bg1"/>
                </a:solidFill>
                <a:round/>
                <a:headEnd/>
                <a:tailEnd/>
              </a:ln>
            </p:spPr>
            <p:txBody>
              <a:bodyPr/>
              <a:lstStyle/>
              <a:p>
                <a:endParaRPr lang="zh-CN" altLang="en-US"/>
              </a:p>
            </p:txBody>
          </p:sp>
          <p:sp>
            <p:nvSpPr>
              <p:cNvPr id="52253" name="Rectangle 29"/>
              <p:cNvSpPr>
                <a:spLocks noChangeArrowheads="1"/>
              </p:cNvSpPr>
              <p:nvPr/>
            </p:nvSpPr>
            <p:spPr bwMode="gray">
              <a:xfrm>
                <a:off x="2039" y="2836"/>
                <a:ext cx="2056" cy="188"/>
              </a:xfrm>
              <a:prstGeom prst="rect">
                <a:avLst/>
              </a:prstGeom>
              <a:gradFill rotWithShape="1">
                <a:gsLst>
                  <a:gs pos="0">
                    <a:schemeClr val="folHlink">
                      <a:gamma/>
                      <a:shade val="72549"/>
                      <a:invGamma/>
                    </a:schemeClr>
                  </a:gs>
                  <a:gs pos="50000">
                    <a:schemeClr val="folHlink"/>
                  </a:gs>
                  <a:gs pos="100000">
                    <a:schemeClr val="folHlink">
                      <a:gamma/>
                      <a:shade val="72549"/>
                      <a:invGamma/>
                    </a:schemeClr>
                  </a:gs>
                </a:gsLst>
                <a:lin ang="2700000" scaled="1"/>
              </a:gradFill>
              <a:ln>
                <a:solidFill>
                  <a:schemeClr val="bg1"/>
                </a:solidFill>
              </a:ln>
              <a:effectLst/>
              <a:extLst/>
            </p:spPr>
            <p:txBody>
              <a:bodyPr wrap="none" anchor="ctr"/>
              <a:lstStyle/>
              <a:p>
                <a:pPr algn="ctr" eaLnBrk="0" hangingPunct="0">
                  <a:buFont typeface="Arial" charset="0"/>
                  <a:buNone/>
                  <a:defRPr/>
                </a:pPr>
                <a:r>
                  <a:rPr kumimoji="1" lang="zh-CN" altLang="en-US" b="1">
                    <a:solidFill>
                      <a:schemeClr val="bg1"/>
                    </a:solidFill>
                    <a:latin typeface="Arial" charset="0"/>
                  </a:rPr>
                  <a:t>第二代化妆品</a:t>
                </a:r>
              </a:p>
            </p:txBody>
          </p:sp>
          <p:sp>
            <p:nvSpPr>
              <p:cNvPr id="52254" name="Rectangle 30"/>
              <p:cNvSpPr>
                <a:spLocks noChangeArrowheads="1"/>
              </p:cNvSpPr>
              <p:nvPr/>
            </p:nvSpPr>
            <p:spPr bwMode="gray">
              <a:xfrm>
                <a:off x="1514" y="3363"/>
                <a:ext cx="2212" cy="187"/>
              </a:xfrm>
              <a:prstGeom prst="rect">
                <a:avLst/>
              </a:prstGeom>
              <a:gradFill rotWithShape="1">
                <a:gsLst>
                  <a:gs pos="0">
                    <a:schemeClr val="accent1">
                      <a:gamma/>
                      <a:shade val="72549"/>
                      <a:invGamma/>
                    </a:schemeClr>
                  </a:gs>
                  <a:gs pos="50000">
                    <a:schemeClr val="accent1"/>
                  </a:gs>
                  <a:gs pos="100000">
                    <a:schemeClr val="accent1">
                      <a:gamma/>
                      <a:shade val="72549"/>
                      <a:invGamma/>
                    </a:schemeClr>
                  </a:gs>
                </a:gsLst>
                <a:lin ang="2700000" scaled="1"/>
              </a:gradFill>
              <a:ln>
                <a:solidFill>
                  <a:schemeClr val="bg1"/>
                </a:solidFill>
              </a:ln>
              <a:effectLst/>
              <a:extLst/>
            </p:spPr>
            <p:txBody>
              <a:bodyPr wrap="none" anchor="ctr"/>
              <a:lstStyle/>
              <a:p>
                <a:pPr algn="ctr" eaLnBrk="0" hangingPunct="0">
                  <a:buFont typeface="Arial" charset="0"/>
                  <a:buNone/>
                  <a:defRPr/>
                </a:pPr>
                <a:r>
                  <a:rPr kumimoji="1" lang="zh-CN" altLang="en-US" b="1">
                    <a:solidFill>
                      <a:schemeClr val="bg1"/>
                    </a:solidFill>
                    <a:latin typeface="Arial" charset="0"/>
                  </a:rPr>
                  <a:t>第一代化妆品</a:t>
                </a:r>
              </a:p>
            </p:txBody>
          </p:sp>
        </p:grpSp>
      </p:grpSp>
      <p:grpSp>
        <p:nvGrpSpPr>
          <p:cNvPr id="25604" name="组合 1"/>
          <p:cNvGrpSpPr>
            <a:grpSpLocks/>
          </p:cNvGrpSpPr>
          <p:nvPr/>
        </p:nvGrpSpPr>
        <p:grpSpPr bwMode="auto">
          <a:xfrm>
            <a:off x="6272213" y="163513"/>
            <a:ext cx="5657850" cy="2025650"/>
            <a:chOff x="0" y="0"/>
            <a:chExt cx="5657712" cy="2026080"/>
          </a:xfrm>
        </p:grpSpPr>
        <p:grpSp>
          <p:nvGrpSpPr>
            <p:cNvPr id="25606" name="组合 39"/>
            <p:cNvGrpSpPr>
              <a:grpSpLocks/>
            </p:cNvGrpSpPr>
            <p:nvPr/>
          </p:nvGrpSpPr>
          <p:grpSpPr bwMode="auto">
            <a:xfrm>
              <a:off x="0" y="0"/>
              <a:ext cx="5657712" cy="995624"/>
              <a:chOff x="0" y="0"/>
              <a:chExt cx="5657712" cy="995624"/>
            </a:xfrm>
          </p:grpSpPr>
          <p:cxnSp>
            <p:nvCxnSpPr>
              <p:cNvPr id="2560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560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561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561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560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40" name="文本框 6"/>
          <p:cNvSpPr txBox="1">
            <a:spLocks noChangeArrowheads="1"/>
          </p:cNvSpPr>
          <p:nvPr/>
        </p:nvSpPr>
        <p:spPr bwMode="auto">
          <a:xfrm>
            <a:off x="612775" y="350838"/>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Part.1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定义与特性</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文本框 5"/>
          <p:cNvSpPr txBox="1">
            <a:spLocks noChangeArrowheads="1"/>
          </p:cNvSpPr>
          <p:nvPr/>
        </p:nvSpPr>
        <p:spPr bwMode="auto">
          <a:xfrm>
            <a:off x="3368675" y="2830513"/>
            <a:ext cx="5418138" cy="522287"/>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定义与特性</a:t>
            </a:r>
          </a:p>
        </p:txBody>
      </p:sp>
      <p:sp>
        <p:nvSpPr>
          <p:cNvPr id="26627" name="文本框 5"/>
          <p:cNvSpPr txBox="1">
            <a:spLocks noChangeArrowheads="1"/>
          </p:cNvSpPr>
          <p:nvPr/>
        </p:nvSpPr>
        <p:spPr bwMode="auto">
          <a:xfrm>
            <a:off x="3698875" y="3671888"/>
            <a:ext cx="5418138" cy="523875"/>
          </a:xfrm>
          <a:prstGeom prst="rect">
            <a:avLst/>
          </a:prstGeom>
          <a:noFill/>
          <a:ln w="9525">
            <a:noFill/>
            <a:miter lim="800000"/>
            <a:headEnd/>
            <a:tailEnd/>
          </a:ln>
        </p:spPr>
        <p:txBody>
          <a:bodyPr>
            <a:spAutoFit/>
          </a:bodyPr>
          <a:lstStyle/>
          <a:p>
            <a:r>
              <a:rPr lang="zh-CN" altLang="en-US" sz="2800">
                <a:solidFill>
                  <a:srgbClr val="FF0000"/>
                </a:solidFill>
                <a:latin typeface="方正姚体" pitchFamily="2" charset="-122"/>
                <a:ea typeface="方正姚体" pitchFamily="2" charset="-122"/>
              </a:rPr>
              <a:t>原料基础知识</a:t>
            </a:r>
          </a:p>
        </p:txBody>
      </p:sp>
      <p:sp>
        <p:nvSpPr>
          <p:cNvPr id="26628" name="文本框 5"/>
          <p:cNvSpPr txBox="1">
            <a:spLocks noChangeArrowheads="1"/>
          </p:cNvSpPr>
          <p:nvPr/>
        </p:nvSpPr>
        <p:spPr bwMode="auto">
          <a:xfrm>
            <a:off x="4044950" y="4556125"/>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化妆品的分类和特点</a:t>
            </a:r>
          </a:p>
        </p:txBody>
      </p:sp>
      <p:sp>
        <p:nvSpPr>
          <p:cNvPr id="26629" name="文本框 1"/>
          <p:cNvSpPr txBox="1">
            <a:spLocks noChangeArrowheads="1"/>
          </p:cNvSpPr>
          <p:nvPr/>
        </p:nvSpPr>
        <p:spPr bwMode="auto">
          <a:xfrm>
            <a:off x="2695575" y="1235075"/>
            <a:ext cx="3390900" cy="1200150"/>
          </a:xfrm>
          <a:prstGeom prst="rect">
            <a:avLst/>
          </a:prstGeom>
          <a:noFill/>
          <a:ln w="9525">
            <a:noFill/>
            <a:miter lim="800000"/>
            <a:headEnd/>
            <a:tailEnd/>
          </a:ln>
        </p:spPr>
        <p:txBody>
          <a:bodyPr wrap="none">
            <a:spAutoFit/>
          </a:bodyPr>
          <a:lstStyle/>
          <a:p>
            <a:pPr eaLnBrk="0" hangingPunct="0"/>
            <a:r>
              <a:rPr lang="en-US" altLang="zh-CN" sz="7200" b="1">
                <a:solidFill>
                  <a:schemeClr val="bg1"/>
                </a:solidFill>
                <a:latin typeface="Avanti" pitchFamily="2" charset="0"/>
                <a:cs typeface="Aharoni" pitchFamily="2" charset="-79"/>
              </a:rPr>
              <a:t>ontents</a:t>
            </a:r>
            <a:endParaRPr lang="zh-CN" altLang="en-US" sz="7200" b="1">
              <a:solidFill>
                <a:schemeClr val="bg1"/>
              </a:solidFill>
              <a:latin typeface="Avanti" pitchFamily="2" charset="0"/>
              <a:cs typeface="Aharoni" pitchFamily="2" charset="-79"/>
            </a:endParaRPr>
          </a:p>
        </p:txBody>
      </p:sp>
      <p:sp>
        <p:nvSpPr>
          <p:cNvPr id="26630" name="任意多边形 8"/>
          <p:cNvSpPr>
            <a:spLocks noChangeArrowheads="1"/>
          </p:cNvSpPr>
          <p:nvPr/>
        </p:nvSpPr>
        <p:spPr bwMode="auto">
          <a:xfrm>
            <a:off x="-2454275" y="-39688"/>
            <a:ext cx="6845300" cy="6897688"/>
          </a:xfrm>
          <a:custGeom>
            <a:avLst/>
            <a:gdLst>
              <a:gd name="T0" fmla="*/ 4474237 w 6845300"/>
              <a:gd name="T1" fmla="*/ 1271935 h 6897688"/>
              <a:gd name="T2" fmla="*/ 4205077 w 6845300"/>
              <a:gd name="T3" fmla="*/ 1342677 h 6897688"/>
              <a:gd name="T4" fmla="*/ 4010680 w 6845300"/>
              <a:gd name="T5" fmla="*/ 1535077 h 6897688"/>
              <a:gd name="T6" fmla="*/ 3939460 w 6845300"/>
              <a:gd name="T7" fmla="*/ 1801755 h 6897688"/>
              <a:gd name="T8" fmla="*/ 4010670 w 6845300"/>
              <a:gd name="T9" fmla="*/ 2070722 h 6897688"/>
              <a:gd name="T10" fmla="*/ 4205221 w 6845300"/>
              <a:gd name="T11" fmla="*/ 2264774 h 6897688"/>
              <a:gd name="T12" fmla="*/ 4475641 w 6845300"/>
              <a:gd name="T13" fmla="*/ 2335754 h 6897688"/>
              <a:gd name="T14" fmla="*/ 4839369 w 6845300"/>
              <a:gd name="T15" fmla="*/ 2195316 h 6897688"/>
              <a:gd name="T16" fmla="*/ 4895213 w 6845300"/>
              <a:gd name="T17" fmla="*/ 2136032 h 6897688"/>
              <a:gd name="T18" fmla="*/ 4953213 w 6845300"/>
              <a:gd name="T19" fmla="*/ 2029050 h 6897688"/>
              <a:gd name="T20" fmla="*/ 4820369 w 6845300"/>
              <a:gd name="T21" fmla="*/ 2029050 h 6897688"/>
              <a:gd name="T22" fmla="*/ 4741505 w 6845300"/>
              <a:gd name="T23" fmla="*/ 2116414 h 6897688"/>
              <a:gd name="T24" fmla="*/ 4680233 w 6845300"/>
              <a:gd name="T25" fmla="*/ 2165174 h 6897688"/>
              <a:gd name="T26" fmla="*/ 4479741 w 6845300"/>
              <a:gd name="T27" fmla="*/ 2211938 h 6897688"/>
              <a:gd name="T28" fmla="*/ 4275753 w 6845300"/>
              <a:gd name="T29" fmla="*/ 2156000 h 6897688"/>
              <a:gd name="T30" fmla="*/ 4127596 w 6845300"/>
              <a:gd name="T31" fmla="*/ 2026793 h 6897688"/>
              <a:gd name="T32" fmla="*/ 4068970 w 6845300"/>
              <a:gd name="T33" fmla="*/ 1801755 h 6897688"/>
              <a:gd name="T34" fmla="*/ 4124422 w 6845300"/>
              <a:gd name="T35" fmla="*/ 1600359 h 6897688"/>
              <a:gd name="T36" fmla="*/ 4274121 w 6845300"/>
              <a:gd name="T37" fmla="*/ 1451499 h 6897688"/>
              <a:gd name="T38" fmla="*/ 4475561 w 6845300"/>
              <a:gd name="T39" fmla="*/ 1395751 h 6897688"/>
              <a:gd name="T40" fmla="*/ 4611173 w 6845300"/>
              <a:gd name="T41" fmla="*/ 1418099 h 6897688"/>
              <a:gd name="T42" fmla="*/ 4734833 w 6845300"/>
              <a:gd name="T43" fmla="*/ 1484599 h 6897688"/>
              <a:gd name="T44" fmla="*/ 4816409 w 6845300"/>
              <a:gd name="T45" fmla="*/ 1572936 h 6897688"/>
              <a:gd name="T46" fmla="*/ 4950421 w 6845300"/>
              <a:gd name="T47" fmla="*/ 1572936 h 6897688"/>
              <a:gd name="T48" fmla="*/ 4901569 w 6845300"/>
              <a:gd name="T49" fmla="*/ 1475226 h 6897688"/>
              <a:gd name="T50" fmla="*/ 4767165 w 6845300"/>
              <a:gd name="T51" fmla="*/ 1355257 h 6897688"/>
              <a:gd name="T52" fmla="*/ 4474237 w 6845300"/>
              <a:gd name="T53" fmla="*/ 1271935 h 6897688"/>
              <a:gd name="T54" fmla="*/ 2374976 w 6845300"/>
              <a:gd name="T55" fmla="*/ 0 h 6897688"/>
              <a:gd name="T56" fmla="*/ 4470321 w 6845300"/>
              <a:gd name="T57" fmla="*/ 0 h 6897688"/>
              <a:gd name="T58" fmla="*/ 6845300 w 6845300"/>
              <a:gd name="T59" fmla="*/ 6897688 h 6897688"/>
              <a:gd name="T60" fmla="*/ 0 w 6845300"/>
              <a:gd name="T61" fmla="*/ 6897688 h 6897688"/>
              <a:gd name="T62" fmla="*/ 2374976 w 6845300"/>
              <a:gd name="T63" fmla="*/ 0 h 68976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45300"/>
              <a:gd name="T97" fmla="*/ 0 h 6897688"/>
              <a:gd name="T98" fmla="*/ 6845300 w 6845300"/>
              <a:gd name="T99" fmla="*/ 6897688 h 68976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45300" h="6897688">
                <a:moveTo>
                  <a:pt x="4474239" y="1271935"/>
                </a:moveTo>
                <a:cubicBezTo>
                  <a:pt x="4376915" y="1271935"/>
                  <a:pt x="4287194" y="1295516"/>
                  <a:pt x="4205077" y="1342677"/>
                </a:cubicBezTo>
                <a:cubicBezTo>
                  <a:pt x="4122959" y="1389838"/>
                  <a:pt x="4058161" y="1453971"/>
                  <a:pt x="4010681" y="1535077"/>
                </a:cubicBezTo>
                <a:cubicBezTo>
                  <a:pt x="3963201" y="1616183"/>
                  <a:pt x="3939461" y="1705075"/>
                  <a:pt x="3939461" y="1801755"/>
                </a:cubicBezTo>
                <a:cubicBezTo>
                  <a:pt x="3939461" y="1899019"/>
                  <a:pt x="3963197" y="1988675"/>
                  <a:pt x="4010670" y="2070722"/>
                </a:cubicBezTo>
                <a:cubicBezTo>
                  <a:pt x="4058142" y="2152770"/>
                  <a:pt x="4122993" y="2217453"/>
                  <a:pt x="4205221" y="2264774"/>
                </a:cubicBezTo>
                <a:cubicBezTo>
                  <a:pt x="4287450" y="2312094"/>
                  <a:pt x="4377590" y="2335754"/>
                  <a:pt x="4475640" y="2335754"/>
                </a:cubicBezTo>
                <a:cubicBezTo>
                  <a:pt x="4610174" y="2335754"/>
                  <a:pt x="4731418" y="2288942"/>
                  <a:pt x="4839371" y="2195316"/>
                </a:cubicBezTo>
                <a:cubicBezTo>
                  <a:pt x="4860770" y="2175585"/>
                  <a:pt x="4879385" y="2155823"/>
                  <a:pt x="4895214" y="2136032"/>
                </a:cubicBezTo>
                <a:cubicBezTo>
                  <a:pt x="4911043" y="2116241"/>
                  <a:pt x="4930376" y="2080581"/>
                  <a:pt x="4953213" y="2029050"/>
                </a:cubicBezTo>
                <a:lnTo>
                  <a:pt x="4820369" y="2029050"/>
                </a:lnTo>
                <a:cubicBezTo>
                  <a:pt x="4787666" y="2070322"/>
                  <a:pt x="4761378" y="2099443"/>
                  <a:pt x="4741506" y="2116414"/>
                </a:cubicBezTo>
                <a:cubicBezTo>
                  <a:pt x="4721633" y="2133384"/>
                  <a:pt x="4701209" y="2149638"/>
                  <a:pt x="4680232" y="2165174"/>
                </a:cubicBezTo>
                <a:cubicBezTo>
                  <a:pt x="4609459" y="2196350"/>
                  <a:pt x="4542629" y="2211939"/>
                  <a:pt x="4479743" y="2211939"/>
                </a:cubicBezTo>
                <a:cubicBezTo>
                  <a:pt x="4407094" y="2211939"/>
                  <a:pt x="4339097" y="2193293"/>
                  <a:pt x="4275752" y="2156001"/>
                </a:cubicBezTo>
                <a:cubicBezTo>
                  <a:pt x="4213021" y="2118799"/>
                  <a:pt x="4163636" y="2075729"/>
                  <a:pt x="4127597" y="2026793"/>
                </a:cubicBezTo>
                <a:cubicBezTo>
                  <a:pt x="4088512" y="1949564"/>
                  <a:pt x="4068970" y="1874551"/>
                  <a:pt x="4068970" y="1801755"/>
                </a:cubicBezTo>
                <a:cubicBezTo>
                  <a:pt x="4068970" y="1729566"/>
                  <a:pt x="4087454" y="1662434"/>
                  <a:pt x="4124423" y="1600359"/>
                </a:cubicBezTo>
                <a:cubicBezTo>
                  <a:pt x="4161392" y="1538285"/>
                  <a:pt x="4211292" y="1488665"/>
                  <a:pt x="4274123" y="1451499"/>
                </a:cubicBezTo>
                <a:cubicBezTo>
                  <a:pt x="4336953" y="1414334"/>
                  <a:pt x="4404100" y="1395751"/>
                  <a:pt x="4475562" y="1395751"/>
                </a:cubicBezTo>
                <a:cubicBezTo>
                  <a:pt x="4521237" y="1395751"/>
                  <a:pt x="4566441" y="1403200"/>
                  <a:pt x="4611175" y="1418099"/>
                </a:cubicBezTo>
                <a:cubicBezTo>
                  <a:pt x="4656094" y="1433369"/>
                  <a:pt x="4697314" y="1455535"/>
                  <a:pt x="4734835" y="1484599"/>
                </a:cubicBezTo>
                <a:cubicBezTo>
                  <a:pt x="4758413" y="1502278"/>
                  <a:pt x="4785606" y="1531723"/>
                  <a:pt x="4816411" y="1572936"/>
                </a:cubicBezTo>
                <a:lnTo>
                  <a:pt x="4950423" y="1572936"/>
                </a:lnTo>
                <a:cubicBezTo>
                  <a:pt x="4934931" y="1528766"/>
                  <a:pt x="4918646" y="1496196"/>
                  <a:pt x="4901568" y="1475226"/>
                </a:cubicBezTo>
                <a:cubicBezTo>
                  <a:pt x="4867271" y="1432413"/>
                  <a:pt x="4822471" y="1392423"/>
                  <a:pt x="4767167" y="1355257"/>
                </a:cubicBezTo>
                <a:cubicBezTo>
                  <a:pt x="4679502" y="1299709"/>
                  <a:pt x="4581859" y="1271935"/>
                  <a:pt x="4474239" y="1271935"/>
                </a:cubicBezTo>
                <a:close/>
                <a:moveTo>
                  <a:pt x="2374977" y="0"/>
                </a:moveTo>
                <a:lnTo>
                  <a:pt x="4470323" y="0"/>
                </a:lnTo>
                <a:lnTo>
                  <a:pt x="6845300" y="6897688"/>
                </a:lnTo>
                <a:lnTo>
                  <a:pt x="0" y="6897688"/>
                </a:lnTo>
                <a:lnTo>
                  <a:pt x="2374977" y="0"/>
                </a:lnTo>
                <a:close/>
              </a:path>
            </a:pathLst>
          </a:custGeom>
          <a:solidFill>
            <a:schemeClr val="bg1">
              <a:alpha val="65881"/>
            </a:schemeClr>
          </a:solidFill>
          <a:ln w="9525">
            <a:noFill/>
            <a:round/>
            <a:headEnd/>
            <a:tailEnd/>
          </a:ln>
        </p:spPr>
        <p:txBody>
          <a:bodyPr/>
          <a:lstStyle/>
          <a:p>
            <a:endParaRPr lang="zh-CN" altLang="en-US"/>
          </a:p>
        </p:txBody>
      </p:sp>
      <p:sp>
        <p:nvSpPr>
          <p:cNvPr id="26631" name="Freeform 123"/>
          <p:cNvSpPr>
            <a:spLocks noChangeArrowheads="1"/>
          </p:cNvSpPr>
          <p:nvPr/>
        </p:nvSpPr>
        <p:spPr bwMode="auto">
          <a:xfrm rot="-152018">
            <a:off x="9980613" y="3124200"/>
            <a:ext cx="3641725" cy="3381375"/>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
        <p:nvSpPr>
          <p:cNvPr id="26632" name="文本框 5"/>
          <p:cNvSpPr txBox="1">
            <a:spLocks noChangeArrowheads="1"/>
          </p:cNvSpPr>
          <p:nvPr/>
        </p:nvSpPr>
        <p:spPr bwMode="auto">
          <a:xfrm>
            <a:off x="4391025" y="5403850"/>
            <a:ext cx="5419725"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化妆品的选择和使用</a:t>
            </a: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5" descr="http://img006.hc360.cn/g7/M07/14/42/wKhQslMvqDOEOsdVAAAAAA0_4gY408.jpg"/>
          <p:cNvPicPr>
            <a:picLocks noChangeAspect="1" noChangeArrowheads="1"/>
          </p:cNvPicPr>
          <p:nvPr/>
        </p:nvPicPr>
        <p:blipFill>
          <a:blip r:embed="rId2"/>
          <a:srcRect l="7162" t="17882" r="6108" b="19196"/>
          <a:stretch>
            <a:fillRect/>
          </a:stretch>
        </p:blipFill>
        <p:spPr bwMode="auto">
          <a:xfrm>
            <a:off x="2454275" y="1147763"/>
            <a:ext cx="3311525" cy="2314575"/>
          </a:xfrm>
          <a:prstGeom prst="rect">
            <a:avLst/>
          </a:prstGeom>
          <a:noFill/>
          <a:ln w="9525">
            <a:noFill/>
            <a:miter lim="800000"/>
            <a:headEnd/>
            <a:tailEnd/>
          </a:ln>
        </p:spPr>
      </p:pic>
      <p:grpSp>
        <p:nvGrpSpPr>
          <p:cNvPr id="27651" name="组合 33"/>
          <p:cNvGrpSpPr>
            <a:grpSpLocks/>
          </p:cNvGrpSpPr>
          <p:nvPr/>
        </p:nvGrpSpPr>
        <p:grpSpPr bwMode="auto">
          <a:xfrm>
            <a:off x="179388" y="5772150"/>
            <a:ext cx="12012612" cy="995363"/>
            <a:chOff x="0" y="0"/>
            <a:chExt cx="12011908" cy="995624"/>
          </a:xfrm>
        </p:grpSpPr>
        <p:cxnSp>
          <p:nvCxnSpPr>
            <p:cNvPr id="27666"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27667"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7668"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7669"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7652"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27653" name="组合 1"/>
          <p:cNvGrpSpPr>
            <a:grpSpLocks/>
          </p:cNvGrpSpPr>
          <p:nvPr/>
        </p:nvGrpSpPr>
        <p:grpSpPr bwMode="auto">
          <a:xfrm>
            <a:off x="6272213" y="163513"/>
            <a:ext cx="5657850" cy="2025650"/>
            <a:chOff x="0" y="0"/>
            <a:chExt cx="5657712" cy="2026080"/>
          </a:xfrm>
        </p:grpSpPr>
        <p:grpSp>
          <p:nvGrpSpPr>
            <p:cNvPr id="27660" name="组合 39"/>
            <p:cNvGrpSpPr>
              <a:grpSpLocks/>
            </p:cNvGrpSpPr>
            <p:nvPr/>
          </p:nvGrpSpPr>
          <p:grpSpPr bwMode="auto">
            <a:xfrm>
              <a:off x="0" y="0"/>
              <a:ext cx="5657712" cy="995624"/>
              <a:chOff x="0" y="0"/>
              <a:chExt cx="5657712" cy="995624"/>
            </a:xfrm>
          </p:grpSpPr>
          <p:cxnSp>
            <p:nvCxnSpPr>
              <p:cNvPr id="2766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766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766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766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766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2302" name="文本框 6"/>
          <p:cNvSpPr txBox="1">
            <a:spLocks noChangeArrowheads="1"/>
          </p:cNvSpPr>
          <p:nvPr/>
        </p:nvSpPr>
        <p:spPr bwMode="auto">
          <a:xfrm>
            <a:off x="684213" y="49847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Calibri" pitchFamily="34" charset="0"/>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Calibri" pitchFamily="34" charset="0"/>
              <a:ea typeface="微软雅黑" pitchFamily="34" charset="-122"/>
            </a:endParaRPr>
          </a:p>
        </p:txBody>
      </p:sp>
      <p:sp>
        <p:nvSpPr>
          <p:cNvPr id="27655" name="Rectangle 2"/>
          <p:cNvSpPr txBox="1">
            <a:spLocks noChangeArrowheads="1"/>
          </p:cNvSpPr>
          <p:nvPr/>
        </p:nvSpPr>
        <p:spPr bwMode="auto">
          <a:xfrm>
            <a:off x="1066800" y="1066800"/>
            <a:ext cx="7620000" cy="762000"/>
          </a:xfrm>
          <a:prstGeom prst="rect">
            <a:avLst/>
          </a:prstGeom>
          <a:noFill/>
          <a:ln w="9525">
            <a:noFill/>
            <a:miter lim="800000"/>
            <a:headEnd/>
            <a:tailEnd/>
          </a:ln>
        </p:spPr>
        <p:txBody>
          <a:bodyPr/>
          <a:lstStyle/>
          <a:p>
            <a:pPr eaLnBrk="0" hangingPunct="0">
              <a:lnSpc>
                <a:spcPct val="90000"/>
              </a:lnSpc>
            </a:pPr>
            <a:r>
              <a:rPr lang="zh-CN" altLang="en-US" sz="3200">
                <a:solidFill>
                  <a:schemeClr val="bg1"/>
                </a:solidFill>
              </a:rPr>
              <a:t/>
            </a:r>
            <a:br>
              <a:rPr lang="zh-CN" altLang="en-US" sz="3200">
                <a:solidFill>
                  <a:schemeClr val="bg1"/>
                </a:solidFill>
              </a:rPr>
            </a:br>
            <a:endParaRPr lang="zh-CN" altLang="en-US" sz="3200">
              <a:solidFill>
                <a:schemeClr val="bg1"/>
              </a:solidFill>
            </a:endParaRPr>
          </a:p>
        </p:txBody>
      </p:sp>
      <p:sp>
        <p:nvSpPr>
          <p:cNvPr id="27656" name="Text Box 5"/>
          <p:cNvSpPr txBox="1">
            <a:spLocks noChangeArrowheads="1"/>
          </p:cNvSpPr>
          <p:nvPr/>
        </p:nvSpPr>
        <p:spPr bwMode="auto">
          <a:xfrm>
            <a:off x="762000" y="4953000"/>
            <a:ext cx="3505200" cy="457200"/>
          </a:xfrm>
          <a:prstGeom prst="rect">
            <a:avLst/>
          </a:prstGeom>
          <a:noFill/>
          <a:ln w="9525">
            <a:noFill/>
            <a:miter lim="800000"/>
            <a:headEnd/>
            <a:tailEnd/>
          </a:ln>
        </p:spPr>
        <p:txBody>
          <a:bodyPr>
            <a:spAutoFit/>
          </a:bodyPr>
          <a:lstStyle/>
          <a:p>
            <a:pPr>
              <a:spcBef>
                <a:spcPct val="50000"/>
              </a:spcBef>
            </a:pPr>
            <a:endParaRPr kumimoji="1" lang="zh-CN" altLang="zh-CN" sz="2400">
              <a:latin typeface="Times New Roman" pitchFamily="18" charset="0"/>
            </a:endParaRPr>
          </a:p>
        </p:txBody>
      </p:sp>
      <p:pic>
        <p:nvPicPr>
          <p:cNvPr id="27657" name="Picture 10" descr="m_07"/>
          <p:cNvPicPr>
            <a:picLocks noChangeAspect="1" noChangeArrowheads="1"/>
          </p:cNvPicPr>
          <p:nvPr/>
        </p:nvPicPr>
        <p:blipFill>
          <a:blip r:embed="rId3"/>
          <a:srcRect/>
          <a:stretch>
            <a:fillRect/>
          </a:stretch>
        </p:blipFill>
        <p:spPr bwMode="ltGray">
          <a:xfrm>
            <a:off x="4448175" y="3173413"/>
            <a:ext cx="5616575" cy="2422525"/>
          </a:xfrm>
          <a:prstGeom prst="rect">
            <a:avLst/>
          </a:prstGeom>
          <a:noFill/>
          <a:ln w="9525">
            <a:noFill/>
            <a:miter lim="800000"/>
            <a:headEnd/>
            <a:tailEnd/>
          </a:ln>
        </p:spPr>
      </p:pic>
      <p:pic>
        <p:nvPicPr>
          <p:cNvPr id="27658" name="Picture 13" descr="玫瑰"/>
          <p:cNvPicPr>
            <a:picLocks noChangeAspect="1" noChangeArrowheads="1"/>
          </p:cNvPicPr>
          <p:nvPr/>
        </p:nvPicPr>
        <p:blipFill>
          <a:blip r:embed="rId4"/>
          <a:srcRect/>
          <a:stretch>
            <a:fillRect/>
          </a:stretch>
        </p:blipFill>
        <p:spPr bwMode="auto">
          <a:xfrm>
            <a:off x="7256463" y="790575"/>
            <a:ext cx="3708400" cy="2741613"/>
          </a:xfrm>
          <a:prstGeom prst="rect">
            <a:avLst/>
          </a:prstGeom>
          <a:noFill/>
          <a:ln w="9525">
            <a:noFill/>
            <a:miter lim="800000"/>
            <a:headEnd/>
            <a:tailEnd/>
          </a:ln>
        </p:spPr>
      </p:pic>
      <p:pic>
        <p:nvPicPr>
          <p:cNvPr id="27659" name="Picture 23" descr="http://imgupload.youboy.com/imagestore201604202cbb2a1c-c5cc-4262-9269-09be1223c642.jpg"/>
          <p:cNvPicPr>
            <a:picLocks noChangeAspect="1" noChangeArrowheads="1"/>
          </p:cNvPicPr>
          <p:nvPr/>
        </p:nvPicPr>
        <p:blipFill>
          <a:blip r:embed="rId5"/>
          <a:srcRect l="10168" t="8710" r="7204"/>
          <a:stretch>
            <a:fillRect/>
          </a:stretch>
        </p:blipFill>
        <p:spPr bwMode="auto">
          <a:xfrm>
            <a:off x="1203325" y="3778250"/>
            <a:ext cx="3425825" cy="235108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组合 33"/>
          <p:cNvGrpSpPr>
            <a:grpSpLocks/>
          </p:cNvGrpSpPr>
          <p:nvPr/>
        </p:nvGrpSpPr>
        <p:grpSpPr bwMode="auto">
          <a:xfrm>
            <a:off x="179388" y="5772150"/>
            <a:ext cx="12012612" cy="995363"/>
            <a:chOff x="0" y="0"/>
            <a:chExt cx="12011908" cy="995624"/>
          </a:xfrm>
        </p:grpSpPr>
        <p:cxnSp>
          <p:nvCxnSpPr>
            <p:cNvPr id="2870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2870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870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870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8675"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28676" name="组合 1"/>
          <p:cNvGrpSpPr>
            <a:grpSpLocks/>
          </p:cNvGrpSpPr>
          <p:nvPr/>
        </p:nvGrpSpPr>
        <p:grpSpPr bwMode="auto">
          <a:xfrm>
            <a:off x="6272213" y="163513"/>
            <a:ext cx="5657850" cy="2025650"/>
            <a:chOff x="0" y="0"/>
            <a:chExt cx="5657712" cy="2026080"/>
          </a:xfrm>
        </p:grpSpPr>
        <p:grpSp>
          <p:nvGrpSpPr>
            <p:cNvPr id="28694" name="组合 39"/>
            <p:cNvGrpSpPr>
              <a:grpSpLocks/>
            </p:cNvGrpSpPr>
            <p:nvPr/>
          </p:nvGrpSpPr>
          <p:grpSpPr bwMode="auto">
            <a:xfrm>
              <a:off x="0" y="0"/>
              <a:ext cx="5657712" cy="995624"/>
              <a:chOff x="0" y="0"/>
              <a:chExt cx="5657712" cy="995624"/>
            </a:xfrm>
          </p:grpSpPr>
          <p:cxnSp>
            <p:nvCxnSpPr>
              <p:cNvPr id="2869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869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869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869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869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28677" name="Text Box 4"/>
          <p:cNvSpPr txBox="1">
            <a:spLocks noChangeArrowheads="1"/>
          </p:cNvSpPr>
          <p:nvPr/>
        </p:nvSpPr>
        <p:spPr bwMode="auto">
          <a:xfrm>
            <a:off x="1187450" y="3644900"/>
            <a:ext cx="1871663" cy="366713"/>
          </a:xfrm>
          <a:prstGeom prst="rect">
            <a:avLst/>
          </a:prstGeom>
          <a:noFill/>
          <a:ln w="9525">
            <a:noFill/>
            <a:miter lim="800000"/>
            <a:headEnd/>
            <a:tailEnd/>
          </a:ln>
        </p:spPr>
        <p:txBody>
          <a:bodyPr>
            <a:spAutoFit/>
          </a:bodyPr>
          <a:lstStyle/>
          <a:p>
            <a:pPr>
              <a:spcBef>
                <a:spcPct val="50000"/>
              </a:spcBef>
            </a:pPr>
            <a:endParaRPr lang="zh-CN" altLang="zh-CN">
              <a:solidFill>
                <a:schemeClr val="bg1"/>
              </a:solidFill>
              <a:latin typeface="微软雅黑" pitchFamily="34" charset="-122"/>
              <a:ea typeface="微软雅黑" pitchFamily="34" charset="-122"/>
            </a:endParaRPr>
          </a:p>
        </p:txBody>
      </p:sp>
      <p:sp>
        <p:nvSpPr>
          <p:cNvPr id="28678" name="Text Box 6"/>
          <p:cNvSpPr txBox="1">
            <a:spLocks noChangeArrowheads="1"/>
          </p:cNvSpPr>
          <p:nvPr/>
        </p:nvSpPr>
        <p:spPr bwMode="auto">
          <a:xfrm>
            <a:off x="900113" y="3500438"/>
            <a:ext cx="2232025" cy="579437"/>
          </a:xfrm>
          <a:prstGeom prst="rect">
            <a:avLst/>
          </a:prstGeom>
          <a:noFill/>
          <a:ln w="9525">
            <a:noFill/>
            <a:miter lim="800000"/>
            <a:headEnd/>
            <a:tailEnd/>
          </a:ln>
        </p:spPr>
        <p:txBody>
          <a:bodyPr>
            <a:spAutoFit/>
          </a:bodyPr>
          <a:lstStyle/>
          <a:p>
            <a:pPr>
              <a:spcBef>
                <a:spcPct val="50000"/>
              </a:spcBef>
            </a:pPr>
            <a:r>
              <a:rPr kumimoji="1" lang="zh-CN" altLang="en-US" sz="3200" b="1">
                <a:solidFill>
                  <a:schemeClr val="bg1"/>
                </a:solidFill>
                <a:latin typeface="微软雅黑" pitchFamily="34" charset="-122"/>
                <a:ea typeface="微软雅黑" pitchFamily="34" charset="-122"/>
              </a:rPr>
              <a:t>化妆品原料</a:t>
            </a:r>
          </a:p>
        </p:txBody>
      </p:sp>
      <p:sp>
        <p:nvSpPr>
          <p:cNvPr id="28679" name="AutoShape 7"/>
          <p:cNvSpPr>
            <a:spLocks/>
          </p:cNvSpPr>
          <p:nvPr/>
        </p:nvSpPr>
        <p:spPr bwMode="auto">
          <a:xfrm>
            <a:off x="3059113" y="2636838"/>
            <a:ext cx="576262" cy="2449512"/>
          </a:xfrm>
          <a:prstGeom prst="leftBrace">
            <a:avLst>
              <a:gd name="adj1" fmla="val 35422"/>
              <a:gd name="adj2" fmla="val 50000"/>
            </a:avLst>
          </a:prstGeom>
          <a:noFill/>
          <a:ln w="381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28680" name="AutoShape 8"/>
          <p:cNvSpPr>
            <a:spLocks/>
          </p:cNvSpPr>
          <p:nvPr/>
        </p:nvSpPr>
        <p:spPr bwMode="auto">
          <a:xfrm>
            <a:off x="4427538" y="2060575"/>
            <a:ext cx="144462" cy="1223963"/>
          </a:xfrm>
          <a:prstGeom prst="leftBrace">
            <a:avLst>
              <a:gd name="adj1" fmla="val 70605"/>
              <a:gd name="adj2" fmla="val 49287"/>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28681" name="Text Box 9"/>
          <p:cNvSpPr txBox="1">
            <a:spLocks noChangeArrowheads="1"/>
          </p:cNvSpPr>
          <p:nvPr/>
        </p:nvSpPr>
        <p:spPr bwMode="auto">
          <a:xfrm>
            <a:off x="3635375" y="2420938"/>
            <a:ext cx="1152525" cy="457200"/>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来源</a:t>
            </a:r>
          </a:p>
        </p:txBody>
      </p:sp>
      <p:sp>
        <p:nvSpPr>
          <p:cNvPr id="28682" name="AutoShape 10"/>
          <p:cNvSpPr>
            <a:spLocks/>
          </p:cNvSpPr>
          <p:nvPr/>
        </p:nvSpPr>
        <p:spPr bwMode="auto">
          <a:xfrm>
            <a:off x="5659438" y="2947988"/>
            <a:ext cx="71437" cy="790575"/>
          </a:xfrm>
          <a:prstGeom prst="leftBrace">
            <a:avLst>
              <a:gd name="adj1" fmla="val 92223"/>
              <a:gd name="adj2" fmla="val 50000"/>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28683" name="Text Box 11"/>
          <p:cNvSpPr txBox="1">
            <a:spLocks noChangeArrowheads="1"/>
          </p:cNvSpPr>
          <p:nvPr/>
        </p:nvSpPr>
        <p:spPr bwMode="auto">
          <a:xfrm>
            <a:off x="4643438" y="3086100"/>
            <a:ext cx="1079500"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天然的</a:t>
            </a:r>
          </a:p>
        </p:txBody>
      </p:sp>
      <p:sp>
        <p:nvSpPr>
          <p:cNvPr id="34" name="Text Box 12"/>
          <p:cNvSpPr txBox="1">
            <a:spLocks noChangeArrowheads="1"/>
          </p:cNvSpPr>
          <p:nvPr/>
        </p:nvSpPr>
        <p:spPr bwMode="auto">
          <a:xfrm>
            <a:off x="5803900" y="2874963"/>
            <a:ext cx="936625" cy="914400"/>
          </a:xfrm>
          <a:prstGeom prst="rect">
            <a:avLst/>
          </a:prstGeom>
          <a:noFill/>
          <a:ln>
            <a:noFill/>
          </a:ln>
          <a:effectLst/>
          <a:extLst/>
        </p:spPr>
        <p:txBody>
          <a:bodyPr>
            <a:spAutoFit/>
          </a:bodyPr>
          <a:lstStyle/>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植物性    动物性    矿物性</a:t>
            </a:r>
          </a:p>
        </p:txBody>
      </p:sp>
      <p:sp>
        <p:nvSpPr>
          <p:cNvPr id="28685" name="Text Box 13"/>
          <p:cNvSpPr txBox="1">
            <a:spLocks noChangeArrowheads="1"/>
          </p:cNvSpPr>
          <p:nvPr/>
        </p:nvSpPr>
        <p:spPr bwMode="auto">
          <a:xfrm>
            <a:off x="4572000" y="2449513"/>
            <a:ext cx="1223963" cy="366712"/>
          </a:xfrm>
          <a:prstGeom prst="rect">
            <a:avLst/>
          </a:prstGeom>
          <a:noFill/>
          <a:ln w="9525">
            <a:noFill/>
            <a:miter lim="800000"/>
            <a:headEnd/>
            <a:tailEnd/>
          </a:ln>
        </p:spPr>
        <p:txBody>
          <a:bodyPr>
            <a:spAutoFit/>
          </a:bodyPr>
          <a:lstStyle/>
          <a:p>
            <a:pPr>
              <a:spcBef>
                <a:spcPct val="50000"/>
              </a:spcBef>
            </a:pPr>
            <a:r>
              <a:rPr kumimoji="1" lang="zh-CN" altLang="en-US" b="1">
                <a:solidFill>
                  <a:schemeClr val="bg1"/>
                </a:solidFill>
                <a:latin typeface="微软雅黑" pitchFamily="34" charset="-122"/>
                <a:ea typeface="微软雅黑" pitchFamily="34" charset="-122"/>
              </a:rPr>
              <a:t>化学合成</a:t>
            </a:r>
          </a:p>
        </p:txBody>
      </p:sp>
      <p:sp>
        <p:nvSpPr>
          <p:cNvPr id="36" name="Text Box 14"/>
          <p:cNvSpPr txBox="1">
            <a:spLocks noChangeArrowheads="1"/>
          </p:cNvSpPr>
          <p:nvPr/>
        </p:nvSpPr>
        <p:spPr bwMode="auto">
          <a:xfrm>
            <a:off x="4572000" y="1878013"/>
            <a:ext cx="1944688" cy="365125"/>
          </a:xfrm>
          <a:prstGeom prst="rect">
            <a:avLst/>
          </a:prstGeom>
          <a:noFill/>
          <a:ln>
            <a:noFill/>
          </a:ln>
          <a:effectLst/>
          <a:extLst/>
        </p:spPr>
        <p:txBody>
          <a:bodyPr>
            <a:spAutoFit/>
          </a:bodyPr>
          <a:lstStyle/>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生物工程制造</a:t>
            </a:r>
          </a:p>
        </p:txBody>
      </p:sp>
      <p:sp>
        <p:nvSpPr>
          <p:cNvPr id="28687" name="Text Box 15"/>
          <p:cNvSpPr txBox="1">
            <a:spLocks noChangeArrowheads="1"/>
          </p:cNvSpPr>
          <p:nvPr/>
        </p:nvSpPr>
        <p:spPr bwMode="auto">
          <a:xfrm>
            <a:off x="3635375" y="4868863"/>
            <a:ext cx="1008063" cy="457200"/>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作用</a:t>
            </a:r>
          </a:p>
        </p:txBody>
      </p:sp>
      <p:sp>
        <p:nvSpPr>
          <p:cNvPr id="28688" name="AutoShape 16"/>
          <p:cNvSpPr>
            <a:spLocks/>
          </p:cNvSpPr>
          <p:nvPr/>
        </p:nvSpPr>
        <p:spPr bwMode="auto">
          <a:xfrm>
            <a:off x="4427538" y="4365625"/>
            <a:ext cx="144462" cy="1512888"/>
          </a:xfrm>
          <a:prstGeom prst="leftBrace">
            <a:avLst>
              <a:gd name="adj1" fmla="val 87271"/>
              <a:gd name="adj2" fmla="val 50000"/>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28689" name="Text Box 17"/>
          <p:cNvSpPr txBox="1">
            <a:spLocks noChangeArrowheads="1"/>
          </p:cNvSpPr>
          <p:nvPr/>
        </p:nvSpPr>
        <p:spPr bwMode="auto">
          <a:xfrm>
            <a:off x="4643438" y="4221163"/>
            <a:ext cx="1657350"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基质原料</a:t>
            </a:r>
          </a:p>
        </p:txBody>
      </p:sp>
      <p:sp>
        <p:nvSpPr>
          <p:cNvPr id="28690" name="Text Box 18"/>
          <p:cNvSpPr txBox="1">
            <a:spLocks noChangeArrowheads="1"/>
          </p:cNvSpPr>
          <p:nvPr/>
        </p:nvSpPr>
        <p:spPr bwMode="auto">
          <a:xfrm>
            <a:off x="4643438" y="4941888"/>
            <a:ext cx="1368425"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辅助原料</a:t>
            </a:r>
            <a:endParaRPr kumimoji="1" lang="zh-CN" altLang="en-US" sz="1400">
              <a:solidFill>
                <a:schemeClr val="bg1"/>
              </a:solidFill>
              <a:latin typeface="微软雅黑" pitchFamily="34" charset="-122"/>
              <a:ea typeface="微软雅黑" pitchFamily="34" charset="-122"/>
            </a:endParaRPr>
          </a:p>
        </p:txBody>
      </p:sp>
      <p:sp>
        <p:nvSpPr>
          <p:cNvPr id="28691" name="Text Box 19"/>
          <p:cNvSpPr txBox="1">
            <a:spLocks noChangeArrowheads="1"/>
          </p:cNvSpPr>
          <p:nvPr/>
        </p:nvSpPr>
        <p:spPr bwMode="auto">
          <a:xfrm>
            <a:off x="4572000" y="5661025"/>
            <a:ext cx="1727200"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功效性原料</a:t>
            </a:r>
          </a:p>
        </p:txBody>
      </p:sp>
      <p:sp>
        <p:nvSpPr>
          <p:cNvPr id="28692" name="Text Box 29"/>
          <p:cNvSpPr txBox="1">
            <a:spLocks noChangeArrowheads="1"/>
          </p:cNvSpPr>
          <p:nvPr/>
        </p:nvSpPr>
        <p:spPr bwMode="auto">
          <a:xfrm>
            <a:off x="7380288" y="5516563"/>
            <a:ext cx="936625" cy="366712"/>
          </a:xfrm>
          <a:prstGeom prst="rect">
            <a:avLst/>
          </a:prstGeom>
          <a:noFill/>
          <a:ln w="9525">
            <a:noFill/>
            <a:miter lim="800000"/>
            <a:headEnd/>
            <a:tailEnd/>
          </a:ln>
        </p:spPr>
        <p:txBody>
          <a:bodyPr>
            <a:spAutoFit/>
          </a:bodyPr>
          <a:lstStyle/>
          <a:p>
            <a:pPr>
              <a:spcBef>
                <a:spcPct val="50000"/>
              </a:spcBef>
            </a:pPr>
            <a:endParaRPr lang="zh-CN" altLang="zh-CN">
              <a:solidFill>
                <a:schemeClr val="bg1"/>
              </a:solidFill>
              <a:latin typeface="微软雅黑" pitchFamily="34" charset="-122"/>
              <a:ea typeface="微软雅黑" pitchFamily="34" charset="-122"/>
            </a:endParaRPr>
          </a:p>
        </p:txBody>
      </p:sp>
      <p:sp>
        <p:nvSpPr>
          <p:cNvPr id="4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组合 33"/>
          <p:cNvGrpSpPr>
            <a:grpSpLocks/>
          </p:cNvGrpSpPr>
          <p:nvPr/>
        </p:nvGrpSpPr>
        <p:grpSpPr bwMode="auto">
          <a:xfrm>
            <a:off x="179388" y="5772150"/>
            <a:ext cx="12012612" cy="995363"/>
            <a:chOff x="0" y="0"/>
            <a:chExt cx="12011908" cy="995624"/>
          </a:xfrm>
        </p:grpSpPr>
        <p:cxnSp>
          <p:nvCxnSpPr>
            <p:cNvPr id="29716"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29717"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9718"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9719"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9699"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29700" name="组合 1"/>
          <p:cNvGrpSpPr>
            <a:grpSpLocks/>
          </p:cNvGrpSpPr>
          <p:nvPr/>
        </p:nvGrpSpPr>
        <p:grpSpPr bwMode="auto">
          <a:xfrm>
            <a:off x="6272213" y="163513"/>
            <a:ext cx="5657850" cy="2025650"/>
            <a:chOff x="0" y="0"/>
            <a:chExt cx="5657712" cy="2026080"/>
          </a:xfrm>
        </p:grpSpPr>
        <p:grpSp>
          <p:nvGrpSpPr>
            <p:cNvPr id="29710" name="组合 39"/>
            <p:cNvGrpSpPr>
              <a:grpSpLocks/>
            </p:cNvGrpSpPr>
            <p:nvPr/>
          </p:nvGrpSpPr>
          <p:grpSpPr bwMode="auto">
            <a:xfrm>
              <a:off x="0" y="0"/>
              <a:ext cx="5657712" cy="995624"/>
              <a:chOff x="0" y="0"/>
              <a:chExt cx="5657712" cy="995624"/>
            </a:xfrm>
          </p:grpSpPr>
          <p:cxnSp>
            <p:nvCxnSpPr>
              <p:cNvPr id="2971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971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971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971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971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5" name="Rectangle 2"/>
          <p:cNvSpPr txBox="1">
            <a:spLocks noChangeArrowheads="1"/>
          </p:cNvSpPr>
          <p:nvPr/>
        </p:nvSpPr>
        <p:spPr>
          <a:xfrm>
            <a:off x="1042988" y="906463"/>
            <a:ext cx="7620000"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一、</a:t>
            </a:r>
            <a:r>
              <a:rPr lang="zh-CN" altLang="en-US" sz="2800" b="1" dirty="0" smtClean="0">
                <a:effectLst>
                  <a:outerShdw blurRad="38100" dist="38100" dir="2700000" algn="tl">
                    <a:srgbClr val="000000">
                      <a:alpha val="43137"/>
                    </a:srgbClr>
                  </a:outerShdw>
                </a:effectLst>
                <a:latin typeface="微软雅黑" pitchFamily="34" charset="-122"/>
                <a:ea typeface="微软雅黑" pitchFamily="34" charset="-122"/>
              </a:rPr>
              <a:t>基质原料</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6" name="Rectangle 3"/>
          <p:cNvSpPr>
            <a:spLocks noChangeArrowheads="1"/>
          </p:cNvSpPr>
          <p:nvPr/>
        </p:nvSpPr>
        <p:spPr bwMode="auto">
          <a:xfrm>
            <a:off x="1042988" y="1557338"/>
            <a:ext cx="9563100" cy="1200150"/>
          </a:xfrm>
          <a:prstGeom prst="rect">
            <a:avLst/>
          </a:prstGeom>
          <a:noFill/>
          <a:ln>
            <a:noFill/>
          </a:ln>
          <a:effectLst/>
          <a:extLst/>
        </p:spPr>
        <p:txBody>
          <a:bodyPr>
            <a:spAutoFit/>
          </a:bodyPr>
          <a:lstStyle/>
          <a:p>
            <a:pPr>
              <a:defRPr/>
            </a:pPr>
            <a:r>
              <a:rPr kumimoji="1" lang="zh-CN" altLang="en-US" sz="2400" dirty="0">
                <a:solidFill>
                  <a:schemeClr val="bg1"/>
                </a:solidFill>
                <a:latin typeface="微软雅黑" pitchFamily="34" charset="-122"/>
                <a:ea typeface="微软雅黑" pitchFamily="34" charset="-122"/>
              </a:rPr>
              <a:t>基质原料是构成化妆品基础框架结构的</a:t>
            </a:r>
            <a:r>
              <a:rPr kumimoji="1" lang="zh-CN" altLang="en-US" sz="2400" b="1" dirty="0">
                <a:solidFill>
                  <a:srgbClr val="FFFF00"/>
                </a:solidFill>
                <a:effectLst>
                  <a:outerShdw blurRad="38100" dist="38100" dir="2700000" algn="tl">
                    <a:srgbClr val="000000">
                      <a:alpha val="43137"/>
                    </a:srgbClr>
                  </a:outerShdw>
                </a:effectLst>
                <a:latin typeface="微软雅黑" pitchFamily="34" charset="-122"/>
                <a:ea typeface="微软雅黑" pitchFamily="34" charset="-122"/>
              </a:rPr>
              <a:t>主要成分</a:t>
            </a:r>
            <a:r>
              <a:rPr kumimoji="1" lang="zh-CN" altLang="en-US" sz="2400" dirty="0">
                <a:solidFill>
                  <a:schemeClr val="bg1"/>
                </a:solidFill>
                <a:latin typeface="微软雅黑" pitchFamily="34" charset="-122"/>
                <a:ea typeface="微软雅黑" pitchFamily="34" charset="-122"/>
              </a:rPr>
              <a:t>，决定了化妆品的基本</a:t>
            </a:r>
            <a:r>
              <a:rPr kumimoji="1" lang="zh-CN" altLang="en-US" sz="2400" b="1" dirty="0">
                <a:solidFill>
                  <a:schemeClr val="bg1"/>
                </a:solidFill>
                <a:latin typeface="微软雅黑" pitchFamily="34" charset="-122"/>
                <a:ea typeface="微软雅黑" pitchFamily="34" charset="-122"/>
              </a:rPr>
              <a:t>性质和功能</a:t>
            </a:r>
            <a:r>
              <a:rPr kumimoji="1" lang="zh-CN" altLang="en-US" sz="2400" dirty="0">
                <a:solidFill>
                  <a:schemeClr val="bg1"/>
                </a:solidFill>
                <a:latin typeface="微软雅黑" pitchFamily="34" charset="-122"/>
                <a:ea typeface="微软雅黑" pitchFamily="34" charset="-122"/>
              </a:rPr>
              <a:t>，往往在配方中占有较大比重，通用性较强，对产品的</a:t>
            </a:r>
            <a:r>
              <a:rPr kumimoji="1" lang="zh-CN" altLang="en-US" sz="2400" b="1" dirty="0">
                <a:solidFill>
                  <a:schemeClr val="bg1"/>
                </a:solidFill>
                <a:latin typeface="微软雅黑" pitchFamily="34" charset="-122"/>
                <a:ea typeface="微软雅黑" pitchFamily="34" charset="-122"/>
              </a:rPr>
              <a:t>剂型类别</a:t>
            </a:r>
            <a:r>
              <a:rPr kumimoji="1" lang="zh-CN" altLang="en-US" sz="2400" dirty="0">
                <a:solidFill>
                  <a:schemeClr val="bg1"/>
                </a:solidFill>
                <a:latin typeface="微软雅黑" pitchFamily="34" charset="-122"/>
                <a:ea typeface="微软雅黑" pitchFamily="34" charset="-122"/>
              </a:rPr>
              <a:t>也起了重要的作用。</a:t>
            </a:r>
          </a:p>
        </p:txBody>
      </p:sp>
      <p:sp>
        <p:nvSpPr>
          <p:cNvPr id="29704" name="Rectangle 4"/>
          <p:cNvSpPr>
            <a:spLocks noChangeArrowheads="1"/>
          </p:cNvSpPr>
          <p:nvPr/>
        </p:nvSpPr>
        <p:spPr bwMode="auto">
          <a:xfrm>
            <a:off x="1042988" y="2997200"/>
            <a:ext cx="9764712" cy="461963"/>
          </a:xfrm>
          <a:prstGeom prst="rect">
            <a:avLst/>
          </a:prstGeom>
          <a:noFill/>
          <a:ln w="9525">
            <a:noFill/>
            <a:miter lim="800000"/>
            <a:headEnd/>
            <a:tailEnd/>
          </a:ln>
        </p:spPr>
        <p:txBody>
          <a:bodyPr>
            <a:spAutoFit/>
          </a:bodyPr>
          <a:lstStyle/>
          <a:p>
            <a:r>
              <a:rPr kumimoji="1" lang="zh-CN" altLang="en-US" sz="2400">
                <a:solidFill>
                  <a:schemeClr val="bg1"/>
                </a:solidFill>
                <a:latin typeface="Times New Roman" pitchFamily="18" charset="0"/>
              </a:rPr>
              <a:t>基质原料主要包括：油性原料、粉末原料、溶剂原料等</a:t>
            </a:r>
          </a:p>
        </p:txBody>
      </p:sp>
      <p:pic>
        <p:nvPicPr>
          <p:cNvPr id="29705" name="Picture 24" descr="http://img3.114pifa.com/3780/mLYa3jxEq_1400819166.jpg"/>
          <p:cNvPicPr>
            <a:picLocks noChangeAspect="1" noChangeArrowheads="1"/>
          </p:cNvPicPr>
          <p:nvPr/>
        </p:nvPicPr>
        <p:blipFill>
          <a:blip r:embed="rId2"/>
          <a:srcRect l="10062" r="7460" b="3851"/>
          <a:stretch>
            <a:fillRect/>
          </a:stretch>
        </p:blipFill>
        <p:spPr bwMode="auto">
          <a:xfrm>
            <a:off x="4976813" y="3748088"/>
            <a:ext cx="2120900" cy="2379662"/>
          </a:xfrm>
          <a:prstGeom prst="rect">
            <a:avLst/>
          </a:prstGeom>
          <a:noFill/>
          <a:ln w="9525">
            <a:noFill/>
            <a:miter lim="800000"/>
            <a:headEnd/>
            <a:tailEnd/>
          </a:ln>
        </p:spPr>
      </p:pic>
      <p:pic>
        <p:nvPicPr>
          <p:cNvPr id="29706" name="Picture 26" descr="http://pic21.nipic.com/20120510/6922259_180700196151_2.jpg"/>
          <p:cNvPicPr>
            <a:picLocks noChangeAspect="1" noChangeArrowheads="1"/>
          </p:cNvPicPr>
          <p:nvPr/>
        </p:nvPicPr>
        <p:blipFill>
          <a:blip r:embed="rId3" cstate="print"/>
          <a:srcRect l="3262" r="17564"/>
          <a:stretch>
            <a:fillRect/>
          </a:stretch>
        </p:blipFill>
        <p:spPr bwMode="auto">
          <a:xfrm>
            <a:off x="2127250" y="3784600"/>
            <a:ext cx="2816225" cy="2371725"/>
          </a:xfrm>
          <a:prstGeom prst="rect">
            <a:avLst/>
          </a:prstGeom>
          <a:noFill/>
          <a:ln w="9525">
            <a:noFill/>
            <a:miter lim="800000"/>
            <a:headEnd/>
            <a:tailEnd/>
          </a:ln>
        </p:spPr>
      </p:pic>
      <p:sp>
        <p:nvSpPr>
          <p:cNvPr id="29707" name="AutoShape 28" descr="http://img2.imgtn.bdimg.com/it/u=879856430,128499532&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29708" name="AutoShape 30" descr="http://img2.imgtn.bdimg.com/it/u=879856430,128499532&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pic>
        <p:nvPicPr>
          <p:cNvPr id="29709" name="图片 26" descr="u=879856430,128499532&amp;fm=21&amp;gp=0.jpg"/>
          <p:cNvPicPr>
            <a:picLocks noChangeAspect="1"/>
          </p:cNvPicPr>
          <p:nvPr/>
        </p:nvPicPr>
        <p:blipFill>
          <a:blip r:embed="rId4"/>
          <a:srcRect l="9091" r="5692"/>
          <a:stretch>
            <a:fillRect/>
          </a:stretch>
        </p:blipFill>
        <p:spPr bwMode="auto">
          <a:xfrm>
            <a:off x="7143750" y="3759200"/>
            <a:ext cx="2344738" cy="2319338"/>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1117600" y="892175"/>
            <a:ext cx="9596438" cy="754063"/>
          </a:xfrm>
        </p:spPr>
        <p:txBody>
          <a:bodyPr/>
          <a:lstStyle/>
          <a:p>
            <a:pPr eaLnBrk="1" hangingPunct="1">
              <a:buFont typeface="Arial" charset="0"/>
              <a:buNone/>
              <a:defRPr/>
            </a:pPr>
            <a:r>
              <a:rPr lang="zh-CN" altLang="en-US" sz="2800" b="1" dirty="0" smtClean="0">
                <a:effectLst>
                  <a:outerShdw blurRad="38100" dist="38100" dir="2700000" algn="tl">
                    <a:srgbClr val="000000">
                      <a:alpha val="43137"/>
                    </a:srgbClr>
                  </a:outerShdw>
                </a:effectLst>
                <a:latin typeface="微软雅黑" pitchFamily="34" charset="-122"/>
                <a:ea typeface="微软雅黑" pitchFamily="34" charset="-122"/>
              </a:rPr>
              <a:t>（一）油性原料</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30723" name="Rectangle 3"/>
          <p:cNvSpPr>
            <a:spLocks noChangeArrowheads="1"/>
          </p:cNvSpPr>
          <p:nvPr/>
        </p:nvSpPr>
        <p:spPr bwMode="auto">
          <a:xfrm>
            <a:off x="914400" y="1752600"/>
            <a:ext cx="10363200" cy="4343400"/>
          </a:xfrm>
          <a:prstGeom prst="rect">
            <a:avLst/>
          </a:prstGeom>
          <a:noFill/>
          <a:ln w="9525">
            <a:noFill/>
            <a:miter lim="800000"/>
            <a:headEnd/>
            <a:tailEnd/>
          </a:ln>
        </p:spPr>
        <p:txBody>
          <a:bodyPr/>
          <a:lstStyle/>
          <a:p>
            <a:pPr marL="342900" indent="-342900"/>
            <a:endParaRPr kumimoji="1" lang="zh-CN" altLang="zh-CN" sz="3200">
              <a:latin typeface="宋体" pitchFamily="2" charset="-122"/>
            </a:endParaRPr>
          </a:p>
        </p:txBody>
      </p:sp>
      <p:sp>
        <p:nvSpPr>
          <p:cNvPr id="47109" name="Rectangle 4"/>
          <p:cNvSpPr>
            <a:spLocks noChangeArrowheads="1"/>
          </p:cNvSpPr>
          <p:nvPr/>
        </p:nvSpPr>
        <p:spPr bwMode="auto">
          <a:xfrm>
            <a:off x="1265238" y="1758950"/>
            <a:ext cx="9950450" cy="830263"/>
          </a:xfrm>
          <a:prstGeom prst="rect">
            <a:avLst/>
          </a:prstGeom>
          <a:noFill/>
          <a:ln w="9525">
            <a:noFill/>
            <a:miter lim="800000"/>
            <a:headEnd/>
            <a:tailEnd/>
          </a:ln>
          <a:effectLst/>
        </p:spPr>
        <p:txBody>
          <a:bodyPr>
            <a:spAutoFit/>
          </a:bodyPr>
          <a:lstStyle/>
          <a:p>
            <a:pPr>
              <a:buFont typeface="Arial" charset="0"/>
              <a:buNone/>
              <a:defRPr/>
            </a:pPr>
            <a:r>
              <a:rPr kumimoji="1" lang="zh-CN" altLang="en-US" sz="2400" dirty="0">
                <a:solidFill>
                  <a:schemeClr val="bg1"/>
                </a:solidFill>
                <a:effectLst>
                  <a:outerShdw blurRad="38100" dist="38100" dir="2700000" algn="tl">
                    <a:srgbClr val="000000">
                      <a:alpha val="43137"/>
                    </a:srgbClr>
                  </a:outerShdw>
                </a:effectLst>
                <a:latin typeface="宋体" pitchFamily="2" charset="-122"/>
                <a:ea typeface="宋体" charset="-122"/>
              </a:rPr>
              <a:t>油性原料主要包括</a:t>
            </a:r>
            <a:r>
              <a:rPr kumimoji="1"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油、脂、蜡类</a:t>
            </a:r>
            <a:r>
              <a:rPr kumimoji="1" lang="zh-CN" altLang="en-US" sz="2400" dirty="0">
                <a:solidFill>
                  <a:schemeClr val="bg1"/>
                </a:solidFill>
                <a:effectLst>
                  <a:outerShdw blurRad="38100" dist="38100" dir="2700000" algn="tl">
                    <a:srgbClr val="000000">
                      <a:alpha val="43137"/>
                    </a:srgbClr>
                  </a:outerShdw>
                </a:effectLst>
                <a:latin typeface="宋体" pitchFamily="2" charset="-122"/>
                <a:ea typeface="宋体" charset="-122"/>
              </a:rPr>
              <a:t>，主要起护肤、柔滑、滋润、固化赋形的作用。</a:t>
            </a:r>
          </a:p>
        </p:txBody>
      </p:sp>
      <p:sp>
        <p:nvSpPr>
          <p:cNvPr id="47110" name="Text Box 5"/>
          <p:cNvSpPr txBox="1">
            <a:spLocks noChangeArrowheads="1"/>
          </p:cNvSpPr>
          <p:nvPr/>
        </p:nvSpPr>
        <p:spPr bwMode="auto">
          <a:xfrm>
            <a:off x="1728788" y="3533775"/>
            <a:ext cx="5384800" cy="460375"/>
          </a:xfrm>
          <a:prstGeom prst="rect">
            <a:avLst/>
          </a:prstGeom>
          <a:noFill/>
          <a:ln w="9525">
            <a:noFill/>
            <a:miter lim="800000"/>
            <a:headEnd/>
            <a:tailEnd/>
          </a:ln>
          <a:effectLst/>
        </p:spPr>
        <p:txBody>
          <a:bodyPr>
            <a:spAutoFit/>
          </a:bodyPr>
          <a:lstStyle/>
          <a:p>
            <a:pPr>
              <a:spcBef>
                <a:spcPct val="50000"/>
              </a:spcBef>
              <a:buFont typeface="Arial" charset="0"/>
              <a:buNone/>
              <a:defRPr/>
            </a:pPr>
            <a:r>
              <a:rPr kumimoji="1" lang="en-US" altLang="zh-CN" sz="24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1</a:t>
            </a:r>
            <a:r>
              <a:rPr kumimoji="1" lang="zh-CN" altLang="en-US" sz="24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．动物油</a:t>
            </a:r>
            <a:endParaRPr kumimoji="1"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0726" name="Text Box 6"/>
          <p:cNvSpPr txBox="1">
            <a:spLocks noChangeArrowheads="1"/>
          </p:cNvSpPr>
          <p:nvPr/>
        </p:nvSpPr>
        <p:spPr bwMode="auto">
          <a:xfrm>
            <a:off x="1282700" y="2674938"/>
            <a:ext cx="10261600" cy="461962"/>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油是液态的油性物质，脂是半固体的脂肪质，蜡是固态的软性油料。</a:t>
            </a:r>
            <a:endParaRPr kumimoji="1" lang="zh-CN" altLang="en-US" sz="2400">
              <a:solidFill>
                <a:schemeClr val="bg1"/>
              </a:solidFill>
              <a:latin typeface="Times New Roman" pitchFamily="18" charset="0"/>
            </a:endParaRPr>
          </a:p>
        </p:txBody>
      </p:sp>
      <p:sp>
        <p:nvSpPr>
          <p:cNvPr id="30727" name="Text Box 7"/>
          <p:cNvSpPr txBox="1">
            <a:spLocks noChangeArrowheads="1"/>
          </p:cNvSpPr>
          <p:nvPr/>
        </p:nvSpPr>
        <p:spPr bwMode="auto">
          <a:xfrm>
            <a:off x="8607425" y="4170363"/>
            <a:ext cx="26416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3</a:t>
            </a:r>
            <a:r>
              <a:rPr kumimoji="1" lang="zh-CN" altLang="en-US" sz="2400">
                <a:solidFill>
                  <a:schemeClr val="bg1"/>
                </a:solidFill>
                <a:latin typeface="Times New Roman" pitchFamily="18" charset="0"/>
              </a:rPr>
              <a:t>）蜂蜡</a:t>
            </a:r>
          </a:p>
        </p:txBody>
      </p:sp>
      <p:sp>
        <p:nvSpPr>
          <p:cNvPr id="30728" name="Text Box 9"/>
          <p:cNvSpPr txBox="1">
            <a:spLocks noChangeArrowheads="1"/>
          </p:cNvSpPr>
          <p:nvPr/>
        </p:nvSpPr>
        <p:spPr bwMode="auto">
          <a:xfrm>
            <a:off x="1433513" y="4217988"/>
            <a:ext cx="25400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1</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蛇油</a:t>
            </a:r>
            <a:r>
              <a:rPr kumimoji="1" lang="zh-CN" altLang="en-US" sz="2400">
                <a:solidFill>
                  <a:schemeClr val="bg1"/>
                </a:solidFill>
                <a:latin typeface="Times New Roman" pitchFamily="18" charset="0"/>
              </a:rPr>
              <a:t> </a:t>
            </a:r>
          </a:p>
        </p:txBody>
      </p:sp>
      <p:sp>
        <p:nvSpPr>
          <p:cNvPr id="30729" name="Text Box 11"/>
          <p:cNvSpPr txBox="1">
            <a:spLocks noChangeArrowheads="1"/>
          </p:cNvSpPr>
          <p:nvPr/>
        </p:nvSpPr>
        <p:spPr bwMode="auto">
          <a:xfrm>
            <a:off x="4887913" y="4235450"/>
            <a:ext cx="27432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2</a:t>
            </a:r>
            <a:r>
              <a:rPr kumimoji="1" lang="zh-CN" altLang="en-US" sz="2400">
                <a:solidFill>
                  <a:schemeClr val="bg1"/>
                </a:solidFill>
                <a:latin typeface="Times New Roman" pitchFamily="18" charset="0"/>
              </a:rPr>
              <a:t>）羊毛脂</a:t>
            </a:r>
          </a:p>
        </p:txBody>
      </p:sp>
      <p:grpSp>
        <p:nvGrpSpPr>
          <p:cNvPr id="30730" name="组合 1"/>
          <p:cNvGrpSpPr>
            <a:grpSpLocks/>
          </p:cNvGrpSpPr>
          <p:nvPr/>
        </p:nvGrpSpPr>
        <p:grpSpPr bwMode="auto">
          <a:xfrm>
            <a:off x="6272213" y="163513"/>
            <a:ext cx="5657850" cy="2025650"/>
            <a:chOff x="0" y="0"/>
            <a:chExt cx="5657712" cy="2026080"/>
          </a:xfrm>
        </p:grpSpPr>
        <p:grpSp>
          <p:nvGrpSpPr>
            <p:cNvPr id="30735" name="组合 39"/>
            <p:cNvGrpSpPr>
              <a:grpSpLocks/>
            </p:cNvGrpSpPr>
            <p:nvPr/>
          </p:nvGrpSpPr>
          <p:grpSpPr bwMode="auto">
            <a:xfrm>
              <a:off x="0" y="0"/>
              <a:ext cx="5657712" cy="995624"/>
              <a:chOff x="0" y="0"/>
              <a:chExt cx="5657712" cy="995624"/>
            </a:xfrm>
          </p:grpSpPr>
          <p:cxnSp>
            <p:nvCxnSpPr>
              <p:cNvPr id="3073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073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073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074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073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21"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30732" name="Picture 2" descr="http://imgsrc.baidu.com/forum/pic/item/80f67eb239efeb7e485403f3.jpg"/>
          <p:cNvPicPr>
            <a:picLocks noChangeAspect="1" noChangeArrowheads="1"/>
          </p:cNvPicPr>
          <p:nvPr/>
        </p:nvPicPr>
        <p:blipFill>
          <a:blip r:embed="rId2"/>
          <a:srcRect/>
          <a:stretch>
            <a:fillRect/>
          </a:stretch>
        </p:blipFill>
        <p:spPr bwMode="auto">
          <a:xfrm>
            <a:off x="5089525" y="4721225"/>
            <a:ext cx="2393950" cy="1851025"/>
          </a:xfrm>
          <a:prstGeom prst="rect">
            <a:avLst/>
          </a:prstGeom>
          <a:noFill/>
          <a:ln w="9525">
            <a:noFill/>
            <a:miter lim="800000"/>
            <a:headEnd/>
            <a:tailEnd/>
          </a:ln>
        </p:spPr>
      </p:pic>
      <p:pic>
        <p:nvPicPr>
          <p:cNvPr id="30733" name="Picture 4" descr="http://awb.img1.xmtbang.com/wechatmsg/article/20140224/b05d7335f753483797af67e9e4031a46.jpg"/>
          <p:cNvPicPr>
            <a:picLocks noChangeAspect="1" noChangeArrowheads="1"/>
          </p:cNvPicPr>
          <p:nvPr/>
        </p:nvPicPr>
        <p:blipFill>
          <a:blip r:embed="rId3"/>
          <a:srcRect/>
          <a:stretch>
            <a:fillRect/>
          </a:stretch>
        </p:blipFill>
        <p:spPr bwMode="auto">
          <a:xfrm>
            <a:off x="8445500" y="4732338"/>
            <a:ext cx="2622550" cy="1743075"/>
          </a:xfrm>
          <a:prstGeom prst="rect">
            <a:avLst/>
          </a:prstGeom>
          <a:noFill/>
          <a:ln w="9525">
            <a:noFill/>
            <a:miter lim="800000"/>
            <a:headEnd/>
            <a:tailEnd/>
          </a:ln>
        </p:spPr>
      </p:pic>
      <p:pic>
        <p:nvPicPr>
          <p:cNvPr id="30734" name="Picture 6" descr="http://y1.ifengimg.com/news_spider/dci_2012/10/9629513a65a4013a71c3f4cefbaa0905.jpg"/>
          <p:cNvPicPr>
            <a:picLocks noChangeAspect="1" noChangeArrowheads="1"/>
          </p:cNvPicPr>
          <p:nvPr/>
        </p:nvPicPr>
        <p:blipFill>
          <a:blip r:embed="rId4"/>
          <a:srcRect t="1202" b="6255"/>
          <a:stretch>
            <a:fillRect/>
          </a:stretch>
        </p:blipFill>
        <p:spPr bwMode="auto">
          <a:xfrm>
            <a:off x="1474788" y="4730750"/>
            <a:ext cx="2646362" cy="1800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746" name="组合 1"/>
          <p:cNvGrpSpPr>
            <a:grpSpLocks/>
          </p:cNvGrpSpPr>
          <p:nvPr/>
        </p:nvGrpSpPr>
        <p:grpSpPr bwMode="auto">
          <a:xfrm>
            <a:off x="6272213" y="163513"/>
            <a:ext cx="5657850" cy="2025650"/>
            <a:chOff x="0" y="0"/>
            <a:chExt cx="5657712" cy="2026080"/>
          </a:xfrm>
        </p:grpSpPr>
        <p:grpSp>
          <p:nvGrpSpPr>
            <p:cNvPr id="31761" name="组合 39"/>
            <p:cNvGrpSpPr>
              <a:grpSpLocks/>
            </p:cNvGrpSpPr>
            <p:nvPr/>
          </p:nvGrpSpPr>
          <p:grpSpPr bwMode="auto">
            <a:xfrm>
              <a:off x="0" y="0"/>
              <a:ext cx="5657712" cy="995624"/>
              <a:chOff x="0" y="0"/>
              <a:chExt cx="5657712" cy="995624"/>
            </a:xfrm>
          </p:grpSpPr>
          <p:cxnSp>
            <p:nvCxnSpPr>
              <p:cNvPr id="3176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176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176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176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176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1748" name="Text Box 5"/>
          <p:cNvSpPr txBox="1">
            <a:spLocks noChangeArrowheads="1"/>
          </p:cNvSpPr>
          <p:nvPr/>
        </p:nvSpPr>
        <p:spPr bwMode="auto">
          <a:xfrm>
            <a:off x="1122363" y="1219200"/>
            <a:ext cx="5384800" cy="523875"/>
          </a:xfrm>
          <a:prstGeom prst="rect">
            <a:avLst/>
          </a:prstGeom>
          <a:noFill/>
          <a:ln w="9525">
            <a:noFill/>
            <a:miter lim="800000"/>
            <a:headEnd/>
            <a:tailEnd/>
          </a:ln>
        </p:spPr>
        <p:txBody>
          <a:bodyPr>
            <a:spAutoFit/>
          </a:bodyPr>
          <a:lstStyle/>
          <a:p>
            <a:pPr>
              <a:spcBef>
                <a:spcPct val="50000"/>
              </a:spcBef>
            </a:pPr>
            <a:r>
              <a:rPr kumimoji="1" lang="en-US" altLang="zh-CN" sz="2800" b="1">
                <a:solidFill>
                  <a:schemeClr val="bg1"/>
                </a:solidFill>
                <a:latin typeface="微软雅黑" pitchFamily="34" charset="-122"/>
                <a:ea typeface="微软雅黑" pitchFamily="34" charset="-122"/>
              </a:rPr>
              <a:t>2</a:t>
            </a:r>
            <a:r>
              <a:rPr kumimoji="1" lang="zh-CN" altLang="en-US" sz="2800" b="1">
                <a:solidFill>
                  <a:schemeClr val="bg1"/>
                </a:solidFill>
                <a:latin typeface="微软雅黑" pitchFamily="34" charset="-122"/>
                <a:ea typeface="微软雅黑" pitchFamily="34" charset="-122"/>
              </a:rPr>
              <a:t>．植物油</a:t>
            </a:r>
            <a:endParaRPr kumimoji="1" lang="zh-CN" altLang="en-US" sz="2800">
              <a:solidFill>
                <a:schemeClr val="bg1"/>
              </a:solidFill>
              <a:latin typeface="微软雅黑" pitchFamily="34" charset="-122"/>
              <a:ea typeface="微软雅黑" pitchFamily="34" charset="-122"/>
            </a:endParaRPr>
          </a:p>
        </p:txBody>
      </p:sp>
      <p:sp>
        <p:nvSpPr>
          <p:cNvPr id="31749" name="Text Box 11"/>
          <p:cNvSpPr txBox="1">
            <a:spLocks noChangeArrowheads="1"/>
          </p:cNvSpPr>
          <p:nvPr/>
        </p:nvSpPr>
        <p:spPr bwMode="auto">
          <a:xfrm>
            <a:off x="4549775" y="1809750"/>
            <a:ext cx="20574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2</a:t>
            </a:r>
            <a:r>
              <a:rPr kumimoji="1" lang="zh-CN" altLang="en-US" sz="2400">
                <a:solidFill>
                  <a:schemeClr val="bg1"/>
                </a:solidFill>
                <a:latin typeface="Times New Roman" pitchFamily="18" charset="0"/>
              </a:rPr>
              <a:t>）橄榄油</a:t>
            </a:r>
          </a:p>
        </p:txBody>
      </p:sp>
      <p:pic>
        <p:nvPicPr>
          <p:cNvPr id="31750" name="Picture 12" descr="u=1104549694,677206266&amp;gp=22"/>
          <p:cNvPicPr>
            <a:picLocks noChangeAspect="1" noChangeArrowheads="1"/>
          </p:cNvPicPr>
          <p:nvPr/>
        </p:nvPicPr>
        <p:blipFill>
          <a:blip r:embed="rId2"/>
          <a:srcRect/>
          <a:stretch>
            <a:fillRect/>
          </a:stretch>
        </p:blipFill>
        <p:spPr bwMode="auto">
          <a:xfrm>
            <a:off x="4986338" y="2493963"/>
            <a:ext cx="1577975" cy="1600200"/>
          </a:xfrm>
          <a:prstGeom prst="rect">
            <a:avLst/>
          </a:prstGeom>
          <a:noFill/>
          <a:ln w="9525">
            <a:noFill/>
            <a:miter lim="800000"/>
            <a:headEnd/>
            <a:tailEnd/>
          </a:ln>
        </p:spPr>
      </p:pic>
      <p:sp>
        <p:nvSpPr>
          <p:cNvPr id="31751" name="Text Box 2"/>
          <p:cNvSpPr txBox="1">
            <a:spLocks noChangeArrowheads="1"/>
          </p:cNvSpPr>
          <p:nvPr/>
        </p:nvSpPr>
        <p:spPr bwMode="auto">
          <a:xfrm>
            <a:off x="1911350" y="1760538"/>
            <a:ext cx="21336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1</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蓖麻油</a:t>
            </a:r>
            <a:r>
              <a:rPr kumimoji="1" lang="zh-CN" altLang="en-US" sz="2400">
                <a:solidFill>
                  <a:schemeClr val="bg1"/>
                </a:solidFill>
                <a:latin typeface="Times New Roman" pitchFamily="18" charset="0"/>
              </a:rPr>
              <a:t> </a:t>
            </a:r>
          </a:p>
        </p:txBody>
      </p:sp>
      <p:pic>
        <p:nvPicPr>
          <p:cNvPr id="31752" name="Picture 3" descr="蓖麻"/>
          <p:cNvPicPr>
            <a:picLocks noChangeAspect="1" noChangeArrowheads="1"/>
          </p:cNvPicPr>
          <p:nvPr/>
        </p:nvPicPr>
        <p:blipFill>
          <a:blip r:embed="rId3"/>
          <a:srcRect/>
          <a:stretch>
            <a:fillRect/>
          </a:stretch>
        </p:blipFill>
        <p:spPr bwMode="auto">
          <a:xfrm>
            <a:off x="2451100" y="2386013"/>
            <a:ext cx="1316038" cy="1676400"/>
          </a:xfrm>
          <a:prstGeom prst="rect">
            <a:avLst/>
          </a:prstGeom>
          <a:noFill/>
          <a:ln w="9525">
            <a:noFill/>
            <a:miter lim="800000"/>
            <a:headEnd/>
            <a:tailEnd/>
          </a:ln>
        </p:spPr>
      </p:pic>
      <p:sp>
        <p:nvSpPr>
          <p:cNvPr id="31753" name="Text Box 4"/>
          <p:cNvSpPr txBox="1">
            <a:spLocks noChangeArrowheads="1"/>
          </p:cNvSpPr>
          <p:nvPr/>
        </p:nvSpPr>
        <p:spPr bwMode="auto">
          <a:xfrm>
            <a:off x="7227888" y="4549775"/>
            <a:ext cx="26670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6</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小麦胚芽油</a:t>
            </a:r>
            <a:r>
              <a:rPr kumimoji="1" lang="zh-CN" altLang="en-US" sz="2400">
                <a:solidFill>
                  <a:schemeClr val="bg1"/>
                </a:solidFill>
                <a:latin typeface="Times New Roman" pitchFamily="18" charset="0"/>
              </a:rPr>
              <a:t> </a:t>
            </a:r>
          </a:p>
        </p:txBody>
      </p:sp>
      <p:pic>
        <p:nvPicPr>
          <p:cNvPr id="31754" name="Picture 5" descr="u=2897181803,1290923534&amp;gp=28"/>
          <p:cNvPicPr>
            <a:picLocks noChangeAspect="1" noChangeArrowheads="1"/>
          </p:cNvPicPr>
          <p:nvPr/>
        </p:nvPicPr>
        <p:blipFill>
          <a:blip r:embed="rId4"/>
          <a:srcRect/>
          <a:stretch>
            <a:fillRect/>
          </a:stretch>
        </p:blipFill>
        <p:spPr bwMode="auto">
          <a:xfrm>
            <a:off x="7831138" y="5386388"/>
            <a:ext cx="1752600" cy="1314450"/>
          </a:xfrm>
          <a:prstGeom prst="rect">
            <a:avLst/>
          </a:prstGeom>
          <a:noFill/>
          <a:ln w="9525">
            <a:noFill/>
            <a:miter lim="800000"/>
            <a:headEnd/>
            <a:tailEnd/>
          </a:ln>
        </p:spPr>
      </p:pic>
      <p:sp>
        <p:nvSpPr>
          <p:cNvPr id="31755" name="Text Box 6"/>
          <p:cNvSpPr txBox="1">
            <a:spLocks noChangeArrowheads="1"/>
          </p:cNvSpPr>
          <p:nvPr/>
        </p:nvSpPr>
        <p:spPr bwMode="auto">
          <a:xfrm>
            <a:off x="7092950" y="1760538"/>
            <a:ext cx="24384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3</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霍霍巴油</a:t>
            </a:r>
            <a:r>
              <a:rPr kumimoji="1" lang="zh-CN" altLang="en-US" sz="2400">
                <a:solidFill>
                  <a:schemeClr val="bg1"/>
                </a:solidFill>
                <a:latin typeface="Times New Roman" pitchFamily="18" charset="0"/>
              </a:rPr>
              <a:t> </a:t>
            </a:r>
          </a:p>
        </p:txBody>
      </p:sp>
      <p:pic>
        <p:nvPicPr>
          <p:cNvPr id="31756" name="Picture 7" descr="霍霍巴植物"/>
          <p:cNvPicPr>
            <a:picLocks noChangeAspect="1" noChangeArrowheads="1"/>
          </p:cNvPicPr>
          <p:nvPr/>
        </p:nvPicPr>
        <p:blipFill>
          <a:blip r:embed="rId5"/>
          <a:srcRect/>
          <a:stretch>
            <a:fillRect/>
          </a:stretch>
        </p:blipFill>
        <p:spPr bwMode="auto">
          <a:xfrm>
            <a:off x="7626350" y="2293938"/>
            <a:ext cx="1460500" cy="1752600"/>
          </a:xfrm>
          <a:prstGeom prst="rect">
            <a:avLst/>
          </a:prstGeom>
          <a:noFill/>
          <a:ln w="9525">
            <a:noFill/>
            <a:miter lim="800000"/>
            <a:headEnd/>
            <a:tailEnd/>
          </a:ln>
        </p:spPr>
      </p:pic>
      <p:sp>
        <p:nvSpPr>
          <p:cNvPr id="31757" name="Text Box 8"/>
          <p:cNvSpPr txBox="1">
            <a:spLocks noChangeArrowheads="1"/>
          </p:cNvSpPr>
          <p:nvPr/>
        </p:nvSpPr>
        <p:spPr bwMode="auto">
          <a:xfrm>
            <a:off x="1987550" y="4579938"/>
            <a:ext cx="1905000" cy="45720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4</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鳄梨油</a:t>
            </a:r>
            <a:r>
              <a:rPr kumimoji="1" lang="zh-CN" altLang="en-US" sz="2400">
                <a:solidFill>
                  <a:schemeClr val="bg1"/>
                </a:solidFill>
                <a:latin typeface="Times New Roman" pitchFamily="18" charset="0"/>
              </a:rPr>
              <a:t> </a:t>
            </a:r>
          </a:p>
        </p:txBody>
      </p:sp>
      <p:pic>
        <p:nvPicPr>
          <p:cNvPr id="31758" name="Picture 9" descr="鳄梨"/>
          <p:cNvPicPr>
            <a:picLocks noChangeAspect="1" noChangeArrowheads="1"/>
          </p:cNvPicPr>
          <p:nvPr/>
        </p:nvPicPr>
        <p:blipFill>
          <a:blip r:embed="rId6"/>
          <a:srcRect/>
          <a:stretch>
            <a:fillRect/>
          </a:stretch>
        </p:blipFill>
        <p:spPr bwMode="auto">
          <a:xfrm>
            <a:off x="2235200" y="5338763"/>
            <a:ext cx="1676400" cy="1439862"/>
          </a:xfrm>
          <a:prstGeom prst="rect">
            <a:avLst/>
          </a:prstGeom>
          <a:noFill/>
          <a:ln w="9525">
            <a:noFill/>
            <a:miter lim="800000"/>
            <a:headEnd/>
            <a:tailEnd/>
          </a:ln>
        </p:spPr>
      </p:pic>
      <p:sp>
        <p:nvSpPr>
          <p:cNvPr id="31759" name="Text Box 10"/>
          <p:cNvSpPr txBox="1">
            <a:spLocks noChangeArrowheads="1"/>
          </p:cNvSpPr>
          <p:nvPr/>
        </p:nvSpPr>
        <p:spPr bwMode="auto">
          <a:xfrm>
            <a:off x="4273550" y="4503738"/>
            <a:ext cx="2514600" cy="830262"/>
          </a:xfrm>
          <a:prstGeom prst="rect">
            <a:avLst/>
          </a:prstGeom>
          <a:noFill/>
          <a:ln w="9525">
            <a:noFill/>
            <a:miter lim="800000"/>
            <a:headEnd/>
            <a:tailEnd/>
          </a:ln>
        </p:spPr>
        <p:txBody>
          <a:bodyPr>
            <a:spAutoFit/>
          </a:bodyPr>
          <a:lstStyle/>
          <a:p>
            <a:r>
              <a:rPr kumimoji="1" lang="zh-CN" altLang="en-US" sz="2400">
                <a:solidFill>
                  <a:schemeClr val="bg1"/>
                </a:solidFill>
                <a:latin typeface="宋体" pitchFamily="2" charset="-122"/>
              </a:rPr>
              <a:t>（</a:t>
            </a:r>
            <a:r>
              <a:rPr kumimoji="1" lang="en-US" altLang="zh-CN" sz="2400">
                <a:solidFill>
                  <a:schemeClr val="bg1"/>
                </a:solidFill>
                <a:latin typeface="宋体" pitchFamily="2" charset="-122"/>
              </a:rPr>
              <a:t>5</a:t>
            </a:r>
            <a:r>
              <a:rPr kumimoji="1" lang="zh-CN" altLang="en-US" sz="2400">
                <a:solidFill>
                  <a:schemeClr val="bg1"/>
                </a:solidFill>
                <a:latin typeface="宋体" pitchFamily="2" charset="-122"/>
              </a:rPr>
              <a:t>）乳木果油</a:t>
            </a:r>
          </a:p>
          <a:p>
            <a:r>
              <a:rPr kumimoji="1" lang="zh-CN" altLang="en-US" sz="2400">
                <a:solidFill>
                  <a:schemeClr val="bg1"/>
                </a:solidFill>
                <a:latin typeface="宋体" pitchFamily="2" charset="-122"/>
              </a:rPr>
              <a:t>　　</a:t>
            </a:r>
            <a:r>
              <a:rPr kumimoji="1" lang="zh-CN" altLang="en-US">
                <a:solidFill>
                  <a:schemeClr val="bg1"/>
                </a:solidFill>
                <a:latin typeface="宋体" pitchFamily="2" charset="-122"/>
              </a:rPr>
              <a:t>（牛油树脂）</a:t>
            </a:r>
            <a:r>
              <a:rPr kumimoji="1" lang="zh-CN" altLang="en-US" sz="2400">
                <a:solidFill>
                  <a:schemeClr val="bg1"/>
                </a:solidFill>
                <a:latin typeface="Times New Roman" pitchFamily="18" charset="0"/>
              </a:rPr>
              <a:t> </a:t>
            </a:r>
          </a:p>
        </p:txBody>
      </p:sp>
      <p:pic>
        <p:nvPicPr>
          <p:cNvPr id="31760" name="Picture 11" descr="u=2341115272,2306565115&amp;gp=30">
            <a:hlinkClick r:id="rId7"/>
          </p:cNvPr>
          <p:cNvPicPr>
            <a:picLocks noChangeAspect="1" noChangeArrowheads="1"/>
          </p:cNvPicPr>
          <p:nvPr/>
        </p:nvPicPr>
        <p:blipFill>
          <a:blip r:embed="rId8"/>
          <a:srcRect/>
          <a:stretch>
            <a:fillRect/>
          </a:stretch>
        </p:blipFill>
        <p:spPr bwMode="auto">
          <a:xfrm>
            <a:off x="4827588" y="5338763"/>
            <a:ext cx="1676400" cy="14636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770" name="组合 33"/>
          <p:cNvGrpSpPr>
            <a:grpSpLocks/>
          </p:cNvGrpSpPr>
          <p:nvPr/>
        </p:nvGrpSpPr>
        <p:grpSpPr bwMode="auto">
          <a:xfrm>
            <a:off x="179388" y="5772150"/>
            <a:ext cx="12012612" cy="995363"/>
            <a:chOff x="0" y="0"/>
            <a:chExt cx="12011908" cy="995624"/>
          </a:xfrm>
        </p:grpSpPr>
        <p:cxnSp>
          <p:nvCxnSpPr>
            <p:cNvPr id="32789"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32790"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2791"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2792"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2771"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32772" name="组合 1"/>
          <p:cNvGrpSpPr>
            <a:grpSpLocks/>
          </p:cNvGrpSpPr>
          <p:nvPr/>
        </p:nvGrpSpPr>
        <p:grpSpPr bwMode="auto">
          <a:xfrm>
            <a:off x="6272213" y="163513"/>
            <a:ext cx="5657850" cy="2025650"/>
            <a:chOff x="0" y="0"/>
            <a:chExt cx="5657712" cy="2026080"/>
          </a:xfrm>
        </p:grpSpPr>
        <p:grpSp>
          <p:nvGrpSpPr>
            <p:cNvPr id="32783" name="组合 39"/>
            <p:cNvGrpSpPr>
              <a:grpSpLocks/>
            </p:cNvGrpSpPr>
            <p:nvPr/>
          </p:nvGrpSpPr>
          <p:grpSpPr bwMode="auto">
            <a:xfrm>
              <a:off x="0" y="0"/>
              <a:ext cx="5657712" cy="995624"/>
              <a:chOff x="0" y="0"/>
              <a:chExt cx="5657712" cy="995624"/>
            </a:xfrm>
          </p:grpSpPr>
          <p:cxnSp>
            <p:nvCxnSpPr>
              <p:cNvPr id="3278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278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278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278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278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Text Box 5"/>
          <p:cNvSpPr txBox="1">
            <a:spLocks noChangeArrowheads="1"/>
          </p:cNvSpPr>
          <p:nvPr/>
        </p:nvSpPr>
        <p:spPr bwMode="auto">
          <a:xfrm>
            <a:off x="1122363" y="1219200"/>
            <a:ext cx="5384800" cy="523875"/>
          </a:xfrm>
          <a:prstGeom prst="rect">
            <a:avLst/>
          </a:prstGeom>
          <a:noFill/>
          <a:ln w="9525">
            <a:noFill/>
            <a:miter lim="800000"/>
            <a:headEnd/>
            <a:tailEnd/>
          </a:ln>
          <a:effectLst/>
        </p:spPr>
        <p:txBody>
          <a:bodyPr>
            <a:spAutoFit/>
          </a:bodyPr>
          <a:lstStyle/>
          <a:p>
            <a:pPr>
              <a:spcBef>
                <a:spcPct val="50000"/>
              </a:spcBef>
              <a:buFont typeface="Arial" charset="0"/>
              <a:buNone/>
              <a:defRPr/>
            </a:pPr>
            <a:r>
              <a:rPr kumimoji="1" lang="en-US" altLang="zh-CN" sz="2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a:t>
            </a:r>
            <a:r>
              <a:rPr kumimoji="1" lang="zh-CN" altLang="en-US" sz="2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．矿物油</a:t>
            </a:r>
            <a:endParaRPr kumimoji="1"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2775" name="Text Box 5"/>
          <p:cNvSpPr txBox="1">
            <a:spLocks noChangeArrowheads="1"/>
          </p:cNvSpPr>
          <p:nvPr/>
        </p:nvSpPr>
        <p:spPr bwMode="auto">
          <a:xfrm>
            <a:off x="1293813" y="1860550"/>
            <a:ext cx="2517775" cy="830263"/>
          </a:xfrm>
          <a:prstGeom prst="rect">
            <a:avLst/>
          </a:prstGeom>
          <a:noFill/>
          <a:ln w="9525">
            <a:noFill/>
            <a:miter lim="800000"/>
            <a:headEnd/>
            <a:tailEnd/>
          </a:ln>
        </p:spPr>
        <p:txBody>
          <a:bodyPr>
            <a:spAutoFit/>
          </a:bodyPr>
          <a:lstStyle/>
          <a:p>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1</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液体石蜡</a:t>
            </a:r>
          </a:p>
          <a:p>
            <a:r>
              <a:rPr kumimoji="1" lang="zh-CN" altLang="en-US" sz="2400">
                <a:solidFill>
                  <a:schemeClr val="bg1"/>
                </a:solidFill>
                <a:latin typeface="宋体" pitchFamily="2" charset="-122"/>
              </a:rPr>
              <a:t>　</a:t>
            </a:r>
            <a:endParaRPr kumimoji="1" lang="zh-CN" altLang="en-US" sz="2400">
              <a:solidFill>
                <a:schemeClr val="bg1"/>
              </a:solidFill>
              <a:latin typeface="Times New Roman" pitchFamily="18" charset="0"/>
            </a:endParaRPr>
          </a:p>
        </p:txBody>
      </p:sp>
      <p:grpSp>
        <p:nvGrpSpPr>
          <p:cNvPr id="32776" name="Group 4"/>
          <p:cNvGrpSpPr>
            <a:grpSpLocks/>
          </p:cNvGrpSpPr>
          <p:nvPr/>
        </p:nvGrpSpPr>
        <p:grpSpPr bwMode="auto">
          <a:xfrm>
            <a:off x="1293813" y="3848100"/>
            <a:ext cx="2160587" cy="1225550"/>
            <a:chOff x="538" y="2232"/>
            <a:chExt cx="1361" cy="772"/>
          </a:xfrm>
        </p:grpSpPr>
        <p:sp>
          <p:nvSpPr>
            <p:cNvPr id="32781" name="Text Box 7"/>
            <p:cNvSpPr txBox="1">
              <a:spLocks noChangeArrowheads="1"/>
            </p:cNvSpPr>
            <p:nvPr/>
          </p:nvSpPr>
          <p:spPr bwMode="auto">
            <a:xfrm>
              <a:off x="538" y="2232"/>
              <a:ext cx="1200" cy="288"/>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a:t>
              </a:r>
              <a:r>
                <a:rPr kumimoji="1" lang="en-US" altLang="zh-CN" sz="2400">
                  <a:solidFill>
                    <a:schemeClr val="bg1"/>
                  </a:solidFill>
                  <a:latin typeface="Times New Roman" pitchFamily="18" charset="0"/>
                </a:rPr>
                <a:t>3</a:t>
              </a:r>
              <a:r>
                <a:rPr kumimoji="1" lang="zh-CN" altLang="en-US" sz="2400">
                  <a:solidFill>
                    <a:schemeClr val="bg1"/>
                  </a:solidFill>
                  <a:latin typeface="宋体" pitchFamily="2" charset="-122"/>
                </a:rPr>
                <a:t>）凡士林</a:t>
              </a:r>
              <a:r>
                <a:rPr kumimoji="1" lang="zh-CN" altLang="en-US" sz="2400">
                  <a:solidFill>
                    <a:schemeClr val="bg1"/>
                  </a:solidFill>
                  <a:latin typeface="Times New Roman" pitchFamily="18" charset="0"/>
                </a:rPr>
                <a:t> </a:t>
              </a:r>
            </a:p>
          </p:txBody>
        </p:sp>
        <p:sp>
          <p:nvSpPr>
            <p:cNvPr id="32782" name="Text Box 8"/>
            <p:cNvSpPr txBox="1">
              <a:spLocks noChangeArrowheads="1"/>
            </p:cNvSpPr>
            <p:nvPr/>
          </p:nvSpPr>
          <p:spPr bwMode="auto">
            <a:xfrm>
              <a:off x="555" y="2716"/>
              <a:ext cx="1344" cy="288"/>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4</a:t>
              </a:r>
              <a:r>
                <a:rPr kumimoji="1" lang="zh-CN" altLang="en-US" sz="2400">
                  <a:solidFill>
                    <a:schemeClr val="bg1"/>
                  </a:solidFill>
                  <a:latin typeface="Times New Roman" pitchFamily="18" charset="0"/>
                </a:rPr>
                <a:t>）</a:t>
              </a:r>
              <a:r>
                <a:rPr kumimoji="1" lang="zh-CN" altLang="en-US" sz="2400">
                  <a:solidFill>
                    <a:schemeClr val="bg1"/>
                  </a:solidFill>
                  <a:latin typeface="宋体" pitchFamily="2" charset="-122"/>
                </a:rPr>
                <a:t>矿物蜡</a:t>
              </a:r>
              <a:r>
                <a:rPr kumimoji="1" lang="zh-CN" altLang="en-US" sz="2400">
                  <a:solidFill>
                    <a:schemeClr val="bg1"/>
                  </a:solidFill>
                  <a:latin typeface="Times New Roman" pitchFamily="18" charset="0"/>
                </a:rPr>
                <a:t> </a:t>
              </a:r>
            </a:p>
          </p:txBody>
        </p:sp>
      </p:grpSp>
      <p:sp>
        <p:nvSpPr>
          <p:cNvPr id="32777" name="Text Box 5"/>
          <p:cNvSpPr txBox="1">
            <a:spLocks noChangeArrowheads="1"/>
          </p:cNvSpPr>
          <p:nvPr/>
        </p:nvSpPr>
        <p:spPr bwMode="auto">
          <a:xfrm>
            <a:off x="1296988" y="2609850"/>
            <a:ext cx="2517775" cy="830263"/>
          </a:xfrm>
          <a:prstGeom prst="rect">
            <a:avLst/>
          </a:prstGeom>
          <a:noFill/>
          <a:ln w="9525">
            <a:noFill/>
            <a:miter lim="800000"/>
            <a:headEnd/>
            <a:tailEnd/>
          </a:ln>
        </p:spPr>
        <p:txBody>
          <a:bodyPr>
            <a:spAutoFit/>
          </a:bodyPr>
          <a:lstStyle/>
          <a:p>
            <a:r>
              <a:rPr kumimoji="1" lang="zh-CN" altLang="en-US" sz="2400">
                <a:solidFill>
                  <a:schemeClr val="bg1"/>
                </a:solidFill>
                <a:latin typeface="Times New Roman" pitchFamily="18" charset="0"/>
              </a:rPr>
              <a:t>（</a:t>
            </a:r>
            <a:r>
              <a:rPr kumimoji="1" lang="en-US" altLang="zh-CN" sz="2400">
                <a:solidFill>
                  <a:schemeClr val="bg1"/>
                </a:solidFill>
                <a:latin typeface="Times New Roman" pitchFamily="18" charset="0"/>
              </a:rPr>
              <a:t>2</a:t>
            </a:r>
            <a:r>
              <a:rPr kumimoji="1" lang="zh-CN" altLang="en-US" sz="2400">
                <a:solidFill>
                  <a:schemeClr val="bg1"/>
                </a:solidFill>
                <a:latin typeface="Times New Roman" pitchFamily="18" charset="0"/>
              </a:rPr>
              <a:t>）甘油</a:t>
            </a:r>
            <a:endParaRPr kumimoji="1" lang="zh-CN" altLang="en-US" sz="2400">
              <a:solidFill>
                <a:schemeClr val="bg1"/>
              </a:solidFill>
              <a:latin typeface="宋体" pitchFamily="2" charset="-122"/>
            </a:endParaRPr>
          </a:p>
          <a:p>
            <a:r>
              <a:rPr kumimoji="1" lang="zh-CN" altLang="en-US" sz="2400">
                <a:solidFill>
                  <a:schemeClr val="bg1"/>
                </a:solidFill>
                <a:latin typeface="宋体" pitchFamily="2" charset="-122"/>
              </a:rPr>
              <a:t>　（丙三醇）</a:t>
            </a:r>
            <a:endParaRPr kumimoji="1" lang="zh-CN" altLang="en-US" sz="2400">
              <a:solidFill>
                <a:schemeClr val="bg1"/>
              </a:solidFill>
              <a:latin typeface="Times New Roman" pitchFamily="18" charset="0"/>
            </a:endParaRPr>
          </a:p>
        </p:txBody>
      </p:sp>
      <p:pic>
        <p:nvPicPr>
          <p:cNvPr id="32778" name="Picture 21" descr="http://image5.huangye88.com/2013/02/21/a8ba2a039c15db49.jpg"/>
          <p:cNvPicPr>
            <a:picLocks noChangeAspect="1" noChangeArrowheads="1"/>
          </p:cNvPicPr>
          <p:nvPr/>
        </p:nvPicPr>
        <p:blipFill>
          <a:blip r:embed="rId2"/>
          <a:srcRect l="3632" t="11873" r="1996" b="8949"/>
          <a:stretch>
            <a:fillRect/>
          </a:stretch>
        </p:blipFill>
        <p:spPr bwMode="auto">
          <a:xfrm>
            <a:off x="7921625" y="2608263"/>
            <a:ext cx="4049713" cy="2546350"/>
          </a:xfrm>
          <a:prstGeom prst="rect">
            <a:avLst/>
          </a:prstGeom>
          <a:noFill/>
          <a:ln w="9525">
            <a:noFill/>
            <a:miter lim="800000"/>
            <a:headEnd/>
            <a:tailEnd/>
          </a:ln>
        </p:spPr>
      </p:pic>
      <p:pic>
        <p:nvPicPr>
          <p:cNvPr id="32779" name="Picture 19" descr="http://n1.itc.cn/img8/wb/recom/2016/01/25/145369390173516732.JPEG"/>
          <p:cNvPicPr>
            <a:picLocks noChangeAspect="1" noChangeArrowheads="1"/>
          </p:cNvPicPr>
          <p:nvPr/>
        </p:nvPicPr>
        <p:blipFill>
          <a:blip r:embed="rId3"/>
          <a:srcRect/>
          <a:stretch>
            <a:fillRect/>
          </a:stretch>
        </p:blipFill>
        <p:spPr bwMode="auto">
          <a:xfrm>
            <a:off x="4786313" y="1087438"/>
            <a:ext cx="3221037" cy="2147887"/>
          </a:xfrm>
          <a:prstGeom prst="rect">
            <a:avLst/>
          </a:prstGeom>
          <a:noFill/>
          <a:ln w="9525">
            <a:noFill/>
            <a:miter lim="800000"/>
            <a:headEnd/>
            <a:tailEnd/>
          </a:ln>
        </p:spPr>
      </p:pic>
      <p:pic>
        <p:nvPicPr>
          <p:cNvPr id="32780" name="Picture 23" descr="http://o3.xiaohongshu.com/discovery/w640/44921491853bfbdaebaf9e070b2b2bf6_640_640_92.jpg"/>
          <p:cNvPicPr>
            <a:picLocks noChangeAspect="1" noChangeArrowheads="1"/>
          </p:cNvPicPr>
          <p:nvPr/>
        </p:nvPicPr>
        <p:blipFill>
          <a:blip r:embed="rId4"/>
          <a:srcRect l="18262" t="14722" r="6961" b="11398"/>
          <a:stretch>
            <a:fillRect/>
          </a:stretch>
        </p:blipFill>
        <p:spPr bwMode="auto">
          <a:xfrm>
            <a:off x="5318125" y="3965575"/>
            <a:ext cx="3106738" cy="27527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219200" y="976313"/>
            <a:ext cx="3860800" cy="762000"/>
          </a:xfrm>
        </p:spPr>
        <p:txBody>
          <a:bodyPr/>
          <a:lstStyle/>
          <a:p>
            <a:pPr eaLnBrk="1" hangingPunct="1">
              <a:buFont typeface="Arial" charset="0"/>
              <a:buNone/>
              <a:defRPr/>
            </a:pPr>
            <a:r>
              <a:rPr lang="zh-CN" altLang="en-US" sz="2800" b="1" dirty="0" smtClean="0">
                <a:effectLst>
                  <a:outerShdw blurRad="38100" dist="38100" dir="2700000" algn="tl">
                    <a:srgbClr val="000000">
                      <a:alpha val="43137"/>
                    </a:srgbClr>
                  </a:outerShdw>
                </a:effectLst>
                <a:latin typeface="微软雅黑" pitchFamily="34" charset="-122"/>
                <a:ea typeface="微软雅黑" pitchFamily="34" charset="-122"/>
              </a:rPr>
              <a:t>（二）粉末原料</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33795" name="Rectangle 3"/>
          <p:cNvSpPr>
            <a:spLocks noChangeArrowheads="1"/>
          </p:cNvSpPr>
          <p:nvPr/>
        </p:nvSpPr>
        <p:spPr bwMode="auto">
          <a:xfrm>
            <a:off x="1422400" y="1981200"/>
            <a:ext cx="10261600" cy="830263"/>
          </a:xfrm>
          <a:prstGeom prst="rect">
            <a:avLst/>
          </a:prstGeom>
          <a:noFill/>
          <a:ln w="9525">
            <a:noFill/>
            <a:miter lim="800000"/>
            <a:headEnd/>
            <a:tailEnd/>
          </a:ln>
        </p:spPr>
        <p:txBody>
          <a:bodyPr>
            <a:spAutoFit/>
          </a:bodyPr>
          <a:lstStyle/>
          <a:p>
            <a:r>
              <a:rPr kumimoji="1" lang="zh-CN" altLang="en-US" sz="2400">
                <a:solidFill>
                  <a:schemeClr val="bg1"/>
                </a:solidFill>
                <a:latin typeface="宋体" pitchFamily="2" charset="-122"/>
              </a:rPr>
              <a:t>粉末原料是构成香粉、爽身粉、粉饼、胭脂、眼影粉、面膜和牙膏等产品的主体。</a:t>
            </a:r>
          </a:p>
        </p:txBody>
      </p:sp>
      <p:sp>
        <p:nvSpPr>
          <p:cNvPr id="33796" name="Text Box 4"/>
          <p:cNvSpPr txBox="1">
            <a:spLocks noChangeArrowheads="1"/>
          </p:cNvSpPr>
          <p:nvPr/>
        </p:nvSpPr>
        <p:spPr bwMode="auto">
          <a:xfrm>
            <a:off x="1485900" y="3048000"/>
            <a:ext cx="9956800" cy="461963"/>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其作用主要是增稠、摩擦、遮盖、悬浮、保湿、爽滑等。</a:t>
            </a:r>
            <a:endParaRPr kumimoji="1" lang="zh-CN" altLang="en-US" sz="2400">
              <a:solidFill>
                <a:schemeClr val="bg1"/>
              </a:solidFill>
              <a:latin typeface="Times New Roman" pitchFamily="18" charset="0"/>
            </a:endParaRPr>
          </a:p>
        </p:txBody>
      </p:sp>
      <p:sp>
        <p:nvSpPr>
          <p:cNvPr id="33797" name="Text Box 5"/>
          <p:cNvSpPr txBox="1">
            <a:spLocks noChangeArrowheads="1"/>
          </p:cNvSpPr>
          <p:nvPr/>
        </p:nvSpPr>
        <p:spPr bwMode="auto">
          <a:xfrm>
            <a:off x="1403350" y="3765550"/>
            <a:ext cx="10058400" cy="1200150"/>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粉末原料的主要品种有：滑石粉、高岭土、云母粉、钛白粉、锌白粉、硬脂酸锌（镁）、碳酸钙、碳酸镁、磷酸氢钙、二氧化硅、淀粉、树脂粉末（尼龙、聚乙烯、聚苯乙烯）等。</a:t>
            </a:r>
            <a:r>
              <a:rPr kumimoji="1" lang="zh-CN" altLang="en-US" sz="2400">
                <a:solidFill>
                  <a:schemeClr val="bg1"/>
                </a:solidFill>
                <a:latin typeface="Times New Roman" pitchFamily="18" charset="0"/>
              </a:rPr>
              <a:t> </a:t>
            </a:r>
          </a:p>
        </p:txBody>
      </p:sp>
      <p:grpSp>
        <p:nvGrpSpPr>
          <p:cNvPr id="33798" name="组合 1"/>
          <p:cNvGrpSpPr>
            <a:grpSpLocks/>
          </p:cNvGrpSpPr>
          <p:nvPr/>
        </p:nvGrpSpPr>
        <p:grpSpPr bwMode="auto">
          <a:xfrm>
            <a:off x="6272213" y="163513"/>
            <a:ext cx="5657850" cy="2025650"/>
            <a:chOff x="0" y="0"/>
            <a:chExt cx="5657712" cy="2026080"/>
          </a:xfrm>
        </p:grpSpPr>
        <p:grpSp>
          <p:nvGrpSpPr>
            <p:cNvPr id="33804" name="组合 39"/>
            <p:cNvGrpSpPr>
              <a:grpSpLocks/>
            </p:cNvGrpSpPr>
            <p:nvPr/>
          </p:nvGrpSpPr>
          <p:grpSpPr bwMode="auto">
            <a:xfrm>
              <a:off x="0" y="0"/>
              <a:ext cx="5657712" cy="995624"/>
              <a:chOff x="0" y="0"/>
              <a:chExt cx="5657712" cy="995624"/>
            </a:xfrm>
          </p:grpSpPr>
          <p:cxnSp>
            <p:nvCxnSpPr>
              <p:cNvPr id="3380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380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380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380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380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5"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33800" name="Picture 25" descr="http://img006.hc360.cn/g7/M07/14/42/wKhQslMvqDOEOsdVAAAAAA0_4gY408.jpg"/>
          <p:cNvPicPr>
            <a:picLocks noChangeAspect="1" noChangeArrowheads="1"/>
          </p:cNvPicPr>
          <p:nvPr/>
        </p:nvPicPr>
        <p:blipFill>
          <a:blip r:embed="rId2"/>
          <a:srcRect l="7162" t="17882" r="6108" b="19196"/>
          <a:stretch>
            <a:fillRect/>
          </a:stretch>
        </p:blipFill>
        <p:spPr bwMode="auto">
          <a:xfrm>
            <a:off x="1624013" y="5018088"/>
            <a:ext cx="2435225" cy="1701800"/>
          </a:xfrm>
          <a:prstGeom prst="rect">
            <a:avLst/>
          </a:prstGeom>
          <a:noFill/>
          <a:ln w="9525">
            <a:noFill/>
            <a:miter lim="800000"/>
            <a:headEnd/>
            <a:tailEnd/>
          </a:ln>
        </p:spPr>
      </p:pic>
      <p:sp>
        <p:nvSpPr>
          <p:cNvPr id="33801" name="AutoShape 2" descr="http://img2.imgtn.bdimg.com/it/u=2699790697,179898990&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pic>
        <p:nvPicPr>
          <p:cNvPr id="33802" name="Picture 4" descr="http://pic192.gtobal.com/image1/38/D8/wKgSE1Hi90mASl4qAACtT-IbhbY528.jpg"/>
          <p:cNvPicPr>
            <a:picLocks noChangeAspect="1" noChangeArrowheads="1"/>
          </p:cNvPicPr>
          <p:nvPr/>
        </p:nvPicPr>
        <p:blipFill>
          <a:blip r:embed="rId3"/>
          <a:srcRect l="9703" t="5038" r="7130" b="14014"/>
          <a:stretch>
            <a:fillRect/>
          </a:stretch>
        </p:blipFill>
        <p:spPr bwMode="auto">
          <a:xfrm>
            <a:off x="8516938" y="4730750"/>
            <a:ext cx="2185987" cy="2127250"/>
          </a:xfrm>
          <a:prstGeom prst="rect">
            <a:avLst/>
          </a:prstGeom>
          <a:noFill/>
          <a:ln w="9525">
            <a:noFill/>
            <a:miter lim="800000"/>
            <a:headEnd/>
            <a:tailEnd/>
          </a:ln>
        </p:spPr>
      </p:pic>
      <p:pic>
        <p:nvPicPr>
          <p:cNvPr id="33803" name="Picture 6" descr="http://e.hiphotos.baidu.com/zhidao/wh%3D450%2C600/sign=030f53ab202dd42a5f5c09af360b7783/b21bb051f8198618e25fe9464fed2e738ad4e6dc.jpg"/>
          <p:cNvPicPr>
            <a:picLocks noChangeAspect="1" noChangeArrowheads="1"/>
          </p:cNvPicPr>
          <p:nvPr/>
        </p:nvPicPr>
        <p:blipFill>
          <a:blip r:embed="rId4"/>
          <a:srcRect l="2774" r="6123" b="6566"/>
          <a:stretch>
            <a:fillRect/>
          </a:stretch>
        </p:blipFill>
        <p:spPr bwMode="auto">
          <a:xfrm>
            <a:off x="5018088" y="5010150"/>
            <a:ext cx="2579687" cy="17668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1219200" y="976313"/>
            <a:ext cx="3860800" cy="762000"/>
          </a:xfrm>
        </p:spPr>
        <p:txBody>
          <a:bodyPr/>
          <a:lstStyle/>
          <a:p>
            <a:pPr eaLnBrk="1" hangingPunct="1">
              <a:buFont typeface="Arial" charset="0"/>
              <a:buNone/>
              <a:defRPr/>
            </a:pPr>
            <a:r>
              <a:rPr lang="zh-CN" altLang="en-US" sz="2800" b="1" dirty="0" smtClean="0">
                <a:effectLst>
                  <a:outerShdw blurRad="38100" dist="38100" dir="2700000" algn="tl">
                    <a:srgbClr val="000000">
                      <a:alpha val="43137"/>
                    </a:srgbClr>
                  </a:outerShdw>
                </a:effectLst>
                <a:latin typeface="微软雅黑" pitchFamily="34" charset="-122"/>
                <a:ea typeface="微软雅黑" pitchFamily="34" charset="-122"/>
              </a:rPr>
              <a:t>（三）溶剂类</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34819" name="Rectangle 3"/>
          <p:cNvSpPr>
            <a:spLocks noChangeArrowheads="1"/>
          </p:cNvSpPr>
          <p:nvPr/>
        </p:nvSpPr>
        <p:spPr bwMode="auto">
          <a:xfrm>
            <a:off x="1422400" y="1981200"/>
            <a:ext cx="10261600" cy="461963"/>
          </a:xfrm>
          <a:prstGeom prst="rect">
            <a:avLst/>
          </a:prstGeom>
          <a:noFill/>
          <a:ln w="9525">
            <a:noFill/>
            <a:miter lim="800000"/>
            <a:headEnd/>
            <a:tailEnd/>
          </a:ln>
        </p:spPr>
        <p:txBody>
          <a:bodyPr>
            <a:spAutoFit/>
          </a:bodyPr>
          <a:lstStyle/>
          <a:p>
            <a:r>
              <a:rPr kumimoji="1" lang="zh-CN" altLang="en-US" sz="2400">
                <a:solidFill>
                  <a:schemeClr val="bg1"/>
                </a:solidFill>
                <a:latin typeface="宋体" pitchFamily="2" charset="-122"/>
              </a:rPr>
              <a:t>溶剂是膏状、浆状及液体的化妆品配方中不可缺少的主要组成部分。</a:t>
            </a:r>
          </a:p>
        </p:txBody>
      </p:sp>
      <p:sp>
        <p:nvSpPr>
          <p:cNvPr id="34820" name="Text Box 4"/>
          <p:cNvSpPr txBox="1">
            <a:spLocks noChangeArrowheads="1"/>
          </p:cNvSpPr>
          <p:nvPr/>
        </p:nvSpPr>
        <p:spPr bwMode="auto">
          <a:xfrm>
            <a:off x="1485900" y="3048000"/>
            <a:ext cx="9956800" cy="461963"/>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其作用主要是溶解、挥发、润滑、收敛、增塑、保香、防冻等。</a:t>
            </a:r>
            <a:endParaRPr kumimoji="1" lang="zh-CN" altLang="en-US" sz="2400">
              <a:solidFill>
                <a:schemeClr val="bg1"/>
              </a:solidFill>
              <a:latin typeface="Times New Roman" pitchFamily="18" charset="0"/>
            </a:endParaRPr>
          </a:p>
        </p:txBody>
      </p:sp>
      <p:sp>
        <p:nvSpPr>
          <p:cNvPr id="34821" name="Text Box 5"/>
          <p:cNvSpPr txBox="1">
            <a:spLocks noChangeArrowheads="1"/>
          </p:cNvSpPr>
          <p:nvPr/>
        </p:nvSpPr>
        <p:spPr bwMode="auto">
          <a:xfrm>
            <a:off x="1403350" y="3765550"/>
            <a:ext cx="10058400" cy="460375"/>
          </a:xfrm>
          <a:prstGeom prst="rect">
            <a:avLst/>
          </a:prstGeom>
          <a:noFill/>
          <a:ln w="9525">
            <a:noFill/>
            <a:miter lim="800000"/>
            <a:headEnd/>
            <a:tailEnd/>
          </a:ln>
        </p:spPr>
        <p:txBody>
          <a:bodyPr>
            <a:spAutoFit/>
          </a:bodyPr>
          <a:lstStyle/>
          <a:p>
            <a:pPr>
              <a:spcBef>
                <a:spcPct val="50000"/>
              </a:spcBef>
            </a:pPr>
            <a:r>
              <a:rPr kumimoji="1" lang="zh-CN" altLang="en-US" sz="2400">
                <a:solidFill>
                  <a:schemeClr val="bg1"/>
                </a:solidFill>
                <a:latin typeface="宋体" pitchFamily="2" charset="-122"/>
              </a:rPr>
              <a:t>溶剂类的主要品种有：水（软水</a:t>
            </a:r>
            <a:r>
              <a:rPr kumimoji="1" lang="en-US" altLang="zh-CN" sz="2400">
                <a:solidFill>
                  <a:schemeClr val="bg1"/>
                </a:solidFill>
                <a:latin typeface="宋体" pitchFamily="2" charset="-122"/>
              </a:rPr>
              <a:t>/</a:t>
            </a:r>
            <a:r>
              <a:rPr kumimoji="1" lang="zh-CN" altLang="en-US" sz="2400">
                <a:solidFill>
                  <a:schemeClr val="bg1"/>
                </a:solidFill>
                <a:latin typeface="宋体" pitchFamily="2" charset="-122"/>
              </a:rPr>
              <a:t>硬水）、乙醇、丁醇等。</a:t>
            </a:r>
            <a:r>
              <a:rPr kumimoji="1" lang="zh-CN" altLang="en-US" sz="2400">
                <a:solidFill>
                  <a:schemeClr val="bg1"/>
                </a:solidFill>
                <a:latin typeface="Times New Roman" pitchFamily="18" charset="0"/>
              </a:rPr>
              <a:t> </a:t>
            </a:r>
          </a:p>
        </p:txBody>
      </p:sp>
      <p:grpSp>
        <p:nvGrpSpPr>
          <p:cNvPr id="34822" name="组合 1"/>
          <p:cNvGrpSpPr>
            <a:grpSpLocks/>
          </p:cNvGrpSpPr>
          <p:nvPr/>
        </p:nvGrpSpPr>
        <p:grpSpPr bwMode="auto">
          <a:xfrm>
            <a:off x="6272213" y="163513"/>
            <a:ext cx="5657850" cy="2025650"/>
            <a:chOff x="0" y="0"/>
            <a:chExt cx="5657712" cy="2026080"/>
          </a:xfrm>
        </p:grpSpPr>
        <p:grpSp>
          <p:nvGrpSpPr>
            <p:cNvPr id="34828" name="组合 39"/>
            <p:cNvGrpSpPr>
              <a:grpSpLocks/>
            </p:cNvGrpSpPr>
            <p:nvPr/>
          </p:nvGrpSpPr>
          <p:grpSpPr bwMode="auto">
            <a:xfrm>
              <a:off x="0" y="0"/>
              <a:ext cx="5657712" cy="995624"/>
              <a:chOff x="0" y="0"/>
              <a:chExt cx="5657712" cy="995624"/>
            </a:xfrm>
          </p:grpSpPr>
          <p:cxnSp>
            <p:nvCxnSpPr>
              <p:cNvPr id="34830"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4831"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4832"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4833"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4829"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5"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4824" name="AutoShape 2" descr="http://img2.imgtn.bdimg.com/it/u=2699790697,179898990&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pic>
        <p:nvPicPr>
          <p:cNvPr id="34825" name="Picture 2" descr="http://pic48.nipic.com/file/20140915/6608733_163451877000_2.jpg"/>
          <p:cNvPicPr>
            <a:picLocks noChangeAspect="1" noChangeArrowheads="1"/>
          </p:cNvPicPr>
          <p:nvPr/>
        </p:nvPicPr>
        <p:blipFill>
          <a:blip r:embed="rId2"/>
          <a:srcRect b="22755"/>
          <a:stretch>
            <a:fillRect/>
          </a:stretch>
        </p:blipFill>
        <p:spPr bwMode="auto">
          <a:xfrm>
            <a:off x="1782763" y="4829175"/>
            <a:ext cx="2468562" cy="1908175"/>
          </a:xfrm>
          <a:prstGeom prst="rect">
            <a:avLst/>
          </a:prstGeom>
          <a:noFill/>
          <a:ln w="9525">
            <a:noFill/>
            <a:miter lim="800000"/>
            <a:headEnd/>
            <a:tailEnd/>
          </a:ln>
        </p:spPr>
      </p:pic>
      <p:pic>
        <p:nvPicPr>
          <p:cNvPr id="34826" name="Picture 4" descr="http://www.zhalantun.gov.cn/file/f8dd1ba5-3df6-4381-ac18-32974abe083b.jpg"/>
          <p:cNvPicPr>
            <a:picLocks noChangeAspect="1" noChangeArrowheads="1"/>
          </p:cNvPicPr>
          <p:nvPr/>
        </p:nvPicPr>
        <p:blipFill>
          <a:blip r:embed="rId3"/>
          <a:srcRect l="21603" t="9796" r="17987" b="1060"/>
          <a:stretch>
            <a:fillRect/>
          </a:stretch>
        </p:blipFill>
        <p:spPr bwMode="auto">
          <a:xfrm>
            <a:off x="5432425" y="4618038"/>
            <a:ext cx="2144713" cy="2071687"/>
          </a:xfrm>
          <a:prstGeom prst="rect">
            <a:avLst/>
          </a:prstGeom>
          <a:noFill/>
          <a:ln w="9525">
            <a:noFill/>
            <a:miter lim="800000"/>
            <a:headEnd/>
            <a:tailEnd/>
          </a:ln>
        </p:spPr>
      </p:pic>
      <p:pic>
        <p:nvPicPr>
          <p:cNvPr id="34827" name="Picture 6" descr="http://pic18.nipic.com/20111216/9055058_073852342122_2.jpg"/>
          <p:cNvPicPr>
            <a:picLocks noChangeAspect="1" noChangeArrowheads="1"/>
          </p:cNvPicPr>
          <p:nvPr/>
        </p:nvPicPr>
        <p:blipFill>
          <a:blip r:embed="rId4"/>
          <a:srcRect l="20631" b="7112"/>
          <a:stretch>
            <a:fillRect/>
          </a:stretch>
        </p:blipFill>
        <p:spPr bwMode="auto">
          <a:xfrm>
            <a:off x="8658225" y="4559300"/>
            <a:ext cx="2697163" cy="21050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1028700" y="1444625"/>
            <a:ext cx="10160000" cy="609600"/>
          </a:xfrm>
        </p:spPr>
        <p:txBody>
          <a:bodyPr/>
          <a:lstStyle/>
          <a:p>
            <a:pPr eaLnBrk="1" hangingPunct="1">
              <a:buFont typeface="Arial" charset="0"/>
              <a:buNone/>
              <a:defRPr/>
            </a:pPr>
            <a:r>
              <a:rPr lang="zh-CN" altLang="en-US" sz="2800" b="1" dirty="0" smtClean="0">
                <a:effectLst>
                  <a:outerShdw blurRad="38100" dist="38100" dir="2700000" algn="tl">
                    <a:srgbClr val="000000">
                      <a:alpha val="43137"/>
                    </a:srgbClr>
                  </a:outerShdw>
                </a:effectLst>
                <a:latin typeface="微软雅黑" pitchFamily="34" charset="-122"/>
                <a:ea typeface="微软雅黑" pitchFamily="34" charset="-122"/>
              </a:rPr>
              <a:t>二、辅助原料</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p>
        </p:txBody>
      </p:sp>
      <p:sp>
        <p:nvSpPr>
          <p:cNvPr id="33795" name="Rectangle 3"/>
          <p:cNvSpPr>
            <a:spLocks noChangeArrowheads="1"/>
          </p:cNvSpPr>
          <p:nvPr/>
        </p:nvSpPr>
        <p:spPr bwMode="auto">
          <a:xfrm>
            <a:off x="936625" y="2249488"/>
            <a:ext cx="10160000" cy="1152525"/>
          </a:xfrm>
          <a:prstGeom prst="rect">
            <a:avLst/>
          </a:prstGeom>
          <a:noFill/>
          <a:ln w="9525">
            <a:noFill/>
            <a:miter lim="800000"/>
            <a:headEnd/>
            <a:tailEnd/>
          </a:ln>
        </p:spPr>
        <p:txBody>
          <a:bodyPr>
            <a:spAutoFit/>
          </a:bodyPr>
          <a:lstStyle/>
          <a:p>
            <a:pPr>
              <a:lnSpc>
                <a:spcPct val="120000"/>
              </a:lnSpc>
              <a:defRPr/>
            </a:pPr>
            <a:r>
              <a:rPr kumimoji="1" lang="zh-CN" altLang="en-US" sz="2000" dirty="0">
                <a:solidFill>
                  <a:schemeClr val="bg1"/>
                </a:solidFill>
                <a:latin typeface="宋体" pitchFamily="2" charset="-122"/>
              </a:rPr>
              <a:t>辅助原料对化妆品</a:t>
            </a:r>
            <a:r>
              <a:rPr kumimoji="1" lang="zh-CN" altLang="en-US"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成型 、稳定、着色、赋香</a:t>
            </a:r>
            <a:r>
              <a:rPr kumimoji="1" lang="zh-CN" altLang="en-US" sz="2000" dirty="0">
                <a:solidFill>
                  <a:schemeClr val="bg1"/>
                </a:solidFill>
                <a:latin typeface="宋体" pitchFamily="2" charset="-122"/>
              </a:rPr>
              <a:t>和</a:t>
            </a:r>
            <a:r>
              <a:rPr kumimoji="1" lang="zh-CN" altLang="en-US" sz="2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某些特性</a:t>
            </a:r>
            <a:r>
              <a:rPr kumimoji="1" lang="zh-CN" altLang="en-US" sz="2000" dirty="0">
                <a:solidFill>
                  <a:schemeClr val="bg1"/>
                </a:solidFill>
                <a:latin typeface="宋体" pitchFamily="2" charset="-122"/>
              </a:rPr>
              <a:t>起作用，主要包括着色剂、赋香剂、防腐剂、抗氧剂、金属螯合剂等。虽然在化妆品配方中用量很少，但是不可或缺，极为重要。</a:t>
            </a:r>
          </a:p>
        </p:txBody>
      </p:sp>
      <p:sp>
        <p:nvSpPr>
          <p:cNvPr id="35844" name="Text Box 4"/>
          <p:cNvSpPr txBox="1">
            <a:spLocks noChangeArrowheads="1"/>
          </p:cNvSpPr>
          <p:nvPr/>
        </p:nvSpPr>
        <p:spPr bwMode="auto">
          <a:xfrm>
            <a:off x="909638" y="3937000"/>
            <a:ext cx="11074400" cy="457200"/>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（一）着色剂（色素）</a:t>
            </a:r>
            <a:r>
              <a:rPr kumimoji="1" lang="zh-CN" altLang="en-US" sz="2000">
                <a:solidFill>
                  <a:schemeClr val="bg1"/>
                </a:solidFill>
                <a:latin typeface="Times New Roman" pitchFamily="18" charset="0"/>
              </a:rPr>
              <a:t> </a:t>
            </a:r>
          </a:p>
        </p:txBody>
      </p:sp>
      <p:sp>
        <p:nvSpPr>
          <p:cNvPr id="35845" name="Text Box 5"/>
          <p:cNvSpPr txBox="1">
            <a:spLocks noChangeArrowheads="1"/>
          </p:cNvSpPr>
          <p:nvPr/>
        </p:nvSpPr>
        <p:spPr bwMode="auto">
          <a:xfrm>
            <a:off x="782638" y="4525963"/>
            <a:ext cx="10566400" cy="796925"/>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）无机（矿物）颜料</a:t>
            </a:r>
            <a:r>
              <a:rPr kumimoji="1" lang="zh-CN" altLang="en-US" sz="2000">
                <a:solidFill>
                  <a:schemeClr val="bg1"/>
                </a:solidFill>
                <a:latin typeface="宋体" pitchFamily="2" charset="-122"/>
              </a:rPr>
              <a:t>：多为从矿砂中提取精炼制得，其耐热、耐光性较好，不溶于水和油，多用于美容化妆品中，使用较安全。</a:t>
            </a:r>
            <a:r>
              <a:rPr kumimoji="1" lang="zh-CN" altLang="en-US" sz="2000">
                <a:solidFill>
                  <a:schemeClr val="bg1"/>
                </a:solidFill>
                <a:latin typeface="Times New Roman" pitchFamily="18" charset="0"/>
              </a:rPr>
              <a:t> </a:t>
            </a:r>
          </a:p>
        </p:txBody>
      </p:sp>
      <p:sp>
        <p:nvSpPr>
          <p:cNvPr id="35846" name="Text Box 6"/>
          <p:cNvSpPr txBox="1">
            <a:spLocks noChangeArrowheads="1"/>
          </p:cNvSpPr>
          <p:nvPr/>
        </p:nvSpPr>
        <p:spPr bwMode="auto">
          <a:xfrm>
            <a:off x="877888" y="5534025"/>
            <a:ext cx="10058400" cy="796925"/>
          </a:xfrm>
          <a:prstGeom prst="rect">
            <a:avLst/>
          </a:prstGeom>
          <a:noFill/>
          <a:ln w="9525">
            <a:noFill/>
            <a:miter lim="800000"/>
            <a:headEnd/>
            <a:tailEnd/>
          </a:ln>
        </p:spPr>
        <p:txBody>
          <a:bodyPr>
            <a:spAutoFit/>
          </a:bodyPr>
          <a:lstStyle/>
          <a:p>
            <a:pPr algn="just">
              <a:lnSpc>
                <a:spcPct val="120000"/>
              </a:lnSpc>
              <a:spcBef>
                <a:spcPct val="50000"/>
              </a:spcBef>
            </a:pPr>
            <a:r>
              <a:rPr kumimoji="1" lang="zh-CN" altLang="en-US" sz="2000">
                <a:solidFill>
                  <a:schemeClr val="bg1"/>
                </a:solidFill>
                <a:latin typeface="宋体" pitchFamily="2" charset="-122"/>
              </a:rPr>
              <a:t>常用的原料主要有：钛白粉、锌白粉、氯氧化铋、氧化铁红、氧化铁黄、氧化铁黑、氧化铬绿、铁蓝、群青、炭黑等。</a:t>
            </a:r>
            <a:endParaRPr kumimoji="1" lang="zh-CN" altLang="en-US" sz="2000">
              <a:solidFill>
                <a:schemeClr val="bg1"/>
              </a:solidFill>
              <a:latin typeface="Times New Roman" pitchFamily="18" charset="0"/>
            </a:endParaRPr>
          </a:p>
        </p:txBody>
      </p:sp>
      <p:grpSp>
        <p:nvGrpSpPr>
          <p:cNvPr id="35847" name="Group 7"/>
          <p:cNvGrpSpPr>
            <a:grpSpLocks/>
          </p:cNvGrpSpPr>
          <p:nvPr/>
        </p:nvGrpSpPr>
        <p:grpSpPr bwMode="auto">
          <a:xfrm>
            <a:off x="7427913" y="3070225"/>
            <a:ext cx="3937000" cy="1447800"/>
            <a:chOff x="3379" y="1706"/>
            <a:chExt cx="1620" cy="816"/>
          </a:xfrm>
        </p:grpSpPr>
        <p:pic>
          <p:nvPicPr>
            <p:cNvPr id="35856" name="Picture 8" descr="口红"/>
            <p:cNvPicPr>
              <a:picLocks noChangeAspect="1" noChangeArrowheads="1"/>
            </p:cNvPicPr>
            <p:nvPr/>
          </p:nvPicPr>
          <p:blipFill>
            <a:blip r:embed="rId2"/>
            <a:srcRect/>
            <a:stretch>
              <a:fillRect/>
            </a:stretch>
          </p:blipFill>
          <p:spPr bwMode="auto">
            <a:xfrm>
              <a:off x="3379" y="1706"/>
              <a:ext cx="528" cy="816"/>
            </a:xfrm>
            <a:prstGeom prst="rect">
              <a:avLst/>
            </a:prstGeom>
            <a:noFill/>
            <a:ln w="9525">
              <a:noFill/>
              <a:miter lim="800000"/>
              <a:headEnd/>
              <a:tailEnd/>
            </a:ln>
          </p:spPr>
        </p:pic>
        <p:pic>
          <p:nvPicPr>
            <p:cNvPr id="35857" name="Picture 9" descr="眼影膏"/>
            <p:cNvPicPr>
              <a:picLocks noChangeAspect="1" noChangeArrowheads="1"/>
            </p:cNvPicPr>
            <p:nvPr/>
          </p:nvPicPr>
          <p:blipFill>
            <a:blip r:embed="rId3"/>
            <a:srcRect/>
            <a:stretch>
              <a:fillRect/>
            </a:stretch>
          </p:blipFill>
          <p:spPr bwMode="auto">
            <a:xfrm>
              <a:off x="3923" y="1706"/>
              <a:ext cx="528" cy="816"/>
            </a:xfrm>
            <a:prstGeom prst="rect">
              <a:avLst/>
            </a:prstGeom>
            <a:noFill/>
            <a:ln w="9525">
              <a:noFill/>
              <a:miter lim="800000"/>
              <a:headEnd/>
              <a:tailEnd/>
            </a:ln>
          </p:spPr>
        </p:pic>
        <p:pic>
          <p:nvPicPr>
            <p:cNvPr id="35858" name="Picture 10" descr="散粉"/>
            <p:cNvPicPr>
              <a:picLocks noChangeAspect="1" noChangeArrowheads="1"/>
            </p:cNvPicPr>
            <p:nvPr/>
          </p:nvPicPr>
          <p:blipFill>
            <a:blip r:embed="rId4"/>
            <a:srcRect/>
            <a:stretch>
              <a:fillRect/>
            </a:stretch>
          </p:blipFill>
          <p:spPr bwMode="auto">
            <a:xfrm>
              <a:off x="4468" y="1706"/>
              <a:ext cx="531" cy="797"/>
            </a:xfrm>
            <a:prstGeom prst="rect">
              <a:avLst/>
            </a:prstGeom>
            <a:noFill/>
            <a:ln w="9525">
              <a:noFill/>
              <a:miter lim="800000"/>
              <a:headEnd/>
              <a:tailEnd/>
            </a:ln>
          </p:spPr>
        </p:pic>
      </p:grpSp>
      <p:grpSp>
        <p:nvGrpSpPr>
          <p:cNvPr id="35848" name="组合 1"/>
          <p:cNvGrpSpPr>
            <a:grpSpLocks/>
          </p:cNvGrpSpPr>
          <p:nvPr/>
        </p:nvGrpSpPr>
        <p:grpSpPr bwMode="auto">
          <a:xfrm>
            <a:off x="6272213" y="163513"/>
            <a:ext cx="5657850" cy="2025650"/>
            <a:chOff x="0" y="0"/>
            <a:chExt cx="5657712" cy="2026080"/>
          </a:xfrm>
        </p:grpSpPr>
        <p:grpSp>
          <p:nvGrpSpPr>
            <p:cNvPr id="35850" name="组合 39"/>
            <p:cNvGrpSpPr>
              <a:grpSpLocks/>
            </p:cNvGrpSpPr>
            <p:nvPr/>
          </p:nvGrpSpPr>
          <p:grpSpPr bwMode="auto">
            <a:xfrm>
              <a:off x="0" y="0"/>
              <a:ext cx="5657712" cy="995624"/>
              <a:chOff x="0" y="0"/>
              <a:chExt cx="5657712" cy="995624"/>
            </a:xfrm>
          </p:grpSpPr>
          <p:cxnSp>
            <p:nvCxnSpPr>
              <p:cNvPr id="3585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585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585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585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585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9"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body" idx="1"/>
          </p:nvPr>
        </p:nvSpPr>
        <p:spPr>
          <a:xfrm>
            <a:off x="865188" y="2346325"/>
            <a:ext cx="10363200" cy="1981200"/>
          </a:xfrm>
        </p:spPr>
        <p:txBody>
          <a:bodyPr/>
          <a:lstStyle/>
          <a:p>
            <a:pPr algn="just" eaLnBrk="1" hangingPunct="1">
              <a:buFont typeface="Wingdings" pitchFamily="2" charset="2"/>
              <a:buNone/>
              <a:defRPr/>
            </a:pPr>
            <a:r>
              <a:rPr lang="en-US" altLang="zh-CN" dirty="0" smtClean="0">
                <a:effectLst>
                  <a:outerShdw blurRad="38100" dist="38100" dir="2700000" algn="tl">
                    <a:srgbClr val="FFFFFF"/>
                  </a:outerShdw>
                </a:effectLst>
                <a:latin typeface="宋体" pitchFamily="2" charset="-122"/>
              </a:rPr>
              <a:t> </a:t>
            </a:r>
            <a:r>
              <a:rPr lang="zh-CN" altLang="en-US" sz="2000" b="1" i="1" dirty="0" smtClean="0">
                <a:latin typeface="宋体" pitchFamily="2" charset="-122"/>
              </a:rPr>
              <a:t>（</a:t>
            </a:r>
            <a:r>
              <a:rPr lang="en-US" altLang="zh-CN" sz="2000" b="1" i="1" dirty="0" smtClean="0">
                <a:latin typeface="宋体" pitchFamily="2" charset="-122"/>
              </a:rPr>
              <a:t>2</a:t>
            </a:r>
            <a:r>
              <a:rPr lang="zh-CN" altLang="en-US" sz="2000" b="1" i="1" dirty="0" smtClean="0">
                <a:latin typeface="宋体" pitchFamily="2" charset="-122"/>
              </a:rPr>
              <a:t>）有机合成色素</a:t>
            </a:r>
            <a:r>
              <a:rPr lang="zh-CN" altLang="en-US" sz="2000" dirty="0" smtClean="0">
                <a:latin typeface="宋体" pitchFamily="2" charset="-122"/>
              </a:rPr>
              <a:t>：该类原料是由有机合成方法制得的，原料来源稳定，产品质量容易控制，可分为染料、颜料和色淀。染料可溶于水、油、醇等溶剂，借助于溶剂分散使化妆品染色；颜料和色淀均不溶于水和油，一般是以微粒状分散于化妆品基质中而使其染色，有较强的遮盖力。</a:t>
            </a:r>
            <a:endParaRPr lang="zh-CN" altLang="en-US" sz="2000" dirty="0" smtClean="0"/>
          </a:p>
        </p:txBody>
      </p:sp>
      <p:sp>
        <p:nvSpPr>
          <p:cNvPr id="36867" name="Text Box 3"/>
          <p:cNvSpPr txBox="1">
            <a:spLocks noChangeArrowheads="1"/>
          </p:cNvSpPr>
          <p:nvPr/>
        </p:nvSpPr>
        <p:spPr bwMode="auto">
          <a:xfrm>
            <a:off x="1169988" y="5165725"/>
            <a:ext cx="10160000" cy="132397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4</a:t>
            </a:r>
            <a:r>
              <a:rPr kumimoji="1" lang="zh-CN" altLang="en-US" sz="2000" b="1" i="1">
                <a:solidFill>
                  <a:schemeClr val="bg1"/>
                </a:solidFill>
                <a:latin typeface="宋体" pitchFamily="2" charset="-122"/>
              </a:rPr>
              <a:t>）天然色素</a:t>
            </a:r>
            <a:r>
              <a:rPr kumimoji="1" lang="zh-CN" altLang="en-US" sz="2000">
                <a:solidFill>
                  <a:schemeClr val="bg1"/>
                </a:solidFill>
                <a:latin typeface="宋体" pitchFamily="2" charset="-122"/>
              </a:rPr>
              <a:t>：天然色素的优点是安全性高，色调鲜艳而不刺目，赋有天然感。但是由于产量小，原料不稳定，价格偏高等缺点</a:t>
            </a:r>
            <a:r>
              <a:rPr kumimoji="1" lang="en-US" altLang="zh-CN" sz="2000">
                <a:solidFill>
                  <a:schemeClr val="bg1"/>
                </a:solidFill>
                <a:latin typeface="宋体" pitchFamily="2" charset="-122"/>
              </a:rPr>
              <a:t>,</a:t>
            </a:r>
            <a:r>
              <a:rPr kumimoji="1" lang="zh-CN" altLang="en-US" sz="2000">
                <a:solidFill>
                  <a:schemeClr val="bg1"/>
                </a:solidFill>
                <a:latin typeface="宋体" pitchFamily="2" charset="-122"/>
              </a:rPr>
              <a:t>因此应用于化妆品中的天然色素并不多。常用的有：叶绿素及其衍生物、胭脂红和胭脂红提取液、靛蓝、藻类天然颜料、</a:t>
            </a:r>
            <a:r>
              <a:rPr kumimoji="1" lang="en-US" altLang="zh-CN" sz="2000">
                <a:solidFill>
                  <a:schemeClr val="bg1"/>
                </a:solidFill>
                <a:latin typeface="宋体" pitchFamily="2" charset="-122"/>
              </a:rPr>
              <a:t>β-</a:t>
            </a:r>
            <a:r>
              <a:rPr kumimoji="1" lang="zh-CN" altLang="en-US" sz="2000">
                <a:solidFill>
                  <a:schemeClr val="bg1"/>
                </a:solidFill>
                <a:latin typeface="宋体" pitchFamily="2" charset="-122"/>
              </a:rPr>
              <a:t>胡萝卜素等。</a:t>
            </a:r>
            <a:r>
              <a:rPr kumimoji="1" lang="zh-CN" altLang="en-US" sz="2000">
                <a:solidFill>
                  <a:schemeClr val="bg1"/>
                </a:solidFill>
                <a:latin typeface="Times New Roman" pitchFamily="18" charset="0"/>
              </a:rPr>
              <a:t> </a:t>
            </a:r>
          </a:p>
        </p:txBody>
      </p:sp>
      <p:sp>
        <p:nvSpPr>
          <p:cNvPr id="36868" name="Rectangle 4"/>
          <p:cNvSpPr>
            <a:spLocks noChangeArrowheads="1"/>
          </p:cNvSpPr>
          <p:nvPr/>
        </p:nvSpPr>
        <p:spPr bwMode="auto">
          <a:xfrm>
            <a:off x="1169988" y="4175125"/>
            <a:ext cx="10160000" cy="701675"/>
          </a:xfrm>
          <a:prstGeom prst="rect">
            <a:avLst/>
          </a:prstGeom>
          <a:noFill/>
          <a:ln w="9525">
            <a:noFill/>
            <a:miter lim="800000"/>
            <a:headEnd/>
            <a:tailEnd/>
          </a:ln>
        </p:spPr>
        <p:txBody>
          <a:bodyPr>
            <a:spAutoFit/>
          </a:bodyPr>
          <a:lstStyle/>
          <a:p>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3</a:t>
            </a:r>
            <a:r>
              <a:rPr kumimoji="1" lang="zh-CN" altLang="en-US" sz="2000" b="1" i="1">
                <a:solidFill>
                  <a:schemeClr val="bg1"/>
                </a:solidFill>
                <a:latin typeface="宋体" pitchFamily="2" charset="-122"/>
              </a:rPr>
              <a:t>）珠光颜料：</a:t>
            </a:r>
            <a:r>
              <a:rPr kumimoji="1" lang="zh-CN" altLang="en-US" sz="2000">
                <a:solidFill>
                  <a:schemeClr val="bg1"/>
                </a:solidFill>
                <a:latin typeface="宋体" pitchFamily="2" charset="-122"/>
              </a:rPr>
              <a:t>一种带有珍珠般光泽的颜料，随涂膜厚度变化</a:t>
            </a:r>
            <a:r>
              <a:rPr kumimoji="1" lang="en-US" altLang="zh-CN" sz="2000">
                <a:solidFill>
                  <a:schemeClr val="bg1"/>
                </a:solidFill>
                <a:latin typeface="宋体" pitchFamily="2" charset="-122"/>
              </a:rPr>
              <a:t>,</a:t>
            </a:r>
            <a:r>
              <a:rPr kumimoji="1" lang="zh-CN" altLang="en-US" sz="2000">
                <a:solidFill>
                  <a:schemeClr val="bg1"/>
                </a:solidFill>
                <a:latin typeface="宋体" pitchFamily="2" charset="-122"/>
              </a:rPr>
              <a:t>受到光干扰后产生珍珠般的光泽。主要成分为氧氯化铋或云母钛。</a:t>
            </a:r>
          </a:p>
        </p:txBody>
      </p:sp>
      <p:grpSp>
        <p:nvGrpSpPr>
          <p:cNvPr id="36869" name="组合 1"/>
          <p:cNvGrpSpPr>
            <a:grpSpLocks/>
          </p:cNvGrpSpPr>
          <p:nvPr/>
        </p:nvGrpSpPr>
        <p:grpSpPr bwMode="auto">
          <a:xfrm>
            <a:off x="6272213" y="163513"/>
            <a:ext cx="5657850" cy="2025650"/>
            <a:chOff x="0" y="0"/>
            <a:chExt cx="5657712" cy="2026080"/>
          </a:xfrm>
        </p:grpSpPr>
        <p:grpSp>
          <p:nvGrpSpPr>
            <p:cNvPr id="36871" name="组合 39"/>
            <p:cNvGrpSpPr>
              <a:grpSpLocks/>
            </p:cNvGrpSpPr>
            <p:nvPr/>
          </p:nvGrpSpPr>
          <p:grpSpPr bwMode="auto">
            <a:xfrm>
              <a:off x="0" y="0"/>
              <a:ext cx="5657712" cy="995624"/>
              <a:chOff x="0" y="0"/>
              <a:chExt cx="5657712" cy="995624"/>
            </a:xfrm>
          </p:grpSpPr>
          <p:cxnSp>
            <p:nvCxnSpPr>
              <p:cNvPr id="3687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687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687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687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687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1219200" y="1122363"/>
            <a:ext cx="8564563" cy="514350"/>
          </a:xfrm>
        </p:spPr>
        <p:txBody>
          <a:bodyPr/>
          <a:lstStyle/>
          <a:p>
            <a:pPr eaLnBrk="1" hangingPunct="1">
              <a:buFont typeface="Arial" charset="0"/>
              <a:buNone/>
              <a:defRPr/>
            </a:pPr>
            <a:r>
              <a:rPr lang="zh-CN" altLang="en-US" sz="2800" b="1" i="1" dirty="0" smtClean="0">
                <a:effectLst>
                  <a:outerShdw blurRad="38100" dist="38100" dir="2700000" algn="tl">
                    <a:srgbClr val="000000">
                      <a:alpha val="43137"/>
                    </a:srgbClr>
                  </a:outerShdw>
                </a:effectLst>
                <a:latin typeface="+mn-ea"/>
                <a:ea typeface="+mn-ea"/>
              </a:rPr>
              <a:t>（二）表面活性剂</a:t>
            </a:r>
          </a:p>
        </p:txBody>
      </p:sp>
      <p:sp>
        <p:nvSpPr>
          <p:cNvPr id="37891" name="Rectangle 3"/>
          <p:cNvSpPr>
            <a:spLocks noChangeArrowheads="1"/>
          </p:cNvSpPr>
          <p:nvPr/>
        </p:nvSpPr>
        <p:spPr bwMode="auto">
          <a:xfrm>
            <a:off x="1524000" y="1981200"/>
            <a:ext cx="10261600" cy="757238"/>
          </a:xfrm>
          <a:prstGeom prst="rect">
            <a:avLst/>
          </a:prstGeom>
          <a:noFill/>
          <a:ln w="9525">
            <a:noFill/>
            <a:miter lim="800000"/>
            <a:headEnd/>
            <a:tailEnd/>
          </a:ln>
        </p:spPr>
        <p:txBody>
          <a:bodyPr>
            <a:spAutoFit/>
          </a:bodyPr>
          <a:lstStyle/>
          <a:p>
            <a:pPr>
              <a:lnSpc>
                <a:spcPct val="90000"/>
              </a:lnSpc>
              <a:spcBef>
                <a:spcPct val="20000"/>
              </a:spcBef>
            </a:pPr>
            <a:r>
              <a:rPr kumimoji="1" lang="zh-CN" altLang="en-US" sz="2400" b="1">
                <a:solidFill>
                  <a:schemeClr val="bg1"/>
                </a:solidFill>
                <a:latin typeface="宋体" pitchFamily="2" charset="-122"/>
              </a:rPr>
              <a:t>定义</a:t>
            </a:r>
            <a:r>
              <a:rPr kumimoji="1" lang="zh-CN" altLang="en-US" sz="2400">
                <a:solidFill>
                  <a:schemeClr val="bg1"/>
                </a:solidFill>
                <a:latin typeface="宋体" pitchFamily="2" charset="-122"/>
              </a:rPr>
              <a:t>：表面活性剂是指在加入少量时就能显著低溶液表面张力并改变体系界面状态的物质。</a:t>
            </a:r>
          </a:p>
        </p:txBody>
      </p:sp>
      <p:sp>
        <p:nvSpPr>
          <p:cNvPr id="37892" name="Text Box 4"/>
          <p:cNvSpPr txBox="1">
            <a:spLocks noChangeArrowheads="1"/>
          </p:cNvSpPr>
          <p:nvPr/>
        </p:nvSpPr>
        <p:spPr bwMode="auto">
          <a:xfrm>
            <a:off x="1524000" y="2895600"/>
            <a:ext cx="10363200" cy="830263"/>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宋体" pitchFamily="2" charset="-122"/>
              </a:rPr>
              <a:t>该类物质的特点</a:t>
            </a:r>
            <a:r>
              <a:rPr kumimoji="1" lang="zh-CN" altLang="en-US" sz="2400">
                <a:solidFill>
                  <a:schemeClr val="bg1"/>
                </a:solidFill>
                <a:latin typeface="宋体" pitchFamily="2" charset="-122"/>
              </a:rPr>
              <a:t>：同时具有亲油疏水的基团和亲水疏油的基团，通常称为亲油基和亲水基</a:t>
            </a:r>
            <a:r>
              <a:rPr kumimoji="1" lang="zh-CN" altLang="en-US" sz="2400">
                <a:solidFill>
                  <a:schemeClr val="bg1"/>
                </a:solidFill>
                <a:latin typeface="Times New Roman" pitchFamily="18" charset="0"/>
              </a:rPr>
              <a:t> 。使油、水分散体系保持均一稳定性</a:t>
            </a:r>
          </a:p>
        </p:txBody>
      </p:sp>
      <p:sp>
        <p:nvSpPr>
          <p:cNvPr id="37893" name="Text Box 5"/>
          <p:cNvSpPr txBox="1">
            <a:spLocks noChangeArrowheads="1"/>
          </p:cNvSpPr>
          <p:nvPr/>
        </p:nvSpPr>
        <p:spPr bwMode="auto">
          <a:xfrm>
            <a:off x="1524000" y="3810000"/>
            <a:ext cx="10261600" cy="830263"/>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宋体" pitchFamily="2" charset="-122"/>
              </a:rPr>
              <a:t>表面活性剂通常分为四类</a:t>
            </a:r>
            <a:r>
              <a:rPr kumimoji="1" lang="zh-CN" altLang="en-US" sz="2400">
                <a:solidFill>
                  <a:schemeClr val="bg1"/>
                </a:solidFill>
                <a:latin typeface="宋体" pitchFamily="2" charset="-122"/>
              </a:rPr>
              <a:t>，即：阴离子表面活性剂、阳离子表面活性剂、两性离子表面活性剂、非离子表面活性剂。</a:t>
            </a:r>
            <a:r>
              <a:rPr kumimoji="1" lang="zh-CN" altLang="en-US" sz="2400">
                <a:solidFill>
                  <a:schemeClr val="bg1"/>
                </a:solidFill>
                <a:latin typeface="Times New Roman" pitchFamily="18" charset="0"/>
              </a:rPr>
              <a:t> </a:t>
            </a:r>
          </a:p>
        </p:txBody>
      </p:sp>
      <p:sp>
        <p:nvSpPr>
          <p:cNvPr id="37894" name="Text Box 6"/>
          <p:cNvSpPr txBox="1">
            <a:spLocks noChangeArrowheads="1"/>
          </p:cNvSpPr>
          <p:nvPr/>
        </p:nvSpPr>
        <p:spPr bwMode="auto">
          <a:xfrm>
            <a:off x="1524000" y="5105400"/>
            <a:ext cx="10058400" cy="830263"/>
          </a:xfrm>
          <a:prstGeom prst="rect">
            <a:avLst/>
          </a:prstGeom>
          <a:noFill/>
          <a:ln w="9525">
            <a:noFill/>
            <a:miter lim="800000"/>
            <a:headEnd/>
            <a:tailEnd/>
          </a:ln>
        </p:spPr>
        <p:txBody>
          <a:bodyPr>
            <a:spAutoFit/>
          </a:bodyPr>
          <a:lstStyle/>
          <a:p>
            <a:pPr algn="just">
              <a:spcBef>
                <a:spcPct val="50000"/>
              </a:spcBef>
            </a:pPr>
            <a:r>
              <a:rPr kumimoji="1" lang="zh-CN" altLang="en-US" sz="2400" b="1">
                <a:solidFill>
                  <a:schemeClr val="bg1"/>
                </a:solidFill>
                <a:latin typeface="Times New Roman" pitchFamily="18" charset="0"/>
              </a:rPr>
              <a:t>性质与应用</a:t>
            </a:r>
            <a:r>
              <a:rPr kumimoji="1" lang="zh-CN" altLang="en-US" sz="2400">
                <a:solidFill>
                  <a:schemeClr val="bg1"/>
                </a:solidFill>
                <a:latin typeface="Times New Roman" pitchFamily="18" charset="0"/>
              </a:rPr>
              <a:t>：具有亲水、亲油的性质。能起</a:t>
            </a:r>
            <a:r>
              <a:rPr kumimoji="1" lang="zh-CN" altLang="en-US" sz="2400" b="1">
                <a:solidFill>
                  <a:schemeClr val="bg1"/>
                </a:solidFill>
                <a:latin typeface="黑体" pitchFamily="49" charset="-122"/>
                <a:ea typeface="黑体" pitchFamily="49" charset="-122"/>
              </a:rPr>
              <a:t>乳化</a:t>
            </a:r>
            <a:r>
              <a:rPr kumimoji="1" lang="zh-CN" altLang="en-US" sz="2400">
                <a:solidFill>
                  <a:schemeClr val="bg1"/>
                </a:solidFill>
                <a:latin typeface="Times New Roman" pitchFamily="18" charset="0"/>
              </a:rPr>
              <a:t>、分散增溶、洗涤、润湿、发泡、消泡、保湿、润滑、杀菌、柔软、抗静电、防腐蚀等一系列作用。</a:t>
            </a:r>
          </a:p>
        </p:txBody>
      </p:sp>
      <p:pic>
        <p:nvPicPr>
          <p:cNvPr id="37895" name="Picture 7" descr="999"/>
          <p:cNvPicPr preferRelativeResize="0">
            <a:picLocks noChangeArrowheads="1"/>
          </p:cNvPicPr>
          <p:nvPr/>
        </p:nvPicPr>
        <p:blipFill>
          <a:blip r:embed="rId2">
            <a:lum bright="12000"/>
          </a:blip>
          <a:srcRect/>
          <a:stretch>
            <a:fillRect/>
          </a:stretch>
        </p:blipFill>
        <p:spPr bwMode="auto">
          <a:xfrm>
            <a:off x="9550400" y="381000"/>
            <a:ext cx="1727200" cy="1524000"/>
          </a:xfrm>
          <a:prstGeom prst="rect">
            <a:avLst/>
          </a:prstGeom>
          <a:noFill/>
          <a:ln w="9525">
            <a:noFill/>
            <a:miter lim="800000"/>
            <a:headEnd/>
            <a:tailEnd/>
          </a:ln>
        </p:spPr>
      </p:pic>
      <p:pic>
        <p:nvPicPr>
          <p:cNvPr id="37896" name="Picture 8" descr="Gl0140"/>
          <p:cNvPicPr>
            <a:picLocks noChangeAspect="1" noChangeArrowheads="1"/>
          </p:cNvPicPr>
          <p:nvPr/>
        </p:nvPicPr>
        <p:blipFill>
          <a:blip r:embed="rId3"/>
          <a:srcRect/>
          <a:stretch>
            <a:fillRect/>
          </a:stretch>
        </p:blipFill>
        <p:spPr bwMode="auto">
          <a:xfrm>
            <a:off x="7416800" y="381000"/>
            <a:ext cx="1782763" cy="1524000"/>
          </a:xfrm>
          <a:prstGeom prst="rect">
            <a:avLst/>
          </a:prstGeom>
          <a:noFill/>
          <a:ln w="9525">
            <a:noFill/>
            <a:miter lim="800000"/>
            <a:headEnd/>
            <a:tailEnd/>
          </a:ln>
        </p:spPr>
      </p:pic>
      <p:grpSp>
        <p:nvGrpSpPr>
          <p:cNvPr id="37897" name="组合 1"/>
          <p:cNvGrpSpPr>
            <a:grpSpLocks/>
          </p:cNvGrpSpPr>
          <p:nvPr/>
        </p:nvGrpSpPr>
        <p:grpSpPr bwMode="auto">
          <a:xfrm>
            <a:off x="6272213" y="163513"/>
            <a:ext cx="5657850" cy="2025650"/>
            <a:chOff x="0" y="0"/>
            <a:chExt cx="5657712" cy="2026080"/>
          </a:xfrm>
        </p:grpSpPr>
        <p:grpSp>
          <p:nvGrpSpPr>
            <p:cNvPr id="37899" name="组合 39"/>
            <p:cNvGrpSpPr>
              <a:grpSpLocks/>
            </p:cNvGrpSpPr>
            <p:nvPr/>
          </p:nvGrpSpPr>
          <p:grpSpPr bwMode="auto">
            <a:xfrm>
              <a:off x="0" y="0"/>
              <a:ext cx="5657712" cy="995624"/>
              <a:chOff x="0" y="0"/>
              <a:chExt cx="5657712" cy="995624"/>
            </a:xfrm>
          </p:grpSpPr>
          <p:cxnSp>
            <p:nvCxnSpPr>
              <p:cNvPr id="3790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790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790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790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790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7" name="文本框 6"/>
          <p:cNvSpPr txBox="1">
            <a:spLocks noChangeArrowheads="1"/>
          </p:cNvSpPr>
          <p:nvPr/>
        </p:nvSpPr>
        <p:spPr bwMode="auto">
          <a:xfrm>
            <a:off x="658813" y="236538"/>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225550" y="2051050"/>
            <a:ext cx="10363200" cy="755650"/>
          </a:xfrm>
        </p:spPr>
        <p:txBody>
          <a:bodyPr/>
          <a:lstStyle/>
          <a:p>
            <a:pPr eaLnBrk="1" hangingPunct="1"/>
            <a:r>
              <a:rPr lang="zh-CN" altLang="en-US" sz="2800" smtClean="0">
                <a:latin typeface="宋体" pitchFamily="2" charset="-122"/>
              </a:rPr>
              <a:t>（三）水溶性高分子</a:t>
            </a:r>
            <a:endParaRPr lang="zh-CN" altLang="en-US" sz="2800" smtClean="0"/>
          </a:p>
        </p:txBody>
      </p:sp>
      <p:sp>
        <p:nvSpPr>
          <p:cNvPr id="38915" name="Rectangle 3"/>
          <p:cNvSpPr>
            <a:spLocks noChangeArrowheads="1"/>
          </p:cNvSpPr>
          <p:nvPr/>
        </p:nvSpPr>
        <p:spPr bwMode="auto">
          <a:xfrm>
            <a:off x="1227138" y="3049588"/>
            <a:ext cx="10058400" cy="830262"/>
          </a:xfrm>
          <a:prstGeom prst="rect">
            <a:avLst/>
          </a:prstGeom>
          <a:noFill/>
          <a:ln w="9525">
            <a:noFill/>
            <a:miter lim="800000"/>
            <a:headEnd/>
            <a:tailEnd/>
          </a:ln>
        </p:spPr>
        <p:txBody>
          <a:bodyPr>
            <a:spAutoFit/>
          </a:bodyPr>
          <a:lstStyle/>
          <a:p>
            <a:r>
              <a:rPr kumimoji="1" lang="zh-CN" altLang="en-US" sz="2400">
                <a:solidFill>
                  <a:schemeClr val="bg1"/>
                </a:solidFill>
                <a:latin typeface="宋体" pitchFamily="2" charset="-122"/>
              </a:rPr>
              <a:t>又称胶质原料（树脂），溶于水后形成溶液或凝胶状分散液，具有粘合性、增稠性、成膜性、触变性、悬浮性、保水性及助乳化作用等。</a:t>
            </a:r>
          </a:p>
        </p:txBody>
      </p:sp>
      <p:sp>
        <p:nvSpPr>
          <p:cNvPr id="38916" name="Text Box 4"/>
          <p:cNvSpPr txBox="1">
            <a:spLocks noChangeArrowheads="1"/>
          </p:cNvSpPr>
          <p:nvPr/>
        </p:nvSpPr>
        <p:spPr bwMode="auto">
          <a:xfrm>
            <a:off x="1236663" y="4232275"/>
            <a:ext cx="3140075" cy="1016000"/>
          </a:xfrm>
          <a:prstGeom prst="rect">
            <a:avLst/>
          </a:prstGeom>
          <a:noFill/>
          <a:ln w="9525">
            <a:noFill/>
            <a:miter lim="800000"/>
            <a:headEnd/>
            <a:tailEnd/>
          </a:ln>
        </p:spPr>
        <p:txBody>
          <a:bodyPr>
            <a:spAutoFit/>
          </a:bodyPr>
          <a:lstStyle/>
          <a:p>
            <a:pPr>
              <a:spcBef>
                <a:spcPct val="50000"/>
              </a:spcBef>
            </a:pPr>
            <a:endParaRPr kumimoji="1" lang="en-US" altLang="zh-CN" sz="2400">
              <a:solidFill>
                <a:schemeClr val="bg1"/>
              </a:solidFill>
              <a:latin typeface="宋体" pitchFamily="2" charset="-122"/>
            </a:endParaRPr>
          </a:p>
          <a:p>
            <a:pPr>
              <a:spcBef>
                <a:spcPct val="50000"/>
              </a:spcBef>
            </a:pPr>
            <a:r>
              <a:rPr kumimoji="1" lang="zh-CN" altLang="en-US" sz="2400">
                <a:solidFill>
                  <a:schemeClr val="bg1"/>
                </a:solidFill>
                <a:latin typeface="Times New Roman" pitchFamily="18" charset="0"/>
              </a:rPr>
              <a:t>水溶性高分子分三类：</a:t>
            </a:r>
          </a:p>
        </p:txBody>
      </p:sp>
      <p:pic>
        <p:nvPicPr>
          <p:cNvPr id="38917" name="Picture 6" descr="2295322006111010551333746"/>
          <p:cNvPicPr>
            <a:picLocks noChangeAspect="1" noChangeArrowheads="1"/>
          </p:cNvPicPr>
          <p:nvPr/>
        </p:nvPicPr>
        <p:blipFill>
          <a:blip r:embed="rId2"/>
          <a:srcRect/>
          <a:stretch>
            <a:fillRect/>
          </a:stretch>
        </p:blipFill>
        <p:spPr bwMode="auto">
          <a:xfrm>
            <a:off x="6916738" y="1754188"/>
            <a:ext cx="1625600" cy="1209675"/>
          </a:xfrm>
          <a:prstGeom prst="rect">
            <a:avLst/>
          </a:prstGeom>
          <a:noFill/>
          <a:ln w="9525">
            <a:noFill/>
            <a:miter lim="800000"/>
            <a:headEnd/>
            <a:tailEnd/>
          </a:ln>
        </p:spPr>
      </p:pic>
      <p:pic>
        <p:nvPicPr>
          <p:cNvPr id="38918" name="Picture 7" descr="20053511274341351"/>
          <p:cNvPicPr>
            <a:picLocks noChangeAspect="1" noChangeArrowheads="1"/>
          </p:cNvPicPr>
          <p:nvPr/>
        </p:nvPicPr>
        <p:blipFill>
          <a:blip r:embed="rId3"/>
          <a:srcRect/>
          <a:stretch>
            <a:fillRect/>
          </a:stretch>
        </p:blipFill>
        <p:spPr bwMode="auto">
          <a:xfrm>
            <a:off x="8643938" y="1754188"/>
            <a:ext cx="2438400" cy="1174750"/>
          </a:xfrm>
          <a:prstGeom prst="rect">
            <a:avLst/>
          </a:prstGeom>
          <a:noFill/>
          <a:ln w="9525">
            <a:noFill/>
            <a:miter lim="800000"/>
            <a:headEnd/>
            <a:tailEnd/>
          </a:ln>
        </p:spPr>
      </p:pic>
      <p:grpSp>
        <p:nvGrpSpPr>
          <p:cNvPr id="38919" name="组合 1"/>
          <p:cNvGrpSpPr>
            <a:grpSpLocks/>
          </p:cNvGrpSpPr>
          <p:nvPr/>
        </p:nvGrpSpPr>
        <p:grpSpPr bwMode="auto">
          <a:xfrm>
            <a:off x="6272213" y="163513"/>
            <a:ext cx="5657850" cy="2025650"/>
            <a:chOff x="0" y="0"/>
            <a:chExt cx="5657712" cy="2026080"/>
          </a:xfrm>
        </p:grpSpPr>
        <p:grpSp>
          <p:nvGrpSpPr>
            <p:cNvPr id="38925" name="组合 39"/>
            <p:cNvGrpSpPr>
              <a:grpSpLocks/>
            </p:cNvGrpSpPr>
            <p:nvPr/>
          </p:nvGrpSpPr>
          <p:grpSpPr bwMode="auto">
            <a:xfrm>
              <a:off x="0" y="0"/>
              <a:ext cx="5657712" cy="995624"/>
              <a:chOff x="0" y="0"/>
              <a:chExt cx="5657712" cy="995624"/>
            </a:xfrm>
          </p:grpSpPr>
          <p:cxnSp>
            <p:nvCxnSpPr>
              <p:cNvPr id="3892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892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892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893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892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5"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8921" name="AutoShape 16"/>
          <p:cNvSpPr>
            <a:spLocks/>
          </p:cNvSpPr>
          <p:nvPr/>
        </p:nvSpPr>
        <p:spPr bwMode="auto">
          <a:xfrm>
            <a:off x="4389438" y="4319588"/>
            <a:ext cx="144462" cy="1512887"/>
          </a:xfrm>
          <a:prstGeom prst="leftBrace">
            <a:avLst>
              <a:gd name="adj1" fmla="val 87271"/>
              <a:gd name="adj2" fmla="val 50000"/>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17" name="Text Box 17"/>
          <p:cNvSpPr txBox="1">
            <a:spLocks noChangeArrowheads="1"/>
          </p:cNvSpPr>
          <p:nvPr/>
        </p:nvSpPr>
        <p:spPr bwMode="auto">
          <a:xfrm>
            <a:off x="4605338" y="4175125"/>
            <a:ext cx="7077075" cy="396875"/>
          </a:xfrm>
          <a:prstGeom prst="rect">
            <a:avLst/>
          </a:prstGeom>
          <a:noFill/>
          <a:ln w="9525">
            <a:noFill/>
            <a:miter lim="800000"/>
            <a:headEnd/>
            <a:tailEnd/>
          </a:ln>
          <a:effectLst/>
        </p:spPr>
        <p:txBody>
          <a:bodyPr>
            <a:spAutoFit/>
          </a:bodyPr>
          <a:lstStyle/>
          <a:p>
            <a:pPr>
              <a:spcBef>
                <a:spcPct val="50000"/>
              </a:spcBef>
              <a:buFont typeface="Arial" charset="0"/>
              <a:buNone/>
              <a:defRPr/>
            </a:pPr>
            <a:r>
              <a:rPr kumimoji="1" lang="zh-CN" altLang="en-US" sz="2000" b="1" dirty="0">
                <a:solidFill>
                  <a:schemeClr val="bg1"/>
                </a:solidFill>
                <a:latin typeface="微软雅黑" pitchFamily="34" charset="-122"/>
                <a:ea typeface="微软雅黑" pitchFamily="34" charset="-122"/>
              </a:rPr>
              <a:t>天然高分子：</a:t>
            </a:r>
            <a:r>
              <a:rPr kumimoji="1" lang="zh-CN" altLang="en-US" sz="2000" dirty="0">
                <a:solidFill>
                  <a:schemeClr val="bg1"/>
                </a:solidFill>
                <a:latin typeface="+mn-ea"/>
                <a:ea typeface="+mn-ea"/>
              </a:rPr>
              <a:t>如明胶、果胶、海藻酸钠、淀粉等</a:t>
            </a:r>
            <a:endParaRPr kumimoji="1" lang="zh-CN" altLang="en-US" sz="2000" b="1" dirty="0">
              <a:solidFill>
                <a:schemeClr val="bg1"/>
              </a:solidFill>
              <a:latin typeface="微软雅黑" pitchFamily="34" charset="-122"/>
              <a:ea typeface="微软雅黑" pitchFamily="34" charset="-122"/>
            </a:endParaRPr>
          </a:p>
        </p:txBody>
      </p:sp>
      <p:sp>
        <p:nvSpPr>
          <p:cNvPr id="18" name="Text Box 18"/>
          <p:cNvSpPr txBox="1">
            <a:spLocks noChangeArrowheads="1"/>
          </p:cNvSpPr>
          <p:nvPr/>
        </p:nvSpPr>
        <p:spPr bwMode="auto">
          <a:xfrm>
            <a:off x="4605338" y="4895850"/>
            <a:ext cx="7586662" cy="400050"/>
          </a:xfrm>
          <a:prstGeom prst="rect">
            <a:avLst/>
          </a:prstGeom>
          <a:noFill/>
          <a:ln w="9525">
            <a:noFill/>
            <a:miter lim="800000"/>
            <a:headEnd/>
            <a:tailEnd/>
          </a:ln>
          <a:effectLst/>
        </p:spPr>
        <p:txBody>
          <a:bodyPr>
            <a:spAutoFit/>
          </a:bodyPr>
          <a:lstStyle/>
          <a:p>
            <a:pPr>
              <a:spcBef>
                <a:spcPct val="50000"/>
              </a:spcBef>
              <a:buFont typeface="Arial" charset="0"/>
              <a:buNone/>
              <a:defRPr/>
            </a:pPr>
            <a:r>
              <a:rPr kumimoji="1" lang="zh-CN" altLang="en-US" sz="2000" b="1" dirty="0">
                <a:solidFill>
                  <a:schemeClr val="bg1"/>
                </a:solidFill>
                <a:latin typeface="微软雅黑" pitchFamily="34" charset="-122"/>
                <a:ea typeface="微软雅黑" pitchFamily="34" charset="-122"/>
              </a:rPr>
              <a:t>半合成高分子：</a:t>
            </a:r>
            <a:r>
              <a:rPr kumimoji="1" lang="zh-CN" altLang="en-US" sz="2000" dirty="0">
                <a:solidFill>
                  <a:schemeClr val="bg1"/>
                </a:solidFill>
                <a:latin typeface="+mn-ea"/>
                <a:ea typeface="+mn-ea"/>
              </a:rPr>
              <a:t>如甲基纤维素、羧甲基纤维素钠等</a:t>
            </a:r>
          </a:p>
        </p:txBody>
      </p:sp>
      <p:sp>
        <p:nvSpPr>
          <p:cNvPr id="19" name="Text Box 19"/>
          <p:cNvSpPr txBox="1">
            <a:spLocks noChangeArrowheads="1"/>
          </p:cNvSpPr>
          <p:nvPr/>
        </p:nvSpPr>
        <p:spPr bwMode="auto">
          <a:xfrm>
            <a:off x="4533900" y="5614988"/>
            <a:ext cx="7250113" cy="396875"/>
          </a:xfrm>
          <a:prstGeom prst="rect">
            <a:avLst/>
          </a:prstGeom>
          <a:noFill/>
          <a:ln w="9525">
            <a:noFill/>
            <a:miter lim="800000"/>
            <a:headEnd/>
            <a:tailEnd/>
          </a:ln>
          <a:effectLst/>
        </p:spPr>
        <p:txBody>
          <a:bodyPr>
            <a:spAutoFit/>
          </a:bodyPr>
          <a:lstStyle/>
          <a:p>
            <a:pPr>
              <a:spcBef>
                <a:spcPct val="50000"/>
              </a:spcBef>
              <a:buFont typeface="Arial" charset="0"/>
              <a:buNone/>
              <a:defRPr/>
            </a:pPr>
            <a:r>
              <a:rPr kumimoji="1" lang="zh-CN" altLang="en-US" sz="2000" b="1" dirty="0">
                <a:solidFill>
                  <a:schemeClr val="bg1"/>
                </a:solidFill>
                <a:latin typeface="微软雅黑" pitchFamily="34" charset="-122"/>
                <a:ea typeface="微软雅黑" pitchFamily="34" charset="-122"/>
              </a:rPr>
              <a:t>合成高分子：</a:t>
            </a:r>
            <a:r>
              <a:rPr kumimoji="1" lang="zh-CN" altLang="en-US" sz="2000" dirty="0">
                <a:solidFill>
                  <a:schemeClr val="bg1"/>
                </a:solidFill>
                <a:latin typeface="+mn-ea"/>
                <a:ea typeface="+mn-ea"/>
              </a:rPr>
              <a:t>如聚乙烯醇、聚乙烯吡咯烷酮等</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auto">
          <a:xfrm>
            <a:off x="1236663" y="1962150"/>
            <a:ext cx="10566400" cy="457200"/>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（四）香料与香精（赋香剂）</a:t>
            </a:r>
            <a:endParaRPr kumimoji="1" lang="zh-CN" altLang="en-US" sz="2400" b="1" i="1">
              <a:solidFill>
                <a:schemeClr val="bg1"/>
              </a:solidFill>
              <a:latin typeface="Times New Roman" pitchFamily="18" charset="0"/>
            </a:endParaRPr>
          </a:p>
        </p:txBody>
      </p:sp>
      <p:sp>
        <p:nvSpPr>
          <p:cNvPr id="39939" name="Text Box 3"/>
          <p:cNvSpPr txBox="1">
            <a:spLocks noChangeArrowheads="1"/>
          </p:cNvSpPr>
          <p:nvPr/>
        </p:nvSpPr>
        <p:spPr bwMode="auto">
          <a:xfrm>
            <a:off x="1423988" y="2728913"/>
            <a:ext cx="10363200" cy="985837"/>
          </a:xfrm>
          <a:prstGeom prst="rect">
            <a:avLst/>
          </a:prstGeom>
          <a:noFill/>
          <a:ln w="9525">
            <a:noFill/>
            <a:miter lim="800000"/>
            <a:headEnd/>
            <a:tailEnd/>
          </a:ln>
        </p:spPr>
        <p:txBody>
          <a:bodyPr>
            <a:spAutoFit/>
          </a:bodyPr>
          <a:lstStyle/>
          <a:p>
            <a:pPr>
              <a:spcBef>
                <a:spcPct val="70000"/>
              </a:spcBef>
              <a:spcAft>
                <a:spcPct val="20000"/>
              </a:spcAft>
            </a:pPr>
            <a:r>
              <a:rPr kumimoji="1" lang="zh-CN" altLang="en-US" sz="2000">
                <a:solidFill>
                  <a:schemeClr val="bg1"/>
                </a:solidFill>
                <a:latin typeface="宋体" pitchFamily="2" charset="-122"/>
              </a:rPr>
              <a:t>天然</a:t>
            </a:r>
            <a:r>
              <a:rPr kumimoji="1" lang="en-US" altLang="zh-CN" sz="2000">
                <a:solidFill>
                  <a:schemeClr val="bg1"/>
                </a:solidFill>
                <a:latin typeface="宋体" pitchFamily="2" charset="-122"/>
              </a:rPr>
              <a:t>/</a:t>
            </a:r>
            <a:r>
              <a:rPr kumimoji="1" lang="zh-CN" altLang="en-US" sz="2000">
                <a:solidFill>
                  <a:schemeClr val="bg1"/>
                </a:solidFill>
                <a:latin typeface="宋体" pitchFamily="2" charset="-122"/>
              </a:rPr>
              <a:t>人造香料</a:t>
            </a:r>
            <a:endParaRPr kumimoji="1" lang="en-US" altLang="zh-CN" sz="2000">
              <a:solidFill>
                <a:schemeClr val="bg1"/>
              </a:solidFill>
              <a:latin typeface="宋体" pitchFamily="2" charset="-122"/>
            </a:endParaRPr>
          </a:p>
          <a:p>
            <a:pPr>
              <a:spcBef>
                <a:spcPct val="70000"/>
              </a:spcBef>
              <a:spcAft>
                <a:spcPct val="20000"/>
              </a:spcAft>
            </a:pPr>
            <a:r>
              <a:rPr kumimoji="1" lang="zh-CN" altLang="en-US" sz="2000">
                <a:solidFill>
                  <a:schemeClr val="bg1"/>
                </a:solidFill>
                <a:latin typeface="宋体" pitchFamily="2" charset="-122"/>
              </a:rPr>
              <a:t>添加在化妆品中提供令人舒适愉悦的气味，掩盖产品中原料的不良气味吸引消费者的青睐。</a:t>
            </a:r>
            <a:r>
              <a:rPr kumimoji="1" lang="zh-CN" altLang="en-US" sz="2000">
                <a:solidFill>
                  <a:schemeClr val="bg1"/>
                </a:solidFill>
                <a:latin typeface="Times New Roman" pitchFamily="18" charset="0"/>
              </a:rPr>
              <a:t> </a:t>
            </a:r>
          </a:p>
        </p:txBody>
      </p:sp>
      <p:sp>
        <p:nvSpPr>
          <p:cNvPr id="39940" name="Text Box 4"/>
          <p:cNvSpPr txBox="1">
            <a:spLocks noChangeArrowheads="1"/>
          </p:cNvSpPr>
          <p:nvPr/>
        </p:nvSpPr>
        <p:spPr bwMode="auto">
          <a:xfrm>
            <a:off x="1338263" y="4095750"/>
            <a:ext cx="10363200" cy="2032000"/>
          </a:xfrm>
          <a:prstGeom prst="rect">
            <a:avLst/>
          </a:prstGeom>
          <a:noFill/>
          <a:ln w="9525">
            <a:noFill/>
            <a:miter lim="800000"/>
            <a:headEnd/>
            <a:tailEnd/>
          </a:ln>
        </p:spPr>
        <p:txBody>
          <a:bodyPr>
            <a:spAutoFit/>
          </a:bodyPr>
          <a:lstStyle/>
          <a:p>
            <a:pPr>
              <a:lnSpc>
                <a:spcPct val="150000"/>
              </a:lnSpc>
              <a:spcBef>
                <a:spcPct val="50000"/>
              </a:spcBef>
            </a:pPr>
            <a:r>
              <a:rPr kumimoji="1" lang="zh-CN" altLang="en-US" sz="2000">
                <a:solidFill>
                  <a:schemeClr val="bg1"/>
                </a:solidFill>
                <a:latin typeface="宋体" pitchFamily="2" charset="-122"/>
              </a:rPr>
              <a:t>化妆品的香气大多数由香精所赋予。香精是由数种至数百种的香料按一定的比例调配而成的，因此香精又称调合香料。香精具有一定的特殊的香型和韵调。不同品种的化妆品香型和香精含量不同，例如洁肤、护肤类化妆品的香精含量一般为千分之几，香粉、花露水为</a:t>
            </a:r>
            <a:r>
              <a:rPr kumimoji="1" lang="en-US" altLang="zh-CN" sz="2000">
                <a:solidFill>
                  <a:schemeClr val="bg1"/>
                </a:solidFill>
                <a:latin typeface="宋体" pitchFamily="2" charset="-122"/>
              </a:rPr>
              <a:t>1</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5</a:t>
            </a:r>
            <a:r>
              <a:rPr kumimoji="1" lang="zh-CN" altLang="en-US" sz="2000">
                <a:solidFill>
                  <a:schemeClr val="bg1"/>
                </a:solidFill>
                <a:latin typeface="宋体" pitchFamily="2" charset="-122"/>
              </a:rPr>
              <a:t>％，而香水其香精的含量可高达</a:t>
            </a:r>
            <a:r>
              <a:rPr kumimoji="1" lang="en-US" altLang="zh-CN" sz="2000">
                <a:solidFill>
                  <a:schemeClr val="bg1"/>
                </a:solidFill>
                <a:latin typeface="宋体" pitchFamily="2" charset="-122"/>
              </a:rPr>
              <a:t>30</a:t>
            </a:r>
            <a:r>
              <a:rPr kumimoji="1" lang="zh-CN" altLang="en-US" sz="2000">
                <a:solidFill>
                  <a:schemeClr val="bg1"/>
                </a:solidFill>
                <a:latin typeface="宋体" pitchFamily="2" charset="-122"/>
              </a:rPr>
              <a:t>％甚至更高。</a:t>
            </a:r>
            <a:r>
              <a:rPr kumimoji="1" lang="zh-CN" altLang="en-US" sz="2400">
                <a:solidFill>
                  <a:schemeClr val="bg1"/>
                </a:solidFill>
                <a:latin typeface="Times New Roman" pitchFamily="18" charset="0"/>
              </a:rPr>
              <a:t> </a:t>
            </a:r>
          </a:p>
        </p:txBody>
      </p:sp>
      <p:grpSp>
        <p:nvGrpSpPr>
          <p:cNvPr id="39941" name="组合 1"/>
          <p:cNvGrpSpPr>
            <a:grpSpLocks/>
          </p:cNvGrpSpPr>
          <p:nvPr/>
        </p:nvGrpSpPr>
        <p:grpSpPr bwMode="auto">
          <a:xfrm>
            <a:off x="6272213" y="163513"/>
            <a:ext cx="5657850" cy="2025650"/>
            <a:chOff x="0" y="0"/>
            <a:chExt cx="5657712" cy="2026080"/>
          </a:xfrm>
        </p:grpSpPr>
        <p:grpSp>
          <p:nvGrpSpPr>
            <p:cNvPr id="39945" name="组合 39"/>
            <p:cNvGrpSpPr>
              <a:grpSpLocks/>
            </p:cNvGrpSpPr>
            <p:nvPr/>
          </p:nvGrpSpPr>
          <p:grpSpPr bwMode="auto">
            <a:xfrm>
              <a:off x="0" y="0"/>
              <a:ext cx="5657712" cy="995624"/>
              <a:chOff x="0" y="0"/>
              <a:chExt cx="5657712" cy="995624"/>
            </a:xfrm>
          </p:grpSpPr>
          <p:cxnSp>
            <p:nvCxnSpPr>
              <p:cNvPr id="3994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994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994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995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994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5"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39943" name="Picture 10" descr="http://y2.ifengimg.com/a/2015_06/767ee16642d1299.jpg"/>
          <p:cNvPicPr>
            <a:picLocks noChangeAspect="1" noChangeArrowheads="1"/>
          </p:cNvPicPr>
          <p:nvPr/>
        </p:nvPicPr>
        <p:blipFill>
          <a:blip r:embed="rId2"/>
          <a:srcRect t="17349" b="12914"/>
          <a:stretch>
            <a:fillRect/>
          </a:stretch>
        </p:blipFill>
        <p:spPr bwMode="auto">
          <a:xfrm>
            <a:off x="7151688" y="868363"/>
            <a:ext cx="1984375" cy="2076450"/>
          </a:xfrm>
          <a:prstGeom prst="rect">
            <a:avLst/>
          </a:prstGeom>
          <a:noFill/>
          <a:ln w="9525">
            <a:noFill/>
            <a:miter lim="800000"/>
            <a:headEnd/>
            <a:tailEnd/>
          </a:ln>
        </p:spPr>
      </p:pic>
      <p:pic>
        <p:nvPicPr>
          <p:cNvPr id="39944" name="Picture 16" descr="http://mall.12580life.com/itemimg/0_4_1856/N0/p_041856_20140807190715541.jpg"/>
          <p:cNvPicPr>
            <a:picLocks noChangeAspect="1" noChangeArrowheads="1"/>
          </p:cNvPicPr>
          <p:nvPr/>
        </p:nvPicPr>
        <p:blipFill>
          <a:blip r:embed="rId3"/>
          <a:srcRect l="28152"/>
          <a:stretch>
            <a:fillRect/>
          </a:stretch>
        </p:blipFill>
        <p:spPr bwMode="auto">
          <a:xfrm>
            <a:off x="9428163" y="785813"/>
            <a:ext cx="1714500" cy="2387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1320800" y="1970088"/>
            <a:ext cx="9956800" cy="519112"/>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（五）防腐剂</a:t>
            </a:r>
            <a:r>
              <a:rPr kumimoji="1" lang="zh-CN" altLang="en-US" sz="2800">
                <a:solidFill>
                  <a:schemeClr val="bg1"/>
                </a:solidFill>
                <a:latin typeface="Times New Roman" pitchFamily="18" charset="0"/>
              </a:rPr>
              <a:t> </a:t>
            </a:r>
          </a:p>
        </p:txBody>
      </p:sp>
      <p:sp>
        <p:nvSpPr>
          <p:cNvPr id="40963" name="Text Box 3"/>
          <p:cNvSpPr txBox="1">
            <a:spLocks noChangeArrowheads="1"/>
          </p:cNvSpPr>
          <p:nvPr/>
        </p:nvSpPr>
        <p:spPr bwMode="auto">
          <a:xfrm>
            <a:off x="1524000" y="2655888"/>
            <a:ext cx="10160000" cy="769937"/>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宋体" pitchFamily="2" charset="-122"/>
              </a:rPr>
              <a:t>对</a:t>
            </a:r>
            <a:r>
              <a:rPr kumimoji="1" lang="zh-CN" altLang="en-US" sz="2000" b="1">
                <a:solidFill>
                  <a:schemeClr val="bg1"/>
                </a:solidFill>
                <a:latin typeface="微软雅黑" pitchFamily="34" charset="-122"/>
                <a:ea typeface="微软雅黑" pitchFamily="34" charset="-122"/>
              </a:rPr>
              <a:t>微生物</a:t>
            </a:r>
            <a:r>
              <a:rPr kumimoji="1" lang="zh-CN" altLang="en-US" sz="2000">
                <a:solidFill>
                  <a:schemeClr val="bg1"/>
                </a:solidFill>
                <a:latin typeface="宋体" pitchFamily="2" charset="-122"/>
              </a:rPr>
              <a:t>有抑制生长、杀灭作用，用来防止和保护化妆品因</a:t>
            </a:r>
            <a:r>
              <a:rPr kumimoji="1" lang="zh-CN" altLang="en-US" sz="2000">
                <a:solidFill>
                  <a:schemeClr val="bg1"/>
                </a:solidFill>
                <a:latin typeface="微软雅黑" pitchFamily="34" charset="-122"/>
                <a:ea typeface="微软雅黑" pitchFamily="34" charset="-122"/>
              </a:rPr>
              <a:t>微生物</a:t>
            </a:r>
            <a:r>
              <a:rPr kumimoji="1" lang="zh-CN" altLang="en-US" sz="2000">
                <a:solidFill>
                  <a:schemeClr val="bg1"/>
                </a:solidFill>
                <a:latin typeface="宋体" pitchFamily="2" charset="-122"/>
              </a:rPr>
              <a:t>的作用而变质败坏，起到</a:t>
            </a:r>
            <a:r>
              <a:rPr kumimoji="1" lang="zh-CN" altLang="en-US" sz="2000" b="1">
                <a:solidFill>
                  <a:schemeClr val="bg1"/>
                </a:solidFill>
                <a:latin typeface="微软雅黑" pitchFamily="34" charset="-122"/>
                <a:ea typeface="微软雅黑" pitchFamily="34" charset="-122"/>
              </a:rPr>
              <a:t>防腐、杀菌</a:t>
            </a:r>
            <a:r>
              <a:rPr kumimoji="1" lang="zh-CN" altLang="en-US" sz="2000">
                <a:solidFill>
                  <a:schemeClr val="bg1"/>
                </a:solidFill>
                <a:latin typeface="宋体" pitchFamily="2" charset="-122"/>
              </a:rPr>
              <a:t>的的功效。</a:t>
            </a:r>
            <a:r>
              <a:rPr kumimoji="1" lang="zh-CN" altLang="en-US" sz="2400">
                <a:solidFill>
                  <a:schemeClr val="bg1"/>
                </a:solidFill>
                <a:latin typeface="Times New Roman" pitchFamily="18" charset="0"/>
              </a:rPr>
              <a:t> </a:t>
            </a:r>
          </a:p>
        </p:txBody>
      </p:sp>
      <p:sp>
        <p:nvSpPr>
          <p:cNvPr id="40964" name="Text Box 4"/>
          <p:cNvSpPr txBox="1">
            <a:spLocks noChangeArrowheads="1"/>
          </p:cNvSpPr>
          <p:nvPr/>
        </p:nvSpPr>
        <p:spPr bwMode="auto">
          <a:xfrm>
            <a:off x="1524000" y="3798888"/>
            <a:ext cx="6807200"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化妆品中常用的几种防腐剂</a:t>
            </a:r>
            <a:r>
              <a:rPr kumimoji="1" lang="zh-CN" altLang="en-US" sz="2000">
                <a:solidFill>
                  <a:schemeClr val="bg1"/>
                </a:solidFill>
                <a:latin typeface="Times New Roman" pitchFamily="18" charset="0"/>
              </a:rPr>
              <a:t> ：</a:t>
            </a:r>
          </a:p>
        </p:txBody>
      </p:sp>
      <p:sp>
        <p:nvSpPr>
          <p:cNvPr id="40965" name="Text Box 5"/>
          <p:cNvSpPr txBox="1">
            <a:spLocks noChangeArrowheads="1"/>
          </p:cNvSpPr>
          <p:nvPr/>
        </p:nvSpPr>
        <p:spPr bwMode="auto">
          <a:xfrm>
            <a:off x="1524000" y="4256088"/>
            <a:ext cx="10160000" cy="23780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1</a:t>
            </a:r>
            <a:r>
              <a:rPr kumimoji="1" lang="zh-CN" altLang="en-US" sz="2000" b="1">
                <a:solidFill>
                  <a:schemeClr val="bg1"/>
                </a:solidFill>
                <a:latin typeface="宋体" pitchFamily="2" charset="-122"/>
              </a:rPr>
              <a:t>）</a:t>
            </a:r>
            <a:r>
              <a:rPr kumimoji="1" lang="zh-CN" altLang="en-US" sz="2000">
                <a:solidFill>
                  <a:schemeClr val="bg1"/>
                </a:solidFill>
                <a:latin typeface="宋体" pitchFamily="2" charset="-122"/>
              </a:rPr>
              <a:t>羟基苯甲酸酯类（商品名</a:t>
            </a:r>
            <a:r>
              <a:rPr kumimoji="1" lang="zh-CN" altLang="en-US" sz="2000" b="1">
                <a:solidFill>
                  <a:schemeClr val="bg1"/>
                </a:solidFill>
                <a:latin typeface="宋体" pitchFamily="2" charset="-122"/>
              </a:rPr>
              <a:t>尼泊金酯类</a:t>
            </a:r>
            <a:r>
              <a:rPr kumimoji="1" lang="zh-CN" altLang="en-US" sz="2000">
                <a:solidFill>
                  <a:schemeClr val="bg1"/>
                </a:solidFill>
                <a:latin typeface="宋体" pitchFamily="2" charset="-122"/>
              </a:rPr>
              <a:t>）</a:t>
            </a:r>
            <a:r>
              <a:rPr kumimoji="1" lang="zh-CN" altLang="en-US" sz="2000">
                <a:solidFill>
                  <a:schemeClr val="bg1"/>
                </a:solidFill>
                <a:latin typeface="Times New Roman" pitchFamily="18" charset="0"/>
              </a:rPr>
              <a:t> </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2</a:t>
            </a:r>
            <a:r>
              <a:rPr kumimoji="1" lang="zh-CN" altLang="en-US" sz="2000" b="1">
                <a:solidFill>
                  <a:schemeClr val="bg1"/>
                </a:solidFill>
                <a:latin typeface="宋体" pitchFamily="2" charset="-122"/>
              </a:rPr>
              <a:t>）</a:t>
            </a:r>
            <a:r>
              <a:rPr kumimoji="1" lang="en-US" altLang="zh-CN" sz="2000">
                <a:solidFill>
                  <a:schemeClr val="bg1"/>
                </a:solidFill>
                <a:latin typeface="宋体" pitchFamily="2" charset="-122"/>
              </a:rPr>
              <a:t>5</a:t>
            </a:r>
            <a:r>
              <a:rPr kumimoji="1" lang="zh-CN" altLang="en-US" sz="2000">
                <a:solidFill>
                  <a:schemeClr val="bg1"/>
                </a:solidFill>
                <a:latin typeface="宋体" pitchFamily="2" charset="-122"/>
              </a:rPr>
              <a:t>－氯－</a:t>
            </a:r>
            <a:r>
              <a:rPr kumimoji="1" lang="en-US" altLang="zh-CN" sz="2000">
                <a:solidFill>
                  <a:schemeClr val="bg1"/>
                </a:solidFill>
                <a:latin typeface="宋体" pitchFamily="2" charset="-122"/>
              </a:rPr>
              <a:t>2</a:t>
            </a:r>
            <a:r>
              <a:rPr kumimoji="1" lang="zh-CN" altLang="en-US" sz="2000">
                <a:solidFill>
                  <a:schemeClr val="bg1"/>
                </a:solidFill>
                <a:latin typeface="宋体" pitchFamily="2" charset="-122"/>
              </a:rPr>
              <a:t>－甲基异噻唑－</a:t>
            </a:r>
            <a:r>
              <a:rPr kumimoji="1" lang="en-US" altLang="zh-CN" sz="2000">
                <a:solidFill>
                  <a:schemeClr val="bg1"/>
                </a:solidFill>
                <a:latin typeface="宋体" pitchFamily="2" charset="-122"/>
              </a:rPr>
              <a:t>3</a:t>
            </a:r>
            <a:r>
              <a:rPr kumimoji="1" lang="zh-CN" altLang="en-US" sz="2000">
                <a:solidFill>
                  <a:schemeClr val="bg1"/>
                </a:solidFill>
                <a:latin typeface="宋体" pitchFamily="2" charset="-122"/>
              </a:rPr>
              <a:t>－甲酮和</a:t>
            </a:r>
            <a:r>
              <a:rPr kumimoji="1" lang="en-US" altLang="zh-CN" sz="2000">
                <a:solidFill>
                  <a:schemeClr val="bg1"/>
                </a:solidFill>
                <a:latin typeface="宋体" pitchFamily="2" charset="-122"/>
              </a:rPr>
              <a:t>2</a:t>
            </a:r>
            <a:r>
              <a:rPr kumimoji="1" lang="zh-CN" altLang="en-US" sz="2000">
                <a:solidFill>
                  <a:schemeClr val="bg1"/>
                </a:solidFill>
                <a:latin typeface="宋体" pitchFamily="2" charset="-122"/>
              </a:rPr>
              <a:t>－甲基－异噻唑－</a:t>
            </a:r>
            <a:r>
              <a:rPr kumimoji="1" lang="en-US" altLang="zh-CN" sz="2000">
                <a:solidFill>
                  <a:schemeClr val="bg1"/>
                </a:solidFill>
                <a:latin typeface="宋体" pitchFamily="2" charset="-122"/>
              </a:rPr>
              <a:t>3</a:t>
            </a:r>
            <a:r>
              <a:rPr kumimoji="1" lang="zh-CN" altLang="en-US" sz="2000">
                <a:solidFill>
                  <a:schemeClr val="bg1"/>
                </a:solidFill>
                <a:latin typeface="宋体" pitchFamily="2" charset="-122"/>
              </a:rPr>
              <a:t>－酮与 氯化镁及硝酸镁的混合物（商品名</a:t>
            </a:r>
            <a:r>
              <a:rPr kumimoji="1" lang="zh-CN" altLang="en-US" sz="2000" b="1">
                <a:solidFill>
                  <a:schemeClr val="bg1"/>
                </a:solidFill>
                <a:latin typeface="宋体" pitchFamily="2" charset="-122"/>
              </a:rPr>
              <a:t>凯松</a:t>
            </a:r>
            <a:r>
              <a:rPr kumimoji="1" lang="en-US" altLang="zh-CN" sz="2000" b="1">
                <a:solidFill>
                  <a:schemeClr val="bg1"/>
                </a:solidFill>
                <a:latin typeface="宋体" pitchFamily="2" charset="-122"/>
              </a:rPr>
              <a:t>Kathon CG</a:t>
            </a:r>
            <a:r>
              <a:rPr kumimoji="1" lang="zh-CN" altLang="en-US" sz="2000">
                <a:solidFill>
                  <a:schemeClr val="bg1"/>
                </a:solidFill>
                <a:latin typeface="宋体" pitchFamily="2" charset="-122"/>
              </a:rPr>
              <a:t>）</a:t>
            </a:r>
            <a:r>
              <a:rPr kumimoji="1" lang="zh-CN" altLang="en-US" sz="2000">
                <a:solidFill>
                  <a:schemeClr val="bg1"/>
                </a:solidFill>
                <a:latin typeface="Times New Roman" pitchFamily="18" charset="0"/>
              </a:rPr>
              <a:t> </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3</a:t>
            </a:r>
            <a:r>
              <a:rPr kumimoji="1" lang="zh-CN" altLang="en-US" sz="2000" b="1">
                <a:solidFill>
                  <a:schemeClr val="bg1"/>
                </a:solidFill>
                <a:latin typeface="宋体" pitchFamily="2" charset="-122"/>
              </a:rPr>
              <a:t>）</a:t>
            </a:r>
            <a:r>
              <a:rPr kumimoji="1" lang="en-US" altLang="zh-CN" sz="2000">
                <a:solidFill>
                  <a:schemeClr val="bg1"/>
                </a:solidFill>
                <a:latin typeface="宋体" pitchFamily="2" charset="-122"/>
              </a:rPr>
              <a:t>3</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3</a:t>
            </a:r>
            <a:r>
              <a:rPr kumimoji="1" lang="en-US" altLang="zh-CN" sz="2000">
                <a:solidFill>
                  <a:schemeClr val="bg1"/>
                </a:solidFill>
                <a:latin typeface="Times New Roman" pitchFamily="18" charset="0"/>
              </a:rPr>
              <a:t>’</a:t>
            </a:r>
            <a:r>
              <a:rPr kumimoji="1" lang="zh-CN" altLang="en-US" sz="2000">
                <a:solidFill>
                  <a:schemeClr val="bg1"/>
                </a:solidFill>
                <a:latin typeface="宋体" pitchFamily="2" charset="-122"/>
              </a:rPr>
              <a:t>－双</a:t>
            </a:r>
            <a:r>
              <a:rPr kumimoji="1" lang="en-US" altLang="zh-CN" sz="2000">
                <a:solidFill>
                  <a:schemeClr val="bg1"/>
                </a:solidFill>
                <a:latin typeface="宋体" pitchFamily="2" charset="-122"/>
              </a:rPr>
              <a:t>(1</a:t>
            </a:r>
            <a:r>
              <a:rPr kumimoji="1" lang="zh-CN" altLang="en-US" sz="2000">
                <a:solidFill>
                  <a:schemeClr val="bg1"/>
                </a:solidFill>
                <a:latin typeface="宋体" pitchFamily="2" charset="-122"/>
              </a:rPr>
              <a:t>－羟甲基－</a:t>
            </a:r>
            <a:r>
              <a:rPr kumimoji="1" lang="en-US" altLang="zh-CN" sz="2000">
                <a:solidFill>
                  <a:schemeClr val="bg1"/>
                </a:solidFill>
                <a:latin typeface="宋体" pitchFamily="2" charset="-122"/>
              </a:rPr>
              <a:t>2</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5</a:t>
            </a:r>
            <a:r>
              <a:rPr kumimoji="1" lang="zh-CN" altLang="en-US" sz="2000">
                <a:solidFill>
                  <a:schemeClr val="bg1"/>
                </a:solidFill>
                <a:latin typeface="宋体" pitchFamily="2" charset="-122"/>
              </a:rPr>
              <a:t>－二氧咪唑－</a:t>
            </a:r>
            <a:r>
              <a:rPr kumimoji="1" lang="en-US" altLang="zh-CN" sz="2000">
                <a:solidFill>
                  <a:schemeClr val="bg1"/>
                </a:solidFill>
                <a:latin typeface="宋体" pitchFamily="2" charset="-122"/>
              </a:rPr>
              <a:t>4</a:t>
            </a:r>
            <a:r>
              <a:rPr kumimoji="1" lang="zh-CN" altLang="en-US" sz="2000">
                <a:solidFill>
                  <a:schemeClr val="bg1"/>
                </a:solidFill>
                <a:latin typeface="宋体" pitchFamily="2" charset="-122"/>
              </a:rPr>
              <a:t>－基</a:t>
            </a:r>
            <a:r>
              <a:rPr kumimoji="1" lang="en-US" altLang="zh-CN" sz="2000">
                <a:solidFill>
                  <a:schemeClr val="bg1"/>
                </a:solidFill>
                <a:latin typeface="宋体" pitchFamily="2" charset="-122"/>
              </a:rPr>
              <a:t>)</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1</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1</a:t>
            </a:r>
            <a:r>
              <a:rPr kumimoji="1" lang="zh-CN" altLang="en-US" sz="2000">
                <a:solidFill>
                  <a:schemeClr val="bg1"/>
                </a:solidFill>
                <a:latin typeface="宋体" pitchFamily="2" charset="-122"/>
              </a:rPr>
              <a:t>－亚甲基双脲（商品名</a:t>
            </a:r>
            <a:r>
              <a:rPr kumimoji="1" lang="en-US" altLang="zh-CN" sz="2000">
                <a:solidFill>
                  <a:schemeClr val="bg1"/>
                </a:solidFill>
                <a:latin typeface="宋体" pitchFamily="2" charset="-122"/>
              </a:rPr>
              <a:t>Germall-115</a:t>
            </a:r>
            <a:r>
              <a:rPr kumimoji="1" lang="zh-CN" altLang="en-US" sz="2000">
                <a:solidFill>
                  <a:schemeClr val="bg1"/>
                </a:solidFill>
                <a:latin typeface="宋体" pitchFamily="2" charset="-122"/>
              </a:rPr>
              <a:t>，</a:t>
            </a:r>
            <a:r>
              <a:rPr kumimoji="1" lang="zh-CN" altLang="en-US" sz="2000" b="1">
                <a:solidFill>
                  <a:schemeClr val="bg1"/>
                </a:solidFill>
                <a:latin typeface="宋体" pitchFamily="2" charset="-122"/>
              </a:rPr>
              <a:t>咪唑烷基脲</a:t>
            </a:r>
            <a:r>
              <a:rPr kumimoji="1" lang="zh-CN" altLang="en-US" sz="2000">
                <a:solidFill>
                  <a:schemeClr val="bg1"/>
                </a:solidFill>
                <a:latin typeface="宋体" pitchFamily="2" charset="-122"/>
              </a:rPr>
              <a:t>）</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4</a:t>
            </a:r>
            <a:r>
              <a:rPr kumimoji="1" lang="zh-CN" altLang="en-US" sz="2000" b="1">
                <a:solidFill>
                  <a:schemeClr val="bg1"/>
                </a:solidFill>
                <a:latin typeface="宋体" pitchFamily="2" charset="-122"/>
              </a:rPr>
              <a:t>）</a:t>
            </a:r>
            <a:r>
              <a:rPr kumimoji="1" lang="zh-CN" altLang="en-US" sz="2000">
                <a:solidFill>
                  <a:schemeClr val="bg1"/>
                </a:solidFill>
                <a:latin typeface="宋体" pitchFamily="2" charset="-122"/>
              </a:rPr>
              <a:t>重氮咪唑烷基脲（</a:t>
            </a:r>
            <a:r>
              <a:rPr kumimoji="1" lang="zh-CN" altLang="en-US" sz="2000" b="1">
                <a:solidFill>
                  <a:schemeClr val="bg1"/>
                </a:solidFill>
                <a:latin typeface="宋体" pitchFamily="2" charset="-122"/>
              </a:rPr>
              <a:t>杰马</a:t>
            </a:r>
            <a:r>
              <a:rPr kumimoji="1" lang="en-US" altLang="zh-CN" sz="2000" b="1">
                <a:solidFill>
                  <a:schemeClr val="bg1"/>
                </a:solidFill>
                <a:latin typeface="宋体" pitchFamily="2" charset="-122"/>
              </a:rPr>
              <a:t>A</a:t>
            </a:r>
            <a:r>
              <a:rPr kumimoji="1" lang="zh-CN" altLang="en-US" sz="2000" b="1">
                <a:solidFill>
                  <a:schemeClr val="bg1"/>
                </a:solidFill>
                <a:latin typeface="宋体" pitchFamily="2" charset="-122"/>
              </a:rPr>
              <a:t>，</a:t>
            </a:r>
            <a:r>
              <a:rPr kumimoji="1" lang="en-US" altLang="zh-CN" sz="2000" b="1">
                <a:solidFill>
                  <a:schemeClr val="bg1"/>
                </a:solidFill>
                <a:latin typeface="宋体" pitchFamily="2" charset="-122"/>
              </a:rPr>
              <a:t>Germall II</a:t>
            </a:r>
            <a:r>
              <a:rPr kumimoji="1" lang="zh-CN" altLang="en-US" sz="2000">
                <a:solidFill>
                  <a:schemeClr val="bg1"/>
                </a:solidFill>
                <a:latin typeface="宋体" pitchFamily="2" charset="-122"/>
              </a:rPr>
              <a:t>）</a:t>
            </a:r>
            <a:r>
              <a:rPr kumimoji="1" lang="zh-CN" altLang="en-US" sz="2000">
                <a:solidFill>
                  <a:schemeClr val="bg1"/>
                </a:solidFill>
                <a:latin typeface="Times New Roman" pitchFamily="18" charset="0"/>
              </a:rPr>
              <a:t> </a:t>
            </a:r>
          </a:p>
        </p:txBody>
      </p:sp>
      <p:grpSp>
        <p:nvGrpSpPr>
          <p:cNvPr id="40966" name="组合 1"/>
          <p:cNvGrpSpPr>
            <a:grpSpLocks/>
          </p:cNvGrpSpPr>
          <p:nvPr/>
        </p:nvGrpSpPr>
        <p:grpSpPr bwMode="auto">
          <a:xfrm>
            <a:off x="6272213" y="163513"/>
            <a:ext cx="5657850" cy="2025650"/>
            <a:chOff x="0" y="0"/>
            <a:chExt cx="5657712" cy="2026080"/>
          </a:xfrm>
        </p:grpSpPr>
        <p:grpSp>
          <p:nvGrpSpPr>
            <p:cNvPr id="40968" name="组合 39"/>
            <p:cNvGrpSpPr>
              <a:grpSpLocks/>
            </p:cNvGrpSpPr>
            <p:nvPr/>
          </p:nvGrpSpPr>
          <p:grpSpPr bwMode="auto">
            <a:xfrm>
              <a:off x="0" y="0"/>
              <a:ext cx="5657712" cy="995624"/>
              <a:chOff x="0" y="0"/>
              <a:chExt cx="5657712" cy="995624"/>
            </a:xfrm>
          </p:grpSpPr>
          <p:cxnSp>
            <p:nvCxnSpPr>
              <p:cNvPr id="40970"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0971"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0972"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0973"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0969"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2"/>
          <p:cNvSpPr txBox="1">
            <a:spLocks noChangeArrowheads="1"/>
          </p:cNvSpPr>
          <p:nvPr/>
        </p:nvSpPr>
        <p:spPr bwMode="auto">
          <a:xfrm>
            <a:off x="1524000" y="1820863"/>
            <a:ext cx="8940800" cy="519112"/>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（六）抗氧化剂</a:t>
            </a:r>
            <a:r>
              <a:rPr kumimoji="1" lang="zh-CN" altLang="en-US" sz="2800">
                <a:solidFill>
                  <a:schemeClr val="bg1"/>
                </a:solidFill>
                <a:latin typeface="Times New Roman" pitchFamily="18" charset="0"/>
              </a:rPr>
              <a:t> </a:t>
            </a:r>
          </a:p>
        </p:txBody>
      </p:sp>
      <p:sp>
        <p:nvSpPr>
          <p:cNvPr id="41987" name="Rectangle 3"/>
          <p:cNvSpPr>
            <a:spLocks noChangeArrowheads="1"/>
          </p:cNvSpPr>
          <p:nvPr/>
        </p:nvSpPr>
        <p:spPr bwMode="auto">
          <a:xfrm>
            <a:off x="1524000" y="2659063"/>
            <a:ext cx="10261600" cy="1016000"/>
          </a:xfrm>
          <a:prstGeom prst="rect">
            <a:avLst/>
          </a:prstGeom>
          <a:noFill/>
          <a:ln w="9525">
            <a:noFill/>
            <a:miter lim="800000"/>
            <a:headEnd/>
            <a:tailEnd/>
          </a:ln>
        </p:spPr>
        <p:txBody>
          <a:bodyPr>
            <a:spAutoFit/>
          </a:bodyPr>
          <a:lstStyle/>
          <a:p>
            <a:r>
              <a:rPr kumimoji="1" lang="zh-CN" altLang="en-US" sz="2000" b="1">
                <a:solidFill>
                  <a:schemeClr val="bg1"/>
                </a:solidFill>
                <a:latin typeface="微软雅黑" pitchFamily="34" charset="-122"/>
                <a:ea typeface="微软雅黑" pitchFamily="34" charset="-122"/>
              </a:rPr>
              <a:t>防止</a:t>
            </a:r>
            <a:r>
              <a:rPr kumimoji="1" lang="zh-CN" altLang="en-US" sz="2000">
                <a:solidFill>
                  <a:schemeClr val="bg1"/>
                </a:solidFill>
                <a:latin typeface="Times New Roman" pitchFamily="18" charset="0"/>
              </a:rPr>
              <a:t>化妆品成分</a:t>
            </a:r>
            <a:r>
              <a:rPr kumimoji="1" lang="zh-CN" altLang="en-US" sz="2000" b="1">
                <a:solidFill>
                  <a:schemeClr val="bg1"/>
                </a:solidFill>
                <a:latin typeface="微软雅黑" pitchFamily="34" charset="-122"/>
                <a:ea typeface="微软雅黑" pitchFamily="34" charset="-122"/>
              </a:rPr>
              <a:t>氧化变质</a:t>
            </a:r>
            <a:r>
              <a:rPr kumimoji="1" lang="zh-CN" altLang="en-US" sz="2000">
                <a:solidFill>
                  <a:schemeClr val="bg1"/>
                </a:solidFill>
                <a:latin typeface="Times New Roman" pitchFamily="18" charset="0"/>
              </a:rPr>
              <a:t>（酸败）的物质。添加入化妆品中以阻止自由基链锁反应，终止自氧化作用，抑制各类氧化酶的活性。防止化妆品中油脂和富脂类的成分的氧化引起的酸败、退色、褐变和某些活性成分的破坏。</a:t>
            </a:r>
          </a:p>
        </p:txBody>
      </p:sp>
      <p:sp>
        <p:nvSpPr>
          <p:cNvPr id="41988" name="Text Box 4"/>
          <p:cNvSpPr txBox="1">
            <a:spLocks noChangeArrowheads="1"/>
          </p:cNvSpPr>
          <p:nvPr/>
        </p:nvSpPr>
        <p:spPr bwMode="auto">
          <a:xfrm>
            <a:off x="1524000" y="4487863"/>
            <a:ext cx="10668000" cy="22256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化妆品中常用的抗氧化剂有以下几类</a:t>
            </a:r>
            <a:r>
              <a:rPr kumimoji="1" lang="zh-CN" altLang="en-US" sz="2000">
                <a:solidFill>
                  <a:schemeClr val="bg1"/>
                </a:solidFill>
                <a:latin typeface="宋体" pitchFamily="2" charset="-122"/>
              </a:rPr>
              <a:t>：</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1</a:t>
            </a:r>
            <a:r>
              <a:rPr kumimoji="1" lang="zh-CN" altLang="en-US" sz="2000" b="1">
                <a:solidFill>
                  <a:schemeClr val="bg1"/>
                </a:solidFill>
                <a:latin typeface="宋体" pitchFamily="2" charset="-122"/>
              </a:rPr>
              <a:t>）二丁基羟基甲苯</a:t>
            </a:r>
            <a:r>
              <a:rPr kumimoji="1" lang="en-US" altLang="zh-CN" sz="2000">
                <a:solidFill>
                  <a:schemeClr val="bg1"/>
                </a:solidFill>
                <a:latin typeface="宋体" pitchFamily="2" charset="-122"/>
              </a:rPr>
              <a:t>(BHTO)</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2</a:t>
            </a:r>
            <a:r>
              <a:rPr kumimoji="1" lang="zh-CN" altLang="en-US" sz="2000" b="1">
                <a:solidFill>
                  <a:schemeClr val="bg1"/>
                </a:solidFill>
                <a:latin typeface="宋体" pitchFamily="2" charset="-122"/>
              </a:rPr>
              <a:t>）叔丁基羟基苯甲醚</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BHA</a:t>
            </a:r>
            <a:r>
              <a:rPr kumimoji="1" lang="zh-CN" altLang="en-US" sz="2000">
                <a:solidFill>
                  <a:schemeClr val="bg1"/>
                </a:solidFill>
                <a:latin typeface="宋体" pitchFamily="2" charset="-122"/>
              </a:rPr>
              <a:t>）</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3</a:t>
            </a:r>
            <a:r>
              <a:rPr kumimoji="1" lang="zh-CN" altLang="en-US" sz="2000" b="1">
                <a:solidFill>
                  <a:schemeClr val="bg1"/>
                </a:solidFill>
                <a:latin typeface="宋体" pitchFamily="2" charset="-122"/>
              </a:rPr>
              <a:t>）叔丁基对苯二酚</a:t>
            </a:r>
            <a:r>
              <a:rPr kumimoji="1" lang="zh-CN" altLang="en-US" sz="2000">
                <a:solidFill>
                  <a:schemeClr val="bg1"/>
                </a:solidFill>
                <a:latin typeface="宋体" pitchFamily="2" charset="-122"/>
              </a:rPr>
              <a:t>（</a:t>
            </a:r>
            <a:r>
              <a:rPr kumimoji="1" lang="en-US" altLang="zh-CN" sz="2000">
                <a:solidFill>
                  <a:schemeClr val="bg1"/>
                </a:solidFill>
                <a:latin typeface="宋体" pitchFamily="2" charset="-122"/>
              </a:rPr>
              <a:t>TBHQ</a:t>
            </a:r>
            <a:r>
              <a:rPr kumimoji="1" lang="zh-CN" altLang="en-US" sz="2000">
                <a:solidFill>
                  <a:schemeClr val="bg1"/>
                </a:solidFill>
                <a:latin typeface="宋体" pitchFamily="2" charset="-122"/>
              </a:rPr>
              <a:t>）</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4</a:t>
            </a:r>
            <a:r>
              <a:rPr kumimoji="1" lang="zh-CN" altLang="en-US" sz="2000" b="1">
                <a:solidFill>
                  <a:schemeClr val="bg1"/>
                </a:solidFill>
                <a:latin typeface="宋体" pitchFamily="2" charset="-122"/>
              </a:rPr>
              <a:t>）维生素</a:t>
            </a:r>
            <a:r>
              <a:rPr kumimoji="1" lang="en-US" altLang="zh-CN" sz="2000" b="1">
                <a:solidFill>
                  <a:schemeClr val="bg1"/>
                </a:solidFill>
                <a:latin typeface="宋体" pitchFamily="2" charset="-122"/>
              </a:rPr>
              <a:t>E</a:t>
            </a:r>
            <a:r>
              <a:rPr kumimoji="1" lang="zh-CN" altLang="en-US" sz="2000" b="1">
                <a:solidFill>
                  <a:schemeClr val="bg1"/>
                </a:solidFill>
                <a:latin typeface="宋体" pitchFamily="2" charset="-122"/>
              </a:rPr>
              <a:t>类</a:t>
            </a:r>
            <a:r>
              <a:rPr kumimoji="1" lang="zh-CN" altLang="en-US" sz="2000">
                <a:solidFill>
                  <a:schemeClr val="bg1"/>
                </a:solidFill>
                <a:latin typeface="宋体" pitchFamily="2" charset="-122"/>
              </a:rPr>
              <a:t>等</a:t>
            </a:r>
            <a:r>
              <a:rPr kumimoji="1" lang="zh-CN" altLang="en-US" sz="2000">
                <a:solidFill>
                  <a:schemeClr val="bg1"/>
                </a:solidFill>
                <a:latin typeface="Times New Roman" pitchFamily="18" charset="0"/>
              </a:rPr>
              <a:t> </a:t>
            </a:r>
          </a:p>
        </p:txBody>
      </p:sp>
      <p:grpSp>
        <p:nvGrpSpPr>
          <p:cNvPr id="41989" name="组合 1"/>
          <p:cNvGrpSpPr>
            <a:grpSpLocks/>
          </p:cNvGrpSpPr>
          <p:nvPr/>
        </p:nvGrpSpPr>
        <p:grpSpPr bwMode="auto">
          <a:xfrm>
            <a:off x="6272213" y="163513"/>
            <a:ext cx="5657850" cy="2025650"/>
            <a:chOff x="0" y="0"/>
            <a:chExt cx="5657712" cy="2026080"/>
          </a:xfrm>
        </p:grpSpPr>
        <p:grpSp>
          <p:nvGrpSpPr>
            <p:cNvPr id="41991" name="组合 39"/>
            <p:cNvGrpSpPr>
              <a:grpSpLocks/>
            </p:cNvGrpSpPr>
            <p:nvPr/>
          </p:nvGrpSpPr>
          <p:grpSpPr bwMode="auto">
            <a:xfrm>
              <a:off x="0" y="0"/>
              <a:ext cx="5657712" cy="995624"/>
              <a:chOff x="0" y="0"/>
              <a:chExt cx="5657712" cy="995624"/>
            </a:xfrm>
          </p:grpSpPr>
          <p:cxnSp>
            <p:nvCxnSpPr>
              <p:cNvPr id="4199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199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199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199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199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524000" y="1820863"/>
            <a:ext cx="8940800" cy="519112"/>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（七）皮肤促吸收剂</a:t>
            </a:r>
            <a:r>
              <a:rPr kumimoji="1" lang="zh-CN" altLang="en-US" sz="2800">
                <a:solidFill>
                  <a:schemeClr val="bg1"/>
                </a:solidFill>
                <a:latin typeface="Times New Roman" pitchFamily="18" charset="0"/>
              </a:rPr>
              <a:t> </a:t>
            </a:r>
          </a:p>
        </p:txBody>
      </p:sp>
      <p:sp>
        <p:nvSpPr>
          <p:cNvPr id="43011" name="Rectangle 3"/>
          <p:cNvSpPr>
            <a:spLocks noChangeArrowheads="1"/>
          </p:cNvSpPr>
          <p:nvPr/>
        </p:nvSpPr>
        <p:spPr bwMode="auto">
          <a:xfrm>
            <a:off x="1524000" y="2659063"/>
            <a:ext cx="10261600" cy="1016000"/>
          </a:xfrm>
          <a:prstGeom prst="rect">
            <a:avLst/>
          </a:prstGeom>
          <a:noFill/>
          <a:ln w="9525">
            <a:noFill/>
            <a:miter lim="800000"/>
            <a:headEnd/>
            <a:tailEnd/>
          </a:ln>
        </p:spPr>
        <p:txBody>
          <a:bodyPr>
            <a:spAutoFit/>
          </a:bodyPr>
          <a:lstStyle/>
          <a:p>
            <a:pPr>
              <a:lnSpc>
                <a:spcPct val="150000"/>
              </a:lnSpc>
            </a:pPr>
            <a:r>
              <a:rPr kumimoji="1" lang="zh-CN" altLang="en-US" sz="2000">
                <a:solidFill>
                  <a:schemeClr val="bg1"/>
                </a:solidFill>
                <a:latin typeface="Times New Roman" pitchFamily="18" charset="0"/>
              </a:rPr>
              <a:t>可改变皮肤的水合状态，改变药物、营养物质的分子结构，使其具有较高的</a:t>
            </a:r>
            <a:r>
              <a:rPr kumimoji="1" lang="zh-CN" altLang="en-US" sz="2000" b="1">
                <a:solidFill>
                  <a:schemeClr val="bg1"/>
                </a:solidFill>
                <a:latin typeface="微软雅黑" pitchFamily="34" charset="-122"/>
                <a:ea typeface="微软雅黑" pitchFamily="34" charset="-122"/>
              </a:rPr>
              <a:t>皮肤亲和力↑ </a:t>
            </a:r>
            <a:r>
              <a:rPr kumimoji="1" lang="zh-CN" altLang="en-US" sz="2000">
                <a:solidFill>
                  <a:schemeClr val="bg1"/>
                </a:solidFill>
                <a:latin typeface="Times New Roman" pitchFamily="18" charset="0"/>
              </a:rPr>
              <a:t>，降低</a:t>
            </a:r>
            <a:r>
              <a:rPr kumimoji="1" lang="zh-CN" altLang="en-US" sz="2000" b="1">
                <a:solidFill>
                  <a:schemeClr val="bg1"/>
                </a:solidFill>
                <a:latin typeface="微软雅黑" pitchFamily="34" charset="-122"/>
                <a:ea typeface="微软雅黑" pitchFamily="34" charset="-122"/>
              </a:rPr>
              <a:t>皮肤的屏障作用↓ </a:t>
            </a:r>
            <a:r>
              <a:rPr kumimoji="1" lang="zh-CN" altLang="en-US" sz="2000">
                <a:solidFill>
                  <a:schemeClr val="bg1"/>
                </a:solidFill>
                <a:latin typeface="Times New Roman" pitchFamily="18" charset="0"/>
              </a:rPr>
              <a:t>，以促进药物、营养物质渗入皮肤，从而被皮肤吸收。</a:t>
            </a:r>
          </a:p>
        </p:txBody>
      </p:sp>
      <p:sp>
        <p:nvSpPr>
          <p:cNvPr id="43012" name="Text Box 4"/>
          <p:cNvSpPr txBox="1">
            <a:spLocks noChangeArrowheads="1"/>
          </p:cNvSpPr>
          <p:nvPr/>
        </p:nvSpPr>
        <p:spPr bwMode="auto">
          <a:xfrm>
            <a:off x="1524000" y="4367213"/>
            <a:ext cx="10668000" cy="22256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化妆品中常用的皮肤促吸收剂有</a:t>
            </a:r>
            <a:r>
              <a:rPr kumimoji="1" lang="zh-CN" altLang="en-US" sz="2000">
                <a:solidFill>
                  <a:schemeClr val="bg1"/>
                </a:solidFill>
                <a:latin typeface="宋体" pitchFamily="2" charset="-122"/>
              </a:rPr>
              <a:t>：</a:t>
            </a: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1</a:t>
            </a:r>
            <a:r>
              <a:rPr kumimoji="1" lang="zh-CN" altLang="en-US" sz="2000" b="1">
                <a:solidFill>
                  <a:schemeClr val="bg1"/>
                </a:solidFill>
                <a:latin typeface="宋体" pitchFamily="2" charset="-122"/>
              </a:rPr>
              <a:t>）氮酮</a:t>
            </a:r>
            <a:endParaRPr kumimoji="1" lang="en-US" altLang="zh-CN" sz="2000">
              <a:solidFill>
                <a:schemeClr val="bg1"/>
              </a:solidFill>
              <a:latin typeface="宋体" pitchFamily="2" charset="-122"/>
            </a:endParaRP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2</a:t>
            </a:r>
            <a:r>
              <a:rPr kumimoji="1" lang="zh-CN" altLang="en-US" sz="2000" b="1">
                <a:solidFill>
                  <a:schemeClr val="bg1"/>
                </a:solidFill>
                <a:latin typeface="宋体" pitchFamily="2" charset="-122"/>
              </a:rPr>
              <a:t>）二甲基亚砜</a:t>
            </a:r>
            <a:endParaRPr kumimoji="1" lang="zh-CN" altLang="en-US" sz="2000">
              <a:solidFill>
                <a:schemeClr val="bg1"/>
              </a:solidFill>
              <a:latin typeface="宋体" pitchFamily="2" charset="-122"/>
            </a:endParaRP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3</a:t>
            </a:r>
            <a:r>
              <a:rPr kumimoji="1" lang="zh-CN" altLang="en-US" sz="2000" b="1">
                <a:solidFill>
                  <a:schemeClr val="bg1"/>
                </a:solidFill>
                <a:latin typeface="宋体" pitchFamily="2" charset="-122"/>
              </a:rPr>
              <a:t>）水杨酸</a:t>
            </a:r>
            <a:endParaRPr kumimoji="1" lang="zh-CN" altLang="en-US" sz="2000">
              <a:solidFill>
                <a:schemeClr val="bg1"/>
              </a:solidFill>
              <a:latin typeface="宋体" pitchFamily="2" charset="-122"/>
            </a:endParaRPr>
          </a:p>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Times New Roman" pitchFamily="18" charset="0"/>
              </a:rPr>
              <a:t>4</a:t>
            </a:r>
            <a:r>
              <a:rPr kumimoji="1" lang="zh-CN" altLang="en-US" sz="2000" b="1">
                <a:solidFill>
                  <a:schemeClr val="bg1"/>
                </a:solidFill>
                <a:latin typeface="宋体" pitchFamily="2" charset="-122"/>
              </a:rPr>
              <a:t>）薄荷醇、冰片</a:t>
            </a:r>
            <a:endParaRPr kumimoji="1" lang="zh-CN" altLang="en-US" sz="2000">
              <a:solidFill>
                <a:schemeClr val="bg1"/>
              </a:solidFill>
              <a:latin typeface="Times New Roman" pitchFamily="18" charset="0"/>
            </a:endParaRPr>
          </a:p>
        </p:txBody>
      </p:sp>
      <p:grpSp>
        <p:nvGrpSpPr>
          <p:cNvPr id="43013" name="组合 1"/>
          <p:cNvGrpSpPr>
            <a:grpSpLocks/>
          </p:cNvGrpSpPr>
          <p:nvPr/>
        </p:nvGrpSpPr>
        <p:grpSpPr bwMode="auto">
          <a:xfrm>
            <a:off x="6272213" y="163513"/>
            <a:ext cx="5657850" cy="2025650"/>
            <a:chOff x="0" y="0"/>
            <a:chExt cx="5657712" cy="2026080"/>
          </a:xfrm>
        </p:grpSpPr>
        <p:grpSp>
          <p:nvGrpSpPr>
            <p:cNvPr id="43015" name="组合 39"/>
            <p:cNvGrpSpPr>
              <a:grpSpLocks/>
            </p:cNvGrpSpPr>
            <p:nvPr/>
          </p:nvGrpSpPr>
          <p:grpSpPr bwMode="auto">
            <a:xfrm>
              <a:off x="0" y="0"/>
              <a:ext cx="5657712" cy="995624"/>
              <a:chOff x="0" y="0"/>
              <a:chExt cx="5657712" cy="995624"/>
            </a:xfrm>
          </p:grpSpPr>
          <p:cxnSp>
            <p:nvCxnSpPr>
              <p:cNvPr id="4301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301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301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302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301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2"/>
          <p:cNvSpPr txBox="1">
            <a:spLocks noChangeArrowheads="1"/>
          </p:cNvSpPr>
          <p:nvPr/>
        </p:nvSpPr>
        <p:spPr bwMode="auto">
          <a:xfrm>
            <a:off x="1009650" y="2065338"/>
            <a:ext cx="10566400" cy="523875"/>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（一）普通化妆品</a:t>
            </a:r>
            <a:r>
              <a:rPr kumimoji="1" lang="zh-CN" altLang="en-US" sz="2800" b="1" i="1">
                <a:solidFill>
                  <a:schemeClr val="bg1"/>
                </a:solidFill>
                <a:latin typeface="微软雅黑" pitchFamily="34" charset="-122"/>
                <a:ea typeface="微软雅黑" pitchFamily="34" charset="-122"/>
              </a:rPr>
              <a:t>功效性</a:t>
            </a:r>
            <a:r>
              <a:rPr kumimoji="1" lang="zh-CN" altLang="en-US" sz="2400" b="1" i="1">
                <a:solidFill>
                  <a:schemeClr val="bg1"/>
                </a:solidFill>
                <a:latin typeface="宋体" pitchFamily="2" charset="-122"/>
              </a:rPr>
              <a:t>原料</a:t>
            </a:r>
            <a:r>
              <a:rPr kumimoji="1" lang="zh-CN" altLang="en-US" sz="2400" b="1" i="1">
                <a:solidFill>
                  <a:schemeClr val="bg1"/>
                </a:solidFill>
                <a:latin typeface="Times New Roman" pitchFamily="18" charset="0"/>
              </a:rPr>
              <a:t> </a:t>
            </a:r>
          </a:p>
        </p:txBody>
      </p:sp>
      <p:sp>
        <p:nvSpPr>
          <p:cNvPr id="44035" name="Text Box 3"/>
          <p:cNvSpPr txBox="1">
            <a:spLocks noChangeArrowheads="1"/>
          </p:cNvSpPr>
          <p:nvPr/>
        </p:nvSpPr>
        <p:spPr bwMode="auto">
          <a:xfrm>
            <a:off x="862013" y="2897188"/>
            <a:ext cx="10058400" cy="1347787"/>
          </a:xfrm>
          <a:prstGeom prst="rect">
            <a:avLst/>
          </a:prstGeom>
          <a:noFill/>
          <a:ln w="9525">
            <a:noFill/>
            <a:miter lim="800000"/>
            <a:headEnd/>
            <a:tailEnd/>
          </a:ln>
        </p:spPr>
        <p:txBody>
          <a:bodyPr>
            <a:spAutoFit/>
          </a:bodyPr>
          <a:lstStyle/>
          <a:p>
            <a:pPr>
              <a:lnSpc>
                <a:spcPct val="120000"/>
              </a:lnSpc>
              <a:spcBef>
                <a:spcPct val="20000"/>
              </a:spcBef>
            </a:pPr>
            <a:r>
              <a:rPr kumimoji="1" lang="en-US" altLang="zh-CN" sz="2000" b="1" i="1">
                <a:solidFill>
                  <a:schemeClr val="bg1"/>
                </a:solidFill>
                <a:latin typeface="Times New Roman" pitchFamily="18" charset="0"/>
              </a:rPr>
              <a:t>1</a:t>
            </a:r>
            <a:r>
              <a:rPr kumimoji="1" lang="zh-CN" altLang="en-US" sz="2000" b="1" i="1">
                <a:solidFill>
                  <a:schemeClr val="bg1"/>
                </a:solidFill>
                <a:latin typeface="宋体" pitchFamily="2" charset="-122"/>
              </a:rPr>
              <a:t>．美白类：</a:t>
            </a:r>
            <a:r>
              <a:rPr kumimoji="1" lang="zh-CN" altLang="en-US" sz="2000" b="1">
                <a:solidFill>
                  <a:schemeClr val="bg1"/>
                </a:solidFill>
                <a:latin typeface="宋体" pitchFamily="2" charset="-122"/>
              </a:rPr>
              <a:t>改善皮肤色素沉着，对人体皮肤的黑色素生成有较强的抑制作用并且加速黑色素的排泄，使肤色变浅。</a:t>
            </a:r>
            <a:r>
              <a:rPr kumimoji="1" lang="zh-CN" altLang="en-US" sz="2000" b="1">
                <a:solidFill>
                  <a:schemeClr val="bg1"/>
                </a:solidFill>
                <a:latin typeface="Times New Roman" pitchFamily="18" charset="0"/>
              </a:rPr>
              <a:t> </a:t>
            </a:r>
          </a:p>
          <a:p>
            <a:pPr>
              <a:lnSpc>
                <a:spcPct val="120000"/>
              </a:lnSpc>
              <a:spcBef>
                <a:spcPct val="20000"/>
              </a:spcBef>
            </a:pPr>
            <a:r>
              <a:rPr kumimoji="1" lang="zh-CN" altLang="en-US" sz="2000" b="1">
                <a:solidFill>
                  <a:schemeClr val="bg1"/>
                </a:solidFill>
                <a:latin typeface="宋体" pitchFamily="2" charset="-122"/>
              </a:rPr>
              <a:t>常用的原料制剂有：维生素</a:t>
            </a:r>
            <a:r>
              <a:rPr kumimoji="1" lang="en-US" altLang="zh-CN" sz="2000" b="1">
                <a:solidFill>
                  <a:schemeClr val="bg1"/>
                </a:solidFill>
                <a:latin typeface="Times New Roman" pitchFamily="18" charset="0"/>
              </a:rPr>
              <a:t>C</a:t>
            </a:r>
            <a:r>
              <a:rPr kumimoji="1" lang="zh-CN" altLang="en-US" sz="2000" b="1">
                <a:solidFill>
                  <a:schemeClr val="bg1"/>
                </a:solidFill>
                <a:latin typeface="宋体" pitchFamily="2" charset="-122"/>
              </a:rPr>
              <a:t>及其衍生物、曲酸、熊果苷、果酸、甘草黄酮等。</a:t>
            </a:r>
            <a:r>
              <a:rPr kumimoji="1" lang="zh-CN" altLang="en-US" sz="2400" b="1">
                <a:solidFill>
                  <a:schemeClr val="bg1"/>
                </a:solidFill>
                <a:latin typeface="Times New Roman" pitchFamily="18" charset="0"/>
              </a:rPr>
              <a:t> </a:t>
            </a:r>
          </a:p>
        </p:txBody>
      </p:sp>
      <p:sp>
        <p:nvSpPr>
          <p:cNvPr id="44036" name="Text Box 4"/>
          <p:cNvSpPr txBox="1">
            <a:spLocks noChangeArrowheads="1"/>
          </p:cNvSpPr>
          <p:nvPr/>
        </p:nvSpPr>
        <p:spPr bwMode="auto">
          <a:xfrm>
            <a:off x="871538" y="4933950"/>
            <a:ext cx="9855200" cy="1724025"/>
          </a:xfrm>
          <a:prstGeom prst="rect">
            <a:avLst/>
          </a:prstGeom>
          <a:noFill/>
          <a:ln w="9525">
            <a:noFill/>
            <a:miter lim="800000"/>
            <a:headEnd/>
            <a:tailEnd/>
          </a:ln>
        </p:spPr>
        <p:txBody>
          <a:bodyPr>
            <a:spAutoFit/>
          </a:bodyPr>
          <a:lstStyle/>
          <a:p>
            <a:pPr algn="just">
              <a:lnSpc>
                <a:spcPct val="120000"/>
              </a:lnSpc>
              <a:spcBef>
                <a:spcPct val="20000"/>
              </a:spcBef>
            </a:pPr>
            <a:r>
              <a:rPr kumimoji="1" lang="en-US" altLang="zh-CN" sz="2000" b="1" i="1">
                <a:solidFill>
                  <a:schemeClr val="bg1"/>
                </a:solidFill>
                <a:latin typeface="Times New Roman" pitchFamily="18" charset="0"/>
              </a:rPr>
              <a:t>2</a:t>
            </a:r>
            <a:r>
              <a:rPr kumimoji="1" lang="zh-CN" altLang="en-US" sz="2000" b="1" i="1">
                <a:solidFill>
                  <a:schemeClr val="bg1"/>
                </a:solidFill>
                <a:latin typeface="Times New Roman" pitchFamily="18" charset="0"/>
              </a:rPr>
              <a:t>．营养类：</a:t>
            </a:r>
            <a:r>
              <a:rPr kumimoji="1" lang="zh-CN" altLang="en-US" sz="2000" b="1">
                <a:solidFill>
                  <a:schemeClr val="bg1"/>
                </a:solidFill>
                <a:latin typeface="Times New Roman" pitchFamily="18" charset="0"/>
              </a:rPr>
              <a:t>营养皮肤以及毛发，使增加组织活力，保持皮肤角质层的含水量，减少皮肤细小皱纹。</a:t>
            </a:r>
          </a:p>
          <a:p>
            <a:pPr algn="just">
              <a:lnSpc>
                <a:spcPct val="120000"/>
              </a:lnSpc>
              <a:spcBef>
                <a:spcPct val="20000"/>
              </a:spcBef>
            </a:pPr>
            <a:r>
              <a:rPr kumimoji="1" lang="zh-CN" altLang="en-US" sz="2000" b="1">
                <a:solidFill>
                  <a:schemeClr val="bg1"/>
                </a:solidFill>
                <a:latin typeface="Times New Roman" pitchFamily="18" charset="0"/>
              </a:rPr>
              <a:t>常用的营养类原料有维生素、透明质酸、人参提取物、胎盘素、氨基酸、芦荟等。</a:t>
            </a:r>
          </a:p>
          <a:p>
            <a:pPr>
              <a:spcBef>
                <a:spcPct val="50000"/>
              </a:spcBef>
            </a:pPr>
            <a:endParaRPr kumimoji="1" lang="en-US" altLang="zh-CN" sz="2000" b="1">
              <a:solidFill>
                <a:schemeClr val="bg1"/>
              </a:solidFill>
              <a:latin typeface="Times New Roman" pitchFamily="18" charset="0"/>
            </a:endParaRPr>
          </a:p>
        </p:txBody>
      </p:sp>
      <p:grpSp>
        <p:nvGrpSpPr>
          <p:cNvPr id="44037" name="组合 1"/>
          <p:cNvGrpSpPr>
            <a:grpSpLocks/>
          </p:cNvGrpSpPr>
          <p:nvPr/>
        </p:nvGrpSpPr>
        <p:grpSpPr bwMode="auto">
          <a:xfrm>
            <a:off x="6272213" y="163513"/>
            <a:ext cx="5657850" cy="2025650"/>
            <a:chOff x="0" y="0"/>
            <a:chExt cx="5657712" cy="2026080"/>
          </a:xfrm>
        </p:grpSpPr>
        <p:grpSp>
          <p:nvGrpSpPr>
            <p:cNvPr id="44043" name="组合 39"/>
            <p:cNvGrpSpPr>
              <a:grpSpLocks/>
            </p:cNvGrpSpPr>
            <p:nvPr/>
          </p:nvGrpSpPr>
          <p:grpSpPr bwMode="auto">
            <a:xfrm>
              <a:off x="0" y="0"/>
              <a:ext cx="5657712" cy="995624"/>
              <a:chOff x="0" y="0"/>
              <a:chExt cx="5657712" cy="995624"/>
            </a:xfrm>
          </p:grpSpPr>
          <p:cxnSp>
            <p:nvCxnSpPr>
              <p:cNvPr id="4404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404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404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404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404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2" name="Text Box 2"/>
          <p:cNvSpPr txBox="1">
            <a:spLocks noChangeArrowheads="1"/>
          </p:cNvSpPr>
          <p:nvPr/>
        </p:nvSpPr>
        <p:spPr bwMode="auto">
          <a:xfrm>
            <a:off x="1087438" y="1266825"/>
            <a:ext cx="5638800" cy="519113"/>
          </a:xfrm>
          <a:prstGeom prst="rect">
            <a:avLst/>
          </a:prstGeom>
          <a:noFill/>
          <a:ln w="9525">
            <a:noFill/>
            <a:miter lim="800000"/>
            <a:headEnd/>
            <a:tailEnd/>
          </a:ln>
          <a:effectLst/>
        </p:spPr>
        <p:txBody>
          <a:bodyPr>
            <a:spAutoFit/>
          </a:bodyPr>
          <a:lstStyle/>
          <a:p>
            <a:pPr algn="just">
              <a:spcBef>
                <a:spcPct val="50000"/>
              </a:spcBef>
              <a:buFont typeface="Arial" charset="0"/>
              <a:buNone/>
              <a:defRPr/>
            </a:pPr>
            <a:r>
              <a:rPr kumimoji="1" lang="zh-CN" altLang="en-US" sz="2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三、功效性原料</a:t>
            </a:r>
          </a:p>
        </p:txBody>
      </p:sp>
      <p:grpSp>
        <p:nvGrpSpPr>
          <p:cNvPr id="44040" name="Group 9"/>
          <p:cNvGrpSpPr>
            <a:grpSpLocks/>
          </p:cNvGrpSpPr>
          <p:nvPr/>
        </p:nvGrpSpPr>
        <p:grpSpPr bwMode="auto">
          <a:xfrm>
            <a:off x="9398000" y="1303338"/>
            <a:ext cx="1524000" cy="1066800"/>
            <a:chOff x="4032" y="288"/>
            <a:chExt cx="720" cy="672"/>
          </a:xfrm>
        </p:grpSpPr>
        <p:sp>
          <p:nvSpPr>
            <p:cNvPr id="38921" name="Oval 10"/>
            <p:cNvSpPr>
              <a:spLocks noChangeArrowheads="1"/>
            </p:cNvSpPr>
            <p:nvPr/>
          </p:nvSpPr>
          <p:spPr bwMode="auto">
            <a:xfrm>
              <a:off x="4032" y="288"/>
              <a:ext cx="672" cy="672"/>
            </a:xfrm>
            <a:prstGeom prst="ellipse">
              <a:avLst/>
            </a:prstGeom>
            <a:solidFill>
              <a:schemeClr val="accent6"/>
            </a:solidFill>
            <a:ln w="9525">
              <a:noFill/>
              <a:round/>
              <a:headEnd/>
              <a:tailEnd/>
            </a:ln>
          </p:spPr>
          <p:txBody>
            <a:bodyPr wrap="none" anchor="ctr"/>
            <a:lstStyle/>
            <a:p>
              <a:pPr>
                <a:buFont typeface="Arial" charset="0"/>
                <a:buNone/>
                <a:defRPr/>
              </a:pPr>
              <a:endParaRPr lang="zh-CN" altLang="en-US">
                <a:solidFill>
                  <a:schemeClr val="bg1"/>
                </a:solidFill>
                <a:latin typeface="Arial" charset="0"/>
              </a:endParaRPr>
            </a:p>
          </p:txBody>
        </p:sp>
        <p:sp>
          <p:nvSpPr>
            <p:cNvPr id="44042" name="Text Box 11"/>
            <p:cNvSpPr txBox="1">
              <a:spLocks noChangeArrowheads="1"/>
            </p:cNvSpPr>
            <p:nvPr/>
          </p:nvSpPr>
          <p:spPr bwMode="auto">
            <a:xfrm>
              <a:off x="4128" y="480"/>
              <a:ext cx="624" cy="288"/>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Times New Roman" pitchFamily="18" charset="0"/>
                </a:rPr>
                <a:t>功效</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p:cNvSpPr txBox="1">
            <a:spLocks noChangeArrowheads="1"/>
          </p:cNvSpPr>
          <p:nvPr/>
        </p:nvSpPr>
        <p:spPr bwMode="auto">
          <a:xfrm>
            <a:off x="984250" y="2095500"/>
            <a:ext cx="10160000" cy="1630363"/>
          </a:xfrm>
          <a:prstGeom prst="rect">
            <a:avLst/>
          </a:prstGeom>
          <a:noFill/>
          <a:ln w="9525">
            <a:noFill/>
            <a:miter lim="800000"/>
            <a:headEnd/>
            <a:tailEnd/>
          </a:ln>
        </p:spPr>
        <p:txBody>
          <a:bodyPr>
            <a:spAutoFit/>
          </a:bodyPr>
          <a:lstStyle/>
          <a:p>
            <a:pPr>
              <a:lnSpc>
                <a:spcPct val="120000"/>
              </a:lnSpc>
              <a:spcBef>
                <a:spcPct val="20000"/>
              </a:spcBef>
            </a:pPr>
            <a:r>
              <a:rPr kumimoji="1" lang="en-US" altLang="zh-CN" sz="2000" b="1" i="1">
                <a:solidFill>
                  <a:schemeClr val="bg1"/>
                </a:solidFill>
                <a:latin typeface="Times New Roman" pitchFamily="18" charset="0"/>
              </a:rPr>
              <a:t>3</a:t>
            </a:r>
            <a:r>
              <a:rPr kumimoji="1" lang="zh-CN" altLang="en-US" sz="2000" b="1" i="1">
                <a:solidFill>
                  <a:schemeClr val="bg1"/>
                </a:solidFill>
                <a:latin typeface="宋体" pitchFamily="2" charset="-122"/>
              </a:rPr>
              <a:t>．抗衰老类</a:t>
            </a:r>
            <a:r>
              <a:rPr kumimoji="1" lang="zh-CN" altLang="en-US" sz="2000">
                <a:solidFill>
                  <a:schemeClr val="bg1"/>
                </a:solidFill>
                <a:latin typeface="宋体" pitchFamily="2" charset="-122"/>
              </a:rPr>
              <a:t>：</a:t>
            </a:r>
            <a:r>
              <a:rPr kumimoji="1" lang="zh-CN" altLang="en-US" sz="2000" b="1">
                <a:solidFill>
                  <a:schemeClr val="bg1"/>
                </a:solidFill>
                <a:latin typeface="宋体" pitchFamily="2" charset="-122"/>
              </a:rPr>
              <a:t>通过作用于细胞、清除自由基与抗氧化、抵抗紫外线、重塑皮肤结构、促进组织细胞生长代谢、达到抗皱及延缓皮肤衰老的目的。</a:t>
            </a:r>
          </a:p>
          <a:p>
            <a:pPr>
              <a:lnSpc>
                <a:spcPct val="120000"/>
              </a:lnSpc>
              <a:spcBef>
                <a:spcPct val="20000"/>
              </a:spcBef>
            </a:pPr>
            <a:r>
              <a:rPr kumimoji="1" lang="zh-CN" altLang="en-US" sz="2000" b="1">
                <a:solidFill>
                  <a:schemeClr val="bg1"/>
                </a:solidFill>
                <a:latin typeface="宋体" pitchFamily="2" charset="-122"/>
              </a:rPr>
              <a:t>常用的原料有细胞生长因子类、动植物提取物、果酸类物质、维生素类、金属硫蛋白、胶原蛋白、超氧化物歧化酶</a:t>
            </a:r>
            <a:r>
              <a:rPr kumimoji="1" lang="en-US" altLang="zh-CN" sz="2000" b="1">
                <a:solidFill>
                  <a:schemeClr val="bg1"/>
                </a:solidFill>
                <a:latin typeface="Times New Roman" pitchFamily="18" charset="0"/>
              </a:rPr>
              <a:t>(SOD)</a:t>
            </a:r>
            <a:r>
              <a:rPr kumimoji="1" lang="zh-CN" altLang="en-US" sz="2000" b="1">
                <a:solidFill>
                  <a:schemeClr val="bg1"/>
                </a:solidFill>
                <a:latin typeface="宋体" pitchFamily="2" charset="-122"/>
              </a:rPr>
              <a:t>等。</a:t>
            </a:r>
            <a:r>
              <a:rPr kumimoji="1" lang="zh-CN" altLang="en-US" sz="2000" b="1">
                <a:solidFill>
                  <a:schemeClr val="bg1"/>
                </a:solidFill>
                <a:latin typeface="Times New Roman" pitchFamily="18" charset="0"/>
              </a:rPr>
              <a:t> </a:t>
            </a:r>
          </a:p>
        </p:txBody>
      </p:sp>
      <p:sp>
        <p:nvSpPr>
          <p:cNvPr id="45059" name="Text Box 3"/>
          <p:cNvSpPr txBox="1">
            <a:spLocks noChangeArrowheads="1"/>
          </p:cNvSpPr>
          <p:nvPr/>
        </p:nvSpPr>
        <p:spPr bwMode="auto">
          <a:xfrm>
            <a:off x="984250" y="4533900"/>
            <a:ext cx="10058400" cy="1347788"/>
          </a:xfrm>
          <a:prstGeom prst="rect">
            <a:avLst/>
          </a:prstGeom>
          <a:noFill/>
          <a:ln w="9525">
            <a:noFill/>
            <a:miter lim="800000"/>
            <a:headEnd/>
            <a:tailEnd/>
          </a:ln>
        </p:spPr>
        <p:txBody>
          <a:bodyPr>
            <a:spAutoFit/>
          </a:bodyPr>
          <a:lstStyle/>
          <a:p>
            <a:pPr>
              <a:lnSpc>
                <a:spcPct val="120000"/>
              </a:lnSpc>
              <a:spcBef>
                <a:spcPct val="20000"/>
              </a:spcBef>
            </a:pPr>
            <a:r>
              <a:rPr kumimoji="1" lang="en-US" altLang="zh-CN" sz="2000" b="1" i="1">
                <a:solidFill>
                  <a:schemeClr val="bg1"/>
                </a:solidFill>
                <a:latin typeface="Times New Roman" pitchFamily="18" charset="0"/>
              </a:rPr>
              <a:t>4</a:t>
            </a:r>
            <a:r>
              <a:rPr kumimoji="1" lang="zh-CN" altLang="en-US" sz="2000" b="1" i="1">
                <a:solidFill>
                  <a:schemeClr val="bg1"/>
                </a:solidFill>
                <a:latin typeface="宋体" pitchFamily="2" charset="-122"/>
              </a:rPr>
              <a:t>．抗过敏类：</a:t>
            </a:r>
            <a:r>
              <a:rPr kumimoji="1" lang="zh-CN" altLang="en-US" sz="2000" b="1">
                <a:solidFill>
                  <a:schemeClr val="bg1"/>
                </a:solidFill>
                <a:latin typeface="宋体" pitchFamily="2" charset="-122"/>
              </a:rPr>
              <a:t>该类物质主要作用是减轻化妆品对皮肤的刺激、防止皮肤受外界刺激而引起局部的轻微炎症。</a:t>
            </a:r>
          </a:p>
          <a:p>
            <a:pPr>
              <a:lnSpc>
                <a:spcPct val="120000"/>
              </a:lnSpc>
              <a:spcBef>
                <a:spcPct val="20000"/>
              </a:spcBef>
            </a:pPr>
            <a:r>
              <a:rPr kumimoji="1" lang="zh-CN" altLang="en-US" sz="2000" b="1">
                <a:solidFill>
                  <a:schemeClr val="bg1"/>
                </a:solidFill>
                <a:latin typeface="宋体" pitchFamily="2" charset="-122"/>
              </a:rPr>
              <a:t>通常使用的抗过敏剂有：甘草酸衍生物、</a:t>
            </a:r>
            <a:r>
              <a:rPr kumimoji="1" lang="en-US" altLang="zh-CN" sz="2000" b="1">
                <a:solidFill>
                  <a:schemeClr val="bg1"/>
                </a:solidFill>
                <a:latin typeface="宋体" pitchFamily="2" charset="-122"/>
              </a:rPr>
              <a:t>α</a:t>
            </a:r>
            <a:r>
              <a:rPr kumimoji="1" lang="zh-CN" altLang="en-US" sz="2000" b="1">
                <a:solidFill>
                  <a:schemeClr val="bg1"/>
                </a:solidFill>
                <a:latin typeface="宋体" pitchFamily="2" charset="-122"/>
              </a:rPr>
              <a:t>－红没药醇、尿囊素、金银花提取物等。</a:t>
            </a:r>
            <a:r>
              <a:rPr kumimoji="1" lang="zh-CN" altLang="en-US" sz="2400" b="1">
                <a:solidFill>
                  <a:schemeClr val="bg1"/>
                </a:solidFill>
                <a:latin typeface="Times New Roman" pitchFamily="18" charset="0"/>
              </a:rPr>
              <a:t> </a:t>
            </a:r>
          </a:p>
        </p:txBody>
      </p:sp>
      <p:grpSp>
        <p:nvGrpSpPr>
          <p:cNvPr id="45060" name="组合 1"/>
          <p:cNvGrpSpPr>
            <a:grpSpLocks/>
          </p:cNvGrpSpPr>
          <p:nvPr/>
        </p:nvGrpSpPr>
        <p:grpSpPr bwMode="auto">
          <a:xfrm>
            <a:off x="6272213" y="163513"/>
            <a:ext cx="5657850" cy="2025650"/>
            <a:chOff x="0" y="0"/>
            <a:chExt cx="5657712" cy="2026080"/>
          </a:xfrm>
        </p:grpSpPr>
        <p:grpSp>
          <p:nvGrpSpPr>
            <p:cNvPr id="45063" name="组合 39"/>
            <p:cNvGrpSpPr>
              <a:grpSpLocks/>
            </p:cNvGrpSpPr>
            <p:nvPr/>
          </p:nvGrpSpPr>
          <p:grpSpPr bwMode="auto">
            <a:xfrm>
              <a:off x="0" y="0"/>
              <a:ext cx="5657712" cy="995624"/>
              <a:chOff x="0" y="0"/>
              <a:chExt cx="5657712" cy="995624"/>
            </a:xfrm>
          </p:grpSpPr>
          <p:cxnSp>
            <p:nvCxnSpPr>
              <p:cNvPr id="4506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506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506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506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506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2"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4" name="Group 9"/>
          <p:cNvGrpSpPr>
            <a:grpSpLocks/>
          </p:cNvGrpSpPr>
          <p:nvPr/>
        </p:nvGrpSpPr>
        <p:grpSpPr bwMode="auto">
          <a:xfrm>
            <a:off x="9398000" y="992886"/>
            <a:ext cx="1524000" cy="1066800"/>
            <a:chOff x="4032" y="271"/>
            <a:chExt cx="720" cy="672"/>
          </a:xfrm>
          <a:solidFill>
            <a:schemeClr val="accent6"/>
          </a:solidFill>
        </p:grpSpPr>
        <p:sp>
          <p:nvSpPr>
            <p:cNvPr id="14" name="Oval 10"/>
            <p:cNvSpPr>
              <a:spLocks noChangeArrowheads="1"/>
            </p:cNvSpPr>
            <p:nvPr/>
          </p:nvSpPr>
          <p:spPr bwMode="auto">
            <a:xfrm>
              <a:off x="4032" y="271"/>
              <a:ext cx="672" cy="672"/>
            </a:xfrm>
            <a:prstGeom prst="ellipse">
              <a:avLst/>
            </a:prstGeom>
            <a:grpFill/>
            <a:ln w="9525">
              <a:noFill/>
              <a:round/>
              <a:headEnd/>
              <a:tailEnd/>
            </a:ln>
          </p:spPr>
          <p:txBody>
            <a:bodyPr wrap="none" anchor="ctr"/>
            <a:lstStyle/>
            <a:p>
              <a:pPr>
                <a:buFont typeface="Arial" charset="0"/>
                <a:buNone/>
                <a:defRPr/>
              </a:pPr>
              <a:endParaRPr lang="zh-CN" altLang="en-US">
                <a:solidFill>
                  <a:schemeClr val="bg1"/>
                </a:solidFill>
                <a:latin typeface="Arial" charset="0"/>
              </a:endParaRPr>
            </a:p>
          </p:txBody>
        </p:sp>
        <p:sp>
          <p:nvSpPr>
            <p:cNvPr id="15" name="Text Box 11"/>
            <p:cNvSpPr txBox="1">
              <a:spLocks noChangeArrowheads="1"/>
            </p:cNvSpPr>
            <p:nvPr/>
          </p:nvSpPr>
          <p:spPr bwMode="auto">
            <a:xfrm>
              <a:off x="4128" y="480"/>
              <a:ext cx="624" cy="288"/>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dirty="0">
                  <a:solidFill>
                    <a:schemeClr val="bg1"/>
                  </a:solidFill>
                  <a:latin typeface="Times New Roman" pitchFamily="18" charset="0"/>
                </a:rPr>
                <a:t>功效</a:t>
              </a: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3"/>
          <p:cNvSpPr txBox="1">
            <a:spLocks noChangeArrowheads="1"/>
          </p:cNvSpPr>
          <p:nvPr/>
        </p:nvSpPr>
        <p:spPr bwMode="auto">
          <a:xfrm>
            <a:off x="511175" y="1743075"/>
            <a:ext cx="11074400" cy="523875"/>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（二）</a:t>
            </a:r>
            <a:r>
              <a:rPr kumimoji="1" lang="zh-CN" altLang="en-US" sz="2400" b="1" i="1">
                <a:solidFill>
                  <a:schemeClr val="bg1"/>
                </a:solidFill>
                <a:latin typeface="微软雅黑" pitchFamily="34" charset="-122"/>
                <a:ea typeface="微软雅黑" pitchFamily="34" charset="-122"/>
              </a:rPr>
              <a:t>特殊用途</a:t>
            </a:r>
            <a:r>
              <a:rPr kumimoji="1" lang="zh-CN" altLang="en-US" sz="2400" b="1" i="1">
                <a:solidFill>
                  <a:schemeClr val="bg1"/>
                </a:solidFill>
                <a:latin typeface="宋体" pitchFamily="2" charset="-122"/>
              </a:rPr>
              <a:t>化妆品用</a:t>
            </a:r>
            <a:r>
              <a:rPr kumimoji="1" lang="zh-CN" altLang="en-US" sz="2800" b="1" i="1">
                <a:solidFill>
                  <a:schemeClr val="bg1"/>
                </a:solidFill>
                <a:latin typeface="微软雅黑" pitchFamily="34" charset="-122"/>
                <a:ea typeface="微软雅黑" pitchFamily="34" charset="-122"/>
              </a:rPr>
              <a:t>功效性原料</a:t>
            </a:r>
            <a:r>
              <a:rPr kumimoji="1" lang="zh-CN" altLang="en-US" sz="2400">
                <a:solidFill>
                  <a:schemeClr val="bg1"/>
                </a:solidFill>
                <a:latin typeface="Times New Roman" pitchFamily="18" charset="0"/>
              </a:rPr>
              <a:t> </a:t>
            </a:r>
          </a:p>
        </p:txBody>
      </p:sp>
      <p:sp>
        <p:nvSpPr>
          <p:cNvPr id="46083" name="Text Box 4"/>
          <p:cNvSpPr txBox="1">
            <a:spLocks noChangeArrowheads="1"/>
          </p:cNvSpPr>
          <p:nvPr/>
        </p:nvSpPr>
        <p:spPr bwMode="auto">
          <a:xfrm>
            <a:off x="584200" y="2538413"/>
            <a:ext cx="10566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1</a:t>
            </a:r>
            <a:r>
              <a:rPr kumimoji="1" lang="zh-CN" altLang="en-US" sz="2400" b="1" u="sng">
                <a:solidFill>
                  <a:schemeClr val="bg1"/>
                </a:solidFill>
                <a:latin typeface="宋体" pitchFamily="2" charset="-122"/>
              </a:rPr>
              <a:t>．育发剂</a:t>
            </a:r>
            <a:r>
              <a:rPr kumimoji="1" lang="zh-CN" altLang="en-US" sz="2400">
                <a:solidFill>
                  <a:schemeClr val="bg1"/>
                </a:solidFill>
                <a:latin typeface="宋体" pitchFamily="2" charset="-122"/>
              </a:rPr>
              <a:t>：</a:t>
            </a:r>
            <a:r>
              <a:rPr kumimoji="1" lang="zh-CN" altLang="en-US" sz="2000">
                <a:solidFill>
                  <a:schemeClr val="bg1"/>
                </a:solidFill>
                <a:latin typeface="宋体" pitchFamily="2" charset="-122"/>
              </a:rPr>
              <a:t>指有助于毛发生长，减少脱毛和断发的一类物质。</a:t>
            </a:r>
            <a:endParaRPr kumimoji="1" lang="zh-CN" altLang="en-US" sz="2000">
              <a:solidFill>
                <a:schemeClr val="bg1"/>
              </a:solidFill>
              <a:latin typeface="Times New Roman" pitchFamily="18" charset="0"/>
            </a:endParaRPr>
          </a:p>
        </p:txBody>
      </p:sp>
      <p:sp>
        <p:nvSpPr>
          <p:cNvPr id="46084" name="Text Box 5"/>
          <p:cNvSpPr txBox="1">
            <a:spLocks noChangeArrowheads="1"/>
          </p:cNvSpPr>
          <p:nvPr/>
        </p:nvSpPr>
        <p:spPr bwMode="auto">
          <a:xfrm>
            <a:off x="760413" y="3087688"/>
            <a:ext cx="10668000" cy="3968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根据来源不同育发剂可分为以下三类</a:t>
            </a:r>
            <a:r>
              <a:rPr kumimoji="1" lang="zh-CN" altLang="en-US" sz="2000" b="1">
                <a:solidFill>
                  <a:schemeClr val="bg1"/>
                </a:solidFill>
                <a:latin typeface="Times New Roman" pitchFamily="18" charset="0"/>
              </a:rPr>
              <a:t> </a:t>
            </a:r>
          </a:p>
        </p:txBody>
      </p:sp>
      <p:sp>
        <p:nvSpPr>
          <p:cNvPr id="46085" name="Text Box 6"/>
          <p:cNvSpPr txBox="1">
            <a:spLocks noChangeArrowheads="1"/>
          </p:cNvSpPr>
          <p:nvPr/>
        </p:nvSpPr>
        <p:spPr bwMode="auto">
          <a:xfrm>
            <a:off x="584200" y="3757613"/>
            <a:ext cx="10261600" cy="400050"/>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宋体" pitchFamily="2" charset="-122"/>
              </a:rPr>
              <a:t>1</a:t>
            </a:r>
            <a:r>
              <a:rPr kumimoji="1" lang="zh-CN" altLang="en-US" sz="2000" b="1">
                <a:solidFill>
                  <a:schemeClr val="bg1"/>
                </a:solidFill>
                <a:latin typeface="宋体" pitchFamily="2" charset="-122"/>
              </a:rPr>
              <a:t>）化学合成物</a:t>
            </a:r>
            <a:r>
              <a:rPr kumimoji="1" lang="zh-CN" altLang="en-US" sz="2000">
                <a:solidFill>
                  <a:schemeClr val="bg1"/>
                </a:solidFill>
                <a:latin typeface="宋体" pitchFamily="2" charset="-122"/>
              </a:rPr>
              <a:t>：如樟脑、泛醇、维生素</a:t>
            </a:r>
            <a:r>
              <a:rPr kumimoji="1" lang="en-US" altLang="zh-CN" sz="2000">
                <a:solidFill>
                  <a:schemeClr val="bg1"/>
                </a:solidFill>
                <a:latin typeface="宋体" pitchFamily="2" charset="-122"/>
              </a:rPr>
              <a:t>B</a:t>
            </a:r>
            <a:r>
              <a:rPr kumimoji="1" lang="en-US" altLang="zh-CN" sz="2000" baseline="-30000">
                <a:solidFill>
                  <a:schemeClr val="bg1"/>
                </a:solidFill>
                <a:latin typeface="宋体" pitchFamily="2" charset="-122"/>
              </a:rPr>
              <a:t>6</a:t>
            </a:r>
            <a:r>
              <a:rPr kumimoji="1" lang="zh-CN" altLang="en-US" sz="2000">
                <a:solidFill>
                  <a:schemeClr val="bg1"/>
                </a:solidFill>
                <a:latin typeface="宋体" pitchFamily="2" charset="-122"/>
              </a:rPr>
              <a:t>、盐酸奎宁、水杨酸酯硅烷醇等。</a:t>
            </a:r>
            <a:r>
              <a:rPr kumimoji="1" lang="zh-CN" altLang="en-US" sz="2000">
                <a:solidFill>
                  <a:schemeClr val="bg1"/>
                </a:solidFill>
                <a:latin typeface="Times New Roman" pitchFamily="18" charset="0"/>
              </a:rPr>
              <a:t> </a:t>
            </a:r>
          </a:p>
        </p:txBody>
      </p:sp>
      <p:sp>
        <p:nvSpPr>
          <p:cNvPr id="46086" name="Text Box 7"/>
          <p:cNvSpPr txBox="1">
            <a:spLocks noChangeArrowheads="1"/>
          </p:cNvSpPr>
          <p:nvPr/>
        </p:nvSpPr>
        <p:spPr bwMode="auto">
          <a:xfrm>
            <a:off x="584200" y="4595813"/>
            <a:ext cx="10261600" cy="461962"/>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宋体" pitchFamily="2" charset="-122"/>
              </a:rPr>
              <a:t>2</a:t>
            </a:r>
            <a:r>
              <a:rPr kumimoji="1" lang="zh-CN" altLang="en-US" sz="2000" b="1">
                <a:solidFill>
                  <a:schemeClr val="bg1"/>
                </a:solidFill>
                <a:latin typeface="宋体" pitchFamily="2" charset="-122"/>
              </a:rPr>
              <a:t>）天然植物及中草药</a:t>
            </a:r>
            <a:r>
              <a:rPr kumimoji="1" lang="zh-CN" altLang="en-US" sz="2000">
                <a:solidFill>
                  <a:schemeClr val="bg1"/>
                </a:solidFill>
                <a:latin typeface="宋体" pitchFamily="2" charset="-122"/>
              </a:rPr>
              <a:t>：斑蝥素、辣椒素、大黄提取物、何首乌提取物、人参提取物等。</a:t>
            </a:r>
            <a:r>
              <a:rPr kumimoji="1" lang="zh-CN" altLang="en-US" sz="2400">
                <a:solidFill>
                  <a:schemeClr val="bg1"/>
                </a:solidFill>
                <a:latin typeface="Times New Roman" pitchFamily="18" charset="0"/>
              </a:rPr>
              <a:t> </a:t>
            </a:r>
          </a:p>
        </p:txBody>
      </p:sp>
      <p:sp>
        <p:nvSpPr>
          <p:cNvPr id="46087" name="Text Box 8"/>
          <p:cNvSpPr txBox="1">
            <a:spLocks noChangeArrowheads="1"/>
          </p:cNvSpPr>
          <p:nvPr/>
        </p:nvSpPr>
        <p:spPr bwMode="auto">
          <a:xfrm>
            <a:off x="584200" y="5510213"/>
            <a:ext cx="10464800" cy="461962"/>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宋体" pitchFamily="2" charset="-122"/>
              </a:rPr>
              <a:t>（</a:t>
            </a:r>
            <a:r>
              <a:rPr kumimoji="1" lang="en-US" altLang="zh-CN" sz="2000" b="1">
                <a:solidFill>
                  <a:schemeClr val="bg1"/>
                </a:solidFill>
                <a:latin typeface="宋体" pitchFamily="2" charset="-122"/>
              </a:rPr>
              <a:t>3</a:t>
            </a:r>
            <a:r>
              <a:rPr kumimoji="1" lang="zh-CN" altLang="en-US" sz="2000" b="1">
                <a:solidFill>
                  <a:schemeClr val="bg1"/>
                </a:solidFill>
                <a:latin typeface="宋体" pitchFamily="2" charset="-122"/>
              </a:rPr>
              <a:t>）生物工程产品</a:t>
            </a:r>
            <a:r>
              <a:rPr kumimoji="1" lang="zh-CN" altLang="en-US" sz="2000">
                <a:solidFill>
                  <a:schemeClr val="bg1"/>
                </a:solidFill>
                <a:latin typeface="宋体" pitchFamily="2" charset="-122"/>
              </a:rPr>
              <a:t>：如由多种生长因子复合组成的修复因子</a:t>
            </a:r>
            <a:r>
              <a:rPr kumimoji="1" lang="en-US" altLang="zh-CN" sz="2000">
                <a:solidFill>
                  <a:schemeClr val="bg1"/>
                </a:solidFill>
                <a:latin typeface="宋体" pitchFamily="2" charset="-122"/>
              </a:rPr>
              <a:t>FCP</a:t>
            </a:r>
            <a:r>
              <a:rPr kumimoji="1" lang="zh-CN" altLang="en-US" sz="2000">
                <a:solidFill>
                  <a:schemeClr val="bg1"/>
                </a:solidFill>
                <a:latin typeface="宋体" pitchFamily="2" charset="-122"/>
              </a:rPr>
              <a:t>、辅酶</a:t>
            </a:r>
            <a:r>
              <a:rPr kumimoji="1" lang="en-US" altLang="zh-CN" sz="2000">
                <a:solidFill>
                  <a:schemeClr val="bg1"/>
                </a:solidFill>
                <a:latin typeface="宋体" pitchFamily="2" charset="-122"/>
              </a:rPr>
              <a:t>-d</a:t>
            </a:r>
            <a:r>
              <a:rPr kumimoji="1" lang="zh-CN" altLang="en-US" sz="2000">
                <a:solidFill>
                  <a:schemeClr val="bg1"/>
                </a:solidFill>
                <a:latin typeface="宋体" pitchFamily="2" charset="-122"/>
              </a:rPr>
              <a:t>生物素等。</a:t>
            </a:r>
            <a:r>
              <a:rPr kumimoji="1" lang="zh-CN" altLang="en-US" sz="2400">
                <a:solidFill>
                  <a:schemeClr val="bg1"/>
                </a:solidFill>
                <a:latin typeface="Times New Roman" pitchFamily="18" charset="0"/>
              </a:rPr>
              <a:t> </a:t>
            </a:r>
          </a:p>
        </p:txBody>
      </p:sp>
      <p:grpSp>
        <p:nvGrpSpPr>
          <p:cNvPr id="46088" name="组合 1"/>
          <p:cNvGrpSpPr>
            <a:grpSpLocks/>
          </p:cNvGrpSpPr>
          <p:nvPr/>
        </p:nvGrpSpPr>
        <p:grpSpPr bwMode="auto">
          <a:xfrm>
            <a:off x="6272213" y="163513"/>
            <a:ext cx="5657850" cy="2025650"/>
            <a:chOff x="0" y="0"/>
            <a:chExt cx="5657712" cy="2026080"/>
          </a:xfrm>
        </p:grpSpPr>
        <p:grpSp>
          <p:nvGrpSpPr>
            <p:cNvPr id="46091" name="组合 39"/>
            <p:cNvGrpSpPr>
              <a:grpSpLocks/>
            </p:cNvGrpSpPr>
            <p:nvPr/>
          </p:nvGrpSpPr>
          <p:grpSpPr bwMode="auto">
            <a:xfrm>
              <a:off x="0" y="0"/>
              <a:ext cx="5657712" cy="995624"/>
              <a:chOff x="0" y="0"/>
              <a:chExt cx="5657712" cy="995624"/>
            </a:xfrm>
          </p:grpSpPr>
          <p:cxnSp>
            <p:nvCxnSpPr>
              <p:cNvPr id="4609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609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609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609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609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20"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grpSp>
        <p:nvGrpSpPr>
          <p:cNvPr id="4" name="Group 9"/>
          <p:cNvGrpSpPr>
            <a:grpSpLocks/>
          </p:cNvGrpSpPr>
          <p:nvPr/>
        </p:nvGrpSpPr>
        <p:grpSpPr bwMode="auto">
          <a:xfrm>
            <a:off x="9398000" y="1276350"/>
            <a:ext cx="1524000" cy="1066800"/>
            <a:chOff x="4032" y="271"/>
            <a:chExt cx="720" cy="672"/>
          </a:xfrm>
          <a:solidFill>
            <a:schemeClr val="accent6"/>
          </a:solidFill>
        </p:grpSpPr>
        <p:sp>
          <p:nvSpPr>
            <p:cNvPr id="40971" name="Oval 10"/>
            <p:cNvSpPr>
              <a:spLocks noChangeArrowheads="1"/>
            </p:cNvSpPr>
            <p:nvPr/>
          </p:nvSpPr>
          <p:spPr bwMode="auto">
            <a:xfrm>
              <a:off x="4032" y="271"/>
              <a:ext cx="672" cy="672"/>
            </a:xfrm>
            <a:prstGeom prst="ellipse">
              <a:avLst/>
            </a:prstGeom>
            <a:grpFill/>
            <a:ln w="9525">
              <a:noFill/>
              <a:round/>
              <a:headEnd/>
              <a:tailEnd/>
            </a:ln>
          </p:spPr>
          <p:txBody>
            <a:bodyPr wrap="none" anchor="ctr"/>
            <a:lstStyle/>
            <a:p>
              <a:pPr>
                <a:buFont typeface="Arial" charset="0"/>
                <a:buNone/>
                <a:defRPr/>
              </a:pPr>
              <a:endParaRPr lang="zh-CN" altLang="en-US">
                <a:solidFill>
                  <a:schemeClr val="bg1"/>
                </a:solidFill>
                <a:latin typeface="Arial" charset="0"/>
              </a:endParaRPr>
            </a:p>
          </p:txBody>
        </p:sp>
        <p:sp>
          <p:nvSpPr>
            <p:cNvPr id="40972" name="Text Box 11"/>
            <p:cNvSpPr txBox="1">
              <a:spLocks noChangeArrowheads="1"/>
            </p:cNvSpPr>
            <p:nvPr/>
          </p:nvSpPr>
          <p:spPr bwMode="auto">
            <a:xfrm>
              <a:off x="4128" y="480"/>
              <a:ext cx="624" cy="288"/>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dirty="0">
                  <a:solidFill>
                    <a:schemeClr val="bg1"/>
                  </a:solidFill>
                  <a:latin typeface="Times New Roman" pitchFamily="18" charset="0"/>
                </a:rPr>
                <a:t>功效</a:t>
              </a:r>
            </a:p>
          </p:txBody>
        </p:sp>
      </p:gr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727200" y="1709738"/>
            <a:ext cx="9956800" cy="519112"/>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2</a:t>
            </a:r>
            <a:r>
              <a:rPr kumimoji="1" lang="zh-CN" altLang="en-US" sz="2400" b="1" u="sng">
                <a:solidFill>
                  <a:schemeClr val="bg1"/>
                </a:solidFill>
                <a:latin typeface="宋体" pitchFamily="2" charset="-122"/>
              </a:rPr>
              <a:t>．染发剂</a:t>
            </a:r>
            <a:r>
              <a:rPr kumimoji="1" lang="zh-CN" altLang="en-US" sz="2800" u="sng">
                <a:solidFill>
                  <a:schemeClr val="bg1"/>
                </a:solidFill>
                <a:latin typeface="Times New Roman" pitchFamily="18" charset="0"/>
              </a:rPr>
              <a:t> </a:t>
            </a:r>
          </a:p>
        </p:txBody>
      </p:sp>
      <p:pic>
        <p:nvPicPr>
          <p:cNvPr id="47107" name="Picture 3" descr="u=3205416098,1097686130&amp;gp=46"/>
          <p:cNvPicPr>
            <a:picLocks noChangeAspect="1" noChangeArrowheads="1"/>
          </p:cNvPicPr>
          <p:nvPr/>
        </p:nvPicPr>
        <p:blipFill>
          <a:blip r:embed="rId2"/>
          <a:srcRect/>
          <a:stretch>
            <a:fillRect/>
          </a:stretch>
        </p:blipFill>
        <p:spPr bwMode="auto">
          <a:xfrm>
            <a:off x="7416800" y="1785938"/>
            <a:ext cx="2032000" cy="1589087"/>
          </a:xfrm>
          <a:prstGeom prst="rect">
            <a:avLst/>
          </a:prstGeom>
          <a:noFill/>
          <a:ln w="9525">
            <a:noFill/>
            <a:miter lim="800000"/>
            <a:headEnd/>
            <a:tailEnd/>
          </a:ln>
        </p:spPr>
      </p:pic>
      <p:pic>
        <p:nvPicPr>
          <p:cNvPr id="47108" name="Picture 4" descr="u=2535349774,1312990017&amp;gp=14"/>
          <p:cNvPicPr>
            <a:picLocks noChangeAspect="1" noChangeArrowheads="1"/>
          </p:cNvPicPr>
          <p:nvPr/>
        </p:nvPicPr>
        <p:blipFill>
          <a:blip r:embed="rId3"/>
          <a:srcRect/>
          <a:stretch>
            <a:fillRect/>
          </a:stretch>
        </p:blipFill>
        <p:spPr bwMode="auto">
          <a:xfrm>
            <a:off x="8636000" y="1404938"/>
            <a:ext cx="2032000" cy="1524000"/>
          </a:xfrm>
          <a:prstGeom prst="rect">
            <a:avLst/>
          </a:prstGeom>
          <a:noFill/>
          <a:ln w="9525">
            <a:noFill/>
            <a:miter lim="800000"/>
            <a:headEnd/>
            <a:tailEnd/>
          </a:ln>
        </p:spPr>
      </p:pic>
      <p:pic>
        <p:nvPicPr>
          <p:cNvPr id="47109" name="Picture 5" descr="u=275184859,97547955&amp;gp=14"/>
          <p:cNvPicPr>
            <a:picLocks noChangeAspect="1" noChangeArrowheads="1"/>
          </p:cNvPicPr>
          <p:nvPr/>
        </p:nvPicPr>
        <p:blipFill>
          <a:blip r:embed="rId4"/>
          <a:srcRect/>
          <a:stretch>
            <a:fillRect/>
          </a:stretch>
        </p:blipFill>
        <p:spPr bwMode="auto">
          <a:xfrm>
            <a:off x="9753600" y="1023938"/>
            <a:ext cx="2119313" cy="1600200"/>
          </a:xfrm>
          <a:prstGeom prst="rect">
            <a:avLst/>
          </a:prstGeom>
          <a:noFill/>
          <a:ln w="9525">
            <a:noFill/>
            <a:miter lim="800000"/>
            <a:headEnd/>
            <a:tailEnd/>
          </a:ln>
        </p:spPr>
      </p:pic>
      <p:sp>
        <p:nvSpPr>
          <p:cNvPr id="47110" name="Text Box 6"/>
          <p:cNvSpPr txBox="1">
            <a:spLocks noChangeArrowheads="1"/>
          </p:cNvSpPr>
          <p:nvPr/>
        </p:nvSpPr>
        <p:spPr bwMode="auto">
          <a:xfrm>
            <a:off x="1524000" y="2624138"/>
            <a:ext cx="10363200" cy="457200"/>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宋体" pitchFamily="2" charset="-122"/>
              </a:rPr>
              <a:t>用来改变头发颜色的一类物质。</a:t>
            </a:r>
            <a:r>
              <a:rPr kumimoji="1" lang="zh-CN" altLang="en-US" sz="2400">
                <a:solidFill>
                  <a:schemeClr val="bg1"/>
                </a:solidFill>
                <a:latin typeface="Times New Roman" pitchFamily="18" charset="0"/>
              </a:rPr>
              <a:t> </a:t>
            </a:r>
          </a:p>
        </p:txBody>
      </p:sp>
      <p:sp>
        <p:nvSpPr>
          <p:cNvPr id="47111" name="Text Box 7"/>
          <p:cNvSpPr txBox="1">
            <a:spLocks noChangeArrowheads="1"/>
          </p:cNvSpPr>
          <p:nvPr/>
        </p:nvSpPr>
        <p:spPr bwMode="auto">
          <a:xfrm>
            <a:off x="1320800" y="3462338"/>
            <a:ext cx="10058400" cy="70802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）暂时性染发剂</a:t>
            </a:r>
            <a:r>
              <a:rPr kumimoji="1" lang="zh-CN" altLang="en-US" sz="2000">
                <a:solidFill>
                  <a:schemeClr val="bg1"/>
                </a:solidFill>
                <a:latin typeface="宋体" pitchFamily="2" charset="-122"/>
              </a:rPr>
              <a:t>：其作用原理是将染料固定在毛发的表皮最外层达到使头发改变颜色的目的。使用天然植物染料、有机合成颜料和炭黑等，安全性较高。</a:t>
            </a:r>
          </a:p>
        </p:txBody>
      </p:sp>
      <p:sp>
        <p:nvSpPr>
          <p:cNvPr id="47112" name="Text Box 8"/>
          <p:cNvSpPr txBox="1">
            <a:spLocks noChangeArrowheads="1"/>
          </p:cNvSpPr>
          <p:nvPr/>
        </p:nvSpPr>
        <p:spPr bwMode="auto">
          <a:xfrm>
            <a:off x="1320800" y="4605338"/>
            <a:ext cx="10363200" cy="768350"/>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2</a:t>
            </a:r>
            <a:r>
              <a:rPr kumimoji="1" lang="zh-CN" altLang="en-US" sz="2000" b="1" i="1">
                <a:solidFill>
                  <a:schemeClr val="bg1"/>
                </a:solidFill>
                <a:latin typeface="宋体" pitchFamily="2" charset="-122"/>
              </a:rPr>
              <a:t>）半永久性染发剂</a:t>
            </a:r>
            <a:r>
              <a:rPr kumimoji="1" lang="zh-CN" altLang="en-US" sz="2000">
                <a:solidFill>
                  <a:schemeClr val="bg1"/>
                </a:solidFill>
                <a:latin typeface="宋体" pitchFamily="2" charset="-122"/>
              </a:rPr>
              <a:t>：这种染发剂染发持续效果大约</a:t>
            </a:r>
            <a:r>
              <a:rPr kumimoji="1" lang="en-US" altLang="zh-CN" sz="2000">
                <a:solidFill>
                  <a:schemeClr val="bg1"/>
                </a:solidFill>
                <a:latin typeface="Times New Roman" pitchFamily="18" charset="0"/>
              </a:rPr>
              <a:t>1</a:t>
            </a:r>
            <a:r>
              <a:rPr kumimoji="1" lang="zh-CN" altLang="en-US" sz="2000">
                <a:solidFill>
                  <a:schemeClr val="bg1"/>
                </a:solidFill>
                <a:latin typeface="宋体" pitchFamily="2" charset="-122"/>
              </a:rPr>
              <a:t>个月的程度。因此称为</a:t>
            </a:r>
            <a:r>
              <a:rPr kumimoji="1" lang="zh-CN" altLang="en-US" sz="2000">
                <a:solidFill>
                  <a:schemeClr val="bg1"/>
                </a:solidFill>
                <a:latin typeface="Times New Roman" pitchFamily="18" charset="0"/>
              </a:rPr>
              <a:t>“</a:t>
            </a:r>
            <a:r>
              <a:rPr kumimoji="1" lang="zh-CN" altLang="en-US" sz="2000">
                <a:solidFill>
                  <a:schemeClr val="bg1"/>
                </a:solidFill>
                <a:latin typeface="宋体" pitchFamily="2" charset="-122"/>
              </a:rPr>
              <a:t>半永久性染发</a:t>
            </a:r>
            <a:r>
              <a:rPr kumimoji="1" lang="zh-CN" altLang="en-US" sz="2000">
                <a:solidFill>
                  <a:schemeClr val="bg1"/>
                </a:solidFill>
                <a:latin typeface="Times New Roman" pitchFamily="18" charset="0"/>
              </a:rPr>
              <a:t>”</a:t>
            </a:r>
            <a:r>
              <a:rPr kumimoji="1" lang="zh-CN" altLang="en-US" sz="2000">
                <a:solidFill>
                  <a:schemeClr val="bg1"/>
                </a:solidFill>
                <a:latin typeface="宋体" pitchFamily="2" charset="-122"/>
              </a:rPr>
              <a:t>。常用原料为酸性黑、酸性金黄、碱性棕、碱性玫瑰红等。</a:t>
            </a:r>
            <a:r>
              <a:rPr kumimoji="1" lang="zh-CN" altLang="en-US" sz="2400">
                <a:solidFill>
                  <a:schemeClr val="bg1"/>
                </a:solidFill>
                <a:latin typeface="Times New Roman" pitchFamily="18" charset="0"/>
              </a:rPr>
              <a:t> </a:t>
            </a:r>
          </a:p>
        </p:txBody>
      </p:sp>
      <p:sp>
        <p:nvSpPr>
          <p:cNvPr id="47113" name="Text Box 9"/>
          <p:cNvSpPr txBox="1">
            <a:spLocks noChangeArrowheads="1"/>
          </p:cNvSpPr>
          <p:nvPr/>
        </p:nvSpPr>
        <p:spPr bwMode="auto">
          <a:xfrm>
            <a:off x="1320800" y="5824538"/>
            <a:ext cx="10261600" cy="100647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3</a:t>
            </a:r>
            <a:r>
              <a:rPr kumimoji="1" lang="zh-CN" altLang="en-US" sz="2000" b="1" i="1">
                <a:solidFill>
                  <a:schemeClr val="bg1"/>
                </a:solidFill>
                <a:latin typeface="宋体" pitchFamily="2" charset="-122"/>
              </a:rPr>
              <a:t>）永久性染发剂</a:t>
            </a:r>
            <a:r>
              <a:rPr kumimoji="1" lang="zh-CN" altLang="en-US" sz="2000">
                <a:solidFill>
                  <a:schemeClr val="bg1"/>
                </a:solidFill>
                <a:latin typeface="宋体" pitchFamily="2" charset="-122"/>
              </a:rPr>
              <a:t>：这种染发剂在髓质内生成的色素变成了高分子，不会从头发内出来，所以染色的持续效果持久。主要原料为对苯二胺类、氨基酚类及其偶合剂等氧化染料和氧化剂</a:t>
            </a:r>
            <a:r>
              <a:rPr kumimoji="1" lang="zh-CN" altLang="en-US" sz="2000">
                <a:solidFill>
                  <a:schemeClr val="bg1"/>
                </a:solidFill>
                <a:latin typeface="Times New Roman" pitchFamily="18" charset="0"/>
              </a:rPr>
              <a:t> </a:t>
            </a:r>
          </a:p>
        </p:txBody>
      </p:sp>
      <p:grpSp>
        <p:nvGrpSpPr>
          <p:cNvPr id="47114" name="组合 1"/>
          <p:cNvGrpSpPr>
            <a:grpSpLocks/>
          </p:cNvGrpSpPr>
          <p:nvPr/>
        </p:nvGrpSpPr>
        <p:grpSpPr bwMode="auto">
          <a:xfrm>
            <a:off x="6272213" y="163513"/>
            <a:ext cx="5657850" cy="2025650"/>
            <a:chOff x="0" y="0"/>
            <a:chExt cx="5657712" cy="2026080"/>
          </a:xfrm>
        </p:grpSpPr>
        <p:grpSp>
          <p:nvGrpSpPr>
            <p:cNvPr id="47116" name="组合 39"/>
            <p:cNvGrpSpPr>
              <a:grpSpLocks/>
            </p:cNvGrpSpPr>
            <p:nvPr/>
          </p:nvGrpSpPr>
          <p:grpSpPr bwMode="auto">
            <a:xfrm>
              <a:off x="0" y="0"/>
              <a:ext cx="5657712" cy="995624"/>
              <a:chOff x="0" y="0"/>
              <a:chExt cx="5657712" cy="995624"/>
            </a:xfrm>
          </p:grpSpPr>
          <p:cxnSp>
            <p:nvCxnSpPr>
              <p:cNvPr id="4711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711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712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712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711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8"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1660525" y="1095375"/>
            <a:ext cx="46736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3</a:t>
            </a:r>
            <a:r>
              <a:rPr kumimoji="1" lang="zh-CN" altLang="en-US" sz="2400" b="1" u="sng">
                <a:solidFill>
                  <a:schemeClr val="bg1"/>
                </a:solidFill>
                <a:latin typeface="宋体" pitchFamily="2" charset="-122"/>
              </a:rPr>
              <a:t>．烫发剂</a:t>
            </a:r>
            <a:r>
              <a:rPr kumimoji="1" lang="zh-CN" altLang="en-US" sz="2000" b="1" u="sng">
                <a:solidFill>
                  <a:schemeClr val="bg1"/>
                </a:solidFill>
                <a:latin typeface="Times New Roman" pitchFamily="18" charset="0"/>
              </a:rPr>
              <a:t> </a:t>
            </a:r>
          </a:p>
        </p:txBody>
      </p:sp>
      <p:pic>
        <p:nvPicPr>
          <p:cNvPr id="48131" name="Picture 3" descr="u=2602900108,3313471280&amp;gp=0"/>
          <p:cNvPicPr>
            <a:picLocks noChangeAspect="1" noChangeArrowheads="1"/>
          </p:cNvPicPr>
          <p:nvPr/>
        </p:nvPicPr>
        <p:blipFill>
          <a:blip r:embed="rId2"/>
          <a:srcRect/>
          <a:stretch>
            <a:fillRect/>
          </a:stretch>
        </p:blipFill>
        <p:spPr bwMode="auto">
          <a:xfrm>
            <a:off x="9652000" y="4800600"/>
            <a:ext cx="1657350" cy="1676400"/>
          </a:xfrm>
          <a:prstGeom prst="rect">
            <a:avLst/>
          </a:prstGeom>
          <a:noFill/>
          <a:ln w="9525">
            <a:noFill/>
            <a:miter lim="800000"/>
            <a:headEnd/>
            <a:tailEnd/>
          </a:ln>
        </p:spPr>
      </p:pic>
      <p:pic>
        <p:nvPicPr>
          <p:cNvPr id="48132" name="Picture 4" descr="u=1637139113,996284406&amp;gp=0"/>
          <p:cNvPicPr>
            <a:picLocks noChangeAspect="1" noChangeArrowheads="1"/>
          </p:cNvPicPr>
          <p:nvPr/>
        </p:nvPicPr>
        <p:blipFill>
          <a:blip r:embed="rId3"/>
          <a:srcRect/>
          <a:stretch>
            <a:fillRect/>
          </a:stretch>
        </p:blipFill>
        <p:spPr bwMode="auto">
          <a:xfrm>
            <a:off x="8737600" y="3657600"/>
            <a:ext cx="1624013" cy="1676400"/>
          </a:xfrm>
          <a:prstGeom prst="rect">
            <a:avLst/>
          </a:prstGeom>
          <a:noFill/>
          <a:ln w="9525">
            <a:noFill/>
            <a:miter lim="800000"/>
            <a:headEnd/>
            <a:tailEnd/>
          </a:ln>
        </p:spPr>
      </p:pic>
      <p:pic>
        <p:nvPicPr>
          <p:cNvPr id="48133" name="Picture 5" descr="u=510468081,4098524214&amp;gp=24"/>
          <p:cNvPicPr>
            <a:picLocks noChangeAspect="1" noChangeArrowheads="1"/>
          </p:cNvPicPr>
          <p:nvPr/>
        </p:nvPicPr>
        <p:blipFill>
          <a:blip r:embed="rId4"/>
          <a:srcRect/>
          <a:stretch>
            <a:fillRect/>
          </a:stretch>
        </p:blipFill>
        <p:spPr bwMode="auto">
          <a:xfrm>
            <a:off x="7721600" y="2743200"/>
            <a:ext cx="1585913" cy="1589088"/>
          </a:xfrm>
          <a:prstGeom prst="rect">
            <a:avLst/>
          </a:prstGeom>
          <a:noFill/>
          <a:ln w="9525">
            <a:noFill/>
            <a:miter lim="800000"/>
            <a:headEnd/>
            <a:tailEnd/>
          </a:ln>
        </p:spPr>
      </p:pic>
      <p:grpSp>
        <p:nvGrpSpPr>
          <p:cNvPr id="48134" name="Group 6"/>
          <p:cNvGrpSpPr>
            <a:grpSpLocks/>
          </p:cNvGrpSpPr>
          <p:nvPr/>
        </p:nvGrpSpPr>
        <p:grpSpPr bwMode="auto">
          <a:xfrm>
            <a:off x="1422400" y="2201863"/>
            <a:ext cx="10464800" cy="3597275"/>
            <a:chOff x="336" y="1099"/>
            <a:chExt cx="4944" cy="2266"/>
          </a:xfrm>
        </p:grpSpPr>
        <p:sp>
          <p:nvSpPr>
            <p:cNvPr id="48143" name="Text Box 7"/>
            <p:cNvSpPr txBox="1">
              <a:spLocks noChangeArrowheads="1"/>
            </p:cNvSpPr>
            <p:nvPr/>
          </p:nvSpPr>
          <p:spPr bwMode="auto">
            <a:xfrm>
              <a:off x="336" y="1099"/>
              <a:ext cx="4944" cy="480"/>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微软雅黑" pitchFamily="34" charset="-122"/>
                  <a:ea typeface="微软雅黑" pitchFamily="34" charset="-122"/>
                </a:rPr>
                <a:t>一类将天然直发或卷曲的头发改变为另一种发型的添加剂，主要由卷曲剂（还原剂）和定型剂（氧化剂）两部分组成</a:t>
              </a:r>
              <a:r>
                <a:rPr kumimoji="1" lang="zh-CN" altLang="en-US" sz="2400">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48144" name="Text Box 8"/>
            <p:cNvSpPr txBox="1">
              <a:spLocks noChangeArrowheads="1"/>
            </p:cNvSpPr>
            <p:nvPr/>
          </p:nvSpPr>
          <p:spPr bwMode="auto">
            <a:xfrm>
              <a:off x="376" y="1806"/>
              <a:ext cx="2736" cy="48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）卷曲剂</a:t>
              </a:r>
              <a:r>
                <a:rPr kumimoji="1" lang="zh-CN" altLang="en-US" sz="2000">
                  <a:solidFill>
                    <a:schemeClr val="bg1"/>
                  </a:solidFill>
                  <a:latin typeface="宋体" pitchFamily="2" charset="-122"/>
                </a:rPr>
                <a:t>：主要作用是破坏头发中胱氨酸的二硫键。常用巯基乙酸铵盐和钠盐、半胱氨酸等。</a:t>
              </a:r>
              <a:r>
                <a:rPr kumimoji="1" lang="zh-CN" altLang="en-US" sz="2400">
                  <a:solidFill>
                    <a:schemeClr val="bg1"/>
                  </a:solidFill>
                  <a:latin typeface="Times New Roman" pitchFamily="18" charset="0"/>
                </a:rPr>
                <a:t> </a:t>
              </a:r>
            </a:p>
          </p:txBody>
        </p:sp>
        <p:sp>
          <p:nvSpPr>
            <p:cNvPr id="48145" name="Text Box 9"/>
            <p:cNvSpPr txBox="1">
              <a:spLocks noChangeArrowheads="1"/>
            </p:cNvSpPr>
            <p:nvPr/>
          </p:nvSpPr>
          <p:spPr bwMode="auto">
            <a:xfrm>
              <a:off x="432" y="2880"/>
              <a:ext cx="2688" cy="48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Times New Roman" pitchFamily="18" charset="0"/>
                </a:rPr>
                <a:t>（</a:t>
              </a:r>
              <a:r>
                <a:rPr kumimoji="1" lang="en-US" altLang="zh-CN" sz="2000" b="1" i="1">
                  <a:solidFill>
                    <a:schemeClr val="bg1"/>
                  </a:solidFill>
                  <a:latin typeface="Times New Roman" pitchFamily="18" charset="0"/>
                </a:rPr>
                <a:t>2</a:t>
              </a:r>
              <a:r>
                <a:rPr kumimoji="1" lang="zh-CN" altLang="en-US" sz="2000" b="1" i="1">
                  <a:solidFill>
                    <a:schemeClr val="bg1"/>
                  </a:solidFill>
                  <a:latin typeface="Times New Roman" pitchFamily="18" charset="0"/>
                </a:rPr>
                <a:t>）</a:t>
              </a:r>
              <a:r>
                <a:rPr kumimoji="1" lang="zh-CN" altLang="en-US" sz="2000" b="1" i="1">
                  <a:solidFill>
                    <a:schemeClr val="bg1"/>
                  </a:solidFill>
                  <a:latin typeface="宋体" pitchFamily="2" charset="-122"/>
                </a:rPr>
                <a:t>定型剂</a:t>
              </a:r>
              <a:r>
                <a:rPr kumimoji="1" lang="zh-CN" altLang="en-US" sz="2000">
                  <a:solidFill>
                    <a:schemeClr val="bg1"/>
                  </a:solidFill>
                  <a:latin typeface="宋体" pitchFamily="2" charset="-122"/>
                </a:rPr>
                <a:t>：使被破坏的二硫键重新形成。常用过氧化氢、过硼酸钠、溴酸钠等。</a:t>
              </a:r>
              <a:r>
                <a:rPr kumimoji="1" lang="zh-CN" altLang="en-US" sz="2400">
                  <a:solidFill>
                    <a:schemeClr val="bg1"/>
                  </a:solidFill>
                  <a:latin typeface="Times New Roman" pitchFamily="18" charset="0"/>
                </a:rPr>
                <a:t> </a:t>
              </a:r>
            </a:p>
          </p:txBody>
        </p:sp>
      </p:grpSp>
      <p:grpSp>
        <p:nvGrpSpPr>
          <p:cNvPr id="48135" name="组合 1"/>
          <p:cNvGrpSpPr>
            <a:grpSpLocks/>
          </p:cNvGrpSpPr>
          <p:nvPr/>
        </p:nvGrpSpPr>
        <p:grpSpPr bwMode="auto">
          <a:xfrm>
            <a:off x="6243638" y="79375"/>
            <a:ext cx="5657850" cy="2025650"/>
            <a:chOff x="0" y="0"/>
            <a:chExt cx="5657712" cy="2026080"/>
          </a:xfrm>
        </p:grpSpPr>
        <p:grpSp>
          <p:nvGrpSpPr>
            <p:cNvPr id="48137" name="组合 39"/>
            <p:cNvGrpSpPr>
              <a:grpSpLocks/>
            </p:cNvGrpSpPr>
            <p:nvPr/>
          </p:nvGrpSpPr>
          <p:grpSpPr bwMode="auto">
            <a:xfrm>
              <a:off x="0" y="0"/>
              <a:ext cx="5657712" cy="995624"/>
              <a:chOff x="0" y="0"/>
              <a:chExt cx="5657712" cy="995624"/>
            </a:xfrm>
          </p:grpSpPr>
          <p:cxnSp>
            <p:nvCxnSpPr>
              <p:cNvPr id="4813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814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814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814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813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8" name="文本框 6"/>
          <p:cNvSpPr txBox="1">
            <a:spLocks noChangeArrowheads="1"/>
          </p:cNvSpPr>
          <p:nvPr/>
        </p:nvSpPr>
        <p:spPr bwMode="auto">
          <a:xfrm>
            <a:off x="808038" y="395288"/>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1828800" y="1428750"/>
            <a:ext cx="4876800" cy="519113"/>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宋体" pitchFamily="2" charset="-122"/>
              </a:rPr>
              <a:t>4</a:t>
            </a:r>
            <a:r>
              <a:rPr kumimoji="1" lang="zh-CN" altLang="en-US" sz="2400" b="1" u="sng">
                <a:solidFill>
                  <a:schemeClr val="bg1"/>
                </a:solidFill>
                <a:latin typeface="宋体" pitchFamily="2" charset="-122"/>
              </a:rPr>
              <a:t>．脱毛剂</a:t>
            </a:r>
            <a:r>
              <a:rPr kumimoji="1" lang="zh-CN" altLang="en-US" sz="2800">
                <a:solidFill>
                  <a:schemeClr val="bg1"/>
                </a:solidFill>
                <a:latin typeface="Times New Roman" pitchFamily="18" charset="0"/>
              </a:rPr>
              <a:t> </a:t>
            </a:r>
          </a:p>
        </p:txBody>
      </p:sp>
      <p:sp>
        <p:nvSpPr>
          <p:cNvPr id="49155" name="Text Box 3"/>
          <p:cNvSpPr txBox="1">
            <a:spLocks noChangeArrowheads="1"/>
          </p:cNvSpPr>
          <p:nvPr/>
        </p:nvSpPr>
        <p:spPr bwMode="auto">
          <a:xfrm>
            <a:off x="1422400" y="2266950"/>
            <a:ext cx="9753600" cy="1538288"/>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宋体" pitchFamily="2" charset="-122"/>
              </a:rPr>
              <a:t>是指添加在脱毛化妆品中具有脱除毛发作用的物质。分为</a:t>
            </a:r>
            <a:r>
              <a:rPr kumimoji="1" lang="zh-CN" altLang="en-US" sz="2000" b="1">
                <a:solidFill>
                  <a:schemeClr val="bg1"/>
                </a:solidFill>
                <a:latin typeface="宋体" pitchFamily="2" charset="-122"/>
              </a:rPr>
              <a:t>化学性</a:t>
            </a:r>
            <a:r>
              <a:rPr kumimoji="1" lang="zh-CN" altLang="en-US" sz="2000">
                <a:solidFill>
                  <a:schemeClr val="bg1"/>
                </a:solidFill>
                <a:latin typeface="宋体" pitchFamily="2" charset="-122"/>
              </a:rPr>
              <a:t>和</a:t>
            </a:r>
            <a:r>
              <a:rPr kumimoji="1" lang="zh-CN" altLang="en-US" sz="2000" b="1">
                <a:solidFill>
                  <a:schemeClr val="bg1"/>
                </a:solidFill>
                <a:latin typeface="宋体" pitchFamily="2" charset="-122"/>
              </a:rPr>
              <a:t>物理性</a:t>
            </a:r>
            <a:r>
              <a:rPr kumimoji="1" lang="zh-CN" altLang="en-US" sz="2000">
                <a:solidFill>
                  <a:schemeClr val="bg1"/>
                </a:solidFill>
                <a:latin typeface="宋体" pitchFamily="2" charset="-122"/>
              </a:rPr>
              <a:t>两种；</a:t>
            </a:r>
            <a:endParaRPr kumimoji="1" lang="en-US" altLang="zh-CN" sz="2000">
              <a:solidFill>
                <a:schemeClr val="bg1"/>
              </a:solidFill>
              <a:latin typeface="宋体" pitchFamily="2" charset="-122"/>
            </a:endParaRPr>
          </a:p>
          <a:p>
            <a:pPr>
              <a:lnSpc>
                <a:spcPct val="120000"/>
              </a:lnSpc>
              <a:spcBef>
                <a:spcPct val="50000"/>
              </a:spcBef>
            </a:pPr>
            <a:r>
              <a:rPr kumimoji="1" lang="zh-CN" altLang="en-US" sz="2000">
                <a:solidFill>
                  <a:schemeClr val="bg1"/>
                </a:solidFill>
                <a:latin typeface="宋体" pitchFamily="2" charset="-122"/>
              </a:rPr>
              <a:t>碱性较强，易损伤皮肤。</a:t>
            </a:r>
            <a:endParaRPr kumimoji="1" lang="zh-CN" altLang="en-US" sz="2000">
              <a:solidFill>
                <a:schemeClr val="bg1"/>
              </a:solidFill>
              <a:latin typeface="Times New Roman" pitchFamily="18" charset="0"/>
            </a:endParaRPr>
          </a:p>
          <a:p>
            <a:pPr>
              <a:spcBef>
                <a:spcPct val="50000"/>
              </a:spcBef>
            </a:pPr>
            <a:endParaRPr kumimoji="1" lang="en-US" altLang="zh-CN" sz="2400">
              <a:solidFill>
                <a:schemeClr val="bg1"/>
              </a:solidFill>
              <a:latin typeface="Times New Roman" pitchFamily="18" charset="0"/>
            </a:endParaRPr>
          </a:p>
        </p:txBody>
      </p:sp>
      <p:pic>
        <p:nvPicPr>
          <p:cNvPr id="49156" name="Picture 4" descr="u=1423504332,3799214606&amp;gp=20"/>
          <p:cNvPicPr>
            <a:picLocks noChangeAspect="1" noChangeArrowheads="1"/>
          </p:cNvPicPr>
          <p:nvPr/>
        </p:nvPicPr>
        <p:blipFill>
          <a:blip r:embed="rId2"/>
          <a:srcRect/>
          <a:stretch>
            <a:fillRect/>
          </a:stretch>
        </p:blipFill>
        <p:spPr bwMode="auto">
          <a:xfrm>
            <a:off x="9207500" y="985838"/>
            <a:ext cx="1422400" cy="1096962"/>
          </a:xfrm>
          <a:prstGeom prst="rect">
            <a:avLst/>
          </a:prstGeom>
          <a:noFill/>
          <a:ln w="9525">
            <a:noFill/>
            <a:miter lim="800000"/>
            <a:headEnd/>
            <a:tailEnd/>
          </a:ln>
        </p:spPr>
      </p:pic>
      <p:pic>
        <p:nvPicPr>
          <p:cNvPr id="49157" name="Picture 5" descr="u=3647124742,2461243720&amp;gp=42"/>
          <p:cNvPicPr>
            <a:picLocks noChangeAspect="1" noChangeArrowheads="1"/>
          </p:cNvPicPr>
          <p:nvPr/>
        </p:nvPicPr>
        <p:blipFill>
          <a:blip r:embed="rId3"/>
          <a:srcRect/>
          <a:stretch>
            <a:fillRect/>
          </a:stretch>
        </p:blipFill>
        <p:spPr bwMode="auto">
          <a:xfrm>
            <a:off x="10493375" y="1376363"/>
            <a:ext cx="1427163" cy="1096962"/>
          </a:xfrm>
          <a:prstGeom prst="rect">
            <a:avLst/>
          </a:prstGeom>
          <a:noFill/>
          <a:ln w="9525">
            <a:noFill/>
            <a:miter lim="800000"/>
            <a:headEnd/>
            <a:tailEnd/>
          </a:ln>
        </p:spPr>
      </p:pic>
      <p:pic>
        <p:nvPicPr>
          <p:cNvPr id="49158" name="Picture 6" descr="033"/>
          <p:cNvPicPr>
            <a:picLocks noChangeAspect="1" noChangeArrowheads="1"/>
          </p:cNvPicPr>
          <p:nvPr/>
        </p:nvPicPr>
        <p:blipFill>
          <a:blip r:embed="rId4"/>
          <a:srcRect/>
          <a:stretch>
            <a:fillRect/>
          </a:stretch>
        </p:blipFill>
        <p:spPr bwMode="auto">
          <a:xfrm>
            <a:off x="10871200" y="5075238"/>
            <a:ext cx="1320800" cy="1079500"/>
          </a:xfrm>
          <a:prstGeom prst="rect">
            <a:avLst/>
          </a:prstGeom>
          <a:noFill/>
          <a:ln w="9525">
            <a:noFill/>
            <a:miter lim="800000"/>
            <a:headEnd/>
            <a:tailEnd/>
          </a:ln>
        </p:spPr>
      </p:pic>
      <p:pic>
        <p:nvPicPr>
          <p:cNvPr id="49159" name="Picture 7" descr="0555"/>
          <p:cNvPicPr>
            <a:picLocks noChangeAspect="1" noChangeArrowheads="1"/>
          </p:cNvPicPr>
          <p:nvPr/>
        </p:nvPicPr>
        <p:blipFill>
          <a:blip r:embed="rId5"/>
          <a:srcRect/>
          <a:stretch>
            <a:fillRect/>
          </a:stretch>
        </p:blipFill>
        <p:spPr bwMode="auto">
          <a:xfrm>
            <a:off x="9839325" y="5776913"/>
            <a:ext cx="1320800" cy="1081087"/>
          </a:xfrm>
          <a:prstGeom prst="rect">
            <a:avLst/>
          </a:prstGeom>
          <a:noFill/>
          <a:ln w="9525">
            <a:noFill/>
            <a:miter lim="800000"/>
            <a:headEnd/>
            <a:tailEnd/>
          </a:ln>
        </p:spPr>
      </p:pic>
      <p:sp>
        <p:nvSpPr>
          <p:cNvPr id="49160" name="Text Box 8"/>
          <p:cNvSpPr txBox="1">
            <a:spLocks noChangeArrowheads="1"/>
          </p:cNvSpPr>
          <p:nvPr/>
        </p:nvSpPr>
        <p:spPr bwMode="auto">
          <a:xfrm>
            <a:off x="1320800" y="3562350"/>
            <a:ext cx="9550400" cy="866775"/>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a:t>
            </a:r>
            <a:r>
              <a:rPr kumimoji="1" lang="zh-CN" altLang="en-US" sz="2000">
                <a:solidFill>
                  <a:schemeClr val="bg1"/>
                </a:solidFill>
                <a:latin typeface="宋体" pitchFamily="2" charset="-122"/>
              </a:rPr>
              <a:t>常用无机化学性脱毛剂为金属的硫化物，如硫化钠、硫化钾、硫化钙等；常用有机化学性脱毛剂为巯基乙酸及其盐类。</a:t>
            </a:r>
            <a:r>
              <a:rPr kumimoji="1" lang="zh-CN" altLang="en-US" sz="2400">
                <a:solidFill>
                  <a:schemeClr val="bg1"/>
                </a:solidFill>
                <a:latin typeface="Times New Roman" pitchFamily="18" charset="0"/>
              </a:rPr>
              <a:t> </a:t>
            </a:r>
          </a:p>
        </p:txBody>
      </p:sp>
      <p:sp>
        <p:nvSpPr>
          <p:cNvPr id="49161" name="Text Box 9"/>
          <p:cNvSpPr txBox="1">
            <a:spLocks noChangeArrowheads="1"/>
          </p:cNvSpPr>
          <p:nvPr/>
        </p:nvSpPr>
        <p:spPr bwMode="auto">
          <a:xfrm>
            <a:off x="1320800" y="4705350"/>
            <a:ext cx="9652000" cy="795338"/>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2</a:t>
            </a:r>
            <a:r>
              <a:rPr kumimoji="1" lang="zh-CN" altLang="en-US" sz="2000" b="1" i="1">
                <a:solidFill>
                  <a:schemeClr val="bg1"/>
                </a:solidFill>
                <a:latin typeface="宋体" pitchFamily="2" charset="-122"/>
              </a:rPr>
              <a:t>）</a:t>
            </a:r>
            <a:r>
              <a:rPr kumimoji="1" lang="zh-CN" altLang="en-US" sz="2000">
                <a:solidFill>
                  <a:schemeClr val="bg1"/>
                </a:solidFill>
                <a:latin typeface="宋体" pitchFamily="2" charset="-122"/>
              </a:rPr>
              <a:t>物理性脱毛剂一般是将蜡、松香、树脂等熔化后敷于脱毛部位，待其冷固后从皮肤表面剥除时，毛发随之拔掉。</a:t>
            </a:r>
            <a:r>
              <a:rPr kumimoji="1" lang="zh-CN" altLang="en-US" sz="2000">
                <a:solidFill>
                  <a:schemeClr val="bg1"/>
                </a:solidFill>
                <a:latin typeface="Times New Roman" pitchFamily="18" charset="0"/>
              </a:rPr>
              <a:t>这是非常疼痛的操作，现在仅用于猪蹄脱毛。</a:t>
            </a:r>
          </a:p>
        </p:txBody>
      </p:sp>
      <p:grpSp>
        <p:nvGrpSpPr>
          <p:cNvPr id="49162" name="组合 1"/>
          <p:cNvGrpSpPr>
            <a:grpSpLocks/>
          </p:cNvGrpSpPr>
          <p:nvPr/>
        </p:nvGrpSpPr>
        <p:grpSpPr bwMode="auto">
          <a:xfrm>
            <a:off x="6272213" y="163513"/>
            <a:ext cx="5657850" cy="2025650"/>
            <a:chOff x="0" y="0"/>
            <a:chExt cx="5657712" cy="2026080"/>
          </a:xfrm>
        </p:grpSpPr>
        <p:grpSp>
          <p:nvGrpSpPr>
            <p:cNvPr id="49164" name="组合 39"/>
            <p:cNvGrpSpPr>
              <a:grpSpLocks/>
            </p:cNvGrpSpPr>
            <p:nvPr/>
          </p:nvGrpSpPr>
          <p:grpSpPr bwMode="auto">
            <a:xfrm>
              <a:off x="0" y="0"/>
              <a:ext cx="5657712" cy="995624"/>
              <a:chOff x="0" y="0"/>
              <a:chExt cx="5657712" cy="995624"/>
            </a:xfrm>
          </p:grpSpPr>
          <p:cxnSp>
            <p:nvCxnSpPr>
              <p:cNvPr id="4916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4916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916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4916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4916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8"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Text Box 2"/>
          <p:cNvSpPr txBox="1">
            <a:spLocks noChangeArrowheads="1"/>
          </p:cNvSpPr>
          <p:nvPr/>
        </p:nvSpPr>
        <p:spPr bwMode="auto">
          <a:xfrm>
            <a:off x="1828800" y="1392238"/>
            <a:ext cx="43688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5</a:t>
            </a:r>
            <a:r>
              <a:rPr kumimoji="1" lang="zh-CN" altLang="en-US" sz="2400" b="1" u="sng">
                <a:solidFill>
                  <a:schemeClr val="bg1"/>
                </a:solidFill>
                <a:latin typeface="宋体" pitchFamily="2" charset="-122"/>
              </a:rPr>
              <a:t>．美乳剂</a:t>
            </a:r>
            <a:r>
              <a:rPr kumimoji="1" lang="zh-CN" altLang="en-US" sz="2400">
                <a:solidFill>
                  <a:schemeClr val="bg1"/>
                </a:solidFill>
                <a:latin typeface="Times New Roman" pitchFamily="18" charset="0"/>
              </a:rPr>
              <a:t> </a:t>
            </a:r>
          </a:p>
        </p:txBody>
      </p:sp>
      <p:sp>
        <p:nvSpPr>
          <p:cNvPr id="1029" name="Text Box 3"/>
          <p:cNvSpPr txBox="1">
            <a:spLocks noChangeArrowheads="1"/>
          </p:cNvSpPr>
          <p:nvPr/>
        </p:nvSpPr>
        <p:spPr bwMode="auto">
          <a:xfrm>
            <a:off x="1625600" y="2459038"/>
            <a:ext cx="7518400" cy="1200150"/>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宋体" pitchFamily="2" charset="-122"/>
              </a:rPr>
              <a:t>是指有助于乳房丰满匀称、坚挺富有弹性的一类物质。该类物质具有改善乳房组织微血管循环，增强细胞活力的作用。分成化学药物、中草药、生物活性成分三大类。</a:t>
            </a:r>
            <a:r>
              <a:rPr kumimoji="1" lang="zh-CN" altLang="en-US" sz="2000">
                <a:solidFill>
                  <a:schemeClr val="bg1"/>
                </a:solidFill>
                <a:latin typeface="Times New Roman" pitchFamily="18" charset="0"/>
              </a:rPr>
              <a:t> </a:t>
            </a:r>
          </a:p>
        </p:txBody>
      </p:sp>
      <p:pic>
        <p:nvPicPr>
          <p:cNvPr id="1030" name="Picture 4" descr="u=949140058,3159652295&amp;gp=11"/>
          <p:cNvPicPr>
            <a:picLocks noChangeAspect="1" noChangeArrowheads="1"/>
          </p:cNvPicPr>
          <p:nvPr/>
        </p:nvPicPr>
        <p:blipFill>
          <a:blip r:embed="rId3"/>
          <a:srcRect/>
          <a:stretch>
            <a:fillRect/>
          </a:stretch>
        </p:blipFill>
        <p:spPr bwMode="auto">
          <a:xfrm>
            <a:off x="9042400" y="1468438"/>
            <a:ext cx="1433513" cy="1600200"/>
          </a:xfrm>
          <a:prstGeom prst="rect">
            <a:avLst/>
          </a:prstGeom>
          <a:noFill/>
          <a:ln w="9525">
            <a:noFill/>
            <a:miter lim="800000"/>
            <a:headEnd/>
            <a:tailEnd/>
          </a:ln>
        </p:spPr>
      </p:pic>
      <p:pic>
        <p:nvPicPr>
          <p:cNvPr id="1031" name="Picture 5" descr="u=3335731570,1700261183&amp;gp=21"/>
          <p:cNvPicPr>
            <a:picLocks noChangeAspect="1" noChangeArrowheads="1"/>
          </p:cNvPicPr>
          <p:nvPr/>
        </p:nvPicPr>
        <p:blipFill>
          <a:blip r:embed="rId4"/>
          <a:srcRect/>
          <a:stretch>
            <a:fillRect/>
          </a:stretch>
        </p:blipFill>
        <p:spPr bwMode="auto">
          <a:xfrm>
            <a:off x="9956800" y="782638"/>
            <a:ext cx="1433513" cy="1600200"/>
          </a:xfrm>
          <a:prstGeom prst="rect">
            <a:avLst/>
          </a:prstGeom>
          <a:noFill/>
          <a:ln w="9525">
            <a:noFill/>
            <a:miter lim="800000"/>
            <a:headEnd/>
            <a:tailEnd/>
          </a:ln>
        </p:spPr>
      </p:pic>
      <p:sp>
        <p:nvSpPr>
          <p:cNvPr id="1032" name="Text Box 6"/>
          <p:cNvSpPr txBox="1">
            <a:spLocks noChangeArrowheads="1"/>
          </p:cNvSpPr>
          <p:nvPr/>
        </p:nvSpPr>
        <p:spPr bwMode="auto">
          <a:xfrm>
            <a:off x="3657600" y="4364038"/>
            <a:ext cx="6742113" cy="39687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）化学合成物：</a:t>
            </a:r>
            <a:r>
              <a:rPr kumimoji="1" lang="zh-CN" altLang="en-US" sz="2000">
                <a:solidFill>
                  <a:schemeClr val="bg1"/>
                </a:solidFill>
                <a:latin typeface="宋体" pitchFamily="2" charset="-122"/>
              </a:rPr>
              <a:t>维生素</a:t>
            </a:r>
            <a:r>
              <a:rPr kumimoji="1" lang="en-US" altLang="zh-CN" sz="2000">
                <a:solidFill>
                  <a:schemeClr val="bg1"/>
                </a:solidFill>
                <a:latin typeface="Times New Roman" pitchFamily="18" charset="0"/>
              </a:rPr>
              <a:t>E</a:t>
            </a:r>
            <a:r>
              <a:rPr kumimoji="1" lang="zh-CN" altLang="en-US" sz="2000">
                <a:solidFill>
                  <a:schemeClr val="bg1"/>
                </a:solidFill>
                <a:latin typeface="宋体" pitchFamily="2" charset="-122"/>
              </a:rPr>
              <a:t>、雌性激素等。</a:t>
            </a:r>
            <a:r>
              <a:rPr kumimoji="1" lang="zh-CN" altLang="en-US" sz="2000">
                <a:solidFill>
                  <a:schemeClr val="bg1"/>
                </a:solidFill>
                <a:latin typeface="Times New Roman" pitchFamily="18" charset="0"/>
              </a:rPr>
              <a:t> </a:t>
            </a:r>
          </a:p>
        </p:txBody>
      </p:sp>
      <p:sp>
        <p:nvSpPr>
          <p:cNvPr id="1033" name="Text Box 7"/>
          <p:cNvSpPr txBox="1">
            <a:spLocks noChangeArrowheads="1"/>
          </p:cNvSpPr>
          <p:nvPr/>
        </p:nvSpPr>
        <p:spPr bwMode="auto">
          <a:xfrm>
            <a:off x="3657600" y="5049838"/>
            <a:ext cx="7721600" cy="461962"/>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2</a:t>
            </a:r>
            <a:r>
              <a:rPr kumimoji="1" lang="zh-CN" altLang="en-US" sz="2000" b="1" i="1">
                <a:solidFill>
                  <a:schemeClr val="bg1"/>
                </a:solidFill>
                <a:latin typeface="宋体" pitchFamily="2" charset="-122"/>
              </a:rPr>
              <a:t>）中草药：</a:t>
            </a:r>
            <a:r>
              <a:rPr kumimoji="1" lang="zh-CN" altLang="en-US" sz="2000">
                <a:solidFill>
                  <a:schemeClr val="bg1"/>
                </a:solidFill>
                <a:latin typeface="宋体" pitchFamily="2" charset="-122"/>
              </a:rPr>
              <a:t>人参、花粉、海藻提取物、红花、乌药等</a:t>
            </a:r>
            <a:r>
              <a:rPr kumimoji="1" lang="zh-CN" altLang="en-US" sz="2400">
                <a:solidFill>
                  <a:schemeClr val="bg1"/>
                </a:solidFill>
                <a:latin typeface="Times New Roman" pitchFamily="18" charset="0"/>
              </a:rPr>
              <a:t> </a:t>
            </a:r>
          </a:p>
        </p:txBody>
      </p:sp>
      <p:sp>
        <p:nvSpPr>
          <p:cNvPr id="1034" name="Text Box 8"/>
          <p:cNvSpPr txBox="1">
            <a:spLocks noChangeArrowheads="1"/>
          </p:cNvSpPr>
          <p:nvPr/>
        </p:nvSpPr>
        <p:spPr bwMode="auto">
          <a:xfrm>
            <a:off x="3657600" y="5811838"/>
            <a:ext cx="7823200" cy="461962"/>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3</a:t>
            </a:r>
            <a:r>
              <a:rPr kumimoji="1" lang="zh-CN" altLang="en-US" sz="2000" b="1" i="1">
                <a:solidFill>
                  <a:schemeClr val="bg1"/>
                </a:solidFill>
                <a:latin typeface="宋体" pitchFamily="2" charset="-122"/>
              </a:rPr>
              <a:t>）</a:t>
            </a:r>
            <a:r>
              <a:rPr kumimoji="1" lang="zh-CN" altLang="en-US" sz="2000" b="1" i="1">
                <a:solidFill>
                  <a:schemeClr val="bg1"/>
                </a:solidFill>
                <a:latin typeface="Times New Roman" pitchFamily="18" charset="0"/>
              </a:rPr>
              <a:t>生物活性成分：</a:t>
            </a:r>
            <a:r>
              <a:rPr kumimoji="1" lang="zh-CN" altLang="en-US" sz="2000">
                <a:solidFill>
                  <a:schemeClr val="bg1"/>
                </a:solidFill>
                <a:latin typeface="宋体" pitchFamily="2" charset="-122"/>
              </a:rPr>
              <a:t>蜂王浆、胎盘提取物、胶原蛋白、血清等。</a:t>
            </a:r>
            <a:r>
              <a:rPr kumimoji="1" lang="zh-CN" altLang="en-US" sz="2400">
                <a:solidFill>
                  <a:schemeClr val="bg1"/>
                </a:solidFill>
                <a:latin typeface="Times New Roman" pitchFamily="18" charset="0"/>
              </a:rPr>
              <a:t> </a:t>
            </a:r>
          </a:p>
        </p:txBody>
      </p:sp>
      <p:graphicFrame>
        <p:nvGraphicFramePr>
          <p:cNvPr id="1026" name="Object 9"/>
          <p:cNvGraphicFramePr>
            <a:graphicFrameLocks noChangeAspect="1"/>
          </p:cNvGraphicFramePr>
          <p:nvPr/>
        </p:nvGraphicFramePr>
        <p:xfrm>
          <a:off x="2336800" y="4135438"/>
          <a:ext cx="1441450" cy="1600200"/>
        </p:xfrm>
        <a:graphic>
          <a:graphicData uri="http://schemas.openxmlformats.org/presentationml/2006/ole">
            <p:oleObj spid="_x0000_s1026" name="Photo Editor 照片" r:id="rId5" imgW="895238" imgH="1324160" progId="MSPhotoEd.3">
              <p:embed/>
            </p:oleObj>
          </a:graphicData>
        </a:graphic>
      </p:graphicFrame>
      <p:graphicFrame>
        <p:nvGraphicFramePr>
          <p:cNvPr id="1027" name="Object 10"/>
          <p:cNvGraphicFramePr>
            <a:graphicFrameLocks noChangeAspect="1"/>
          </p:cNvGraphicFramePr>
          <p:nvPr/>
        </p:nvGraphicFramePr>
        <p:xfrm>
          <a:off x="1422400" y="5202238"/>
          <a:ext cx="1422400" cy="1600200"/>
        </p:xfrm>
        <a:graphic>
          <a:graphicData uri="http://schemas.openxmlformats.org/presentationml/2006/ole">
            <p:oleObj spid="_x0000_s1027" name="Photo Editor 照片" r:id="rId6" imgW="866896" imgH="1324160" progId="MSPhotoEd.3">
              <p:embed/>
            </p:oleObj>
          </a:graphicData>
        </a:graphic>
      </p:graphicFrame>
      <p:grpSp>
        <p:nvGrpSpPr>
          <p:cNvPr id="1035" name="组合 1"/>
          <p:cNvGrpSpPr>
            <a:grpSpLocks/>
          </p:cNvGrpSpPr>
          <p:nvPr/>
        </p:nvGrpSpPr>
        <p:grpSpPr bwMode="auto">
          <a:xfrm>
            <a:off x="6272213" y="163513"/>
            <a:ext cx="5657850" cy="2025650"/>
            <a:chOff x="0" y="0"/>
            <a:chExt cx="5657712" cy="2026080"/>
          </a:xfrm>
        </p:grpSpPr>
        <p:grpSp>
          <p:nvGrpSpPr>
            <p:cNvPr id="1037" name="组合 39"/>
            <p:cNvGrpSpPr>
              <a:grpSpLocks/>
            </p:cNvGrpSpPr>
            <p:nvPr/>
          </p:nvGrpSpPr>
          <p:grpSpPr bwMode="auto">
            <a:xfrm>
              <a:off x="0" y="0"/>
              <a:ext cx="5657712" cy="995624"/>
              <a:chOff x="0" y="0"/>
              <a:chExt cx="5657712" cy="995624"/>
            </a:xfrm>
          </p:grpSpPr>
          <p:cxnSp>
            <p:nvCxnSpPr>
              <p:cNvPr id="103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4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4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4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3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9"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2"/>
          <p:cNvSpPr txBox="1">
            <a:spLocks noChangeArrowheads="1"/>
          </p:cNvSpPr>
          <p:nvPr/>
        </p:nvSpPr>
        <p:spPr bwMode="auto">
          <a:xfrm>
            <a:off x="1871663" y="1243013"/>
            <a:ext cx="7518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6</a:t>
            </a:r>
            <a:r>
              <a:rPr kumimoji="1" lang="zh-CN" altLang="en-US" sz="2400" b="1" u="sng">
                <a:solidFill>
                  <a:schemeClr val="bg1"/>
                </a:solidFill>
                <a:latin typeface="宋体" pitchFamily="2" charset="-122"/>
              </a:rPr>
              <a:t>．健美剂</a:t>
            </a:r>
            <a:r>
              <a:rPr kumimoji="1" lang="zh-CN" altLang="en-US" sz="2400" b="1" u="sng">
                <a:solidFill>
                  <a:schemeClr val="bg1"/>
                </a:solidFill>
                <a:latin typeface="Times New Roman" pitchFamily="18" charset="0"/>
              </a:rPr>
              <a:t> </a:t>
            </a:r>
          </a:p>
        </p:txBody>
      </p:sp>
      <p:sp>
        <p:nvSpPr>
          <p:cNvPr id="2053" name="Text Box 3"/>
          <p:cNvSpPr txBox="1">
            <a:spLocks noChangeArrowheads="1"/>
          </p:cNvSpPr>
          <p:nvPr/>
        </p:nvSpPr>
        <p:spPr bwMode="auto">
          <a:xfrm>
            <a:off x="1524000" y="2395538"/>
            <a:ext cx="7620000" cy="768350"/>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宋体" pitchFamily="2" charset="-122"/>
              </a:rPr>
              <a:t>有助于人体形体健美的一类添加剂。该类物质经透皮吸收后，可促进脂肪代谢，抑制脂肪合成，以达到瘦身健美的目的。</a:t>
            </a:r>
            <a:r>
              <a:rPr kumimoji="1" lang="zh-CN" altLang="en-US" sz="2400">
                <a:solidFill>
                  <a:schemeClr val="bg1"/>
                </a:solidFill>
                <a:latin typeface="Times New Roman" pitchFamily="18" charset="0"/>
              </a:rPr>
              <a:t> </a:t>
            </a:r>
          </a:p>
        </p:txBody>
      </p:sp>
      <p:pic>
        <p:nvPicPr>
          <p:cNvPr id="2054" name="Picture 4" descr="u=1795712999,1757407674&amp;gp=36"/>
          <p:cNvPicPr>
            <a:picLocks noChangeAspect="1" noChangeArrowheads="1"/>
          </p:cNvPicPr>
          <p:nvPr/>
        </p:nvPicPr>
        <p:blipFill>
          <a:blip r:embed="rId3"/>
          <a:srcRect/>
          <a:stretch>
            <a:fillRect/>
          </a:stretch>
        </p:blipFill>
        <p:spPr bwMode="auto">
          <a:xfrm>
            <a:off x="10160000" y="642938"/>
            <a:ext cx="1252538" cy="1447800"/>
          </a:xfrm>
          <a:prstGeom prst="rect">
            <a:avLst/>
          </a:prstGeom>
          <a:noFill/>
          <a:ln w="9525">
            <a:noFill/>
            <a:miter lim="800000"/>
            <a:headEnd/>
            <a:tailEnd/>
          </a:ln>
        </p:spPr>
      </p:pic>
      <p:sp>
        <p:nvSpPr>
          <p:cNvPr id="2055" name="Text Box 5"/>
          <p:cNvSpPr txBox="1">
            <a:spLocks noChangeArrowheads="1"/>
          </p:cNvSpPr>
          <p:nvPr/>
        </p:nvSpPr>
        <p:spPr bwMode="auto">
          <a:xfrm>
            <a:off x="3352800" y="3919538"/>
            <a:ext cx="8432800" cy="762000"/>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1</a:t>
            </a:r>
            <a:r>
              <a:rPr kumimoji="1" lang="zh-CN" altLang="en-US" sz="2000" b="1" i="1">
                <a:solidFill>
                  <a:schemeClr val="bg1"/>
                </a:solidFill>
                <a:latin typeface="宋体" pitchFamily="2" charset="-122"/>
              </a:rPr>
              <a:t>）化学合成物：</a:t>
            </a:r>
            <a:r>
              <a:rPr kumimoji="1" lang="zh-CN" altLang="en-US" sz="2000">
                <a:solidFill>
                  <a:schemeClr val="bg1"/>
                </a:solidFill>
                <a:latin typeface="宋体" pitchFamily="2" charset="-122"/>
              </a:rPr>
              <a:t>主要有丙醇二酸、咖啡因、茶碱、甲基硅烷醇络合物、胆甾烯酮和烟酸酯等。</a:t>
            </a:r>
            <a:r>
              <a:rPr kumimoji="1" lang="zh-CN" altLang="en-US" sz="2400">
                <a:solidFill>
                  <a:schemeClr val="bg1"/>
                </a:solidFill>
                <a:latin typeface="Times New Roman" pitchFamily="18" charset="0"/>
              </a:rPr>
              <a:t> </a:t>
            </a:r>
          </a:p>
        </p:txBody>
      </p:sp>
      <p:sp>
        <p:nvSpPr>
          <p:cNvPr id="2056" name="Text Box 6"/>
          <p:cNvSpPr txBox="1">
            <a:spLocks noChangeArrowheads="1"/>
          </p:cNvSpPr>
          <p:nvPr/>
        </p:nvSpPr>
        <p:spPr bwMode="auto">
          <a:xfrm>
            <a:off x="3352800" y="5062538"/>
            <a:ext cx="8331200" cy="762000"/>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2</a:t>
            </a:r>
            <a:r>
              <a:rPr kumimoji="1" lang="zh-CN" altLang="en-US" sz="2000" b="1" i="1">
                <a:solidFill>
                  <a:schemeClr val="bg1"/>
                </a:solidFill>
                <a:latin typeface="宋体" pitchFamily="2" charset="-122"/>
              </a:rPr>
              <a:t>）中草药提取物：</a:t>
            </a:r>
            <a:r>
              <a:rPr kumimoji="1" lang="zh-CN" altLang="en-US" sz="2000">
                <a:solidFill>
                  <a:schemeClr val="bg1"/>
                </a:solidFill>
                <a:latin typeface="宋体" pitchFamily="2" charset="-122"/>
              </a:rPr>
              <a:t>有茶叶、荷叶、海藻、辣椒、银杏、山楂、金缕梅等。</a:t>
            </a:r>
            <a:r>
              <a:rPr kumimoji="1" lang="zh-CN" altLang="en-US" sz="2400">
                <a:solidFill>
                  <a:schemeClr val="bg1"/>
                </a:solidFill>
                <a:latin typeface="Times New Roman" pitchFamily="18" charset="0"/>
              </a:rPr>
              <a:t> </a:t>
            </a:r>
          </a:p>
        </p:txBody>
      </p:sp>
      <p:graphicFrame>
        <p:nvGraphicFramePr>
          <p:cNvPr id="2050" name="Object 7"/>
          <p:cNvGraphicFramePr>
            <a:graphicFrameLocks noChangeAspect="1"/>
          </p:cNvGraphicFramePr>
          <p:nvPr/>
        </p:nvGraphicFramePr>
        <p:xfrm>
          <a:off x="9144000" y="1252538"/>
          <a:ext cx="1316038" cy="1485900"/>
        </p:xfrm>
        <a:graphic>
          <a:graphicData uri="http://schemas.openxmlformats.org/presentationml/2006/ole">
            <p:oleObj spid="_x0000_s2050" name="Photo Editor 照片" r:id="rId4" imgW="885949" imgH="1333333" progId="MSPhotoEd.3">
              <p:embed/>
            </p:oleObj>
          </a:graphicData>
        </a:graphic>
      </p:graphicFrame>
      <p:graphicFrame>
        <p:nvGraphicFramePr>
          <p:cNvPr id="2051" name="Object 8"/>
          <p:cNvGraphicFramePr>
            <a:graphicFrameLocks noChangeAspect="1"/>
          </p:cNvGraphicFramePr>
          <p:nvPr/>
        </p:nvGraphicFramePr>
        <p:xfrm>
          <a:off x="762000" y="5291138"/>
          <a:ext cx="1416050" cy="1476375"/>
        </p:xfrm>
        <a:graphic>
          <a:graphicData uri="http://schemas.openxmlformats.org/presentationml/2006/ole">
            <p:oleObj spid="_x0000_s2051" name="Photo Editor 照片" r:id="rId5" imgW="952633" imgH="1324160" progId="MSPhotoEd.3">
              <p:embed/>
            </p:oleObj>
          </a:graphicData>
        </a:graphic>
      </p:graphicFrame>
      <p:pic>
        <p:nvPicPr>
          <p:cNvPr id="2057" name="Picture 9" descr="u=117615172,2863509061&amp;gp=12"/>
          <p:cNvPicPr>
            <a:picLocks noChangeAspect="1" noChangeArrowheads="1"/>
          </p:cNvPicPr>
          <p:nvPr/>
        </p:nvPicPr>
        <p:blipFill>
          <a:blip r:embed="rId6"/>
          <a:srcRect/>
          <a:stretch>
            <a:fillRect/>
          </a:stretch>
        </p:blipFill>
        <p:spPr bwMode="auto">
          <a:xfrm>
            <a:off x="1930400" y="4833938"/>
            <a:ext cx="1404938" cy="1447800"/>
          </a:xfrm>
          <a:prstGeom prst="rect">
            <a:avLst/>
          </a:prstGeom>
          <a:noFill/>
          <a:ln w="9525">
            <a:noFill/>
            <a:miter lim="800000"/>
            <a:headEnd/>
            <a:tailEnd/>
          </a:ln>
        </p:spPr>
      </p:pic>
      <p:grpSp>
        <p:nvGrpSpPr>
          <p:cNvPr id="2058" name="组合 1"/>
          <p:cNvGrpSpPr>
            <a:grpSpLocks/>
          </p:cNvGrpSpPr>
          <p:nvPr/>
        </p:nvGrpSpPr>
        <p:grpSpPr bwMode="auto">
          <a:xfrm>
            <a:off x="6272213" y="163513"/>
            <a:ext cx="5657850" cy="2025650"/>
            <a:chOff x="0" y="0"/>
            <a:chExt cx="5657712" cy="2026080"/>
          </a:xfrm>
        </p:grpSpPr>
        <p:grpSp>
          <p:nvGrpSpPr>
            <p:cNvPr id="2060" name="组合 39"/>
            <p:cNvGrpSpPr>
              <a:grpSpLocks/>
            </p:cNvGrpSpPr>
            <p:nvPr/>
          </p:nvGrpSpPr>
          <p:grpSpPr bwMode="auto">
            <a:xfrm>
              <a:off x="0" y="0"/>
              <a:ext cx="5657712" cy="995624"/>
              <a:chOff x="0" y="0"/>
              <a:chExt cx="5657712" cy="995624"/>
            </a:xfrm>
          </p:grpSpPr>
          <p:cxnSp>
            <p:nvCxnSpPr>
              <p:cNvPr id="206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206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06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206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206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8"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1673225" y="1724025"/>
            <a:ext cx="5486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7</a:t>
            </a:r>
            <a:r>
              <a:rPr kumimoji="1" lang="zh-CN" altLang="en-US" sz="2400" b="1" u="sng">
                <a:solidFill>
                  <a:schemeClr val="bg1"/>
                </a:solidFill>
                <a:latin typeface="宋体" pitchFamily="2" charset="-122"/>
              </a:rPr>
              <a:t>．除臭剂</a:t>
            </a:r>
            <a:r>
              <a:rPr kumimoji="1" lang="zh-CN" altLang="en-US" sz="2000" b="1" u="sng">
                <a:solidFill>
                  <a:schemeClr val="bg1"/>
                </a:solidFill>
                <a:latin typeface="Times New Roman" pitchFamily="18" charset="0"/>
              </a:rPr>
              <a:t> </a:t>
            </a:r>
          </a:p>
        </p:txBody>
      </p:sp>
      <p:sp>
        <p:nvSpPr>
          <p:cNvPr id="50179" name="Text Box 3"/>
          <p:cNvSpPr txBox="1">
            <a:spLocks noChangeArrowheads="1"/>
          </p:cNvSpPr>
          <p:nvPr/>
        </p:nvSpPr>
        <p:spPr bwMode="auto">
          <a:xfrm>
            <a:off x="1228725" y="2724150"/>
            <a:ext cx="9753600" cy="762000"/>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宋体" pitchFamily="2" charset="-122"/>
              </a:rPr>
              <a:t>一类能防止散发和掩盖或能除去体臭的物质。按其除臭原理大致分为四类：收敛剂、杀菌剂、芳香剂、吸附剂。</a:t>
            </a:r>
            <a:r>
              <a:rPr kumimoji="1" lang="zh-CN" altLang="en-US" sz="2400">
                <a:solidFill>
                  <a:schemeClr val="bg1"/>
                </a:solidFill>
                <a:latin typeface="Times New Roman" pitchFamily="18" charset="0"/>
              </a:rPr>
              <a:t> </a:t>
            </a:r>
          </a:p>
        </p:txBody>
      </p:sp>
      <p:sp>
        <p:nvSpPr>
          <p:cNvPr id="50180" name="Text Box 4"/>
          <p:cNvSpPr txBox="1">
            <a:spLocks noChangeArrowheads="1"/>
          </p:cNvSpPr>
          <p:nvPr/>
        </p:nvSpPr>
        <p:spPr bwMode="auto">
          <a:xfrm>
            <a:off x="1330325" y="3562350"/>
            <a:ext cx="9956800" cy="2708275"/>
          </a:xfrm>
          <a:prstGeom prst="rect">
            <a:avLst/>
          </a:prstGeom>
          <a:noFill/>
          <a:ln w="9525">
            <a:noFill/>
            <a:miter lim="800000"/>
            <a:headEnd/>
            <a:tailEnd/>
          </a:ln>
        </p:spPr>
        <p:txBody>
          <a:bodyPr>
            <a:spAutoFit/>
          </a:bodyPr>
          <a:lstStyle/>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1</a:t>
            </a:r>
            <a:r>
              <a:rPr kumimoji="1" lang="zh-CN" altLang="en-US" sz="2000" b="1" i="1">
                <a:solidFill>
                  <a:schemeClr val="bg1"/>
                </a:solidFill>
                <a:latin typeface="宋体" pitchFamily="2" charset="-122"/>
              </a:rPr>
              <a:t>）收敛剂：</a:t>
            </a:r>
            <a:r>
              <a:rPr kumimoji="1" lang="zh-CN" altLang="en-US" sz="2000">
                <a:solidFill>
                  <a:schemeClr val="bg1"/>
                </a:solidFill>
                <a:latin typeface="宋体" pitchFamily="2" charset="-122"/>
              </a:rPr>
              <a:t>能使皮肤表层的蛋白质成分凝结的一类物质，皮肤经收敛剂作用后可使表皮绷紧，毛孔缩小，收敛汗腺，减少排汗量，常选用的有机酸类和铝、锌、铋盐等。</a:t>
            </a:r>
          </a:p>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2</a:t>
            </a:r>
            <a:r>
              <a:rPr kumimoji="1" lang="zh-CN" altLang="en-US" sz="2000" b="1" i="1">
                <a:solidFill>
                  <a:schemeClr val="bg1"/>
                </a:solidFill>
                <a:latin typeface="宋体" pitchFamily="2" charset="-122"/>
              </a:rPr>
              <a:t>）杀菌剂：</a:t>
            </a:r>
            <a:r>
              <a:rPr kumimoji="1" lang="zh-CN" altLang="en-US" sz="2000">
                <a:solidFill>
                  <a:schemeClr val="bg1"/>
                </a:solidFill>
                <a:latin typeface="宋体" pitchFamily="2" charset="-122"/>
              </a:rPr>
              <a:t>可抑制或杀灭寄生于腋窝等皮肤部位细菌，防止因汗液的有机成分氧化酸败反应的代谢物引起体臭。常选用硼酸、氧化锌以及季铵盐类阳离子化合物等。</a:t>
            </a:r>
            <a:r>
              <a:rPr kumimoji="1" lang="zh-CN" altLang="en-US" sz="2000">
                <a:solidFill>
                  <a:schemeClr val="bg1"/>
                </a:solidFill>
                <a:latin typeface="Times New Roman" pitchFamily="18" charset="0"/>
              </a:rPr>
              <a:t> </a:t>
            </a:r>
          </a:p>
          <a:p>
            <a:pPr>
              <a:spcBef>
                <a:spcPct val="50000"/>
              </a:spcBef>
            </a:pPr>
            <a:r>
              <a:rPr kumimoji="1" lang="zh-CN" altLang="en-US" sz="2000" b="1" i="1">
                <a:solidFill>
                  <a:schemeClr val="bg1"/>
                </a:solidFill>
                <a:latin typeface="Times New Roman" pitchFamily="18" charset="0"/>
              </a:rPr>
              <a:t>（</a:t>
            </a:r>
            <a:r>
              <a:rPr kumimoji="1" lang="en-US" altLang="zh-CN" sz="2000" b="1" i="1">
                <a:solidFill>
                  <a:schemeClr val="bg1"/>
                </a:solidFill>
                <a:latin typeface="Times New Roman" pitchFamily="18" charset="0"/>
              </a:rPr>
              <a:t>3</a:t>
            </a:r>
            <a:r>
              <a:rPr kumimoji="1" lang="zh-CN" altLang="en-US" sz="2000" b="1" i="1">
                <a:solidFill>
                  <a:schemeClr val="bg1"/>
                </a:solidFill>
                <a:latin typeface="Times New Roman" pitchFamily="18" charset="0"/>
              </a:rPr>
              <a:t>）芳香剂：</a:t>
            </a:r>
            <a:r>
              <a:rPr kumimoji="1" lang="zh-CN" altLang="en-US" sz="2000">
                <a:solidFill>
                  <a:schemeClr val="bg1"/>
                </a:solidFill>
                <a:latin typeface="Times New Roman" pitchFamily="18" charset="0"/>
              </a:rPr>
              <a:t>该类物质本身具有一定的香气，可掩盖体臭。</a:t>
            </a:r>
          </a:p>
          <a:p>
            <a:pPr>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Times New Roman" pitchFamily="18" charset="0"/>
              </a:rPr>
              <a:t>4</a:t>
            </a:r>
            <a:r>
              <a:rPr kumimoji="1" lang="zh-CN" altLang="en-US" sz="2000" b="1" i="1">
                <a:solidFill>
                  <a:schemeClr val="bg1"/>
                </a:solidFill>
                <a:latin typeface="宋体" pitchFamily="2" charset="-122"/>
              </a:rPr>
              <a:t>）吸附剂：</a:t>
            </a:r>
            <a:r>
              <a:rPr kumimoji="1" lang="zh-CN" altLang="en-US" sz="2000">
                <a:solidFill>
                  <a:schemeClr val="bg1"/>
                </a:solidFill>
                <a:latin typeface="宋体" pitchFamily="2" charset="-122"/>
              </a:rPr>
              <a:t>该物质可吸附臭气分子，使臭气分子很难挥发出来达到除臭的目的。例如：分子筛、活性炭等。</a:t>
            </a:r>
          </a:p>
        </p:txBody>
      </p:sp>
      <p:grpSp>
        <p:nvGrpSpPr>
          <p:cNvPr id="50181" name="组合 1"/>
          <p:cNvGrpSpPr>
            <a:grpSpLocks/>
          </p:cNvGrpSpPr>
          <p:nvPr/>
        </p:nvGrpSpPr>
        <p:grpSpPr bwMode="auto">
          <a:xfrm>
            <a:off x="6272213" y="163513"/>
            <a:ext cx="5657850" cy="2025650"/>
            <a:chOff x="0" y="0"/>
            <a:chExt cx="5657712" cy="2026080"/>
          </a:xfrm>
        </p:grpSpPr>
        <p:grpSp>
          <p:nvGrpSpPr>
            <p:cNvPr id="50183" name="组合 39"/>
            <p:cNvGrpSpPr>
              <a:grpSpLocks/>
            </p:cNvGrpSpPr>
            <p:nvPr/>
          </p:nvGrpSpPr>
          <p:grpSpPr bwMode="auto">
            <a:xfrm>
              <a:off x="0" y="0"/>
              <a:ext cx="5657712" cy="995624"/>
              <a:chOff x="0" y="0"/>
              <a:chExt cx="5657712" cy="995624"/>
            </a:xfrm>
          </p:grpSpPr>
          <p:cxnSp>
            <p:nvCxnSpPr>
              <p:cNvPr id="5018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018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018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018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018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1409700" y="1765300"/>
            <a:ext cx="45720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8</a:t>
            </a:r>
            <a:r>
              <a:rPr kumimoji="1" lang="zh-CN" altLang="en-US" sz="2400" b="1" u="sng">
                <a:solidFill>
                  <a:schemeClr val="bg1"/>
                </a:solidFill>
                <a:latin typeface="宋体" pitchFamily="2" charset="-122"/>
              </a:rPr>
              <a:t>．祛斑剂</a:t>
            </a:r>
            <a:r>
              <a:rPr kumimoji="1" lang="zh-CN" altLang="en-US" sz="2400">
                <a:solidFill>
                  <a:schemeClr val="bg1"/>
                </a:solidFill>
                <a:latin typeface="Times New Roman" pitchFamily="18" charset="0"/>
              </a:rPr>
              <a:t> </a:t>
            </a:r>
          </a:p>
        </p:txBody>
      </p:sp>
      <p:sp>
        <p:nvSpPr>
          <p:cNvPr id="51203" name="Text Box 3"/>
          <p:cNvSpPr txBox="1">
            <a:spLocks noChangeArrowheads="1"/>
          </p:cNvSpPr>
          <p:nvPr/>
        </p:nvSpPr>
        <p:spPr bwMode="auto">
          <a:xfrm>
            <a:off x="1020763" y="2765425"/>
            <a:ext cx="7010400" cy="1884363"/>
          </a:xfrm>
          <a:prstGeom prst="rect">
            <a:avLst/>
          </a:prstGeom>
          <a:noFill/>
          <a:ln w="9525">
            <a:noFill/>
            <a:miter lim="800000"/>
            <a:headEnd/>
            <a:tailEnd/>
          </a:ln>
        </p:spPr>
        <p:txBody>
          <a:bodyPr>
            <a:spAutoFit/>
          </a:bodyPr>
          <a:lstStyle/>
          <a:p>
            <a:pPr>
              <a:lnSpc>
                <a:spcPct val="150000"/>
              </a:lnSpc>
              <a:spcBef>
                <a:spcPct val="50000"/>
              </a:spcBef>
            </a:pPr>
            <a:r>
              <a:rPr kumimoji="1" lang="zh-CN" altLang="en-US" sz="2000">
                <a:solidFill>
                  <a:schemeClr val="bg1"/>
                </a:solidFill>
                <a:latin typeface="微软雅黑" pitchFamily="34" charset="-122"/>
                <a:ea typeface="微软雅黑" pitchFamily="34" charset="-122"/>
              </a:rPr>
              <a:t>是指能抑制黑色素的形成，减轻皮肤色素沉着的一类物质。目前主要添加剂有以下几种：维生素</a:t>
            </a:r>
            <a:r>
              <a:rPr kumimoji="1" lang="en-US" altLang="zh-CN" sz="2000">
                <a:solidFill>
                  <a:schemeClr val="bg1"/>
                </a:solidFill>
                <a:latin typeface="微软雅黑" pitchFamily="34" charset="-122"/>
                <a:ea typeface="微软雅黑" pitchFamily="34" charset="-122"/>
              </a:rPr>
              <a:t>C</a:t>
            </a:r>
            <a:r>
              <a:rPr kumimoji="1" lang="zh-CN" altLang="en-US" sz="2000">
                <a:solidFill>
                  <a:schemeClr val="bg1"/>
                </a:solidFill>
                <a:latin typeface="微软雅黑" pitchFamily="34" charset="-122"/>
                <a:ea typeface="微软雅黑" pitchFamily="34" charset="-122"/>
              </a:rPr>
              <a:t>、</a:t>
            </a:r>
            <a:r>
              <a:rPr kumimoji="1" lang="en-US" altLang="zh-CN" sz="2000">
                <a:solidFill>
                  <a:schemeClr val="bg1"/>
                </a:solidFill>
                <a:latin typeface="微软雅黑" pitchFamily="34" charset="-122"/>
                <a:ea typeface="微软雅黑" pitchFamily="34" charset="-122"/>
              </a:rPr>
              <a:t>E</a:t>
            </a:r>
            <a:r>
              <a:rPr kumimoji="1" lang="zh-CN" altLang="en-US" sz="2000">
                <a:solidFill>
                  <a:schemeClr val="bg1"/>
                </a:solidFill>
                <a:latin typeface="微软雅黑" pitchFamily="34" charset="-122"/>
                <a:ea typeface="微软雅黑" pitchFamily="34" charset="-122"/>
              </a:rPr>
              <a:t>及其衍生物、熊果苷、曲酸及其衍生物、自由基清除剂、天然植物提取物及中草药制剂。 </a:t>
            </a:r>
          </a:p>
        </p:txBody>
      </p:sp>
      <p:pic>
        <p:nvPicPr>
          <p:cNvPr id="51204" name="Picture 4" descr="u=284673908,1858885973&amp;gp=8"/>
          <p:cNvPicPr>
            <a:picLocks noChangeAspect="1" noChangeArrowheads="1"/>
          </p:cNvPicPr>
          <p:nvPr/>
        </p:nvPicPr>
        <p:blipFill>
          <a:blip r:embed="rId2"/>
          <a:srcRect/>
          <a:stretch>
            <a:fillRect/>
          </a:stretch>
        </p:blipFill>
        <p:spPr bwMode="auto">
          <a:xfrm>
            <a:off x="5791200" y="4975225"/>
            <a:ext cx="2370138" cy="1752600"/>
          </a:xfrm>
          <a:prstGeom prst="rect">
            <a:avLst/>
          </a:prstGeom>
          <a:noFill/>
          <a:ln w="9525">
            <a:noFill/>
            <a:miter lim="800000"/>
            <a:headEnd/>
            <a:tailEnd/>
          </a:ln>
        </p:spPr>
      </p:pic>
      <p:pic>
        <p:nvPicPr>
          <p:cNvPr id="51205" name="Picture 5" descr="u=2155693958,3180340098&amp;gp=22"/>
          <p:cNvPicPr>
            <a:picLocks noChangeAspect="1" noChangeArrowheads="1"/>
          </p:cNvPicPr>
          <p:nvPr/>
        </p:nvPicPr>
        <p:blipFill>
          <a:blip r:embed="rId3"/>
          <a:srcRect/>
          <a:stretch>
            <a:fillRect/>
          </a:stretch>
        </p:blipFill>
        <p:spPr bwMode="auto">
          <a:xfrm>
            <a:off x="9855200" y="3527425"/>
            <a:ext cx="1778000" cy="1000125"/>
          </a:xfrm>
          <a:prstGeom prst="rect">
            <a:avLst/>
          </a:prstGeom>
          <a:noFill/>
          <a:ln w="9525">
            <a:noFill/>
            <a:miter lim="800000"/>
            <a:headEnd/>
            <a:tailEnd/>
          </a:ln>
        </p:spPr>
      </p:pic>
      <p:pic>
        <p:nvPicPr>
          <p:cNvPr id="51206" name="Picture 6" descr="u=2708835441,3625971795&amp;gp=48"/>
          <p:cNvPicPr>
            <a:picLocks noChangeAspect="1" noChangeArrowheads="1"/>
          </p:cNvPicPr>
          <p:nvPr/>
        </p:nvPicPr>
        <p:blipFill>
          <a:blip r:embed="rId4"/>
          <a:srcRect/>
          <a:stretch>
            <a:fillRect/>
          </a:stretch>
        </p:blipFill>
        <p:spPr bwMode="auto">
          <a:xfrm>
            <a:off x="7213600" y="1165225"/>
            <a:ext cx="2032000" cy="1485900"/>
          </a:xfrm>
          <a:prstGeom prst="rect">
            <a:avLst/>
          </a:prstGeom>
          <a:noFill/>
          <a:ln w="9525">
            <a:noFill/>
            <a:miter lim="800000"/>
            <a:headEnd/>
            <a:tailEnd/>
          </a:ln>
        </p:spPr>
      </p:pic>
      <p:pic>
        <p:nvPicPr>
          <p:cNvPr id="51207" name="Picture 7" descr="u=3702303458,2257572988&amp;gp=26"/>
          <p:cNvPicPr>
            <a:picLocks noChangeAspect="1" noChangeArrowheads="1"/>
          </p:cNvPicPr>
          <p:nvPr/>
        </p:nvPicPr>
        <p:blipFill>
          <a:blip r:embed="rId5"/>
          <a:srcRect/>
          <a:stretch>
            <a:fillRect/>
          </a:stretch>
        </p:blipFill>
        <p:spPr bwMode="auto">
          <a:xfrm>
            <a:off x="8839200" y="2484438"/>
            <a:ext cx="1365250" cy="1271587"/>
          </a:xfrm>
          <a:prstGeom prst="rect">
            <a:avLst/>
          </a:prstGeom>
          <a:noFill/>
          <a:ln w="9525">
            <a:noFill/>
            <a:miter lim="800000"/>
            <a:headEnd/>
            <a:tailEnd/>
          </a:ln>
        </p:spPr>
      </p:pic>
      <p:pic>
        <p:nvPicPr>
          <p:cNvPr id="51208" name="Picture 8" descr="u=1003255237,1363326633&amp;gp=28"/>
          <p:cNvPicPr>
            <a:picLocks noChangeAspect="1" noChangeArrowheads="1"/>
          </p:cNvPicPr>
          <p:nvPr/>
        </p:nvPicPr>
        <p:blipFill>
          <a:blip r:embed="rId6"/>
          <a:srcRect/>
          <a:stretch>
            <a:fillRect/>
          </a:stretch>
        </p:blipFill>
        <p:spPr bwMode="auto">
          <a:xfrm>
            <a:off x="7924800" y="4365625"/>
            <a:ext cx="2370138" cy="1473200"/>
          </a:xfrm>
          <a:prstGeom prst="rect">
            <a:avLst/>
          </a:prstGeom>
          <a:noFill/>
          <a:ln w="9525">
            <a:noFill/>
            <a:miter lim="800000"/>
            <a:headEnd/>
            <a:tailEnd/>
          </a:ln>
        </p:spPr>
      </p:pic>
      <p:grpSp>
        <p:nvGrpSpPr>
          <p:cNvPr id="51209" name="组合 1"/>
          <p:cNvGrpSpPr>
            <a:grpSpLocks/>
          </p:cNvGrpSpPr>
          <p:nvPr/>
        </p:nvGrpSpPr>
        <p:grpSpPr bwMode="auto">
          <a:xfrm>
            <a:off x="6272213" y="163513"/>
            <a:ext cx="5657850" cy="2025650"/>
            <a:chOff x="0" y="0"/>
            <a:chExt cx="5657712" cy="2026080"/>
          </a:xfrm>
        </p:grpSpPr>
        <p:grpSp>
          <p:nvGrpSpPr>
            <p:cNvPr id="51211" name="组合 39"/>
            <p:cNvGrpSpPr>
              <a:grpSpLocks/>
            </p:cNvGrpSpPr>
            <p:nvPr/>
          </p:nvGrpSpPr>
          <p:grpSpPr bwMode="auto">
            <a:xfrm>
              <a:off x="0" y="0"/>
              <a:ext cx="5657712" cy="995624"/>
              <a:chOff x="0" y="0"/>
              <a:chExt cx="5657712" cy="995624"/>
            </a:xfrm>
          </p:grpSpPr>
          <p:cxnSp>
            <p:nvCxnSpPr>
              <p:cNvPr id="5121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121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121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121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121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7"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2"/>
          <p:cNvSpPr txBox="1">
            <a:spLocks noChangeArrowheads="1"/>
          </p:cNvSpPr>
          <p:nvPr/>
        </p:nvSpPr>
        <p:spPr bwMode="auto">
          <a:xfrm>
            <a:off x="1625600" y="1401763"/>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9</a:t>
            </a:r>
            <a:r>
              <a:rPr kumimoji="1" lang="zh-CN" altLang="en-US" sz="2400" b="1" u="sng">
                <a:solidFill>
                  <a:schemeClr val="bg1"/>
                </a:solidFill>
                <a:latin typeface="宋体" pitchFamily="2" charset="-122"/>
              </a:rPr>
              <a:t>．防晒剂</a:t>
            </a:r>
            <a:r>
              <a:rPr kumimoji="1" lang="zh-CN" altLang="en-US" sz="2400">
                <a:solidFill>
                  <a:schemeClr val="bg1"/>
                </a:solidFill>
                <a:latin typeface="Times New Roman" pitchFamily="18" charset="0"/>
              </a:rPr>
              <a:t> </a:t>
            </a:r>
          </a:p>
        </p:txBody>
      </p:sp>
      <p:sp>
        <p:nvSpPr>
          <p:cNvPr id="3076" name="Text Box 3"/>
          <p:cNvSpPr txBox="1">
            <a:spLocks noChangeArrowheads="1"/>
          </p:cNvSpPr>
          <p:nvPr/>
        </p:nvSpPr>
        <p:spPr bwMode="auto">
          <a:xfrm>
            <a:off x="1625600" y="2209800"/>
            <a:ext cx="7518400" cy="830263"/>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具有</a:t>
            </a:r>
            <a:r>
              <a:rPr kumimoji="1" lang="zh-CN" altLang="en-US" sz="2000" b="1">
                <a:solidFill>
                  <a:srgbClr val="FF0000"/>
                </a:solidFill>
                <a:latin typeface="微软雅黑" pitchFamily="34" charset="-122"/>
                <a:ea typeface="微软雅黑" pitchFamily="34" charset="-122"/>
              </a:rPr>
              <a:t>散射</a:t>
            </a:r>
            <a:r>
              <a:rPr kumimoji="1" lang="zh-CN" altLang="en-US" sz="2000">
                <a:solidFill>
                  <a:schemeClr val="bg1"/>
                </a:solidFill>
                <a:latin typeface="微软雅黑" pitchFamily="34" charset="-122"/>
                <a:ea typeface="微软雅黑" pitchFamily="34" charset="-122"/>
              </a:rPr>
              <a:t>和</a:t>
            </a:r>
            <a:r>
              <a:rPr kumimoji="1" lang="zh-CN" altLang="en-US" sz="2000" b="1">
                <a:solidFill>
                  <a:srgbClr val="FF0000"/>
                </a:solidFill>
                <a:latin typeface="微软雅黑" pitchFamily="34" charset="-122"/>
                <a:ea typeface="微软雅黑" pitchFamily="34" charset="-122"/>
              </a:rPr>
              <a:t>吸收</a:t>
            </a:r>
            <a:r>
              <a:rPr kumimoji="1" lang="zh-CN" altLang="en-US" sz="2000">
                <a:solidFill>
                  <a:schemeClr val="bg1"/>
                </a:solidFill>
                <a:latin typeface="微软雅黑" pitchFamily="34" charset="-122"/>
                <a:ea typeface="微软雅黑" pitchFamily="34" charset="-122"/>
              </a:rPr>
              <a:t>紫外线作用，减轻由于日晒而引起肌肤损伤功能的化妆品添加剂。 </a:t>
            </a:r>
          </a:p>
        </p:txBody>
      </p:sp>
      <p:sp>
        <p:nvSpPr>
          <p:cNvPr id="3077" name="Text Box 4"/>
          <p:cNvSpPr txBox="1">
            <a:spLocks noChangeArrowheads="1"/>
          </p:cNvSpPr>
          <p:nvPr/>
        </p:nvSpPr>
        <p:spPr bwMode="auto">
          <a:xfrm>
            <a:off x="1625600" y="3230563"/>
            <a:ext cx="10566400" cy="954087"/>
          </a:xfrm>
          <a:prstGeom prst="rect">
            <a:avLst/>
          </a:prstGeom>
          <a:noFill/>
          <a:ln w="9525">
            <a:noFill/>
            <a:miter lim="800000"/>
            <a:headEnd/>
            <a:tailEnd/>
          </a:ln>
        </p:spPr>
        <p:txBody>
          <a:bodyPr>
            <a:spAutoFit/>
          </a:bodyPr>
          <a:lstStyle/>
          <a:p>
            <a:pPr>
              <a:spcBef>
                <a:spcPct val="50000"/>
              </a:spcBef>
            </a:pPr>
            <a:r>
              <a:rPr kumimoji="1" lang="zh-CN" altLang="en-US" sz="2000">
                <a:solidFill>
                  <a:schemeClr val="bg1"/>
                </a:solidFill>
                <a:latin typeface="宋体" pitchFamily="2" charset="-122"/>
              </a:rPr>
              <a:t>按照防晒原理的不同可分为</a:t>
            </a:r>
            <a:r>
              <a:rPr kumimoji="1" lang="zh-CN" altLang="en-US" sz="2000" b="1">
                <a:solidFill>
                  <a:schemeClr val="bg1"/>
                </a:solidFill>
                <a:latin typeface="微软雅黑" pitchFamily="34" charset="-122"/>
                <a:ea typeface="微软雅黑" pitchFamily="34" charset="-122"/>
              </a:rPr>
              <a:t>物理性防晒剂</a:t>
            </a:r>
            <a:r>
              <a:rPr kumimoji="1" lang="zh-CN" altLang="en-US" sz="2000">
                <a:solidFill>
                  <a:schemeClr val="bg1"/>
                </a:solidFill>
                <a:latin typeface="宋体" pitchFamily="2" charset="-122"/>
              </a:rPr>
              <a:t>和</a:t>
            </a:r>
            <a:r>
              <a:rPr kumimoji="1" lang="zh-CN" altLang="en-US" sz="2000" b="1">
                <a:solidFill>
                  <a:schemeClr val="bg1"/>
                </a:solidFill>
                <a:latin typeface="微软雅黑" pitchFamily="34" charset="-122"/>
                <a:ea typeface="微软雅黑" pitchFamily="34" charset="-122"/>
              </a:rPr>
              <a:t>化学性防晒剂</a:t>
            </a:r>
            <a:r>
              <a:rPr kumimoji="1" lang="zh-CN" altLang="en-US" sz="2000">
                <a:solidFill>
                  <a:schemeClr val="bg1"/>
                </a:solidFill>
                <a:latin typeface="宋体" pitchFamily="2" charset="-122"/>
              </a:rPr>
              <a:t>两大类。</a:t>
            </a:r>
            <a:endParaRPr kumimoji="1" lang="zh-CN" altLang="en-US" sz="2000">
              <a:solidFill>
                <a:schemeClr val="bg1"/>
              </a:solidFill>
              <a:latin typeface="Times New Roman" pitchFamily="18" charset="0"/>
            </a:endParaRPr>
          </a:p>
          <a:p>
            <a:pPr>
              <a:spcBef>
                <a:spcPct val="50000"/>
              </a:spcBef>
            </a:pPr>
            <a:endParaRPr kumimoji="1" lang="en-US" altLang="zh-CN" sz="2400">
              <a:solidFill>
                <a:schemeClr val="bg1"/>
              </a:solidFill>
              <a:latin typeface="Times New Roman" pitchFamily="18" charset="0"/>
            </a:endParaRPr>
          </a:p>
        </p:txBody>
      </p:sp>
      <p:sp>
        <p:nvSpPr>
          <p:cNvPr id="3078" name="Text Box 5"/>
          <p:cNvSpPr txBox="1">
            <a:spLocks noChangeArrowheads="1"/>
          </p:cNvSpPr>
          <p:nvPr/>
        </p:nvSpPr>
        <p:spPr bwMode="auto">
          <a:xfrm>
            <a:off x="3962400" y="3992563"/>
            <a:ext cx="7518400" cy="1814512"/>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1</a:t>
            </a:r>
            <a:r>
              <a:rPr kumimoji="1" lang="zh-CN" altLang="en-US" sz="2000" b="1" i="1">
                <a:solidFill>
                  <a:schemeClr val="bg1"/>
                </a:solidFill>
                <a:latin typeface="宋体" pitchFamily="2" charset="-122"/>
              </a:rPr>
              <a:t>）物理性防晒剂：</a:t>
            </a:r>
            <a:r>
              <a:rPr kumimoji="1" lang="zh-CN" altLang="en-US" sz="2000">
                <a:solidFill>
                  <a:schemeClr val="bg1"/>
                </a:solidFill>
                <a:latin typeface="宋体" pitchFamily="2" charset="-122"/>
              </a:rPr>
              <a:t>通常用的有：钛白粉、滑石粉、氧化锌等。</a:t>
            </a:r>
            <a:endParaRPr kumimoji="1" lang="zh-CN" altLang="en-US" sz="2000">
              <a:solidFill>
                <a:schemeClr val="bg1"/>
              </a:solidFill>
              <a:latin typeface="Times New Roman" pitchFamily="18" charset="0"/>
            </a:endParaRPr>
          </a:p>
          <a:p>
            <a:pPr>
              <a:lnSpc>
                <a:spcPct val="120000"/>
              </a:lnSpc>
              <a:spcBef>
                <a:spcPct val="50000"/>
              </a:spcBef>
            </a:pPr>
            <a:r>
              <a:rPr kumimoji="1" lang="zh-CN" altLang="en-US" sz="2000" b="1" i="1">
                <a:solidFill>
                  <a:schemeClr val="bg1"/>
                </a:solidFill>
                <a:latin typeface="宋体" pitchFamily="2" charset="-122"/>
              </a:rPr>
              <a:t>（</a:t>
            </a:r>
            <a:r>
              <a:rPr kumimoji="1" lang="en-US" altLang="zh-CN" sz="2000" b="1" i="1">
                <a:solidFill>
                  <a:schemeClr val="bg1"/>
                </a:solidFill>
                <a:latin typeface="宋体" pitchFamily="2" charset="-122"/>
              </a:rPr>
              <a:t>2</a:t>
            </a:r>
            <a:r>
              <a:rPr kumimoji="1" lang="zh-CN" altLang="en-US" sz="2000" b="1" i="1">
                <a:solidFill>
                  <a:schemeClr val="bg1"/>
                </a:solidFill>
                <a:latin typeface="宋体" pitchFamily="2" charset="-122"/>
              </a:rPr>
              <a:t>）化学性防晒剂：</a:t>
            </a:r>
            <a:r>
              <a:rPr kumimoji="1" lang="zh-CN" altLang="en-US" sz="2000">
                <a:solidFill>
                  <a:schemeClr val="bg1"/>
                </a:solidFill>
                <a:latin typeface="宋体" pitchFamily="2" charset="-122"/>
              </a:rPr>
              <a:t>通常选用的有二苯甲酮类、对甲氧基肉桂酸酯类、水杨酸酯类、对氨基苯甲酸及其酯类等。</a:t>
            </a:r>
            <a:endParaRPr kumimoji="1" lang="zh-CN" altLang="en-US" sz="2000">
              <a:solidFill>
                <a:schemeClr val="bg1"/>
              </a:solidFill>
              <a:latin typeface="Times New Roman" pitchFamily="18" charset="0"/>
            </a:endParaRPr>
          </a:p>
          <a:p>
            <a:pPr>
              <a:spcBef>
                <a:spcPct val="50000"/>
              </a:spcBef>
            </a:pPr>
            <a:endParaRPr kumimoji="1" lang="en-US" altLang="zh-CN" sz="2000">
              <a:solidFill>
                <a:schemeClr val="bg1"/>
              </a:solidFill>
              <a:latin typeface="Times New Roman" pitchFamily="18" charset="0"/>
            </a:endParaRPr>
          </a:p>
        </p:txBody>
      </p:sp>
      <p:pic>
        <p:nvPicPr>
          <p:cNvPr id="3079" name="Picture 7" descr="u=2206354237,1704377533&amp;gp=6"/>
          <p:cNvPicPr>
            <a:picLocks noChangeAspect="1" noChangeArrowheads="1"/>
          </p:cNvPicPr>
          <p:nvPr/>
        </p:nvPicPr>
        <p:blipFill>
          <a:blip r:embed="rId3"/>
          <a:srcRect/>
          <a:stretch>
            <a:fillRect/>
          </a:stretch>
        </p:blipFill>
        <p:spPr bwMode="auto">
          <a:xfrm>
            <a:off x="10255250" y="1090613"/>
            <a:ext cx="1630363" cy="1600200"/>
          </a:xfrm>
          <a:prstGeom prst="rect">
            <a:avLst/>
          </a:prstGeom>
          <a:noFill/>
          <a:ln w="9525">
            <a:noFill/>
            <a:miter lim="800000"/>
            <a:headEnd/>
            <a:tailEnd/>
          </a:ln>
        </p:spPr>
      </p:pic>
      <p:pic>
        <p:nvPicPr>
          <p:cNvPr id="3080" name="Picture 8" descr="u=3657731529,2890090249&amp;gp=46"/>
          <p:cNvPicPr>
            <a:picLocks noChangeAspect="1" noChangeArrowheads="1"/>
          </p:cNvPicPr>
          <p:nvPr/>
        </p:nvPicPr>
        <p:blipFill>
          <a:blip r:embed="rId4"/>
          <a:srcRect/>
          <a:stretch>
            <a:fillRect/>
          </a:stretch>
        </p:blipFill>
        <p:spPr bwMode="auto">
          <a:xfrm>
            <a:off x="9059863" y="1738313"/>
            <a:ext cx="1585912" cy="1589087"/>
          </a:xfrm>
          <a:prstGeom prst="rect">
            <a:avLst/>
          </a:prstGeom>
          <a:noFill/>
          <a:ln w="9525">
            <a:noFill/>
            <a:miter lim="800000"/>
            <a:headEnd/>
            <a:tailEnd/>
          </a:ln>
        </p:spPr>
      </p:pic>
      <p:graphicFrame>
        <p:nvGraphicFramePr>
          <p:cNvPr id="3074" name="Object 9"/>
          <p:cNvGraphicFramePr>
            <a:graphicFrameLocks noChangeAspect="1"/>
          </p:cNvGraphicFramePr>
          <p:nvPr/>
        </p:nvGraphicFramePr>
        <p:xfrm>
          <a:off x="2235200" y="4678363"/>
          <a:ext cx="1611313" cy="1628775"/>
        </p:xfrm>
        <a:graphic>
          <a:graphicData uri="http://schemas.openxmlformats.org/presentationml/2006/ole">
            <p:oleObj spid="_x0000_s3074" name="Photo Editor 照片" r:id="rId5" imgW="980952" imgH="1324160" progId="MSPhotoEd.3">
              <p:embed/>
            </p:oleObj>
          </a:graphicData>
        </a:graphic>
      </p:graphicFrame>
      <p:grpSp>
        <p:nvGrpSpPr>
          <p:cNvPr id="3081" name="组合 1"/>
          <p:cNvGrpSpPr>
            <a:grpSpLocks/>
          </p:cNvGrpSpPr>
          <p:nvPr/>
        </p:nvGrpSpPr>
        <p:grpSpPr bwMode="auto">
          <a:xfrm>
            <a:off x="6272213" y="163513"/>
            <a:ext cx="5657850" cy="2025650"/>
            <a:chOff x="0" y="0"/>
            <a:chExt cx="5657712" cy="2026080"/>
          </a:xfrm>
        </p:grpSpPr>
        <p:grpSp>
          <p:nvGrpSpPr>
            <p:cNvPr id="3084" name="组合 39"/>
            <p:cNvGrpSpPr>
              <a:grpSpLocks/>
            </p:cNvGrpSpPr>
            <p:nvPr/>
          </p:nvGrpSpPr>
          <p:grpSpPr bwMode="auto">
            <a:xfrm>
              <a:off x="0" y="0"/>
              <a:ext cx="5657712" cy="995624"/>
              <a:chOff x="0" y="0"/>
              <a:chExt cx="5657712" cy="995624"/>
            </a:xfrm>
          </p:grpSpPr>
          <p:cxnSp>
            <p:nvCxnSpPr>
              <p:cNvPr id="308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308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08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308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308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8"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Part.2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原料基础知识</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3083" name="Picture 6" descr="u=1085038131,2799620463&amp;gp=30"/>
          <p:cNvPicPr>
            <a:picLocks noChangeAspect="1" noChangeArrowheads="1"/>
          </p:cNvPicPr>
          <p:nvPr/>
        </p:nvPicPr>
        <p:blipFill>
          <a:blip r:embed="rId6"/>
          <a:srcRect/>
          <a:stretch>
            <a:fillRect/>
          </a:stretch>
        </p:blipFill>
        <p:spPr bwMode="auto">
          <a:xfrm>
            <a:off x="1058863" y="5257800"/>
            <a:ext cx="1614487" cy="1600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文本框 5"/>
          <p:cNvSpPr txBox="1">
            <a:spLocks noChangeArrowheads="1"/>
          </p:cNvSpPr>
          <p:nvPr/>
        </p:nvSpPr>
        <p:spPr bwMode="auto">
          <a:xfrm>
            <a:off x="3368675" y="2830513"/>
            <a:ext cx="5418138" cy="522287"/>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定义与特性</a:t>
            </a:r>
          </a:p>
        </p:txBody>
      </p:sp>
      <p:sp>
        <p:nvSpPr>
          <p:cNvPr id="52227" name="文本框 5"/>
          <p:cNvSpPr txBox="1">
            <a:spLocks noChangeArrowheads="1"/>
          </p:cNvSpPr>
          <p:nvPr/>
        </p:nvSpPr>
        <p:spPr bwMode="auto">
          <a:xfrm>
            <a:off x="3698875" y="3671888"/>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原料基础知识</a:t>
            </a:r>
          </a:p>
        </p:txBody>
      </p:sp>
      <p:sp>
        <p:nvSpPr>
          <p:cNvPr id="52228" name="文本框 5"/>
          <p:cNvSpPr txBox="1">
            <a:spLocks noChangeArrowheads="1"/>
          </p:cNvSpPr>
          <p:nvPr/>
        </p:nvSpPr>
        <p:spPr bwMode="auto">
          <a:xfrm>
            <a:off x="4044950" y="4556125"/>
            <a:ext cx="5418138" cy="523875"/>
          </a:xfrm>
          <a:prstGeom prst="rect">
            <a:avLst/>
          </a:prstGeom>
          <a:noFill/>
          <a:ln w="9525">
            <a:noFill/>
            <a:miter lim="800000"/>
            <a:headEnd/>
            <a:tailEnd/>
          </a:ln>
        </p:spPr>
        <p:txBody>
          <a:bodyPr>
            <a:spAutoFit/>
          </a:bodyPr>
          <a:lstStyle/>
          <a:p>
            <a:r>
              <a:rPr lang="zh-CN" altLang="en-US" sz="2800">
                <a:solidFill>
                  <a:srgbClr val="FF0000"/>
                </a:solidFill>
                <a:latin typeface="方正姚体" pitchFamily="2" charset="-122"/>
                <a:ea typeface="方正姚体" pitchFamily="2" charset="-122"/>
              </a:rPr>
              <a:t>化妆品的分类和特点</a:t>
            </a:r>
          </a:p>
        </p:txBody>
      </p:sp>
      <p:sp>
        <p:nvSpPr>
          <p:cNvPr id="52229" name="文本框 1"/>
          <p:cNvSpPr txBox="1">
            <a:spLocks noChangeArrowheads="1"/>
          </p:cNvSpPr>
          <p:nvPr/>
        </p:nvSpPr>
        <p:spPr bwMode="auto">
          <a:xfrm>
            <a:off x="2695575" y="1235075"/>
            <a:ext cx="3390900" cy="1200150"/>
          </a:xfrm>
          <a:prstGeom prst="rect">
            <a:avLst/>
          </a:prstGeom>
          <a:noFill/>
          <a:ln w="9525">
            <a:noFill/>
            <a:miter lim="800000"/>
            <a:headEnd/>
            <a:tailEnd/>
          </a:ln>
        </p:spPr>
        <p:txBody>
          <a:bodyPr wrap="none">
            <a:spAutoFit/>
          </a:bodyPr>
          <a:lstStyle/>
          <a:p>
            <a:pPr eaLnBrk="0" hangingPunct="0"/>
            <a:r>
              <a:rPr lang="en-US" altLang="zh-CN" sz="7200" b="1">
                <a:solidFill>
                  <a:schemeClr val="bg1"/>
                </a:solidFill>
                <a:latin typeface="Avanti" pitchFamily="2" charset="0"/>
                <a:cs typeface="Aharoni" pitchFamily="2" charset="-79"/>
              </a:rPr>
              <a:t>ontents</a:t>
            </a:r>
            <a:endParaRPr lang="zh-CN" altLang="en-US" sz="7200" b="1">
              <a:solidFill>
                <a:schemeClr val="bg1"/>
              </a:solidFill>
              <a:latin typeface="Avanti" pitchFamily="2" charset="0"/>
              <a:cs typeface="Aharoni" pitchFamily="2" charset="-79"/>
            </a:endParaRPr>
          </a:p>
        </p:txBody>
      </p:sp>
      <p:sp>
        <p:nvSpPr>
          <p:cNvPr id="52230" name="任意多边形 8"/>
          <p:cNvSpPr>
            <a:spLocks noChangeArrowheads="1"/>
          </p:cNvSpPr>
          <p:nvPr/>
        </p:nvSpPr>
        <p:spPr bwMode="auto">
          <a:xfrm>
            <a:off x="-2454275" y="-39688"/>
            <a:ext cx="6845300" cy="6897688"/>
          </a:xfrm>
          <a:custGeom>
            <a:avLst/>
            <a:gdLst>
              <a:gd name="T0" fmla="*/ 4474237 w 6845300"/>
              <a:gd name="T1" fmla="*/ 1271935 h 6897688"/>
              <a:gd name="T2" fmla="*/ 4205077 w 6845300"/>
              <a:gd name="T3" fmla="*/ 1342677 h 6897688"/>
              <a:gd name="T4" fmla="*/ 4010680 w 6845300"/>
              <a:gd name="T5" fmla="*/ 1535077 h 6897688"/>
              <a:gd name="T6" fmla="*/ 3939460 w 6845300"/>
              <a:gd name="T7" fmla="*/ 1801755 h 6897688"/>
              <a:gd name="T8" fmla="*/ 4010670 w 6845300"/>
              <a:gd name="T9" fmla="*/ 2070722 h 6897688"/>
              <a:gd name="T10" fmla="*/ 4205221 w 6845300"/>
              <a:gd name="T11" fmla="*/ 2264774 h 6897688"/>
              <a:gd name="T12" fmla="*/ 4475641 w 6845300"/>
              <a:gd name="T13" fmla="*/ 2335754 h 6897688"/>
              <a:gd name="T14" fmla="*/ 4839369 w 6845300"/>
              <a:gd name="T15" fmla="*/ 2195316 h 6897688"/>
              <a:gd name="T16" fmla="*/ 4895213 w 6845300"/>
              <a:gd name="T17" fmla="*/ 2136032 h 6897688"/>
              <a:gd name="T18" fmla="*/ 4953213 w 6845300"/>
              <a:gd name="T19" fmla="*/ 2029050 h 6897688"/>
              <a:gd name="T20" fmla="*/ 4820369 w 6845300"/>
              <a:gd name="T21" fmla="*/ 2029050 h 6897688"/>
              <a:gd name="T22" fmla="*/ 4741505 w 6845300"/>
              <a:gd name="T23" fmla="*/ 2116414 h 6897688"/>
              <a:gd name="T24" fmla="*/ 4680233 w 6845300"/>
              <a:gd name="T25" fmla="*/ 2165174 h 6897688"/>
              <a:gd name="T26" fmla="*/ 4479741 w 6845300"/>
              <a:gd name="T27" fmla="*/ 2211938 h 6897688"/>
              <a:gd name="T28" fmla="*/ 4275753 w 6845300"/>
              <a:gd name="T29" fmla="*/ 2156000 h 6897688"/>
              <a:gd name="T30" fmla="*/ 4127596 w 6845300"/>
              <a:gd name="T31" fmla="*/ 2026793 h 6897688"/>
              <a:gd name="T32" fmla="*/ 4068970 w 6845300"/>
              <a:gd name="T33" fmla="*/ 1801755 h 6897688"/>
              <a:gd name="T34" fmla="*/ 4124422 w 6845300"/>
              <a:gd name="T35" fmla="*/ 1600359 h 6897688"/>
              <a:gd name="T36" fmla="*/ 4274121 w 6845300"/>
              <a:gd name="T37" fmla="*/ 1451499 h 6897688"/>
              <a:gd name="T38" fmla="*/ 4475561 w 6845300"/>
              <a:gd name="T39" fmla="*/ 1395751 h 6897688"/>
              <a:gd name="T40" fmla="*/ 4611173 w 6845300"/>
              <a:gd name="T41" fmla="*/ 1418099 h 6897688"/>
              <a:gd name="T42" fmla="*/ 4734833 w 6845300"/>
              <a:gd name="T43" fmla="*/ 1484599 h 6897688"/>
              <a:gd name="T44" fmla="*/ 4816409 w 6845300"/>
              <a:gd name="T45" fmla="*/ 1572936 h 6897688"/>
              <a:gd name="T46" fmla="*/ 4950421 w 6845300"/>
              <a:gd name="T47" fmla="*/ 1572936 h 6897688"/>
              <a:gd name="T48" fmla="*/ 4901569 w 6845300"/>
              <a:gd name="T49" fmla="*/ 1475226 h 6897688"/>
              <a:gd name="T50" fmla="*/ 4767165 w 6845300"/>
              <a:gd name="T51" fmla="*/ 1355257 h 6897688"/>
              <a:gd name="T52" fmla="*/ 4474237 w 6845300"/>
              <a:gd name="T53" fmla="*/ 1271935 h 6897688"/>
              <a:gd name="T54" fmla="*/ 2374976 w 6845300"/>
              <a:gd name="T55" fmla="*/ 0 h 6897688"/>
              <a:gd name="T56" fmla="*/ 4470321 w 6845300"/>
              <a:gd name="T57" fmla="*/ 0 h 6897688"/>
              <a:gd name="T58" fmla="*/ 6845300 w 6845300"/>
              <a:gd name="T59" fmla="*/ 6897688 h 6897688"/>
              <a:gd name="T60" fmla="*/ 0 w 6845300"/>
              <a:gd name="T61" fmla="*/ 6897688 h 6897688"/>
              <a:gd name="T62" fmla="*/ 2374976 w 6845300"/>
              <a:gd name="T63" fmla="*/ 0 h 68976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45300"/>
              <a:gd name="T97" fmla="*/ 0 h 6897688"/>
              <a:gd name="T98" fmla="*/ 6845300 w 6845300"/>
              <a:gd name="T99" fmla="*/ 6897688 h 68976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45300" h="6897688">
                <a:moveTo>
                  <a:pt x="4474239" y="1271935"/>
                </a:moveTo>
                <a:cubicBezTo>
                  <a:pt x="4376915" y="1271935"/>
                  <a:pt x="4287194" y="1295516"/>
                  <a:pt x="4205077" y="1342677"/>
                </a:cubicBezTo>
                <a:cubicBezTo>
                  <a:pt x="4122959" y="1389838"/>
                  <a:pt x="4058161" y="1453971"/>
                  <a:pt x="4010681" y="1535077"/>
                </a:cubicBezTo>
                <a:cubicBezTo>
                  <a:pt x="3963201" y="1616183"/>
                  <a:pt x="3939461" y="1705075"/>
                  <a:pt x="3939461" y="1801755"/>
                </a:cubicBezTo>
                <a:cubicBezTo>
                  <a:pt x="3939461" y="1899019"/>
                  <a:pt x="3963197" y="1988675"/>
                  <a:pt x="4010670" y="2070722"/>
                </a:cubicBezTo>
                <a:cubicBezTo>
                  <a:pt x="4058142" y="2152770"/>
                  <a:pt x="4122993" y="2217453"/>
                  <a:pt x="4205221" y="2264774"/>
                </a:cubicBezTo>
                <a:cubicBezTo>
                  <a:pt x="4287450" y="2312094"/>
                  <a:pt x="4377590" y="2335754"/>
                  <a:pt x="4475640" y="2335754"/>
                </a:cubicBezTo>
                <a:cubicBezTo>
                  <a:pt x="4610174" y="2335754"/>
                  <a:pt x="4731418" y="2288942"/>
                  <a:pt x="4839371" y="2195316"/>
                </a:cubicBezTo>
                <a:cubicBezTo>
                  <a:pt x="4860770" y="2175585"/>
                  <a:pt x="4879385" y="2155823"/>
                  <a:pt x="4895214" y="2136032"/>
                </a:cubicBezTo>
                <a:cubicBezTo>
                  <a:pt x="4911043" y="2116241"/>
                  <a:pt x="4930376" y="2080581"/>
                  <a:pt x="4953213" y="2029050"/>
                </a:cubicBezTo>
                <a:lnTo>
                  <a:pt x="4820369" y="2029050"/>
                </a:lnTo>
                <a:cubicBezTo>
                  <a:pt x="4787666" y="2070322"/>
                  <a:pt x="4761378" y="2099443"/>
                  <a:pt x="4741506" y="2116414"/>
                </a:cubicBezTo>
                <a:cubicBezTo>
                  <a:pt x="4721633" y="2133384"/>
                  <a:pt x="4701209" y="2149638"/>
                  <a:pt x="4680232" y="2165174"/>
                </a:cubicBezTo>
                <a:cubicBezTo>
                  <a:pt x="4609459" y="2196350"/>
                  <a:pt x="4542629" y="2211939"/>
                  <a:pt x="4479743" y="2211939"/>
                </a:cubicBezTo>
                <a:cubicBezTo>
                  <a:pt x="4407094" y="2211939"/>
                  <a:pt x="4339097" y="2193293"/>
                  <a:pt x="4275752" y="2156001"/>
                </a:cubicBezTo>
                <a:cubicBezTo>
                  <a:pt x="4213021" y="2118799"/>
                  <a:pt x="4163636" y="2075729"/>
                  <a:pt x="4127597" y="2026793"/>
                </a:cubicBezTo>
                <a:cubicBezTo>
                  <a:pt x="4088512" y="1949564"/>
                  <a:pt x="4068970" y="1874551"/>
                  <a:pt x="4068970" y="1801755"/>
                </a:cubicBezTo>
                <a:cubicBezTo>
                  <a:pt x="4068970" y="1729566"/>
                  <a:pt x="4087454" y="1662434"/>
                  <a:pt x="4124423" y="1600359"/>
                </a:cubicBezTo>
                <a:cubicBezTo>
                  <a:pt x="4161392" y="1538285"/>
                  <a:pt x="4211292" y="1488665"/>
                  <a:pt x="4274123" y="1451499"/>
                </a:cubicBezTo>
                <a:cubicBezTo>
                  <a:pt x="4336953" y="1414334"/>
                  <a:pt x="4404100" y="1395751"/>
                  <a:pt x="4475562" y="1395751"/>
                </a:cubicBezTo>
                <a:cubicBezTo>
                  <a:pt x="4521237" y="1395751"/>
                  <a:pt x="4566441" y="1403200"/>
                  <a:pt x="4611175" y="1418099"/>
                </a:cubicBezTo>
                <a:cubicBezTo>
                  <a:pt x="4656094" y="1433369"/>
                  <a:pt x="4697314" y="1455535"/>
                  <a:pt x="4734835" y="1484599"/>
                </a:cubicBezTo>
                <a:cubicBezTo>
                  <a:pt x="4758413" y="1502278"/>
                  <a:pt x="4785606" y="1531723"/>
                  <a:pt x="4816411" y="1572936"/>
                </a:cubicBezTo>
                <a:lnTo>
                  <a:pt x="4950423" y="1572936"/>
                </a:lnTo>
                <a:cubicBezTo>
                  <a:pt x="4934931" y="1528766"/>
                  <a:pt x="4918646" y="1496196"/>
                  <a:pt x="4901568" y="1475226"/>
                </a:cubicBezTo>
                <a:cubicBezTo>
                  <a:pt x="4867271" y="1432413"/>
                  <a:pt x="4822471" y="1392423"/>
                  <a:pt x="4767167" y="1355257"/>
                </a:cubicBezTo>
                <a:cubicBezTo>
                  <a:pt x="4679502" y="1299709"/>
                  <a:pt x="4581859" y="1271935"/>
                  <a:pt x="4474239" y="1271935"/>
                </a:cubicBezTo>
                <a:close/>
                <a:moveTo>
                  <a:pt x="2374977" y="0"/>
                </a:moveTo>
                <a:lnTo>
                  <a:pt x="4470323" y="0"/>
                </a:lnTo>
                <a:lnTo>
                  <a:pt x="6845300" y="6897688"/>
                </a:lnTo>
                <a:lnTo>
                  <a:pt x="0" y="6897688"/>
                </a:lnTo>
                <a:lnTo>
                  <a:pt x="2374977" y="0"/>
                </a:lnTo>
                <a:close/>
              </a:path>
            </a:pathLst>
          </a:custGeom>
          <a:solidFill>
            <a:schemeClr val="bg1">
              <a:alpha val="65881"/>
            </a:schemeClr>
          </a:solidFill>
          <a:ln w="9525">
            <a:noFill/>
            <a:round/>
            <a:headEnd/>
            <a:tailEnd/>
          </a:ln>
        </p:spPr>
        <p:txBody>
          <a:bodyPr/>
          <a:lstStyle/>
          <a:p>
            <a:endParaRPr lang="zh-CN" altLang="en-US"/>
          </a:p>
        </p:txBody>
      </p:sp>
      <p:sp>
        <p:nvSpPr>
          <p:cNvPr id="52231" name="Freeform 123"/>
          <p:cNvSpPr>
            <a:spLocks noChangeArrowheads="1"/>
          </p:cNvSpPr>
          <p:nvPr/>
        </p:nvSpPr>
        <p:spPr bwMode="auto">
          <a:xfrm rot="-152018">
            <a:off x="9980613" y="3124200"/>
            <a:ext cx="3641725" cy="3381375"/>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
        <p:nvSpPr>
          <p:cNvPr id="52232" name="文本框 5"/>
          <p:cNvSpPr txBox="1">
            <a:spLocks noChangeArrowheads="1"/>
          </p:cNvSpPr>
          <p:nvPr/>
        </p:nvSpPr>
        <p:spPr bwMode="auto">
          <a:xfrm>
            <a:off x="4391025" y="5403850"/>
            <a:ext cx="5419725"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化妆品的选择和使用</a:t>
            </a: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250" name="组合 33"/>
          <p:cNvGrpSpPr>
            <a:grpSpLocks/>
          </p:cNvGrpSpPr>
          <p:nvPr/>
        </p:nvGrpSpPr>
        <p:grpSpPr bwMode="auto">
          <a:xfrm>
            <a:off x="179388" y="5772150"/>
            <a:ext cx="12012612" cy="995363"/>
            <a:chOff x="0" y="0"/>
            <a:chExt cx="12011908" cy="995624"/>
          </a:xfrm>
        </p:grpSpPr>
        <p:cxnSp>
          <p:nvCxnSpPr>
            <p:cNvPr id="53264"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3265"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3266"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3267"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3251"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3252" name="组合 1"/>
          <p:cNvGrpSpPr>
            <a:grpSpLocks/>
          </p:cNvGrpSpPr>
          <p:nvPr/>
        </p:nvGrpSpPr>
        <p:grpSpPr bwMode="auto">
          <a:xfrm>
            <a:off x="6272213" y="163513"/>
            <a:ext cx="5657850" cy="2025650"/>
            <a:chOff x="0" y="0"/>
            <a:chExt cx="5657712" cy="2026080"/>
          </a:xfrm>
        </p:grpSpPr>
        <p:grpSp>
          <p:nvGrpSpPr>
            <p:cNvPr id="53258" name="组合 39"/>
            <p:cNvGrpSpPr>
              <a:grpSpLocks/>
            </p:cNvGrpSpPr>
            <p:nvPr/>
          </p:nvGrpSpPr>
          <p:grpSpPr bwMode="auto">
            <a:xfrm>
              <a:off x="0" y="0"/>
              <a:ext cx="5657712" cy="995624"/>
              <a:chOff x="0" y="0"/>
              <a:chExt cx="5657712" cy="995624"/>
            </a:xfrm>
          </p:grpSpPr>
          <p:cxnSp>
            <p:nvCxnSpPr>
              <p:cNvPr id="53260"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3261"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3262"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3263"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3259"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5" name="Rectangle 2"/>
          <p:cNvSpPr txBox="1">
            <a:spLocks noChangeArrowheads="1"/>
          </p:cNvSpPr>
          <p:nvPr/>
        </p:nvSpPr>
        <p:spPr>
          <a:xfrm>
            <a:off x="987425" y="1536700"/>
            <a:ext cx="7620000"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一、化妆品的分类</a:t>
            </a:r>
            <a:r>
              <a:rPr lang="zh-CN" altLang="en-US" b="1" dirty="0" smtClean="0">
                <a:effectLst>
                  <a:outerShdw blurRad="38100" dist="38100" dir="2700000" algn="tl">
                    <a:srgbClr val="000000">
                      <a:alpha val="43137"/>
                    </a:srgbClr>
                  </a:outerShdw>
                </a:effectLst>
                <a:latin typeface="微软雅黑" pitchFamily="34" charset="-122"/>
                <a:ea typeface="微软雅黑" pitchFamily="34" charset="-122"/>
              </a:rPr>
              <a:t> </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3255" name="Rectangle 4"/>
          <p:cNvSpPr>
            <a:spLocks noChangeArrowheads="1"/>
          </p:cNvSpPr>
          <p:nvPr/>
        </p:nvSpPr>
        <p:spPr bwMode="auto">
          <a:xfrm>
            <a:off x="1106488" y="4387850"/>
            <a:ext cx="9764712" cy="461963"/>
          </a:xfrm>
          <a:prstGeom prst="rect">
            <a:avLst/>
          </a:prstGeom>
          <a:noFill/>
          <a:ln w="9525">
            <a:noFill/>
            <a:miter lim="800000"/>
            <a:headEnd/>
            <a:tailEnd/>
          </a:ln>
        </p:spPr>
        <p:txBody>
          <a:bodyPr>
            <a:spAutoFit/>
          </a:bodyPr>
          <a:lstStyle/>
          <a:p>
            <a:r>
              <a:rPr kumimoji="1" lang="zh-CN" altLang="en-US" sz="2400">
                <a:solidFill>
                  <a:schemeClr val="bg1"/>
                </a:solidFill>
                <a:latin typeface="Times New Roman" pitchFamily="18" charset="0"/>
              </a:rPr>
              <a:t>主要包括：液体类、膏霜</a:t>
            </a:r>
            <a:r>
              <a:rPr kumimoji="1" lang="en-US" altLang="zh-CN" sz="2400">
                <a:solidFill>
                  <a:schemeClr val="bg1"/>
                </a:solidFill>
                <a:latin typeface="Times New Roman" pitchFamily="18" charset="0"/>
              </a:rPr>
              <a:t>&amp;</a:t>
            </a:r>
            <a:r>
              <a:rPr kumimoji="1" lang="zh-CN" altLang="en-US" sz="2400">
                <a:solidFill>
                  <a:schemeClr val="bg1"/>
                </a:solidFill>
                <a:latin typeface="Times New Roman" pitchFamily="18" charset="0"/>
              </a:rPr>
              <a:t>乳液、粉类、凝胶类、蜡类、膜类等</a:t>
            </a:r>
          </a:p>
        </p:txBody>
      </p:sp>
      <p:sp>
        <p:nvSpPr>
          <p:cNvPr id="53256" name="TextBox 22"/>
          <p:cNvSpPr txBox="1">
            <a:spLocks noChangeArrowheads="1"/>
          </p:cNvSpPr>
          <p:nvPr/>
        </p:nvSpPr>
        <p:spPr bwMode="auto">
          <a:xfrm>
            <a:off x="858838" y="2487613"/>
            <a:ext cx="11022012" cy="830262"/>
          </a:xfrm>
          <a:prstGeom prst="rect">
            <a:avLst/>
          </a:prstGeom>
          <a:noFill/>
          <a:ln w="9525">
            <a:noFill/>
            <a:miter lim="800000"/>
            <a:headEnd/>
            <a:tailEnd/>
          </a:ln>
        </p:spPr>
        <p:txBody>
          <a:bodyPr>
            <a:spAutoFit/>
          </a:bodyPr>
          <a:lstStyle/>
          <a:p>
            <a:r>
              <a:rPr lang="zh-CN" altLang="en-US" sz="2400">
                <a:solidFill>
                  <a:schemeClr val="bg1"/>
                </a:solidFill>
              </a:rPr>
              <a:t>化妆品品种繁多，国际上尚无统一分类方法；</a:t>
            </a:r>
            <a:endParaRPr lang="en-US" altLang="zh-CN" sz="2400">
              <a:solidFill>
                <a:schemeClr val="bg1"/>
              </a:solidFill>
            </a:endParaRPr>
          </a:p>
          <a:p>
            <a:r>
              <a:rPr lang="zh-CN" altLang="en-US" sz="2400">
                <a:solidFill>
                  <a:schemeClr val="bg1"/>
                </a:solidFill>
              </a:rPr>
              <a:t>我国美容院常用化妆品主要有</a:t>
            </a:r>
            <a:r>
              <a:rPr lang="zh-CN" altLang="en-US" sz="2400" b="1">
                <a:solidFill>
                  <a:srgbClr val="FF0000"/>
                </a:solidFill>
              </a:rPr>
              <a:t>两种</a:t>
            </a:r>
            <a:r>
              <a:rPr lang="zh-CN" altLang="en-US" sz="2400">
                <a:solidFill>
                  <a:schemeClr val="bg1"/>
                </a:solidFill>
              </a:rPr>
              <a:t>分类方法：按产品的性状和按产品的用途分类</a:t>
            </a:r>
          </a:p>
        </p:txBody>
      </p:sp>
      <p:sp>
        <p:nvSpPr>
          <p:cNvPr id="53257" name="Text Box 4"/>
          <p:cNvSpPr txBox="1">
            <a:spLocks noChangeArrowheads="1"/>
          </p:cNvSpPr>
          <p:nvPr/>
        </p:nvSpPr>
        <p:spPr bwMode="auto">
          <a:xfrm>
            <a:off x="763588" y="3598863"/>
            <a:ext cx="11074400" cy="457200"/>
          </a:xfrm>
          <a:prstGeom prst="rect">
            <a:avLst/>
          </a:prstGeom>
          <a:noFill/>
          <a:ln w="9525">
            <a:noFill/>
            <a:miter lim="800000"/>
            <a:headEnd/>
            <a:tailEnd/>
          </a:ln>
        </p:spPr>
        <p:txBody>
          <a:bodyPr>
            <a:spAutoFit/>
          </a:bodyPr>
          <a:lstStyle/>
          <a:p>
            <a:pPr>
              <a:spcBef>
                <a:spcPct val="50000"/>
              </a:spcBef>
            </a:pPr>
            <a:r>
              <a:rPr kumimoji="1" lang="zh-CN" altLang="en-US" sz="2400" b="1" i="1">
                <a:solidFill>
                  <a:schemeClr val="bg1"/>
                </a:solidFill>
                <a:latin typeface="宋体" pitchFamily="2" charset="-122"/>
              </a:rPr>
              <a:t>（一） 按产品</a:t>
            </a:r>
            <a:r>
              <a:rPr kumimoji="1" lang="zh-CN" altLang="en-US" sz="2400" b="1" i="1">
                <a:solidFill>
                  <a:srgbClr val="FF0000"/>
                </a:solidFill>
                <a:latin typeface="宋体" pitchFamily="2" charset="-122"/>
              </a:rPr>
              <a:t>性状</a:t>
            </a:r>
            <a:r>
              <a:rPr kumimoji="1" lang="zh-CN" altLang="en-US" sz="2400" b="1" i="1">
                <a:solidFill>
                  <a:schemeClr val="bg1"/>
                </a:solidFill>
                <a:latin typeface="宋体" pitchFamily="2" charset="-122"/>
              </a:rPr>
              <a:t>分类</a:t>
            </a:r>
            <a:r>
              <a:rPr kumimoji="1" lang="zh-CN" altLang="en-US" sz="2000">
                <a:solidFill>
                  <a:schemeClr val="bg1"/>
                </a:solidFill>
                <a:latin typeface="Times New Roman" pitchFamily="18" charset="0"/>
              </a:rPr>
              <a:t> </a:t>
            </a:r>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274" name="组合 33"/>
          <p:cNvGrpSpPr>
            <a:grpSpLocks/>
          </p:cNvGrpSpPr>
          <p:nvPr/>
        </p:nvGrpSpPr>
        <p:grpSpPr bwMode="auto">
          <a:xfrm>
            <a:off x="179388" y="5772150"/>
            <a:ext cx="12012612" cy="995363"/>
            <a:chOff x="0" y="0"/>
            <a:chExt cx="12011908" cy="995624"/>
          </a:xfrm>
        </p:grpSpPr>
        <p:cxnSp>
          <p:nvCxnSpPr>
            <p:cNvPr id="5429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429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429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429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4275"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4276" name="组合 1"/>
          <p:cNvGrpSpPr>
            <a:grpSpLocks/>
          </p:cNvGrpSpPr>
          <p:nvPr/>
        </p:nvGrpSpPr>
        <p:grpSpPr bwMode="auto">
          <a:xfrm>
            <a:off x="6272213" y="163513"/>
            <a:ext cx="5657850" cy="2025650"/>
            <a:chOff x="0" y="0"/>
            <a:chExt cx="5657712" cy="2026080"/>
          </a:xfrm>
        </p:grpSpPr>
        <p:grpSp>
          <p:nvGrpSpPr>
            <p:cNvPr id="54284" name="组合 39"/>
            <p:cNvGrpSpPr>
              <a:grpSpLocks/>
            </p:cNvGrpSpPr>
            <p:nvPr/>
          </p:nvGrpSpPr>
          <p:grpSpPr bwMode="auto">
            <a:xfrm>
              <a:off x="0" y="0"/>
              <a:ext cx="5657712" cy="995624"/>
              <a:chOff x="0" y="0"/>
              <a:chExt cx="5657712" cy="995624"/>
            </a:xfrm>
          </p:grpSpPr>
          <p:cxnSp>
            <p:nvCxnSpPr>
              <p:cNvPr id="5428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428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428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428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428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4278" name="Text Box 2"/>
          <p:cNvSpPr txBox="1">
            <a:spLocks noChangeArrowheads="1"/>
          </p:cNvSpPr>
          <p:nvPr/>
        </p:nvSpPr>
        <p:spPr bwMode="auto">
          <a:xfrm>
            <a:off x="1625600" y="184943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1</a:t>
            </a:r>
            <a:r>
              <a:rPr kumimoji="1" lang="zh-CN" altLang="en-US" sz="2400" b="1" u="sng">
                <a:solidFill>
                  <a:schemeClr val="bg1"/>
                </a:solidFill>
                <a:latin typeface="宋体" pitchFamily="2" charset="-122"/>
              </a:rPr>
              <a:t>．液体类</a:t>
            </a:r>
            <a:r>
              <a:rPr kumimoji="1" lang="zh-CN" altLang="en-US" sz="2400">
                <a:solidFill>
                  <a:schemeClr val="bg1"/>
                </a:solidFill>
                <a:latin typeface="Times New Roman" pitchFamily="18" charset="0"/>
              </a:rPr>
              <a:t> </a:t>
            </a:r>
          </a:p>
        </p:txBody>
      </p:sp>
      <p:sp>
        <p:nvSpPr>
          <p:cNvPr id="54279" name="Text Box 3"/>
          <p:cNvSpPr txBox="1">
            <a:spLocks noChangeArrowheads="1"/>
          </p:cNvSpPr>
          <p:nvPr/>
        </p:nvSpPr>
        <p:spPr bwMode="auto">
          <a:xfrm>
            <a:off x="1660525" y="2527300"/>
            <a:ext cx="7518400" cy="460375"/>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为透明液体状，包括化妆水、香水、保湿露等</a:t>
            </a:r>
          </a:p>
        </p:txBody>
      </p:sp>
      <p:pic>
        <p:nvPicPr>
          <p:cNvPr id="54280" name="Picture 6" descr="http://d04.res.meilishuo.net/pic/_o/ef/74/4547762b57e860e256373a940798_750_750.c1.jpg"/>
          <p:cNvPicPr>
            <a:picLocks noChangeAspect="1" noChangeArrowheads="1"/>
          </p:cNvPicPr>
          <p:nvPr/>
        </p:nvPicPr>
        <p:blipFill>
          <a:blip r:embed="rId2"/>
          <a:srcRect/>
          <a:stretch>
            <a:fillRect/>
          </a:stretch>
        </p:blipFill>
        <p:spPr bwMode="auto">
          <a:xfrm>
            <a:off x="1544638" y="3273425"/>
            <a:ext cx="2378075" cy="2378075"/>
          </a:xfrm>
          <a:prstGeom prst="rect">
            <a:avLst/>
          </a:prstGeom>
          <a:noFill/>
          <a:ln w="9525">
            <a:noFill/>
            <a:miter lim="800000"/>
            <a:headEnd/>
            <a:tailEnd/>
          </a:ln>
        </p:spPr>
      </p:pic>
      <p:pic>
        <p:nvPicPr>
          <p:cNvPr id="54281" name="Picture 10" descr="http://y2.ifengimg.com/a/2015_06/767ee16642d1299.jpg"/>
          <p:cNvPicPr>
            <a:picLocks noChangeAspect="1" noChangeArrowheads="1"/>
          </p:cNvPicPr>
          <p:nvPr/>
        </p:nvPicPr>
        <p:blipFill>
          <a:blip r:embed="rId3"/>
          <a:srcRect t="17349" b="12914"/>
          <a:stretch>
            <a:fillRect/>
          </a:stretch>
        </p:blipFill>
        <p:spPr bwMode="auto">
          <a:xfrm>
            <a:off x="4718050" y="3263900"/>
            <a:ext cx="2316163" cy="2424113"/>
          </a:xfrm>
          <a:prstGeom prst="rect">
            <a:avLst/>
          </a:prstGeom>
          <a:noFill/>
          <a:ln w="9525">
            <a:noFill/>
            <a:miter lim="800000"/>
            <a:headEnd/>
            <a:tailEnd/>
          </a:ln>
        </p:spPr>
      </p:pic>
      <p:pic>
        <p:nvPicPr>
          <p:cNvPr id="54282" name="Picture 17" descr="http://ec4.images-amazon.com/images/I/519CQPPW2oL._SL1000_.jpg"/>
          <p:cNvPicPr>
            <a:picLocks noChangeAspect="1" noChangeArrowheads="1"/>
          </p:cNvPicPr>
          <p:nvPr/>
        </p:nvPicPr>
        <p:blipFill>
          <a:blip r:embed="rId4"/>
          <a:srcRect l="11195" t="6239" r="12964" b="2240"/>
          <a:stretch>
            <a:fillRect/>
          </a:stretch>
        </p:blipFill>
        <p:spPr bwMode="auto">
          <a:xfrm>
            <a:off x="7845425" y="3209925"/>
            <a:ext cx="2166938" cy="2495550"/>
          </a:xfrm>
          <a:prstGeom prst="rect">
            <a:avLst/>
          </a:prstGeom>
          <a:noFill/>
          <a:ln w="9525">
            <a:noFill/>
            <a:miter lim="800000"/>
            <a:headEnd/>
            <a:tailEnd/>
          </a:ln>
        </p:spPr>
      </p:pic>
      <p:sp>
        <p:nvSpPr>
          <p:cNvPr id="52235" name="Text Box 4"/>
          <p:cNvSpPr txBox="1">
            <a:spLocks noChangeArrowheads="1"/>
          </p:cNvSpPr>
          <p:nvPr/>
        </p:nvSpPr>
        <p:spPr bwMode="auto">
          <a:xfrm>
            <a:off x="754063" y="1322388"/>
            <a:ext cx="11074400" cy="457200"/>
          </a:xfrm>
          <a:prstGeom prst="rect">
            <a:avLst/>
          </a:prstGeom>
          <a:noFill/>
          <a:ln>
            <a:noFill/>
          </a:ln>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spcBef>
                <a:spcPct val="50000"/>
              </a:spcBef>
              <a:defRPr/>
            </a:pPr>
            <a:r>
              <a:rPr kumimoji="1" lang="zh-CN" altLang="en-US" sz="2400" b="1" i="1" dirty="0" smtClean="0">
                <a:solidFill>
                  <a:schemeClr val="bg1"/>
                </a:solidFill>
                <a:latin typeface="宋体" pitchFamily="2" charset="-122"/>
              </a:rPr>
              <a:t>（一） 按产品</a:t>
            </a:r>
            <a:r>
              <a:rPr kumimoji="1" lang="zh-CN" altLang="en-US" sz="2400" b="1" i="1" dirty="0" smtClean="0">
                <a:solidFill>
                  <a:srgbClr val="FF0000"/>
                </a:solidFill>
                <a:effectLst>
                  <a:outerShdw blurRad="38100" dist="38100" dir="2700000" algn="tl">
                    <a:srgbClr val="000000">
                      <a:alpha val="43137"/>
                    </a:srgbClr>
                  </a:outerShdw>
                </a:effectLst>
                <a:latin typeface="宋体" pitchFamily="2" charset="-122"/>
              </a:rPr>
              <a:t>性状</a:t>
            </a:r>
            <a:r>
              <a:rPr kumimoji="1" lang="zh-CN" altLang="en-US" sz="2400" b="1" i="1" dirty="0" smtClean="0">
                <a:solidFill>
                  <a:schemeClr val="bg1"/>
                </a:solidFill>
                <a:latin typeface="宋体" pitchFamily="2" charset="-122"/>
              </a:rPr>
              <a:t>分类</a:t>
            </a:r>
            <a:r>
              <a:rPr kumimoji="1" lang="zh-CN" altLang="en-US" sz="2000" dirty="0" smtClean="0">
                <a:solidFill>
                  <a:schemeClr val="bg1"/>
                </a:solidFill>
                <a:latin typeface="Times New Roman" pitchFamily="18" charset="0"/>
              </a:rPr>
              <a:t> </a:t>
            </a: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298" name="组合 33"/>
          <p:cNvGrpSpPr>
            <a:grpSpLocks/>
          </p:cNvGrpSpPr>
          <p:nvPr/>
        </p:nvGrpSpPr>
        <p:grpSpPr bwMode="auto">
          <a:xfrm>
            <a:off x="179388" y="5772150"/>
            <a:ext cx="12012612" cy="995363"/>
            <a:chOff x="0" y="0"/>
            <a:chExt cx="12011908" cy="995624"/>
          </a:xfrm>
        </p:grpSpPr>
        <p:cxnSp>
          <p:nvCxnSpPr>
            <p:cNvPr id="55318"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5319"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5320"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5321"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5299"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5300" name="组合 1"/>
          <p:cNvGrpSpPr>
            <a:grpSpLocks/>
          </p:cNvGrpSpPr>
          <p:nvPr/>
        </p:nvGrpSpPr>
        <p:grpSpPr bwMode="auto">
          <a:xfrm>
            <a:off x="6272213" y="163513"/>
            <a:ext cx="5657850" cy="2025650"/>
            <a:chOff x="0" y="0"/>
            <a:chExt cx="5657712" cy="2026080"/>
          </a:xfrm>
        </p:grpSpPr>
        <p:grpSp>
          <p:nvGrpSpPr>
            <p:cNvPr id="55312" name="组合 39"/>
            <p:cNvGrpSpPr>
              <a:grpSpLocks/>
            </p:cNvGrpSpPr>
            <p:nvPr/>
          </p:nvGrpSpPr>
          <p:grpSpPr bwMode="auto">
            <a:xfrm>
              <a:off x="0" y="0"/>
              <a:ext cx="5657712" cy="995624"/>
              <a:chOff x="0" y="0"/>
              <a:chExt cx="5657712" cy="995624"/>
            </a:xfrm>
          </p:grpSpPr>
          <p:cxnSp>
            <p:nvCxnSpPr>
              <p:cNvPr id="55314"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5315"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5316"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5317"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5313"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836613" y="479425"/>
            <a:ext cx="7018337"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5302" name="Text Box 2"/>
          <p:cNvSpPr txBox="1">
            <a:spLocks noChangeArrowheads="1"/>
          </p:cNvSpPr>
          <p:nvPr/>
        </p:nvSpPr>
        <p:spPr bwMode="auto">
          <a:xfrm>
            <a:off x="1625600" y="1401763"/>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2</a:t>
            </a:r>
            <a:r>
              <a:rPr kumimoji="1" lang="zh-CN" altLang="en-US" sz="2400" b="1" u="sng">
                <a:solidFill>
                  <a:schemeClr val="bg1"/>
                </a:solidFill>
                <a:latin typeface="宋体" pitchFamily="2" charset="-122"/>
              </a:rPr>
              <a:t>．膏霜、乳液类</a:t>
            </a:r>
            <a:r>
              <a:rPr kumimoji="1" lang="zh-CN" altLang="en-US" sz="2400">
                <a:solidFill>
                  <a:schemeClr val="bg1"/>
                </a:solidFill>
                <a:latin typeface="Times New Roman" pitchFamily="18" charset="0"/>
              </a:rPr>
              <a:t> </a:t>
            </a:r>
          </a:p>
        </p:txBody>
      </p:sp>
      <p:sp>
        <p:nvSpPr>
          <p:cNvPr id="17" name="Text Box 3"/>
          <p:cNvSpPr txBox="1">
            <a:spLocks noChangeArrowheads="1"/>
          </p:cNvSpPr>
          <p:nvPr/>
        </p:nvSpPr>
        <p:spPr bwMode="auto">
          <a:xfrm>
            <a:off x="1725613" y="1990725"/>
            <a:ext cx="8332787" cy="1089025"/>
          </a:xfrm>
          <a:prstGeom prst="rect">
            <a:avLst/>
          </a:prstGeom>
          <a:solidFill>
            <a:srgbClr val="1A304D">
              <a:alpha val="50196"/>
            </a:srgbClr>
          </a:solidFill>
          <a:ln w="9525">
            <a:noFill/>
            <a:miter lim="800000"/>
            <a:headEnd/>
            <a:tailEnd/>
          </a:ln>
        </p:spPr>
        <p:txBody>
          <a:bodyPr>
            <a:spAutoFit/>
          </a:bodyPr>
          <a:lstStyle/>
          <a:p>
            <a:pPr>
              <a:lnSpc>
                <a:spcPct val="120000"/>
              </a:lnSpc>
              <a:spcBef>
                <a:spcPct val="50000"/>
              </a:spcBef>
              <a:buFont typeface="Arial" charset="0"/>
              <a:buNone/>
              <a:defRPr/>
            </a:pPr>
            <a:r>
              <a:rPr kumimoji="1" lang="zh-CN" altLang="en-US" sz="2000" dirty="0">
                <a:solidFill>
                  <a:schemeClr val="bg1"/>
                </a:solidFill>
                <a:latin typeface="微软雅黑" pitchFamily="34" charset="-122"/>
                <a:ea typeface="微软雅黑" pitchFamily="34" charset="-122"/>
              </a:rPr>
              <a:t>主要由油、脂、蜡、水和乳化剂组成的一种乳化体，</a:t>
            </a:r>
            <a:endParaRPr kumimoji="1" lang="en-US" altLang="zh-CN" sz="2000" dirty="0">
              <a:solidFill>
                <a:schemeClr val="bg1"/>
              </a:solidFill>
              <a:latin typeface="微软雅黑" pitchFamily="34" charset="-122"/>
              <a:ea typeface="微软雅黑" pitchFamily="34" charset="-122"/>
            </a:endParaRPr>
          </a:p>
          <a:p>
            <a:pPr>
              <a:lnSpc>
                <a:spcPct val="120000"/>
              </a:lnSpc>
              <a:spcBef>
                <a:spcPct val="50000"/>
              </a:spcBef>
              <a:buFont typeface="Arial" charset="0"/>
              <a:buNone/>
              <a:defRPr/>
            </a:pPr>
            <a:r>
              <a:rPr kumimoji="1" lang="zh-CN" altLang="en-US" sz="2000" dirty="0">
                <a:solidFill>
                  <a:schemeClr val="bg1"/>
                </a:solidFill>
                <a:latin typeface="微软雅黑" pitchFamily="34" charset="-122"/>
                <a:ea typeface="微软雅黑" pitchFamily="34" charset="-122"/>
              </a:rPr>
              <a:t>按乳化性质可分为：</a:t>
            </a:r>
            <a:r>
              <a:rPr kumimoji="1" lang="zh-CN" altLang="en-US" sz="2400"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 </a:t>
            </a:r>
            <a:r>
              <a:rPr kumimoji="1" lang="en-US" altLang="zh-CN" sz="24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W/O </a:t>
            </a:r>
            <a:r>
              <a:rPr kumimoji="1" lang="zh-CN" altLang="en-US" sz="24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油包水 </a:t>
            </a:r>
            <a:r>
              <a:rPr kumimoji="1" lang="zh-CN" altLang="en-US" sz="2000" dirty="0">
                <a:solidFill>
                  <a:schemeClr val="bg1"/>
                </a:solidFill>
                <a:latin typeface="微软雅黑" pitchFamily="34" charset="-122"/>
                <a:ea typeface="微软雅黑" pitchFamily="34" charset="-122"/>
              </a:rPr>
              <a:t>和 </a:t>
            </a:r>
            <a:r>
              <a:rPr kumimoji="1" lang="en-US" altLang="zh-CN" sz="24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O/W  </a:t>
            </a:r>
            <a:r>
              <a:rPr kumimoji="1" lang="zh-CN" altLang="en-US" sz="24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水包油</a:t>
            </a:r>
            <a:r>
              <a:rPr kumimoji="1" lang="zh-CN" altLang="en-US" sz="2400" dirty="0">
                <a:solidFill>
                  <a:schemeClr val="bg1"/>
                </a:solidFill>
                <a:latin typeface="微软雅黑" pitchFamily="34" charset="-122"/>
                <a:ea typeface="微软雅黑" pitchFamily="34" charset="-122"/>
              </a:rPr>
              <a:t> </a:t>
            </a:r>
            <a:r>
              <a:rPr kumimoji="1" lang="zh-CN" altLang="en-US" sz="2000" dirty="0">
                <a:solidFill>
                  <a:schemeClr val="bg1"/>
                </a:solidFill>
                <a:latin typeface="微软雅黑" pitchFamily="34" charset="-122"/>
                <a:ea typeface="微软雅黑" pitchFamily="34" charset="-122"/>
              </a:rPr>
              <a:t>两种</a:t>
            </a:r>
            <a:endParaRPr kumimoji="1" lang="en-US" altLang="zh-CN" sz="2000" dirty="0">
              <a:solidFill>
                <a:schemeClr val="bg1"/>
              </a:solidFill>
              <a:latin typeface="微软雅黑" pitchFamily="34" charset="-122"/>
              <a:ea typeface="微软雅黑" pitchFamily="34" charset="-122"/>
            </a:endParaRPr>
          </a:p>
        </p:txBody>
      </p:sp>
      <p:sp>
        <p:nvSpPr>
          <p:cNvPr id="18" name="椭圆 17"/>
          <p:cNvSpPr/>
          <p:nvPr/>
        </p:nvSpPr>
        <p:spPr>
          <a:xfrm>
            <a:off x="2166938" y="4873625"/>
            <a:ext cx="1427162" cy="10604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19" name="椭圆 18"/>
          <p:cNvSpPr/>
          <p:nvPr/>
        </p:nvSpPr>
        <p:spPr>
          <a:xfrm>
            <a:off x="2743200" y="5321300"/>
            <a:ext cx="603250" cy="49371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0" name="椭圆 19"/>
          <p:cNvSpPr/>
          <p:nvPr/>
        </p:nvSpPr>
        <p:spPr>
          <a:xfrm>
            <a:off x="2209800" y="3408363"/>
            <a:ext cx="1427163" cy="106045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1" name="椭圆 20"/>
          <p:cNvSpPr/>
          <p:nvPr/>
        </p:nvSpPr>
        <p:spPr>
          <a:xfrm>
            <a:off x="2795588" y="3829050"/>
            <a:ext cx="603250" cy="49371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2" name="TextBox 21"/>
          <p:cNvSpPr txBox="1"/>
          <p:nvPr/>
        </p:nvSpPr>
        <p:spPr>
          <a:xfrm>
            <a:off x="4635500" y="4873625"/>
            <a:ext cx="6356350" cy="923925"/>
          </a:xfrm>
          <a:prstGeom prst="rect">
            <a:avLst/>
          </a:prstGeom>
          <a:noFill/>
          <a:ln>
            <a:solidFill>
              <a:schemeClr val="accent2">
                <a:lumMod val="60000"/>
                <a:lumOff val="40000"/>
              </a:schemeClr>
            </a:solidFill>
          </a:ln>
        </p:spPr>
        <p:txBody>
          <a:bodyPr>
            <a:spAutoFit/>
          </a:bodyPr>
          <a:lstStyle/>
          <a:p>
            <a:pPr>
              <a:buFont typeface="Arial" charset="0"/>
              <a:buNone/>
              <a:defRPr/>
            </a:pPr>
            <a:r>
              <a:rPr kumimoji="1" lang="en-US" altLang="zh-CN"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O/W  </a:t>
            </a:r>
            <a:r>
              <a:rPr kumimoji="1" lang="zh-CN" altLang="en-US"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水包油</a:t>
            </a:r>
            <a:r>
              <a:rPr lang="zh-CN" altLang="en-US" dirty="0">
                <a:solidFill>
                  <a:schemeClr val="bg1"/>
                </a:solidFill>
                <a:latin typeface="微软雅黑" pitchFamily="34" charset="-122"/>
                <a:ea typeface="微软雅黑" pitchFamily="34" charset="-122"/>
              </a:rPr>
              <a:t>型乳化体是油分散成微小的油珠被水所包围着；一般来说，</a:t>
            </a:r>
            <a:r>
              <a:rPr kumimoji="1" lang="en-US" altLang="zh-CN"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O/W</a:t>
            </a:r>
            <a:r>
              <a:rPr kumimoji="1"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型膏霜所含水分多，黏性较小，渗透能力强但挥发性也强。</a:t>
            </a:r>
            <a:endParaRPr lang="zh-CN" altLang="en-US" dirty="0">
              <a:solidFill>
                <a:schemeClr val="bg1"/>
              </a:solidFill>
              <a:latin typeface="微软雅黑" pitchFamily="34" charset="-122"/>
              <a:ea typeface="微软雅黑" pitchFamily="34" charset="-122"/>
            </a:endParaRPr>
          </a:p>
        </p:txBody>
      </p:sp>
      <p:sp>
        <p:nvSpPr>
          <p:cNvPr id="23" name="TextBox 22"/>
          <p:cNvSpPr txBox="1"/>
          <p:nvPr/>
        </p:nvSpPr>
        <p:spPr>
          <a:xfrm>
            <a:off x="4641850" y="3581400"/>
            <a:ext cx="6330950" cy="646113"/>
          </a:xfrm>
          <a:prstGeom prst="rect">
            <a:avLst/>
          </a:prstGeom>
          <a:noFill/>
          <a:ln>
            <a:solidFill>
              <a:schemeClr val="accent2">
                <a:lumMod val="60000"/>
                <a:lumOff val="40000"/>
              </a:schemeClr>
            </a:solidFill>
          </a:ln>
        </p:spPr>
        <p:txBody>
          <a:bodyPr>
            <a:spAutoFit/>
          </a:bodyPr>
          <a:lstStyle/>
          <a:p>
            <a:pPr>
              <a:buFont typeface="Arial" charset="0"/>
              <a:buNone/>
              <a:defRPr/>
            </a:pPr>
            <a:r>
              <a:rPr kumimoji="1" lang="en-US" altLang="zh-CN"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W/O  </a:t>
            </a:r>
            <a:r>
              <a:rPr kumimoji="1" lang="zh-CN" altLang="en-US"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油包水</a:t>
            </a:r>
            <a:r>
              <a:rPr lang="zh-CN" altLang="en-US" dirty="0">
                <a:solidFill>
                  <a:schemeClr val="bg1"/>
                </a:solidFill>
                <a:latin typeface="微软雅黑" pitchFamily="34" charset="-122"/>
                <a:ea typeface="微软雅黑" pitchFamily="34" charset="-122"/>
              </a:rPr>
              <a:t>型乳化体是水分散成微小的水珠被油所包围着；一般来说，</a:t>
            </a:r>
            <a:r>
              <a:rPr kumimoji="1" lang="en-US" altLang="zh-CN"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 W/O</a:t>
            </a:r>
            <a:r>
              <a:rPr kumimoji="1"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型膏霜较为油腻，黏性较大，保湿性强。</a:t>
            </a:r>
            <a:endParaRPr lang="zh-CN" altLang="en-US" dirty="0">
              <a:solidFill>
                <a:schemeClr val="bg1"/>
              </a:solidFill>
              <a:latin typeface="微软雅黑" pitchFamily="34" charset="-122"/>
              <a:ea typeface="微软雅黑" pitchFamily="34" charset="-122"/>
            </a:endParaRPr>
          </a:p>
        </p:txBody>
      </p:sp>
      <p:sp>
        <p:nvSpPr>
          <p:cNvPr id="37" name="右箭头 36"/>
          <p:cNvSpPr/>
          <p:nvPr/>
        </p:nvSpPr>
        <p:spPr>
          <a:xfrm>
            <a:off x="3813175" y="3913188"/>
            <a:ext cx="795338" cy="46037"/>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38" name="右箭头 37"/>
          <p:cNvSpPr/>
          <p:nvPr/>
        </p:nvSpPr>
        <p:spPr>
          <a:xfrm>
            <a:off x="3800475" y="5310188"/>
            <a:ext cx="795338" cy="44450"/>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4"/>
          <p:cNvPicPr>
            <a:picLocks noChangeAspect="1" noChangeArrowheads="1"/>
          </p:cNvPicPr>
          <p:nvPr/>
        </p:nvPicPr>
        <p:blipFill>
          <a:blip r:embed="rId2"/>
          <a:srcRect/>
          <a:stretch>
            <a:fillRect/>
          </a:stretch>
        </p:blipFill>
        <p:spPr bwMode="auto">
          <a:xfrm>
            <a:off x="8210550" y="841375"/>
            <a:ext cx="3086100" cy="1427163"/>
          </a:xfrm>
          <a:prstGeom prst="rect">
            <a:avLst/>
          </a:prstGeom>
          <a:noFill/>
          <a:ln w="9525">
            <a:noFill/>
            <a:miter lim="800000"/>
            <a:headEnd/>
            <a:tailEnd/>
          </a:ln>
        </p:spPr>
      </p:pic>
      <p:grpSp>
        <p:nvGrpSpPr>
          <p:cNvPr id="56323" name="组合 33"/>
          <p:cNvGrpSpPr>
            <a:grpSpLocks/>
          </p:cNvGrpSpPr>
          <p:nvPr/>
        </p:nvGrpSpPr>
        <p:grpSpPr bwMode="auto">
          <a:xfrm>
            <a:off x="179388" y="5772150"/>
            <a:ext cx="12012612" cy="995363"/>
            <a:chOff x="0" y="0"/>
            <a:chExt cx="12011908" cy="995624"/>
          </a:xfrm>
        </p:grpSpPr>
        <p:cxnSp>
          <p:nvCxnSpPr>
            <p:cNvPr id="56342"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6343"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6344"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6345"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6324"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6325" name="组合 1"/>
          <p:cNvGrpSpPr>
            <a:grpSpLocks/>
          </p:cNvGrpSpPr>
          <p:nvPr/>
        </p:nvGrpSpPr>
        <p:grpSpPr bwMode="auto">
          <a:xfrm>
            <a:off x="6272213" y="163513"/>
            <a:ext cx="5657850" cy="2025650"/>
            <a:chOff x="0" y="0"/>
            <a:chExt cx="5657712" cy="2026080"/>
          </a:xfrm>
        </p:grpSpPr>
        <p:grpSp>
          <p:nvGrpSpPr>
            <p:cNvPr id="56336" name="组合 39"/>
            <p:cNvGrpSpPr>
              <a:grpSpLocks/>
            </p:cNvGrpSpPr>
            <p:nvPr/>
          </p:nvGrpSpPr>
          <p:grpSpPr bwMode="auto">
            <a:xfrm>
              <a:off x="0" y="0"/>
              <a:ext cx="5657712" cy="995624"/>
              <a:chOff x="0" y="0"/>
              <a:chExt cx="5657712" cy="995624"/>
            </a:xfrm>
          </p:grpSpPr>
          <p:cxnSp>
            <p:nvCxnSpPr>
              <p:cNvPr id="5633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633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634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634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633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342900" y="469900"/>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6327" name="Text Box 2"/>
          <p:cNvSpPr txBox="1">
            <a:spLocks noChangeArrowheads="1"/>
          </p:cNvSpPr>
          <p:nvPr/>
        </p:nvSpPr>
        <p:spPr bwMode="auto">
          <a:xfrm>
            <a:off x="1625600" y="1401763"/>
            <a:ext cx="4470400" cy="523875"/>
          </a:xfrm>
          <a:prstGeom prst="rect">
            <a:avLst/>
          </a:prstGeom>
          <a:noFill/>
          <a:ln w="9525">
            <a:noFill/>
            <a:miter lim="800000"/>
            <a:headEnd/>
            <a:tailEnd/>
          </a:ln>
        </p:spPr>
        <p:txBody>
          <a:bodyPr>
            <a:spAutoFit/>
          </a:bodyPr>
          <a:lstStyle/>
          <a:p>
            <a:pPr>
              <a:spcBef>
                <a:spcPct val="50000"/>
              </a:spcBef>
            </a:pPr>
            <a:r>
              <a:rPr kumimoji="1" lang="en-US" altLang="zh-CN" sz="2800" b="1" u="sng">
                <a:solidFill>
                  <a:schemeClr val="bg1"/>
                </a:solidFill>
                <a:latin typeface="Times New Roman" pitchFamily="18" charset="0"/>
              </a:rPr>
              <a:t>3</a:t>
            </a:r>
            <a:r>
              <a:rPr kumimoji="1" lang="zh-CN" altLang="en-US" sz="2800" b="1" u="sng">
                <a:solidFill>
                  <a:schemeClr val="bg1"/>
                </a:solidFill>
                <a:latin typeface="宋体" pitchFamily="2" charset="-122"/>
              </a:rPr>
              <a:t>．粉类</a:t>
            </a:r>
            <a:r>
              <a:rPr kumimoji="1" lang="zh-CN" altLang="en-US" sz="2800">
                <a:solidFill>
                  <a:schemeClr val="bg1"/>
                </a:solidFill>
                <a:latin typeface="Times New Roman" pitchFamily="18" charset="0"/>
              </a:rPr>
              <a:t> </a:t>
            </a:r>
          </a:p>
        </p:txBody>
      </p:sp>
      <p:sp>
        <p:nvSpPr>
          <p:cNvPr id="56328" name="Text Box 3"/>
          <p:cNvSpPr txBox="1">
            <a:spLocks noChangeArrowheads="1"/>
          </p:cNvSpPr>
          <p:nvPr/>
        </p:nvSpPr>
        <p:spPr bwMode="auto">
          <a:xfrm>
            <a:off x="1744663" y="2219325"/>
            <a:ext cx="7518400" cy="830263"/>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为粒度很细的固体粉末状，也可将粉末压缩后形成块状的，包括：蜜粉、粉饼、腮红、眼影等</a:t>
            </a:r>
          </a:p>
        </p:txBody>
      </p:sp>
      <p:sp>
        <p:nvSpPr>
          <p:cNvPr id="56329" name="AutoShape 17"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6330" name="AutoShape 19"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6331" name="AutoShape 21"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6332" name="AutoShape 23"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6333" name="Text Box 2"/>
          <p:cNvSpPr txBox="1">
            <a:spLocks noChangeArrowheads="1"/>
          </p:cNvSpPr>
          <p:nvPr/>
        </p:nvSpPr>
        <p:spPr bwMode="auto">
          <a:xfrm>
            <a:off x="1677988" y="3282950"/>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4</a:t>
            </a:r>
            <a:r>
              <a:rPr kumimoji="1" lang="zh-CN" altLang="en-US" sz="2400" b="1" u="sng">
                <a:solidFill>
                  <a:schemeClr val="bg1"/>
                </a:solidFill>
                <a:latin typeface="宋体" pitchFamily="2" charset="-122"/>
              </a:rPr>
              <a:t>．凝胶类</a:t>
            </a:r>
            <a:r>
              <a:rPr kumimoji="1" lang="zh-CN" altLang="en-US" sz="2400">
                <a:solidFill>
                  <a:schemeClr val="bg1"/>
                </a:solidFill>
                <a:latin typeface="Times New Roman" pitchFamily="18" charset="0"/>
              </a:rPr>
              <a:t> </a:t>
            </a:r>
          </a:p>
        </p:txBody>
      </p:sp>
      <p:sp>
        <p:nvSpPr>
          <p:cNvPr id="56334" name="Text Box 3"/>
          <p:cNvSpPr txBox="1">
            <a:spLocks noChangeArrowheads="1"/>
          </p:cNvSpPr>
          <p:nvPr/>
        </p:nvSpPr>
        <p:spPr bwMode="auto">
          <a:xfrm>
            <a:off x="1797050" y="3806825"/>
            <a:ext cx="8142288" cy="830263"/>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由大分子溶液在一定条件下黏度增大形成的透明“冻”状半固体化妆品，包括：眼部凝胶、凝胶面膜等</a:t>
            </a:r>
          </a:p>
        </p:txBody>
      </p:sp>
      <p:pic>
        <p:nvPicPr>
          <p:cNvPr id="56335" name="Picture 26" descr="http://img.aiwanmei.net/upfile/team/2014/0117/635255717978238750.jpg"/>
          <p:cNvPicPr>
            <a:picLocks noChangeAspect="1" noChangeArrowheads="1"/>
          </p:cNvPicPr>
          <p:nvPr/>
        </p:nvPicPr>
        <p:blipFill>
          <a:blip r:embed="rId3"/>
          <a:srcRect/>
          <a:stretch>
            <a:fillRect/>
          </a:stretch>
        </p:blipFill>
        <p:spPr bwMode="auto">
          <a:xfrm>
            <a:off x="8558213" y="4359275"/>
            <a:ext cx="3021012" cy="1922463"/>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346" name="组合 33"/>
          <p:cNvGrpSpPr>
            <a:grpSpLocks/>
          </p:cNvGrpSpPr>
          <p:nvPr/>
        </p:nvGrpSpPr>
        <p:grpSpPr bwMode="auto">
          <a:xfrm>
            <a:off x="179388" y="5772150"/>
            <a:ext cx="12012612" cy="995363"/>
            <a:chOff x="0" y="0"/>
            <a:chExt cx="12011908" cy="995624"/>
          </a:xfrm>
        </p:grpSpPr>
        <p:cxnSp>
          <p:nvCxnSpPr>
            <p:cNvPr id="57366"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7367"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7368"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7369"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734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7348" name="组合 1"/>
          <p:cNvGrpSpPr>
            <a:grpSpLocks/>
          </p:cNvGrpSpPr>
          <p:nvPr/>
        </p:nvGrpSpPr>
        <p:grpSpPr bwMode="auto">
          <a:xfrm>
            <a:off x="6272213" y="163513"/>
            <a:ext cx="5657850" cy="2025650"/>
            <a:chOff x="0" y="0"/>
            <a:chExt cx="5657712" cy="2026080"/>
          </a:xfrm>
        </p:grpSpPr>
        <p:grpSp>
          <p:nvGrpSpPr>
            <p:cNvPr id="57360" name="组合 39"/>
            <p:cNvGrpSpPr>
              <a:grpSpLocks/>
            </p:cNvGrpSpPr>
            <p:nvPr/>
          </p:nvGrpSpPr>
          <p:grpSpPr bwMode="auto">
            <a:xfrm>
              <a:off x="0" y="0"/>
              <a:ext cx="5657712" cy="995624"/>
              <a:chOff x="0" y="0"/>
              <a:chExt cx="5657712" cy="995624"/>
            </a:xfrm>
          </p:grpSpPr>
          <p:cxnSp>
            <p:nvCxnSpPr>
              <p:cNvPr id="5736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736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736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736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736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342900" y="469900"/>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57350" name="Text Box 2"/>
          <p:cNvSpPr txBox="1">
            <a:spLocks noChangeArrowheads="1"/>
          </p:cNvSpPr>
          <p:nvPr/>
        </p:nvSpPr>
        <p:spPr bwMode="auto">
          <a:xfrm>
            <a:off x="1625600" y="1401763"/>
            <a:ext cx="4470400" cy="523875"/>
          </a:xfrm>
          <a:prstGeom prst="rect">
            <a:avLst/>
          </a:prstGeom>
          <a:noFill/>
          <a:ln w="9525">
            <a:noFill/>
            <a:miter lim="800000"/>
            <a:headEnd/>
            <a:tailEnd/>
          </a:ln>
        </p:spPr>
        <p:txBody>
          <a:bodyPr>
            <a:spAutoFit/>
          </a:bodyPr>
          <a:lstStyle/>
          <a:p>
            <a:pPr>
              <a:spcBef>
                <a:spcPct val="50000"/>
              </a:spcBef>
            </a:pPr>
            <a:r>
              <a:rPr kumimoji="1" lang="en-US" altLang="zh-CN" sz="2800" b="1" u="sng">
                <a:solidFill>
                  <a:schemeClr val="bg1"/>
                </a:solidFill>
                <a:latin typeface="Times New Roman" pitchFamily="18" charset="0"/>
              </a:rPr>
              <a:t>5</a:t>
            </a:r>
            <a:r>
              <a:rPr kumimoji="1" lang="zh-CN" altLang="en-US" sz="2800" b="1" u="sng">
                <a:solidFill>
                  <a:schemeClr val="bg1"/>
                </a:solidFill>
                <a:latin typeface="宋体" pitchFamily="2" charset="-122"/>
              </a:rPr>
              <a:t>．蜡类</a:t>
            </a:r>
            <a:r>
              <a:rPr kumimoji="1" lang="zh-CN" altLang="en-US" sz="2800">
                <a:solidFill>
                  <a:schemeClr val="bg1"/>
                </a:solidFill>
                <a:latin typeface="Times New Roman" pitchFamily="18" charset="0"/>
              </a:rPr>
              <a:t> </a:t>
            </a:r>
          </a:p>
        </p:txBody>
      </p:sp>
      <p:sp>
        <p:nvSpPr>
          <p:cNvPr id="57351" name="Text Box 3"/>
          <p:cNvSpPr txBox="1">
            <a:spLocks noChangeArrowheads="1"/>
          </p:cNvSpPr>
          <p:nvPr/>
        </p:nvSpPr>
        <p:spPr bwMode="auto">
          <a:xfrm>
            <a:off x="1323975" y="2154238"/>
            <a:ext cx="7518400" cy="985837"/>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蜡类化妆品是将颜料拌在黏度很高的油性成份中制成的，</a:t>
            </a:r>
            <a:endParaRPr kumimoji="1" lang="en-US" altLang="zh-CN" sz="2000">
              <a:solidFill>
                <a:schemeClr val="bg1"/>
              </a:solidFill>
              <a:latin typeface="微软雅黑" pitchFamily="34" charset="-122"/>
              <a:ea typeface="微软雅黑" pitchFamily="34" charset="-122"/>
            </a:endParaRPr>
          </a:p>
          <a:p>
            <a:pPr>
              <a:lnSpc>
                <a:spcPct val="120000"/>
              </a:lnSpc>
              <a:spcBef>
                <a:spcPct val="50000"/>
              </a:spcBef>
            </a:pPr>
            <a:r>
              <a:rPr kumimoji="1" lang="zh-CN" altLang="en-US" sz="2000">
                <a:solidFill>
                  <a:schemeClr val="bg1"/>
                </a:solidFill>
                <a:latin typeface="微软雅黑" pitchFamily="34" charset="-122"/>
                <a:ea typeface="微软雅黑" pitchFamily="34" charset="-122"/>
              </a:rPr>
              <a:t>包括：唇膏、眉笔、眼线膏等</a:t>
            </a:r>
          </a:p>
        </p:txBody>
      </p:sp>
      <p:sp>
        <p:nvSpPr>
          <p:cNvPr id="57352" name="AutoShape 17"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7353" name="AutoShape 19"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7354" name="AutoShape 21"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7355" name="AutoShape 23" descr="http://img0.imgtn.bdimg.com/it/u=1435315674,2071886011&amp;fm=21&amp;gp=0.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57356" name="Text Box 2"/>
          <p:cNvSpPr txBox="1">
            <a:spLocks noChangeArrowheads="1"/>
          </p:cNvSpPr>
          <p:nvPr/>
        </p:nvSpPr>
        <p:spPr bwMode="auto">
          <a:xfrm>
            <a:off x="1439863" y="35194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rPr>
              <a:t>6</a:t>
            </a:r>
            <a:r>
              <a:rPr kumimoji="1" lang="zh-CN" altLang="en-US" sz="2400" b="1" u="sng">
                <a:solidFill>
                  <a:schemeClr val="bg1"/>
                </a:solidFill>
                <a:latin typeface="宋体" pitchFamily="2" charset="-122"/>
              </a:rPr>
              <a:t>．膜类</a:t>
            </a:r>
            <a:r>
              <a:rPr kumimoji="1" lang="zh-CN" altLang="en-US" sz="2400">
                <a:solidFill>
                  <a:schemeClr val="bg1"/>
                </a:solidFill>
                <a:latin typeface="Times New Roman" pitchFamily="18" charset="0"/>
              </a:rPr>
              <a:t> </a:t>
            </a:r>
          </a:p>
        </p:txBody>
      </p:sp>
      <p:sp>
        <p:nvSpPr>
          <p:cNvPr id="57357" name="Text Box 3"/>
          <p:cNvSpPr txBox="1">
            <a:spLocks noChangeArrowheads="1"/>
          </p:cNvSpPr>
          <p:nvPr/>
        </p:nvSpPr>
        <p:spPr bwMode="auto">
          <a:xfrm>
            <a:off x="1274763" y="4016375"/>
            <a:ext cx="6872287" cy="1508125"/>
          </a:xfrm>
          <a:prstGeom prst="rect">
            <a:avLst/>
          </a:prstGeom>
          <a:noFill/>
          <a:ln w="9525">
            <a:noFill/>
            <a:miter lim="800000"/>
            <a:headEnd/>
            <a:tailEnd/>
          </a:ln>
        </p:spPr>
        <p:txBody>
          <a:bodyPr>
            <a:spAutoFit/>
          </a:bodyPr>
          <a:lstStyle/>
          <a:p>
            <a:pPr>
              <a:lnSpc>
                <a:spcPct val="120000"/>
              </a:lnSpc>
              <a:spcBef>
                <a:spcPct val="50000"/>
              </a:spcBef>
            </a:pPr>
            <a:r>
              <a:rPr kumimoji="1" lang="zh-CN" altLang="en-US" sz="2000">
                <a:solidFill>
                  <a:schemeClr val="bg1"/>
                </a:solidFill>
                <a:latin typeface="微软雅黑" pitchFamily="34" charset="-122"/>
                <a:ea typeface="微软雅黑" pitchFamily="34" charset="-122"/>
              </a:rPr>
              <a:t>由水溶性高分子化合物和填充材料加入溶剂调制而成，</a:t>
            </a:r>
            <a:endParaRPr kumimoji="1" lang="en-US" altLang="zh-CN" sz="2000">
              <a:solidFill>
                <a:schemeClr val="bg1"/>
              </a:solidFill>
              <a:latin typeface="微软雅黑" pitchFamily="34" charset="-122"/>
              <a:ea typeface="微软雅黑" pitchFamily="34" charset="-122"/>
            </a:endParaRPr>
          </a:p>
          <a:p>
            <a:pPr>
              <a:lnSpc>
                <a:spcPct val="120000"/>
              </a:lnSpc>
              <a:spcBef>
                <a:spcPct val="50000"/>
              </a:spcBef>
            </a:pPr>
            <a:r>
              <a:rPr kumimoji="1" lang="zh-CN" altLang="en-US" sz="2000">
                <a:solidFill>
                  <a:schemeClr val="bg1"/>
                </a:solidFill>
                <a:latin typeface="微软雅黑" pitchFamily="34" charset="-122"/>
                <a:ea typeface="微软雅黑" pitchFamily="34" charset="-122"/>
              </a:rPr>
              <a:t>敷于皮肤表面可以很快形成膜状，将皮肤与外界空气隔离。</a:t>
            </a:r>
            <a:endParaRPr kumimoji="1" lang="en-US" altLang="zh-CN" sz="2000">
              <a:solidFill>
                <a:schemeClr val="bg1"/>
              </a:solidFill>
              <a:latin typeface="微软雅黑" pitchFamily="34" charset="-122"/>
              <a:ea typeface="微软雅黑" pitchFamily="34" charset="-122"/>
            </a:endParaRPr>
          </a:p>
          <a:p>
            <a:pPr>
              <a:lnSpc>
                <a:spcPct val="120000"/>
              </a:lnSpc>
              <a:spcBef>
                <a:spcPct val="50000"/>
              </a:spcBef>
            </a:pPr>
            <a:r>
              <a:rPr kumimoji="1" lang="zh-CN" altLang="en-US" sz="2000">
                <a:solidFill>
                  <a:schemeClr val="bg1"/>
                </a:solidFill>
                <a:latin typeface="微软雅黑" pitchFamily="34" charset="-122"/>
                <a:ea typeface="微软雅黑" pitchFamily="34" charset="-122"/>
              </a:rPr>
              <a:t>包括：面膜、眼膜、体膜等</a:t>
            </a:r>
          </a:p>
        </p:txBody>
      </p:sp>
      <p:pic>
        <p:nvPicPr>
          <p:cNvPr id="57358" name="Picture 2" descr="http://img3.redocn.com/20120418/Redocn_2012041808202061.jpg"/>
          <p:cNvPicPr>
            <a:picLocks noChangeAspect="1" noChangeArrowheads="1"/>
          </p:cNvPicPr>
          <p:nvPr/>
        </p:nvPicPr>
        <p:blipFill>
          <a:blip r:embed="rId2"/>
          <a:srcRect l="2483" t="10373" r="7182" b="6519"/>
          <a:stretch>
            <a:fillRect/>
          </a:stretch>
        </p:blipFill>
        <p:spPr bwMode="auto">
          <a:xfrm>
            <a:off x="8027988" y="895350"/>
            <a:ext cx="2990850" cy="2039938"/>
          </a:xfrm>
          <a:prstGeom prst="rect">
            <a:avLst/>
          </a:prstGeom>
          <a:noFill/>
          <a:ln w="9525">
            <a:noFill/>
            <a:miter lim="800000"/>
            <a:headEnd/>
            <a:tailEnd/>
          </a:ln>
        </p:spPr>
      </p:pic>
      <p:pic>
        <p:nvPicPr>
          <p:cNvPr id="57359" name="Picture 6" descr="http://img3.qianzhan123.com/news/201410/30/20141030-8eab8b4762c064dd_550x1300.jpg"/>
          <p:cNvPicPr>
            <a:picLocks noChangeAspect="1" noChangeArrowheads="1"/>
          </p:cNvPicPr>
          <p:nvPr/>
        </p:nvPicPr>
        <p:blipFill>
          <a:blip r:embed="rId3"/>
          <a:srcRect/>
          <a:stretch>
            <a:fillRect/>
          </a:stretch>
        </p:blipFill>
        <p:spPr bwMode="auto">
          <a:xfrm>
            <a:off x="8435975" y="3740150"/>
            <a:ext cx="3417888" cy="22701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370" name="组合 33"/>
          <p:cNvGrpSpPr>
            <a:grpSpLocks/>
          </p:cNvGrpSpPr>
          <p:nvPr/>
        </p:nvGrpSpPr>
        <p:grpSpPr bwMode="auto">
          <a:xfrm>
            <a:off x="179388" y="5772150"/>
            <a:ext cx="12012612" cy="995363"/>
            <a:chOff x="0" y="0"/>
            <a:chExt cx="12011908" cy="995624"/>
          </a:xfrm>
        </p:grpSpPr>
        <p:cxnSp>
          <p:nvCxnSpPr>
            <p:cNvPr id="58402"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8403"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8404"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8405"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8371"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8372" name="组合 1"/>
          <p:cNvGrpSpPr>
            <a:grpSpLocks/>
          </p:cNvGrpSpPr>
          <p:nvPr/>
        </p:nvGrpSpPr>
        <p:grpSpPr bwMode="auto">
          <a:xfrm>
            <a:off x="6272213" y="163513"/>
            <a:ext cx="5657850" cy="2025650"/>
            <a:chOff x="0" y="0"/>
            <a:chExt cx="5657712" cy="2026080"/>
          </a:xfrm>
        </p:grpSpPr>
        <p:grpSp>
          <p:nvGrpSpPr>
            <p:cNvPr id="58396" name="组合 39"/>
            <p:cNvGrpSpPr>
              <a:grpSpLocks/>
            </p:cNvGrpSpPr>
            <p:nvPr/>
          </p:nvGrpSpPr>
          <p:grpSpPr bwMode="auto">
            <a:xfrm>
              <a:off x="0" y="0"/>
              <a:ext cx="5657712" cy="995624"/>
              <a:chOff x="0" y="0"/>
              <a:chExt cx="5657712" cy="995624"/>
            </a:xfrm>
          </p:grpSpPr>
          <p:cxnSp>
            <p:nvCxnSpPr>
              <p:cNvPr id="5839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839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840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840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839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Text Box 4"/>
          <p:cNvSpPr txBox="1">
            <a:spLocks noChangeArrowheads="1"/>
          </p:cNvSpPr>
          <p:nvPr/>
        </p:nvSpPr>
        <p:spPr bwMode="auto">
          <a:xfrm>
            <a:off x="498475"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17" name="Text Box 3"/>
          <p:cNvSpPr txBox="1">
            <a:spLocks noChangeArrowheads="1"/>
          </p:cNvSpPr>
          <p:nvPr/>
        </p:nvSpPr>
        <p:spPr bwMode="auto">
          <a:xfrm>
            <a:off x="1165225" y="2097088"/>
            <a:ext cx="9048750" cy="534987"/>
          </a:xfrm>
          <a:prstGeom prst="rect">
            <a:avLst/>
          </a:prstGeom>
          <a:noFill/>
          <a:ln w="9525">
            <a:noFill/>
            <a:miter lim="800000"/>
            <a:headEnd/>
            <a:tailEnd/>
          </a:ln>
        </p:spPr>
        <p:txBody>
          <a:bodyPr>
            <a:spAutoFit/>
          </a:bodyPr>
          <a:lstStyle/>
          <a:p>
            <a:pPr>
              <a:lnSpc>
                <a:spcPct val="120000"/>
              </a:lnSpc>
              <a:spcBef>
                <a:spcPct val="50000"/>
              </a:spcBef>
              <a:buFont typeface="Arial" charset="0"/>
              <a:buNone/>
              <a:defRPr/>
            </a:pPr>
            <a:r>
              <a:rPr kumimoji="1" lang="zh-CN" altLang="en-US" sz="2000" dirty="0">
                <a:solidFill>
                  <a:schemeClr val="bg1"/>
                </a:solidFill>
                <a:latin typeface="微软雅黑" pitchFamily="34" charset="-122"/>
                <a:ea typeface="微软雅黑" pitchFamily="34" charset="-122"/>
              </a:rPr>
              <a:t>根据美容专业需要可分为</a:t>
            </a:r>
            <a:r>
              <a:rPr kumimoji="1"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清洁类、护肤类、修饰类和特殊用途类</a:t>
            </a:r>
            <a:r>
              <a:rPr kumimoji="1" lang="zh-CN" altLang="en-US" sz="2000" dirty="0">
                <a:solidFill>
                  <a:schemeClr val="bg1"/>
                </a:solidFill>
                <a:latin typeface="微软雅黑" pitchFamily="34" charset="-122"/>
                <a:ea typeface="微软雅黑" pitchFamily="34" charset="-122"/>
              </a:rPr>
              <a:t>化妆品</a:t>
            </a:r>
          </a:p>
        </p:txBody>
      </p:sp>
      <p:graphicFrame>
        <p:nvGraphicFramePr>
          <p:cNvPr id="18" name="表格 17"/>
          <p:cNvGraphicFramePr>
            <a:graphicFrameLocks noGrp="1"/>
          </p:cNvGraphicFramePr>
          <p:nvPr/>
        </p:nvGraphicFramePr>
        <p:xfrm>
          <a:off x="2012950" y="3087688"/>
          <a:ext cx="8337550" cy="2578100"/>
        </p:xfrm>
        <a:graphic>
          <a:graphicData uri="http://schemas.openxmlformats.org/drawingml/2006/table">
            <a:tbl>
              <a:tblPr firstRow="1" bandRow="1">
                <a:tableStyleId>{5C22544A-7EE6-4342-B048-85BDC9FD1C3A}</a:tableStyleId>
              </a:tblPr>
              <a:tblGrid>
                <a:gridCol w="1583092"/>
                <a:gridCol w="6754458"/>
              </a:tblGrid>
              <a:tr h="370807">
                <a:tc>
                  <a:txBody>
                    <a:bodyPr/>
                    <a:lstStyle/>
                    <a:p>
                      <a:pPr algn="ctr"/>
                      <a:r>
                        <a:rPr lang="zh-CN" altLang="en-US" sz="1800" dirty="0" smtClean="0">
                          <a:latin typeface="微软雅黑" pitchFamily="34" charset="-122"/>
                          <a:ea typeface="微软雅黑" pitchFamily="34" charset="-122"/>
                        </a:rPr>
                        <a:t>类型</a:t>
                      </a:r>
                      <a:endParaRPr lang="zh-CN" altLang="en-US" sz="1800" dirty="0">
                        <a:latin typeface="微软雅黑" pitchFamily="34" charset="-122"/>
                        <a:ea typeface="微软雅黑" pitchFamily="34" charset="-122"/>
                      </a:endParaRPr>
                    </a:p>
                  </a:txBody>
                  <a:tcPr marL="91443" marR="91443" marT="45716" marB="45716"/>
                </a:tc>
                <a:tc>
                  <a:txBody>
                    <a:bodyPr/>
                    <a:lstStyle/>
                    <a:p>
                      <a:pPr algn="ctr"/>
                      <a:r>
                        <a:rPr lang="zh-CN" altLang="en-US" sz="1800" dirty="0" smtClean="0">
                          <a:latin typeface="微软雅黑" pitchFamily="34" charset="-122"/>
                          <a:ea typeface="微软雅黑" pitchFamily="34" charset="-122"/>
                        </a:rPr>
                        <a:t>主要产品</a:t>
                      </a:r>
                      <a:endParaRPr lang="zh-CN" altLang="en-US" sz="1800" dirty="0">
                        <a:latin typeface="微软雅黑" pitchFamily="34" charset="-122"/>
                        <a:ea typeface="微软雅黑" pitchFamily="34" charset="-122"/>
                      </a:endParaRPr>
                    </a:p>
                  </a:txBody>
                  <a:tcPr marL="91443" marR="91443" marT="45716" marB="45716"/>
                </a:tc>
              </a:tr>
              <a:tr h="537077">
                <a:tc>
                  <a:txBody>
                    <a:bodyPr/>
                    <a:lstStyle/>
                    <a:p>
                      <a:pPr algn="ctr"/>
                      <a:r>
                        <a:rPr lang="zh-CN" altLang="en-US" sz="1800" dirty="0" smtClean="0">
                          <a:solidFill>
                            <a:srgbClr val="FF0000"/>
                          </a:solidFill>
                          <a:latin typeface="微软雅黑" pitchFamily="34" charset="-122"/>
                          <a:ea typeface="微软雅黑" pitchFamily="34" charset="-122"/>
                        </a:rPr>
                        <a:t>清洁类</a:t>
                      </a:r>
                      <a:endParaRPr lang="zh-CN" altLang="en-US" sz="1800" dirty="0">
                        <a:solidFill>
                          <a:srgbClr val="FF0000"/>
                        </a:solidFill>
                        <a:latin typeface="微软雅黑" pitchFamily="34" charset="-122"/>
                        <a:ea typeface="微软雅黑" pitchFamily="34" charset="-122"/>
                      </a:endParaRPr>
                    </a:p>
                  </a:txBody>
                  <a:tcPr marL="91443" marR="91443" marT="45716" marB="45716"/>
                </a:tc>
                <a:tc>
                  <a:txBody>
                    <a:bodyPr/>
                    <a:lstStyle/>
                    <a:p>
                      <a:pPr algn="ctr"/>
                      <a:r>
                        <a:rPr lang="zh-CN" altLang="en-US" sz="1600" dirty="0" smtClean="0">
                          <a:latin typeface="微软雅黑" pitchFamily="34" charset="-122"/>
                          <a:ea typeface="微软雅黑" pitchFamily="34" charset="-122"/>
                        </a:rPr>
                        <a:t>美容皂、清洁霜、洗面奶、洁面乳、磨砂膏、去角质膏（霜、液）</a:t>
                      </a:r>
                      <a:endParaRPr lang="zh-CN" altLang="en-US" sz="1600" dirty="0">
                        <a:latin typeface="微软雅黑" pitchFamily="34" charset="-122"/>
                        <a:ea typeface="微软雅黑" pitchFamily="34" charset="-122"/>
                      </a:endParaRPr>
                    </a:p>
                  </a:txBody>
                  <a:tcPr marL="91443" marR="91443" marT="45716" marB="45716"/>
                </a:tc>
              </a:tr>
              <a:tr h="579099">
                <a:tc>
                  <a:txBody>
                    <a:bodyPr/>
                    <a:lstStyle/>
                    <a:p>
                      <a:pPr algn="ctr"/>
                      <a:r>
                        <a:rPr lang="zh-CN" altLang="en-US" sz="1800" dirty="0" smtClean="0">
                          <a:solidFill>
                            <a:srgbClr val="FF0000"/>
                          </a:solidFill>
                          <a:latin typeface="微软雅黑" pitchFamily="34" charset="-122"/>
                          <a:ea typeface="微软雅黑" pitchFamily="34" charset="-122"/>
                        </a:rPr>
                        <a:t>护肤类</a:t>
                      </a:r>
                      <a:endParaRPr lang="zh-CN" altLang="en-US" sz="1800" dirty="0">
                        <a:solidFill>
                          <a:srgbClr val="FF0000"/>
                        </a:solidFill>
                        <a:latin typeface="微软雅黑" pitchFamily="34" charset="-122"/>
                        <a:ea typeface="微软雅黑" pitchFamily="34" charset="-122"/>
                      </a:endParaRPr>
                    </a:p>
                  </a:txBody>
                  <a:tcPr marL="91443" marR="91443" marT="45716" marB="45716"/>
                </a:tc>
                <a:tc>
                  <a:txBody>
                    <a:bodyPr/>
                    <a:lstStyle/>
                    <a:p>
                      <a:pPr algn="ctr"/>
                      <a:r>
                        <a:rPr lang="zh-CN" altLang="en-US" sz="1600" dirty="0" smtClean="0">
                          <a:latin typeface="微软雅黑" pitchFamily="34" charset="-122"/>
                          <a:ea typeface="微软雅黑" pitchFamily="34" charset="-122"/>
                        </a:rPr>
                        <a:t>化妆水、按摩膏（油）、雪花膏、冷霜、乳液、润肤霜、精华素、面膜、精油、眼霜、护唇膏、护手霜、美体霜</a:t>
                      </a:r>
                      <a:endParaRPr lang="zh-CN" altLang="en-US" sz="1600" dirty="0">
                        <a:latin typeface="微软雅黑" pitchFamily="34" charset="-122"/>
                        <a:ea typeface="微软雅黑" pitchFamily="34" charset="-122"/>
                      </a:endParaRPr>
                    </a:p>
                  </a:txBody>
                  <a:tcPr marL="91443" marR="91443" marT="45716" marB="45716"/>
                </a:tc>
              </a:tr>
              <a:tr h="512017">
                <a:tc>
                  <a:txBody>
                    <a:bodyPr/>
                    <a:lstStyle/>
                    <a:p>
                      <a:pPr algn="ctr"/>
                      <a:r>
                        <a:rPr lang="zh-CN" altLang="en-US" sz="1800" dirty="0" smtClean="0">
                          <a:solidFill>
                            <a:srgbClr val="FF0000"/>
                          </a:solidFill>
                          <a:latin typeface="微软雅黑" pitchFamily="34" charset="-122"/>
                          <a:ea typeface="微软雅黑" pitchFamily="34" charset="-122"/>
                        </a:rPr>
                        <a:t>修饰类</a:t>
                      </a:r>
                      <a:endParaRPr lang="zh-CN" altLang="en-US" sz="1800" dirty="0">
                        <a:solidFill>
                          <a:srgbClr val="FF0000"/>
                        </a:solidFill>
                        <a:latin typeface="微软雅黑" pitchFamily="34" charset="-122"/>
                        <a:ea typeface="微软雅黑" pitchFamily="34" charset="-122"/>
                      </a:endParaRPr>
                    </a:p>
                  </a:txBody>
                  <a:tcPr marL="91443" marR="91443" marT="45716" marB="45716"/>
                </a:tc>
                <a:tc>
                  <a:txBody>
                    <a:bodyPr/>
                    <a:lstStyle/>
                    <a:p>
                      <a:pPr algn="ctr"/>
                      <a:r>
                        <a:rPr lang="zh-CN" altLang="en-US" sz="1600" dirty="0" smtClean="0">
                          <a:latin typeface="微软雅黑" pitchFamily="34" charset="-122"/>
                          <a:ea typeface="微软雅黑" pitchFamily="34" charset="-122"/>
                        </a:rPr>
                        <a:t>粉底、蜜粉、腮红、眼影、唇膏、眉笔、睫毛膏、指甲油、香水</a:t>
                      </a:r>
                      <a:endParaRPr lang="zh-CN" altLang="en-US" sz="1600" dirty="0">
                        <a:latin typeface="微软雅黑" pitchFamily="34" charset="-122"/>
                        <a:ea typeface="微软雅黑" pitchFamily="34" charset="-122"/>
                      </a:endParaRPr>
                    </a:p>
                  </a:txBody>
                  <a:tcPr marL="91443" marR="91443" marT="45716" marB="45716"/>
                </a:tc>
              </a:tr>
              <a:tr h="579099">
                <a:tc>
                  <a:txBody>
                    <a:bodyPr/>
                    <a:lstStyle/>
                    <a:p>
                      <a:pPr algn="ctr"/>
                      <a:r>
                        <a:rPr lang="zh-CN" altLang="en-US" sz="1800" dirty="0" smtClean="0">
                          <a:solidFill>
                            <a:srgbClr val="FF0000"/>
                          </a:solidFill>
                          <a:latin typeface="微软雅黑" pitchFamily="34" charset="-122"/>
                          <a:ea typeface="微软雅黑" pitchFamily="34" charset="-122"/>
                        </a:rPr>
                        <a:t>特殊用途类</a:t>
                      </a:r>
                      <a:endParaRPr lang="zh-CN" altLang="en-US" sz="1800" dirty="0">
                        <a:solidFill>
                          <a:srgbClr val="FF0000"/>
                        </a:solidFill>
                        <a:latin typeface="微软雅黑" pitchFamily="34" charset="-122"/>
                        <a:ea typeface="微软雅黑" pitchFamily="34" charset="-122"/>
                      </a:endParaRPr>
                    </a:p>
                  </a:txBody>
                  <a:tcPr marL="91443" marR="91443" marT="45716" marB="45716"/>
                </a:tc>
                <a:tc>
                  <a:txBody>
                    <a:bodyPr/>
                    <a:lstStyle/>
                    <a:p>
                      <a:pPr algn="ctr"/>
                      <a:r>
                        <a:rPr lang="zh-CN" altLang="en-US" sz="1600" dirty="0" smtClean="0">
                          <a:latin typeface="微软雅黑" pitchFamily="34" charset="-122"/>
                          <a:ea typeface="微软雅黑" pitchFamily="34" charset="-122"/>
                        </a:rPr>
                        <a:t>脱毛液、防晒霜（啫喱）、祛斑霜、美乳霜、减肥霜、除臭霜（液、粉）、粉刺露、黑头导出液、</a:t>
                      </a:r>
                      <a:r>
                        <a:rPr lang="zh-CN" altLang="en-US" sz="1100" dirty="0" smtClean="0">
                          <a:latin typeface="微软雅黑" pitchFamily="34" charset="-122"/>
                          <a:ea typeface="微软雅黑" pitchFamily="34" charset="-122"/>
                        </a:rPr>
                        <a:t>染发膏、烫发药水</a:t>
                      </a:r>
                      <a:endParaRPr lang="zh-CN" altLang="en-US" sz="1600" dirty="0">
                        <a:latin typeface="微软雅黑" pitchFamily="34" charset="-122"/>
                        <a:ea typeface="微软雅黑" pitchFamily="34" charset="-122"/>
                      </a:endParaRPr>
                    </a:p>
                  </a:txBody>
                  <a:tcPr marL="91443" marR="91443" marT="45716" marB="45716"/>
                </a:tc>
              </a:tr>
            </a:tbl>
          </a:graphicData>
        </a:graphic>
      </p:graphicFrame>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394" name="组合 33"/>
          <p:cNvGrpSpPr>
            <a:grpSpLocks/>
          </p:cNvGrpSpPr>
          <p:nvPr/>
        </p:nvGrpSpPr>
        <p:grpSpPr bwMode="auto">
          <a:xfrm>
            <a:off x="179388" y="5772150"/>
            <a:ext cx="12012612" cy="995363"/>
            <a:chOff x="0" y="0"/>
            <a:chExt cx="12011908" cy="995624"/>
          </a:xfrm>
        </p:grpSpPr>
        <p:cxnSp>
          <p:nvCxnSpPr>
            <p:cNvPr id="59407"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59408"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9409"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9410"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9395"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59396" name="组合 1"/>
          <p:cNvGrpSpPr>
            <a:grpSpLocks/>
          </p:cNvGrpSpPr>
          <p:nvPr/>
        </p:nvGrpSpPr>
        <p:grpSpPr bwMode="auto">
          <a:xfrm>
            <a:off x="6272213" y="163513"/>
            <a:ext cx="5657850" cy="2025650"/>
            <a:chOff x="0" y="0"/>
            <a:chExt cx="5657712" cy="2026080"/>
          </a:xfrm>
        </p:grpSpPr>
        <p:grpSp>
          <p:nvGrpSpPr>
            <p:cNvPr id="59401" name="组合 39"/>
            <p:cNvGrpSpPr>
              <a:grpSpLocks/>
            </p:cNvGrpSpPr>
            <p:nvPr/>
          </p:nvGrpSpPr>
          <p:grpSpPr bwMode="auto">
            <a:xfrm>
              <a:off x="0" y="0"/>
              <a:ext cx="5657712" cy="995624"/>
              <a:chOff x="0" y="0"/>
              <a:chExt cx="5657712" cy="995624"/>
            </a:xfrm>
          </p:grpSpPr>
          <p:cxnSp>
            <p:nvCxnSpPr>
              <p:cNvPr id="5940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5940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940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5940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5940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Rectangle 3"/>
          <p:cNvSpPr txBox="1">
            <a:spLocks noChangeArrowheads="1"/>
          </p:cNvSpPr>
          <p:nvPr/>
        </p:nvSpPr>
        <p:spPr>
          <a:xfrm>
            <a:off x="1014413" y="2401888"/>
            <a:ext cx="9601200" cy="2874962"/>
          </a:xfrm>
          <a:prstGeom prst="rect">
            <a:avLst/>
          </a:prstGeom>
        </p:spPr>
        <p:txBody>
          <a:bodyPr/>
          <a:lstStyle/>
          <a:p>
            <a:pPr marL="228600" indent="-228600" eaLnBrk="0" hangingPunct="0">
              <a:lnSpc>
                <a:spcPct val="90000"/>
              </a:lnSpc>
              <a:spcBef>
                <a:spcPts val="1000"/>
              </a:spcBef>
              <a:buFont typeface="Wingdings" pitchFamily="2" charset="2"/>
              <a:buNone/>
              <a:defRPr/>
            </a:pPr>
            <a:r>
              <a:rPr lang="en-US" altLang="zh-CN" sz="3200" b="1" dirty="0">
                <a:solidFill>
                  <a:schemeClr val="bg1"/>
                </a:solidFill>
                <a:latin typeface="+mn-lt"/>
                <a:ea typeface="+mn-ea"/>
              </a:rPr>
              <a:t>        </a:t>
            </a:r>
            <a:r>
              <a:rPr lang="zh-CN" altLang="en-US" sz="2800" b="1" dirty="0">
                <a:solidFill>
                  <a:schemeClr val="bg1"/>
                </a:solidFill>
                <a:latin typeface="+mn-lt"/>
                <a:ea typeface="+mn-ea"/>
              </a:rPr>
              <a:t>用于去除面部、皮肤污垢的化妆品。</a:t>
            </a:r>
            <a:endParaRPr lang="en-US" altLang="zh-CN" sz="2800" b="1" dirty="0">
              <a:solidFill>
                <a:schemeClr val="bg1"/>
              </a:solidFill>
              <a:latin typeface="+mn-lt"/>
              <a:ea typeface="+mn-ea"/>
            </a:endParaRPr>
          </a:p>
          <a:p>
            <a:pPr marL="228600" indent="-228600" eaLnBrk="0" hangingPunct="0">
              <a:lnSpc>
                <a:spcPct val="90000"/>
              </a:lnSpc>
              <a:spcBef>
                <a:spcPts val="1000"/>
              </a:spcBef>
              <a:buFont typeface="Wingdings" pitchFamily="2" charset="2"/>
              <a:buNone/>
              <a:defRPr/>
            </a:pPr>
            <a:r>
              <a:rPr lang="zh-CN" altLang="en-US" sz="2800" b="1" dirty="0">
                <a:solidFill>
                  <a:schemeClr val="bg1"/>
                </a:solidFill>
                <a:latin typeface="+mn-lt"/>
                <a:ea typeface="+mn-ea"/>
              </a:rPr>
              <a:t>         通常用油相成份和水相成份按适当的比例混合而成，针对残留于皮肤上的</a:t>
            </a:r>
            <a:r>
              <a:rPr lang="zh-CN" altLang="en-US" sz="2800" b="1" dirty="0">
                <a:solidFill>
                  <a:srgbClr val="FF0000"/>
                </a:solidFill>
                <a:latin typeface="+mn-lt"/>
                <a:ea typeface="+mn-ea"/>
              </a:rPr>
              <a:t>美容化妆品、污垢、汗液、油脂、细菌</a:t>
            </a:r>
            <a:r>
              <a:rPr lang="zh-CN" altLang="en-US" sz="2800" b="1" dirty="0">
                <a:solidFill>
                  <a:schemeClr val="bg1"/>
                </a:solidFill>
                <a:latin typeface="+mn-lt"/>
                <a:ea typeface="+mn-ea"/>
              </a:rPr>
              <a:t>等不洁物质，采用擦去或水洗的方法除去污垢。</a:t>
            </a:r>
            <a:endParaRPr lang="en-US" altLang="zh-CN" sz="2800" b="1" dirty="0">
              <a:solidFill>
                <a:schemeClr val="bg1"/>
              </a:solidFill>
              <a:latin typeface="+mn-lt"/>
              <a:ea typeface="+mn-ea"/>
            </a:endParaRPr>
          </a:p>
          <a:p>
            <a:pPr marL="228600" indent="-228600" eaLnBrk="0" hangingPunct="0">
              <a:lnSpc>
                <a:spcPct val="90000"/>
              </a:lnSpc>
              <a:spcBef>
                <a:spcPts val="1000"/>
              </a:spcBef>
              <a:buFont typeface="Wingdings" pitchFamily="2" charset="2"/>
              <a:buNone/>
              <a:defRPr/>
            </a:pPr>
            <a:r>
              <a:rPr lang="zh-CN" altLang="en-US" sz="2800" b="1" dirty="0">
                <a:solidFill>
                  <a:schemeClr val="bg1"/>
                </a:solidFill>
                <a:latin typeface="+mn-lt"/>
                <a:ea typeface="+mn-ea"/>
              </a:rPr>
              <a:t>         清洁效果与水的应用也有直接关系，水温、水量对使用效果都有影响。</a:t>
            </a:r>
            <a:endParaRPr lang="zh-CN" altLang="en-US" sz="3200" b="1" dirty="0">
              <a:solidFill>
                <a:schemeClr val="bg1"/>
              </a:solidFill>
              <a:latin typeface="+mn-lt"/>
              <a:ea typeface="+mn-ea"/>
            </a:endParaRPr>
          </a:p>
        </p:txBody>
      </p:sp>
      <p:sp>
        <p:nvSpPr>
          <p:cNvPr id="59399" name="Text Box 2"/>
          <p:cNvSpPr txBox="1">
            <a:spLocks noChangeArrowheads="1"/>
          </p:cNvSpPr>
          <p:nvPr/>
        </p:nvSpPr>
        <p:spPr bwMode="auto">
          <a:xfrm>
            <a:off x="820738" y="1762125"/>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rgbClr val="FF0000"/>
                </a:solidFill>
                <a:latin typeface="Times New Roman" pitchFamily="18" charset="0"/>
              </a:rPr>
              <a:t>1</a:t>
            </a:r>
            <a:r>
              <a:rPr kumimoji="1" lang="zh-CN" altLang="en-US" sz="2400" b="1" u="sng">
                <a:solidFill>
                  <a:srgbClr val="FF0000"/>
                </a:solidFill>
                <a:latin typeface="宋体" pitchFamily="2" charset="-122"/>
              </a:rPr>
              <a:t>．清洁类</a:t>
            </a:r>
            <a:r>
              <a:rPr kumimoji="1" lang="zh-CN" altLang="en-US" sz="2400" b="1" u="sng">
                <a:solidFill>
                  <a:schemeClr val="bg1"/>
                </a:solidFill>
                <a:latin typeface="宋体" pitchFamily="2" charset="-122"/>
              </a:rPr>
              <a:t>化妆品的特点：</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479425" y="1108075"/>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93713"/>
            <a:ext cx="12192000" cy="125253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dirty="0">
              <a:solidFill>
                <a:schemeClr val="bg2"/>
              </a:solidFill>
            </a:endParaRPr>
          </a:p>
        </p:txBody>
      </p:sp>
      <p:sp>
        <p:nvSpPr>
          <p:cNvPr id="60419" name="TextBox 2"/>
          <p:cNvSpPr txBox="1">
            <a:spLocks noChangeArrowheads="1"/>
          </p:cNvSpPr>
          <p:nvPr/>
        </p:nvSpPr>
        <p:spPr bwMode="auto">
          <a:xfrm>
            <a:off x="374650" y="777875"/>
            <a:ext cx="6318250" cy="522288"/>
          </a:xfrm>
          <a:prstGeom prst="rect">
            <a:avLst/>
          </a:prstGeom>
          <a:noFill/>
          <a:ln w="9525">
            <a:noFill/>
            <a:miter lim="800000"/>
            <a:headEnd/>
            <a:tailEnd/>
          </a:ln>
        </p:spPr>
        <p:txBody>
          <a:bodyPr>
            <a:spAutoFit/>
          </a:bodyPr>
          <a:lstStyle/>
          <a:p>
            <a:r>
              <a:rPr lang="zh-CN" altLang="en-US" sz="2800" b="1">
                <a:solidFill>
                  <a:schemeClr val="bg1"/>
                </a:solidFill>
                <a:latin typeface="微软雅黑" pitchFamily="34" charset="-122"/>
                <a:ea typeface="微软雅黑" pitchFamily="34" charset="-122"/>
              </a:rPr>
              <a:t>相关链接：皮肤上存在的异物</a:t>
            </a:r>
          </a:p>
        </p:txBody>
      </p:sp>
      <p:sp>
        <p:nvSpPr>
          <p:cNvPr id="4" name="TextBox 3"/>
          <p:cNvSpPr txBox="1"/>
          <p:nvPr/>
        </p:nvSpPr>
        <p:spPr>
          <a:xfrm>
            <a:off x="1625600" y="2163763"/>
            <a:ext cx="9355138" cy="3786187"/>
          </a:xfrm>
          <a:prstGeom prst="rect">
            <a:avLst/>
          </a:prstGeom>
          <a:noFill/>
        </p:spPr>
        <p:txBody>
          <a:bodyPr>
            <a:spAutoFit/>
          </a:bodyPr>
          <a:lstStyle/>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人体新陈代谢过程中产生的老化、脱落细胞，以及化脓皮肤上的脓、血细胞和血清渗出液</a:t>
            </a:r>
            <a:endParaRPr lang="en-US" altLang="zh-CN" sz="2000" spc="300" dirty="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由于生理作用，皮脂腺分泌皮脂能保持皮肤表面柔软、光滑，但皮脂长时间受到空气的氧化和细菌的分解，最终变质而有害于皮肤；</a:t>
            </a:r>
            <a:endParaRPr lang="en-US" altLang="zh-CN" sz="2000" spc="300" dirty="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汗腺分泌的汗液，当水分蒸发后将盐分和尿素等残留在皮肤表面</a:t>
            </a:r>
            <a:endParaRPr lang="en-US" altLang="zh-CN" sz="2000" spc="300" dirty="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残留的化妆品</a:t>
            </a:r>
            <a:endParaRPr lang="en-US" altLang="zh-CN" sz="2000" spc="300" dirty="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灰尘污垢</a:t>
            </a:r>
            <a:endParaRPr lang="en-US" altLang="zh-CN" sz="2000" spc="300" dirty="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sz="2000" spc="300" dirty="0">
                <a:solidFill>
                  <a:schemeClr val="bg1"/>
                </a:solidFill>
                <a:latin typeface="微软雅黑" pitchFamily="34" charset="-122"/>
                <a:ea typeface="微软雅黑" pitchFamily="34" charset="-122"/>
              </a:rPr>
              <a:t>   病原微生物</a:t>
            </a:r>
          </a:p>
        </p:txBody>
      </p:sp>
      <p:grpSp>
        <p:nvGrpSpPr>
          <p:cNvPr id="60421" name="组合 33"/>
          <p:cNvGrpSpPr>
            <a:grpSpLocks/>
          </p:cNvGrpSpPr>
          <p:nvPr/>
        </p:nvGrpSpPr>
        <p:grpSpPr bwMode="auto">
          <a:xfrm>
            <a:off x="179388" y="5772150"/>
            <a:ext cx="12012612" cy="995363"/>
            <a:chOff x="0" y="0"/>
            <a:chExt cx="12011908" cy="995624"/>
          </a:xfrm>
        </p:grpSpPr>
        <p:cxnSp>
          <p:nvCxnSpPr>
            <p:cNvPr id="60423"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0424"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0425"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0426"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0422"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64" name="Group 120"/>
          <p:cNvGraphicFramePr>
            <a:graphicFrameLocks noGrp="1"/>
          </p:cNvGraphicFramePr>
          <p:nvPr>
            <p:ph/>
          </p:nvPr>
        </p:nvGraphicFramePr>
        <p:xfrm>
          <a:off x="0" y="1009650"/>
          <a:ext cx="12192000" cy="5362575"/>
        </p:xfrm>
        <a:graphic>
          <a:graphicData uri="http://schemas.openxmlformats.org/drawingml/2006/table">
            <a:tbl>
              <a:tblPr/>
              <a:tblGrid>
                <a:gridCol w="1297517"/>
                <a:gridCol w="4415367"/>
                <a:gridCol w="2495549"/>
                <a:gridCol w="3983567"/>
              </a:tblGrid>
              <a:tr h="3460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zh-CN" altLang="zh-CN"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endParaRP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       </a:t>
                      </a:r>
                      <a:r>
                        <a:rPr kumimoji="0" lang="zh-CN" altLang="en-US" sz="16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作   用  特   点</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    </a:t>
                      </a: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成  分 </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       </a:t>
                      </a: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使  用  方  法</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香皂</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去污力强，泡沫丰富，适用于油性污垢较多的皮肤；干性皮肤不宜使用</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硬脂酸、羊毛脂、脂肪酸皂、氢氧化钾、丙二醇等</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温水浸湿皮肤，把香皂沾水搓出泡沫再涂于皮肤，揉透后用温水冲净</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清洁霜</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对于油性污垢或油性化妆品特别有效；刺激性小；并有保护、滋润皮肤的作用；适用于干性皮肤</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乳化剂、高碳醇合成脂、蜂蜡、羊毛脂、香精、去离子水等</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涂敷于皮肤，打圈按摩，待化妆品滞留物及污垢完全溶解时，用纸巾擦试后再用温水冲洗，再用洗面奶清洁</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洗面奶</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是一种不含碱性的液体软皂。利用表面活性剂清洁皮肤，清洁效果好，无刺激，并可留下一层滋润的薄膜</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表面活性剂、羊毛脂、蜂蜡、硼砂、硅酮油、营养添加剂等</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根据皮肤性质选择，油性皮肤</a:t>
                      </a:r>
                      <a:r>
                        <a:rPr kumimoji="0" lang="en-US" altLang="zh-CN"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收敛，干性</a:t>
                      </a:r>
                      <a:r>
                        <a:rPr kumimoji="0" lang="en-US" altLang="zh-CN"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滋润营养，暗疮</a:t>
                      </a:r>
                      <a:r>
                        <a:rPr kumimoji="0" lang="en-US" altLang="zh-CN"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杀菌、消炎、收敛</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卸妆油</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是油性彩妆及浓妆的第一道清洁剂，油溶性，对油彩妆的清洁效果比清洁霜好，但矿物油对皮肤刺激较强</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矿物油、蜂蜡</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涂于皮肤，溶解油彩后用纸巾或棉片擦试，再用洗面奶清洁</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82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 磨砂膏 （液、霜）</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利用机械刺激作用增强皮肤毛细血管的微循环，促进皮肤新陈代谢；应避开眼周；敏感皮肤、痤疮严重不宜用</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白油、蜂蜡、羊毛脂、弹性颗粒等</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先用蒸汽蒸面，使表皮软化，再根据年龄大小和皮肤性质选择粗砂或细砂</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50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去死皮膏（液、霜）</a:t>
                      </a:r>
                    </a:p>
                  </a:txBody>
                  <a:tcPr marL="121920" marR="12192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对皮肤角化细胞有剥蚀作用，可使老化的角化细胞和死亡细胞溶解或软化，净化皮肤</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酸性海藻、润滑油脂、水杨酸、胶合剂</a:t>
                      </a:r>
                    </a:p>
                  </a:txBody>
                  <a:tcPr marL="121920" marR="12192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6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像面膜一样涂匀，空出眼部皮肤，搓脱（洗去）</a:t>
                      </a:r>
                    </a:p>
                  </a:txBody>
                  <a:tcPr marL="121920" marR="12192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1484" name="Text Box 2"/>
          <p:cNvSpPr txBox="1">
            <a:spLocks noChangeArrowheads="1"/>
          </p:cNvSpPr>
          <p:nvPr/>
        </p:nvSpPr>
        <p:spPr bwMode="auto">
          <a:xfrm>
            <a:off x="0" y="231775"/>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1</a:t>
            </a:r>
            <a:r>
              <a:rPr kumimoji="1" lang="zh-CN" altLang="en-US" sz="2400" b="1" u="sng">
                <a:solidFill>
                  <a:schemeClr val="bg1"/>
                </a:solidFill>
                <a:latin typeface="微软雅黑" pitchFamily="34" charset="-122"/>
                <a:ea typeface="微软雅黑" pitchFamily="34" charset="-122"/>
              </a:rPr>
              <a:t>．清洁类化妆品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4" name="矩形 3"/>
          <p:cNvSpPr/>
          <p:nvPr/>
        </p:nvSpPr>
        <p:spPr>
          <a:xfrm>
            <a:off x="5422900" y="3244850"/>
            <a:ext cx="1346200" cy="368300"/>
          </a:xfrm>
          <a:prstGeom prst="rect">
            <a:avLst/>
          </a:prstGeom>
        </p:spPr>
        <p:txBody>
          <a:bodyPr wrap="none">
            <a:spAutoFit/>
          </a:bodyPr>
          <a:lstStyle/>
          <a:p>
            <a:pPr>
              <a:buFont typeface="Arial" charset="0"/>
              <a:buNone/>
              <a:defRPr/>
            </a:pPr>
            <a:r>
              <a:rPr lang="zh-CN" altLang="en-US" b="1" dirty="0">
                <a:solidFill>
                  <a:schemeClr val="bg1"/>
                </a:solidFill>
                <a:effectLst>
                  <a:outerShdw blurRad="38100" dist="38100" dir="2700000" algn="tl">
                    <a:srgbClr val="000000"/>
                  </a:outerShdw>
                </a:effectLst>
                <a:latin typeface="宋体" pitchFamily="2" charset="-122"/>
              </a:rPr>
              <a:t>（液、霜）</a:t>
            </a:r>
            <a:endParaRPr lang="zh-CN" altLang="en-US" dirty="0">
              <a:latin typeface="Arial" charset="0"/>
            </a:endParaRPr>
          </a:p>
        </p:txBody>
      </p:sp>
      <p:sp>
        <p:nvSpPr>
          <p:cNvPr id="5" name="矩形 4"/>
          <p:cNvSpPr/>
          <p:nvPr/>
        </p:nvSpPr>
        <p:spPr>
          <a:xfrm>
            <a:off x="5422900" y="3244850"/>
            <a:ext cx="1346200" cy="368300"/>
          </a:xfrm>
          <a:prstGeom prst="rect">
            <a:avLst/>
          </a:prstGeom>
        </p:spPr>
        <p:txBody>
          <a:bodyPr wrap="none">
            <a:spAutoFit/>
          </a:bodyPr>
          <a:lstStyle/>
          <a:p>
            <a:pPr>
              <a:buFont typeface="Arial" charset="0"/>
              <a:buNone/>
              <a:defRPr/>
            </a:pPr>
            <a:r>
              <a:rPr lang="zh-CN" altLang="en-US" b="1" dirty="0">
                <a:solidFill>
                  <a:schemeClr val="bg1"/>
                </a:solidFill>
                <a:effectLst>
                  <a:outerShdw blurRad="38100" dist="38100" dir="2700000" algn="tl">
                    <a:srgbClr val="000000"/>
                  </a:outerShdw>
                </a:effectLst>
                <a:latin typeface="宋体" pitchFamily="2" charset="-122"/>
              </a:rPr>
              <a:t>（液、霜）</a:t>
            </a:r>
            <a:endParaRPr lang="zh-CN" altLang="en-US" dirty="0">
              <a:latin typeface="Arial" charset="0"/>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466" name="组合 33"/>
          <p:cNvGrpSpPr>
            <a:grpSpLocks/>
          </p:cNvGrpSpPr>
          <p:nvPr/>
        </p:nvGrpSpPr>
        <p:grpSpPr bwMode="auto">
          <a:xfrm>
            <a:off x="179388" y="5772150"/>
            <a:ext cx="12012612" cy="995363"/>
            <a:chOff x="0" y="0"/>
            <a:chExt cx="12011908" cy="995624"/>
          </a:xfrm>
        </p:grpSpPr>
        <p:cxnSp>
          <p:nvCxnSpPr>
            <p:cNvPr id="62479"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2480"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2481"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2482"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246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2468" name="组合 1"/>
          <p:cNvGrpSpPr>
            <a:grpSpLocks/>
          </p:cNvGrpSpPr>
          <p:nvPr/>
        </p:nvGrpSpPr>
        <p:grpSpPr bwMode="auto">
          <a:xfrm>
            <a:off x="6272213" y="163513"/>
            <a:ext cx="5657850" cy="2025650"/>
            <a:chOff x="0" y="0"/>
            <a:chExt cx="5657712" cy="2026080"/>
          </a:xfrm>
        </p:grpSpPr>
        <p:grpSp>
          <p:nvGrpSpPr>
            <p:cNvPr id="62473" name="组合 39"/>
            <p:cNvGrpSpPr>
              <a:grpSpLocks/>
            </p:cNvGrpSpPr>
            <p:nvPr/>
          </p:nvGrpSpPr>
          <p:grpSpPr bwMode="auto">
            <a:xfrm>
              <a:off x="0" y="0"/>
              <a:ext cx="5657712" cy="995624"/>
              <a:chOff x="0" y="0"/>
              <a:chExt cx="5657712" cy="995624"/>
            </a:xfrm>
          </p:grpSpPr>
          <p:cxnSp>
            <p:nvCxnSpPr>
              <p:cNvPr id="6247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247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247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247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247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7" name="Rectangle 3"/>
          <p:cNvSpPr txBox="1">
            <a:spLocks noChangeArrowheads="1"/>
          </p:cNvSpPr>
          <p:nvPr/>
        </p:nvSpPr>
        <p:spPr>
          <a:xfrm>
            <a:off x="996950" y="2768600"/>
            <a:ext cx="8732838" cy="2873375"/>
          </a:xfrm>
          <a:prstGeom prst="rect">
            <a:avLst/>
          </a:prstGeom>
        </p:spPr>
        <p:txBody>
          <a:bodyPr/>
          <a:lstStyle/>
          <a:p>
            <a:pPr marL="228600" indent="-228600" eaLnBrk="0" hangingPunct="0">
              <a:lnSpc>
                <a:spcPct val="150000"/>
              </a:lnSpc>
              <a:spcBef>
                <a:spcPts val="1000"/>
              </a:spcBef>
              <a:buFont typeface="Wingdings" pitchFamily="2" charset="2"/>
              <a:buChar char="Ø"/>
              <a:defRPr/>
            </a:pPr>
            <a:r>
              <a:rPr lang="zh-CN" altLang="en-US" sz="2800" b="1" dirty="0">
                <a:solidFill>
                  <a:srgbClr val="FF0000"/>
                </a:solidFill>
                <a:latin typeface="+mn-ea"/>
                <a:ea typeface="+mn-ea"/>
              </a:rPr>
              <a:t>保护</a:t>
            </a:r>
            <a:r>
              <a:rPr lang="zh-CN" altLang="en-US" sz="2800" b="1" dirty="0">
                <a:solidFill>
                  <a:schemeClr val="bg1"/>
                </a:solidFill>
                <a:latin typeface="+mn-ea"/>
                <a:ea typeface="+mn-ea"/>
              </a:rPr>
              <a:t>皮肤，使皮肤免受或减少自然界的刺激，防止化学物质、金属离子等对皮肤的侵蚀；</a:t>
            </a:r>
            <a:endParaRPr lang="en-US" altLang="zh-CN" sz="2800" b="1" dirty="0">
              <a:solidFill>
                <a:schemeClr val="bg1"/>
              </a:solidFill>
              <a:latin typeface="+mn-ea"/>
              <a:ea typeface="+mn-ea"/>
            </a:endParaRPr>
          </a:p>
          <a:p>
            <a:pPr marL="228600" indent="-228600" eaLnBrk="0" hangingPunct="0">
              <a:lnSpc>
                <a:spcPct val="150000"/>
              </a:lnSpc>
              <a:spcBef>
                <a:spcPts val="1000"/>
              </a:spcBef>
              <a:buFont typeface="Wingdings" pitchFamily="2" charset="2"/>
              <a:buChar char="Ø"/>
              <a:defRPr/>
            </a:pPr>
            <a:r>
              <a:rPr lang="zh-CN" altLang="en-US" sz="2800" b="1" dirty="0">
                <a:solidFill>
                  <a:srgbClr val="FF0000"/>
                </a:solidFill>
                <a:latin typeface="+mn-ea"/>
                <a:ea typeface="+mn-ea"/>
              </a:rPr>
              <a:t>滋润</a:t>
            </a:r>
            <a:r>
              <a:rPr lang="zh-CN" altLang="en-US" sz="2800" b="1" dirty="0">
                <a:solidFill>
                  <a:schemeClr val="bg1"/>
                </a:solidFill>
                <a:latin typeface="+mn-ea"/>
                <a:ea typeface="+mn-ea"/>
              </a:rPr>
              <a:t>皮肤，防止皮肤水分过多流失；</a:t>
            </a:r>
            <a:endParaRPr lang="en-US" altLang="zh-CN" sz="2800" b="1" dirty="0">
              <a:solidFill>
                <a:schemeClr val="bg1"/>
              </a:solidFill>
              <a:latin typeface="+mn-ea"/>
              <a:ea typeface="+mn-ea"/>
            </a:endParaRPr>
          </a:p>
          <a:p>
            <a:pPr marL="228600" indent="-228600" eaLnBrk="0" hangingPunct="0">
              <a:lnSpc>
                <a:spcPct val="150000"/>
              </a:lnSpc>
              <a:spcBef>
                <a:spcPts val="1000"/>
              </a:spcBef>
              <a:buFont typeface="Wingdings" pitchFamily="2" charset="2"/>
              <a:buChar char="Ø"/>
              <a:defRPr/>
            </a:pPr>
            <a:r>
              <a:rPr lang="zh-CN" altLang="en-US" sz="2800" b="1" dirty="0">
                <a:solidFill>
                  <a:schemeClr val="bg1"/>
                </a:solidFill>
                <a:latin typeface="+mn-ea"/>
                <a:ea typeface="+mn-ea"/>
              </a:rPr>
              <a:t>促进血液循环，增强新陈代谢等（</a:t>
            </a:r>
            <a:r>
              <a:rPr lang="zh-CN" altLang="en-US" sz="2800" b="1" dirty="0">
                <a:solidFill>
                  <a:srgbClr val="FF0000"/>
                </a:solidFill>
                <a:latin typeface="+mn-ea"/>
                <a:ea typeface="+mn-ea"/>
              </a:rPr>
              <a:t>营养</a:t>
            </a:r>
            <a:r>
              <a:rPr lang="zh-CN" altLang="en-US" sz="2800" b="1" dirty="0">
                <a:solidFill>
                  <a:schemeClr val="bg1"/>
                </a:solidFill>
                <a:latin typeface="+mn-ea"/>
                <a:ea typeface="+mn-ea"/>
              </a:rPr>
              <a:t>）</a:t>
            </a:r>
            <a:endParaRPr lang="zh-CN" altLang="en-US" sz="3200" b="1" dirty="0">
              <a:solidFill>
                <a:schemeClr val="bg1"/>
              </a:solidFill>
              <a:latin typeface="+mn-ea"/>
              <a:ea typeface="+mn-ea"/>
            </a:endParaRPr>
          </a:p>
        </p:txBody>
      </p:sp>
      <p:sp>
        <p:nvSpPr>
          <p:cNvPr id="62471" name="Text Box 2"/>
          <p:cNvSpPr txBox="1">
            <a:spLocks noChangeArrowheads="1"/>
          </p:cNvSpPr>
          <p:nvPr/>
        </p:nvSpPr>
        <p:spPr bwMode="auto">
          <a:xfrm>
            <a:off x="1081088" y="1947863"/>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rgbClr val="FF0000"/>
                </a:solidFill>
                <a:latin typeface="Times New Roman" pitchFamily="18" charset="0"/>
              </a:rPr>
              <a:t>2</a:t>
            </a:r>
            <a:r>
              <a:rPr kumimoji="1" lang="zh-CN" altLang="en-US" sz="2400" b="1" u="sng">
                <a:solidFill>
                  <a:srgbClr val="FF0000"/>
                </a:solidFill>
                <a:latin typeface="宋体" pitchFamily="2" charset="-122"/>
              </a:rPr>
              <a:t>．护肤类</a:t>
            </a:r>
            <a:r>
              <a:rPr kumimoji="1" lang="zh-CN" altLang="en-US" sz="2400" b="1" u="sng">
                <a:solidFill>
                  <a:schemeClr val="bg1"/>
                </a:solidFill>
                <a:latin typeface="宋体" pitchFamily="2" charset="-122"/>
              </a:rPr>
              <a:t>化妆品的作用：</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498475"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Tree>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93713"/>
            <a:ext cx="12192000" cy="125253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dirty="0">
              <a:solidFill>
                <a:schemeClr val="bg2"/>
              </a:solidFill>
            </a:endParaRPr>
          </a:p>
        </p:txBody>
      </p:sp>
      <p:sp>
        <p:nvSpPr>
          <p:cNvPr id="3" name="TextBox 2"/>
          <p:cNvSpPr txBox="1"/>
          <p:nvPr/>
        </p:nvSpPr>
        <p:spPr>
          <a:xfrm>
            <a:off x="374650" y="777875"/>
            <a:ext cx="6811963" cy="522288"/>
          </a:xfrm>
          <a:prstGeom prst="rect">
            <a:avLst/>
          </a:prstGeom>
          <a:noFill/>
        </p:spPr>
        <p:txBody>
          <a:bodyPr>
            <a:spAutoFit/>
          </a:bodyPr>
          <a:lstStyle/>
          <a:p>
            <a:pPr>
              <a:buFont typeface="Arial" charset="0"/>
              <a:buNone/>
              <a:defRPr/>
            </a:pPr>
            <a:r>
              <a:rPr lang="zh-CN" altLang="en-US" sz="2800" b="1" dirty="0">
                <a:solidFill>
                  <a:schemeClr val="bg1"/>
                </a:solidFill>
                <a:latin typeface="微软雅黑" pitchFamily="34" charset="-122"/>
                <a:ea typeface="微软雅黑" pitchFamily="34" charset="-122"/>
              </a:rPr>
              <a:t>相关链接：化妆品与</a:t>
            </a:r>
            <a:r>
              <a:rPr lang="en-US" altLang="zh-CN" sz="2800" b="1" dirty="0">
                <a:solidFill>
                  <a:schemeClr val="bg1"/>
                </a:solidFill>
                <a:latin typeface="微软雅黑" pitchFamily="34" charset="-122"/>
                <a:ea typeface="微软雅黑" pitchFamily="34" charset="-122"/>
              </a:rPr>
              <a:t>NMF</a:t>
            </a:r>
            <a:r>
              <a:rPr lang="zh-CN" altLang="en-US" sz="2000" spc="300" dirty="0">
                <a:solidFill>
                  <a:srgbClr val="FFFFFF"/>
                </a:solidFill>
                <a:latin typeface="微软雅黑" pitchFamily="34" charset="-122"/>
                <a:ea typeface="微软雅黑" pitchFamily="34" charset="-122"/>
              </a:rPr>
              <a:t> （天然保湿因子）</a:t>
            </a:r>
            <a:endParaRPr lang="zh-CN" altLang="en-US" sz="2800" b="1" dirty="0">
              <a:solidFill>
                <a:schemeClr val="bg1"/>
              </a:solidFill>
              <a:latin typeface="微软雅黑" pitchFamily="34" charset="-122"/>
              <a:ea typeface="微软雅黑" pitchFamily="34" charset="-122"/>
            </a:endParaRPr>
          </a:p>
        </p:txBody>
      </p:sp>
      <p:sp>
        <p:nvSpPr>
          <p:cNvPr id="4" name="TextBox 3"/>
          <p:cNvSpPr txBox="1"/>
          <p:nvPr/>
        </p:nvSpPr>
        <p:spPr>
          <a:xfrm>
            <a:off x="1308100" y="1992313"/>
            <a:ext cx="9353550" cy="4094162"/>
          </a:xfrm>
          <a:prstGeom prst="rect">
            <a:avLst/>
          </a:prstGeom>
          <a:noFill/>
        </p:spPr>
        <p:txBody>
          <a:bodyPr>
            <a:spAutoFit/>
          </a:bodyPr>
          <a:lstStyle/>
          <a:p>
            <a:pPr>
              <a:buFont typeface="Wingdings" pitchFamily="2" charset="2"/>
              <a:buChar char="Ø"/>
              <a:defRPr/>
            </a:pPr>
            <a:r>
              <a:rPr lang="zh-CN" altLang="en-US" sz="2000" spc="300" dirty="0">
                <a:solidFill>
                  <a:schemeClr val="bg1"/>
                </a:solidFill>
                <a:latin typeface="微软雅黑" pitchFamily="34" charset="-122"/>
                <a:ea typeface="微软雅黑" pitchFamily="34" charset="-122"/>
              </a:rPr>
              <a:t>   皮肤水分的保持：皮脂</a:t>
            </a:r>
            <a:r>
              <a:rPr lang="en-US" altLang="zh-CN" sz="2000" spc="300" dirty="0">
                <a:solidFill>
                  <a:schemeClr val="bg1"/>
                </a:solidFill>
                <a:latin typeface="微软雅黑" pitchFamily="34" charset="-122"/>
                <a:ea typeface="微软雅黑" pitchFamily="34" charset="-122"/>
              </a:rPr>
              <a:t>&amp;</a:t>
            </a:r>
            <a:r>
              <a:rPr lang="zh-CN" altLang="en-US" sz="2000" spc="300" dirty="0">
                <a:solidFill>
                  <a:schemeClr val="bg1"/>
                </a:solidFill>
                <a:latin typeface="微软雅黑" pitchFamily="34" charset="-122"/>
                <a:ea typeface="微软雅黑" pitchFamily="34" charset="-122"/>
              </a:rPr>
              <a:t>角质层中的</a:t>
            </a:r>
            <a:r>
              <a:rPr lang="en-US" altLang="zh-CN" sz="2000" spc="300" dirty="0">
                <a:solidFill>
                  <a:schemeClr val="bg1"/>
                </a:solidFill>
                <a:latin typeface="微软雅黑" pitchFamily="34" charset="-122"/>
                <a:ea typeface="微软雅黑" pitchFamily="34" charset="-122"/>
              </a:rPr>
              <a:t>NMF</a:t>
            </a:r>
            <a:r>
              <a:rPr lang="zh-CN" altLang="en-US" sz="2000" spc="300" dirty="0">
                <a:solidFill>
                  <a:schemeClr val="bg1"/>
                </a:solidFill>
                <a:latin typeface="微软雅黑" pitchFamily="34" charset="-122"/>
                <a:ea typeface="微软雅黑" pitchFamily="34" charset="-122"/>
              </a:rPr>
              <a:t>（天然保湿因子）</a:t>
            </a: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r>
              <a:rPr lang="en-US" altLang="zh-CN" sz="2000" spc="300" dirty="0">
                <a:solidFill>
                  <a:schemeClr val="bg1"/>
                </a:solidFill>
                <a:latin typeface="微软雅黑" pitchFamily="34" charset="-122"/>
                <a:ea typeface="微软雅黑" pitchFamily="34" charset="-122"/>
              </a:rPr>
              <a:t>   NMF</a:t>
            </a:r>
            <a:r>
              <a:rPr lang="zh-CN" altLang="en-US" sz="2000" spc="300" dirty="0">
                <a:solidFill>
                  <a:schemeClr val="bg1"/>
                </a:solidFill>
                <a:latin typeface="微软雅黑" pitchFamily="34" charset="-122"/>
                <a:ea typeface="微软雅黑" pitchFamily="34" charset="-122"/>
              </a:rPr>
              <a:t>，有效的保持了皮肤角质层的含水量</a:t>
            </a: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r>
              <a:rPr lang="zh-CN" altLang="en-US" sz="2000" spc="300" dirty="0">
                <a:solidFill>
                  <a:schemeClr val="bg1"/>
                </a:solidFill>
                <a:latin typeface="微软雅黑" pitchFamily="34" charset="-122"/>
                <a:ea typeface="微软雅黑" pitchFamily="34" charset="-122"/>
              </a:rPr>
              <a:t>   </a:t>
            </a:r>
            <a:r>
              <a:rPr lang="en-US" altLang="zh-CN" sz="2000" spc="300" dirty="0">
                <a:solidFill>
                  <a:schemeClr val="bg1"/>
                </a:solidFill>
                <a:latin typeface="微软雅黑" pitchFamily="34" charset="-122"/>
                <a:ea typeface="微软雅黑" pitchFamily="34" charset="-122"/>
              </a:rPr>
              <a:t>NMF</a:t>
            </a:r>
            <a:r>
              <a:rPr lang="zh-CN" altLang="en-US" sz="2000" spc="300" dirty="0">
                <a:solidFill>
                  <a:schemeClr val="bg1"/>
                </a:solidFill>
                <a:latin typeface="微软雅黑" pitchFamily="34" charset="-122"/>
                <a:ea typeface="微软雅黑" pitchFamily="34" charset="-122"/>
              </a:rPr>
              <a:t>的构成比例</a:t>
            </a: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r>
              <a:rPr lang="zh-CN" altLang="en-US" sz="2000" spc="300" dirty="0">
                <a:solidFill>
                  <a:schemeClr val="bg1"/>
                </a:solidFill>
                <a:latin typeface="微软雅黑" pitchFamily="34" charset="-122"/>
                <a:ea typeface="微软雅黑" pitchFamily="34" charset="-122"/>
              </a:rPr>
              <a:t>    </a:t>
            </a: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endParaRPr lang="en-US" altLang="zh-CN" sz="2000" spc="300" dirty="0">
              <a:solidFill>
                <a:schemeClr val="bg1"/>
              </a:solidFill>
              <a:latin typeface="微软雅黑" pitchFamily="34" charset="-122"/>
              <a:ea typeface="微软雅黑" pitchFamily="34" charset="-122"/>
            </a:endParaRPr>
          </a:p>
          <a:p>
            <a:pPr>
              <a:buFont typeface="Wingdings" pitchFamily="2" charset="2"/>
              <a:buChar char="Ø"/>
              <a:defRPr/>
            </a:pPr>
            <a:r>
              <a:rPr lang="zh-CN" altLang="en-US" sz="2000" spc="300" dirty="0">
                <a:solidFill>
                  <a:schemeClr val="bg1"/>
                </a:solidFill>
                <a:latin typeface="微软雅黑" pitchFamily="34" charset="-122"/>
                <a:ea typeface="微软雅黑" pitchFamily="34" charset="-122"/>
              </a:rPr>
              <a:t>   根据</a:t>
            </a:r>
            <a:r>
              <a:rPr lang="en-US" altLang="zh-CN" sz="2000" spc="300" dirty="0">
                <a:solidFill>
                  <a:schemeClr val="bg1"/>
                </a:solidFill>
                <a:latin typeface="微软雅黑" pitchFamily="34" charset="-122"/>
                <a:ea typeface="微软雅黑" pitchFamily="34" charset="-122"/>
              </a:rPr>
              <a:t>NMF</a:t>
            </a:r>
            <a:r>
              <a:rPr lang="zh-CN" altLang="en-US" sz="2000" spc="300" dirty="0">
                <a:solidFill>
                  <a:schemeClr val="bg1"/>
                </a:solidFill>
                <a:latin typeface="微软雅黑" pitchFamily="34" charset="-122"/>
                <a:ea typeface="微软雅黑" pitchFamily="34" charset="-122"/>
              </a:rPr>
              <a:t>的作用与成份加入相应的吸湿能力强的化学物，从而提出保湿剂的概念，其作用</a:t>
            </a:r>
            <a:r>
              <a:rPr lang="zh-CN" altLang="en-US" sz="2000" spc="300" dirty="0">
                <a:solidFill>
                  <a:srgbClr val="FF0000"/>
                </a:solidFill>
                <a:latin typeface="微软雅黑" pitchFamily="34" charset="-122"/>
                <a:ea typeface="微软雅黑" pitchFamily="34" charset="-122"/>
              </a:rPr>
              <a:t>类似于</a:t>
            </a:r>
            <a:r>
              <a:rPr lang="en-US" altLang="zh-CN" sz="2000" spc="300" dirty="0">
                <a:solidFill>
                  <a:srgbClr val="FF0000"/>
                </a:solidFill>
                <a:latin typeface="微软雅黑" pitchFamily="34" charset="-122"/>
                <a:ea typeface="微软雅黑" pitchFamily="34" charset="-122"/>
              </a:rPr>
              <a:t>NMF</a:t>
            </a:r>
            <a:r>
              <a:rPr lang="zh-CN" altLang="en-US" sz="2000" spc="300" dirty="0">
                <a:solidFill>
                  <a:schemeClr val="bg1"/>
                </a:solidFill>
                <a:latin typeface="微软雅黑" pitchFamily="34" charset="-122"/>
                <a:ea typeface="微软雅黑" pitchFamily="34" charset="-122"/>
              </a:rPr>
              <a:t>，使护肤效果更理想、更完善、有效</a:t>
            </a:r>
          </a:p>
        </p:txBody>
      </p:sp>
      <p:graphicFrame>
        <p:nvGraphicFramePr>
          <p:cNvPr id="5" name="表格 4"/>
          <p:cNvGraphicFramePr>
            <a:graphicFrameLocks noGrp="1"/>
          </p:cNvGraphicFramePr>
          <p:nvPr/>
        </p:nvGraphicFramePr>
        <p:xfrm>
          <a:off x="1766888" y="3133725"/>
          <a:ext cx="8128000" cy="1854200"/>
        </p:xfrm>
        <a:graphic>
          <a:graphicData uri="http://schemas.openxmlformats.org/drawingml/2006/table">
            <a:tbl>
              <a:tblPr firstRow="1" bandRow="1">
                <a:tableStyleId>{5C22544A-7EE6-4342-B048-85BDC9FD1C3A}</a:tableStyleId>
              </a:tblPr>
              <a:tblGrid>
                <a:gridCol w="2032000"/>
                <a:gridCol w="2032000"/>
                <a:gridCol w="2032000"/>
                <a:gridCol w="2032000"/>
              </a:tblGrid>
              <a:tr h="370840">
                <a:tc>
                  <a:txBody>
                    <a:bodyPr/>
                    <a:lstStyle/>
                    <a:p>
                      <a:pPr algn="ctr"/>
                      <a:r>
                        <a:rPr lang="zh-CN" altLang="en-US" dirty="0" smtClean="0"/>
                        <a:t>名称</a:t>
                      </a:r>
                      <a:endParaRPr lang="zh-CN" altLang="en-US" dirty="0"/>
                    </a:p>
                  </a:txBody>
                  <a:tcPr/>
                </a:tc>
                <a:tc>
                  <a:txBody>
                    <a:bodyPr/>
                    <a:lstStyle/>
                    <a:p>
                      <a:pPr algn="ctr"/>
                      <a:r>
                        <a:rPr lang="zh-CN" altLang="en-US" dirty="0" smtClean="0"/>
                        <a:t>含量（</a:t>
                      </a:r>
                      <a:r>
                        <a:rPr lang="en-US" altLang="zh-CN" dirty="0" smtClean="0"/>
                        <a:t>%</a:t>
                      </a:r>
                      <a:r>
                        <a:rPr lang="zh-CN" altLang="en-US" dirty="0" smtClean="0"/>
                        <a:t>）</a:t>
                      </a:r>
                      <a:endParaRPr lang="zh-CN" altLang="en-US" dirty="0"/>
                    </a:p>
                  </a:txBody>
                  <a:tcPr/>
                </a:tc>
                <a:tc>
                  <a:txBody>
                    <a:bodyPr/>
                    <a:lstStyle/>
                    <a:p>
                      <a:pPr algn="ctr"/>
                      <a:r>
                        <a:rPr lang="zh-CN" altLang="en-US" dirty="0" smtClean="0"/>
                        <a:t>名称</a:t>
                      </a:r>
                      <a:endParaRPr lang="zh-CN" altLang="en-US" dirty="0"/>
                    </a:p>
                  </a:txBody>
                  <a:tcPr/>
                </a:tc>
                <a:tc>
                  <a:txBody>
                    <a:bodyPr/>
                    <a:lstStyle/>
                    <a:p>
                      <a:pPr algn="ctr"/>
                      <a:r>
                        <a:rPr lang="zh-CN" altLang="en-US" dirty="0" smtClean="0"/>
                        <a:t>含量（</a:t>
                      </a:r>
                      <a:r>
                        <a:rPr lang="en-US" altLang="zh-CN" dirty="0" smtClean="0"/>
                        <a:t>%</a:t>
                      </a:r>
                      <a:r>
                        <a:rPr lang="zh-CN" altLang="en-US" dirty="0" smtClean="0"/>
                        <a:t>）</a:t>
                      </a:r>
                      <a:endParaRPr lang="zh-CN" altLang="en-US" dirty="0"/>
                    </a:p>
                  </a:txBody>
                  <a:tcPr/>
                </a:tc>
              </a:tr>
              <a:tr h="370840">
                <a:tc>
                  <a:txBody>
                    <a:bodyPr/>
                    <a:lstStyle/>
                    <a:p>
                      <a:pPr algn="ctr"/>
                      <a:r>
                        <a:rPr lang="zh-CN" altLang="en-US" sz="1600" dirty="0" smtClean="0"/>
                        <a:t>吡咯烷酮酸钾</a:t>
                      </a:r>
                      <a:endParaRPr lang="zh-CN" altLang="en-US" sz="1600" dirty="0"/>
                    </a:p>
                  </a:txBody>
                  <a:tcPr/>
                </a:tc>
                <a:tc>
                  <a:txBody>
                    <a:bodyPr/>
                    <a:lstStyle/>
                    <a:p>
                      <a:pPr algn="ctr"/>
                      <a:r>
                        <a:rPr lang="en-US" altLang="zh-CN" sz="1600" dirty="0" smtClean="0"/>
                        <a:t>12</a:t>
                      </a:r>
                      <a:endParaRPr lang="zh-CN" altLang="en-US" sz="1600" dirty="0"/>
                    </a:p>
                  </a:txBody>
                  <a:tcPr/>
                </a:tc>
                <a:tc>
                  <a:txBody>
                    <a:bodyPr/>
                    <a:lstStyle/>
                    <a:p>
                      <a:pPr algn="ctr"/>
                      <a:r>
                        <a:rPr lang="zh-CN" altLang="en-US" sz="1600" dirty="0" smtClean="0"/>
                        <a:t>糖、有机盐</a:t>
                      </a:r>
                      <a:endParaRPr lang="zh-CN" altLang="en-US" sz="1600" dirty="0"/>
                    </a:p>
                  </a:txBody>
                  <a:tcPr/>
                </a:tc>
                <a:tc>
                  <a:txBody>
                    <a:bodyPr/>
                    <a:lstStyle/>
                    <a:p>
                      <a:pPr algn="ctr"/>
                      <a:r>
                        <a:rPr lang="en-US" altLang="zh-CN" sz="1600" dirty="0" smtClean="0"/>
                        <a:t>8.47</a:t>
                      </a:r>
                      <a:endParaRPr lang="zh-CN" altLang="en-US" sz="1600" dirty="0"/>
                    </a:p>
                  </a:txBody>
                  <a:tcPr/>
                </a:tc>
              </a:tr>
              <a:tr h="370840">
                <a:tc>
                  <a:txBody>
                    <a:bodyPr/>
                    <a:lstStyle/>
                    <a:p>
                      <a:pPr algn="ctr"/>
                      <a:r>
                        <a:rPr lang="zh-CN" altLang="en-US" sz="1600" dirty="0" smtClean="0"/>
                        <a:t>氨基酸类</a:t>
                      </a:r>
                      <a:endParaRPr lang="zh-CN" altLang="en-US" sz="1600" dirty="0"/>
                    </a:p>
                  </a:txBody>
                  <a:tcPr/>
                </a:tc>
                <a:tc>
                  <a:txBody>
                    <a:bodyPr/>
                    <a:lstStyle/>
                    <a:p>
                      <a:pPr algn="ctr"/>
                      <a:r>
                        <a:rPr lang="en-US" altLang="zh-CN" sz="1600" dirty="0" smtClean="0"/>
                        <a:t>40</a:t>
                      </a:r>
                      <a:endParaRPr lang="zh-CN" altLang="en-US" sz="1600" dirty="0"/>
                    </a:p>
                  </a:txBody>
                  <a:tcPr/>
                </a:tc>
                <a:tc>
                  <a:txBody>
                    <a:bodyPr/>
                    <a:lstStyle/>
                    <a:p>
                      <a:pPr algn="ctr"/>
                      <a:r>
                        <a:rPr lang="zh-CN" altLang="en-US" sz="1600" dirty="0" smtClean="0"/>
                        <a:t>尿素</a:t>
                      </a:r>
                      <a:endParaRPr lang="zh-CN" altLang="en-US" sz="1600" dirty="0"/>
                    </a:p>
                  </a:txBody>
                  <a:tcPr/>
                </a:tc>
                <a:tc>
                  <a:txBody>
                    <a:bodyPr/>
                    <a:lstStyle/>
                    <a:p>
                      <a:pPr algn="ctr"/>
                      <a:r>
                        <a:rPr lang="en-US" altLang="zh-CN" sz="1600" dirty="0" smtClean="0"/>
                        <a:t>7</a:t>
                      </a:r>
                      <a:endParaRPr lang="zh-CN" altLang="en-US" sz="1600" dirty="0"/>
                    </a:p>
                  </a:txBody>
                  <a:tcPr/>
                </a:tc>
              </a:tr>
              <a:tr h="370840">
                <a:tc>
                  <a:txBody>
                    <a:bodyPr/>
                    <a:lstStyle/>
                    <a:p>
                      <a:pPr algn="ctr"/>
                      <a:r>
                        <a:rPr lang="zh-CN" altLang="en-US" sz="1600" dirty="0" smtClean="0"/>
                        <a:t>乳酸盐</a:t>
                      </a:r>
                      <a:endParaRPr lang="zh-CN" altLang="en-US" sz="1600" dirty="0"/>
                    </a:p>
                  </a:txBody>
                  <a:tcPr/>
                </a:tc>
                <a:tc>
                  <a:txBody>
                    <a:bodyPr/>
                    <a:lstStyle/>
                    <a:p>
                      <a:pPr algn="ctr"/>
                      <a:r>
                        <a:rPr lang="en-US" altLang="zh-CN" sz="1600" dirty="0" smtClean="0"/>
                        <a:t>12</a:t>
                      </a:r>
                      <a:endParaRPr lang="zh-CN" altLang="en-US" sz="1600" dirty="0"/>
                    </a:p>
                  </a:txBody>
                  <a:tcPr/>
                </a:tc>
                <a:tc>
                  <a:txBody>
                    <a:bodyPr/>
                    <a:lstStyle/>
                    <a:p>
                      <a:pPr algn="ctr"/>
                      <a:r>
                        <a:rPr lang="zh-CN" altLang="en-US" sz="1600" dirty="0" smtClean="0"/>
                        <a:t>氨、尿酸、肌酸</a:t>
                      </a:r>
                      <a:endParaRPr lang="zh-CN" altLang="en-US" sz="1600" dirty="0"/>
                    </a:p>
                  </a:txBody>
                  <a:tcPr/>
                </a:tc>
                <a:tc>
                  <a:txBody>
                    <a:bodyPr/>
                    <a:lstStyle/>
                    <a:p>
                      <a:pPr algn="ctr"/>
                      <a:r>
                        <a:rPr lang="en-US" altLang="zh-CN" sz="1600" dirty="0" smtClean="0"/>
                        <a:t>1.5</a:t>
                      </a:r>
                      <a:endParaRPr lang="zh-CN" altLang="en-US" sz="1600" dirty="0"/>
                    </a:p>
                  </a:txBody>
                  <a:tcPr/>
                </a:tc>
              </a:tr>
              <a:tr h="370840">
                <a:tc>
                  <a:txBody>
                    <a:bodyPr/>
                    <a:lstStyle/>
                    <a:p>
                      <a:pPr algn="ctr"/>
                      <a:r>
                        <a:rPr lang="zh-CN" altLang="en-US" sz="1600" dirty="0" smtClean="0"/>
                        <a:t>无机盐</a:t>
                      </a:r>
                      <a:endParaRPr lang="zh-CN" altLang="en-US" sz="1600" dirty="0"/>
                    </a:p>
                  </a:txBody>
                  <a:tcPr/>
                </a:tc>
                <a:tc>
                  <a:txBody>
                    <a:bodyPr/>
                    <a:lstStyle/>
                    <a:p>
                      <a:pPr algn="ctr"/>
                      <a:r>
                        <a:rPr lang="en-US" altLang="zh-CN" sz="1600" dirty="0" smtClean="0"/>
                        <a:t>19</a:t>
                      </a:r>
                      <a:endParaRPr lang="zh-CN" altLang="en-US" sz="1600" dirty="0"/>
                    </a:p>
                  </a:txBody>
                  <a:tcPr/>
                </a:tc>
                <a:tc>
                  <a:txBody>
                    <a:bodyPr/>
                    <a:lstStyle/>
                    <a:p>
                      <a:pPr algn="ctr"/>
                      <a:r>
                        <a:rPr lang="zh-CN" altLang="en-US" sz="1600" dirty="0" smtClean="0"/>
                        <a:t>肽及其他</a:t>
                      </a:r>
                      <a:endParaRPr lang="zh-CN" altLang="en-US" sz="1600" dirty="0"/>
                    </a:p>
                  </a:txBody>
                  <a:tcPr/>
                </a:tc>
                <a:tc>
                  <a:txBody>
                    <a:bodyPr/>
                    <a:lstStyle/>
                    <a:p>
                      <a:pPr algn="ctr"/>
                      <a:r>
                        <a:rPr lang="en-US" altLang="zh-CN" sz="1600" dirty="0" smtClean="0"/>
                        <a:t>0.03</a:t>
                      </a:r>
                      <a:endParaRPr lang="zh-CN" altLang="en-US" sz="1600" dirty="0"/>
                    </a:p>
                  </a:txBody>
                  <a:tcPr/>
                </a:tc>
              </a:tr>
            </a:tbl>
          </a:graphicData>
        </a:graphic>
      </p:graphicFrame>
      <p:grpSp>
        <p:nvGrpSpPr>
          <p:cNvPr id="63525" name="组合 33"/>
          <p:cNvGrpSpPr>
            <a:grpSpLocks/>
          </p:cNvGrpSpPr>
          <p:nvPr/>
        </p:nvGrpSpPr>
        <p:grpSpPr bwMode="auto">
          <a:xfrm>
            <a:off x="179388" y="5772150"/>
            <a:ext cx="12012612" cy="995363"/>
            <a:chOff x="0" y="0"/>
            <a:chExt cx="12011908" cy="995624"/>
          </a:xfrm>
        </p:grpSpPr>
        <p:cxnSp>
          <p:nvCxnSpPr>
            <p:cNvPr id="63527"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3528"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3529"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3530"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3526"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ext Box 2"/>
          <p:cNvSpPr txBox="1">
            <a:spLocks noChangeArrowheads="1"/>
          </p:cNvSpPr>
          <p:nvPr/>
        </p:nvSpPr>
        <p:spPr bwMode="auto">
          <a:xfrm>
            <a:off x="1200150" y="188913"/>
            <a:ext cx="10464800" cy="701675"/>
          </a:xfrm>
          <a:prstGeom prst="rect">
            <a:avLst/>
          </a:prstGeom>
          <a:noFill/>
          <a:ln>
            <a:noFill/>
          </a:ln>
          <a:effectLst/>
          <a:extLst/>
        </p:spPr>
        <p:txBody>
          <a:bodyPr>
            <a:spAutoFit/>
          </a:bodyPr>
          <a:lstStyle/>
          <a:p>
            <a:pPr>
              <a:spcBef>
                <a:spcPct val="50000"/>
              </a:spcBef>
              <a:buFont typeface="Arial" charset="0"/>
              <a:buNone/>
              <a:defRPr/>
            </a:pPr>
            <a:r>
              <a:rPr kumimoji="1" lang="zh-CN" altLang="en-US" sz="4000" b="1" dirty="0">
                <a:solidFill>
                  <a:schemeClr val="bg1"/>
                </a:solidFill>
                <a:effectLst>
                  <a:outerShdw blurRad="38100" dist="38100" dir="2700000" algn="tl">
                    <a:srgbClr val="000000">
                      <a:alpha val="43137"/>
                    </a:srgbClr>
                  </a:outerShdw>
                </a:effectLst>
                <a:latin typeface="Times New Roman" pitchFamily="18" charset="0"/>
              </a:rPr>
              <a:t>基础护肤步骤：</a:t>
            </a:r>
          </a:p>
        </p:txBody>
      </p:sp>
      <p:sp>
        <p:nvSpPr>
          <p:cNvPr id="114696" name="Text Box 8"/>
          <p:cNvSpPr txBox="1">
            <a:spLocks noChangeArrowheads="1"/>
          </p:cNvSpPr>
          <p:nvPr/>
        </p:nvSpPr>
        <p:spPr bwMode="auto">
          <a:xfrm>
            <a:off x="1281113" y="1916113"/>
            <a:ext cx="554037" cy="1981200"/>
          </a:xfrm>
          <a:prstGeom prst="rect">
            <a:avLst/>
          </a:prstGeom>
          <a:noFill/>
          <a:ln w="9525">
            <a:noFill/>
            <a:miter lim="800000"/>
            <a:headEnd/>
            <a:tailEnd/>
          </a:ln>
        </p:spPr>
        <p:txBody>
          <a:bodyPr vert="eaVert">
            <a:spAutoFit/>
          </a:bodyPr>
          <a:lstStyle/>
          <a:p>
            <a:pPr>
              <a:spcBef>
                <a:spcPct val="50000"/>
              </a:spcBef>
            </a:pPr>
            <a:r>
              <a:rPr kumimoji="1" lang="zh-CN" altLang="en-US" sz="2400">
                <a:solidFill>
                  <a:schemeClr val="bg1"/>
                </a:solidFill>
                <a:latin typeface="Times New Roman" pitchFamily="18" charset="0"/>
              </a:rPr>
              <a:t>洁面</a:t>
            </a:r>
          </a:p>
        </p:txBody>
      </p:sp>
      <p:sp>
        <p:nvSpPr>
          <p:cNvPr id="114697" name="Text Box 9"/>
          <p:cNvSpPr txBox="1">
            <a:spLocks noChangeArrowheads="1"/>
          </p:cNvSpPr>
          <p:nvPr/>
        </p:nvSpPr>
        <p:spPr bwMode="auto">
          <a:xfrm>
            <a:off x="10499725" y="1844675"/>
            <a:ext cx="554038" cy="1371600"/>
          </a:xfrm>
          <a:prstGeom prst="rect">
            <a:avLst/>
          </a:prstGeom>
          <a:noFill/>
          <a:ln w="9525">
            <a:noFill/>
            <a:miter lim="800000"/>
            <a:headEnd/>
            <a:tailEnd/>
          </a:ln>
        </p:spPr>
        <p:txBody>
          <a:bodyPr vert="eaVert">
            <a:spAutoFit/>
          </a:bodyPr>
          <a:lstStyle/>
          <a:p>
            <a:pPr>
              <a:spcBef>
                <a:spcPct val="50000"/>
              </a:spcBef>
            </a:pPr>
            <a:r>
              <a:rPr kumimoji="1" lang="zh-CN" altLang="en-US" sz="2400">
                <a:solidFill>
                  <a:schemeClr val="bg1"/>
                </a:solidFill>
                <a:latin typeface="Times New Roman" pitchFamily="18" charset="0"/>
              </a:rPr>
              <a:t>爽肤</a:t>
            </a:r>
          </a:p>
        </p:txBody>
      </p:sp>
      <p:sp>
        <p:nvSpPr>
          <p:cNvPr id="114698" name="Text Box 10"/>
          <p:cNvSpPr txBox="1">
            <a:spLocks noChangeArrowheads="1"/>
          </p:cNvSpPr>
          <p:nvPr/>
        </p:nvSpPr>
        <p:spPr bwMode="auto">
          <a:xfrm>
            <a:off x="10541000" y="4191000"/>
            <a:ext cx="554038" cy="1524000"/>
          </a:xfrm>
          <a:prstGeom prst="rect">
            <a:avLst/>
          </a:prstGeom>
          <a:noFill/>
          <a:ln w="9525">
            <a:noFill/>
            <a:miter lim="800000"/>
            <a:headEnd/>
            <a:tailEnd/>
          </a:ln>
        </p:spPr>
        <p:txBody>
          <a:bodyPr vert="eaVert">
            <a:spAutoFit/>
          </a:bodyPr>
          <a:lstStyle/>
          <a:p>
            <a:pPr>
              <a:spcBef>
                <a:spcPct val="50000"/>
              </a:spcBef>
            </a:pPr>
            <a:r>
              <a:rPr kumimoji="1" lang="zh-CN" altLang="en-US" sz="2400">
                <a:solidFill>
                  <a:schemeClr val="bg1"/>
                </a:solidFill>
                <a:latin typeface="Times New Roman" pitchFamily="18" charset="0"/>
              </a:rPr>
              <a:t>精华素</a:t>
            </a:r>
          </a:p>
        </p:txBody>
      </p:sp>
      <p:sp>
        <p:nvSpPr>
          <p:cNvPr id="114699" name="Text Box 11"/>
          <p:cNvSpPr txBox="1">
            <a:spLocks noChangeArrowheads="1"/>
          </p:cNvSpPr>
          <p:nvPr/>
        </p:nvSpPr>
        <p:spPr bwMode="auto">
          <a:xfrm>
            <a:off x="1377950" y="4076700"/>
            <a:ext cx="554038" cy="2514600"/>
          </a:xfrm>
          <a:prstGeom prst="rect">
            <a:avLst/>
          </a:prstGeom>
          <a:noFill/>
          <a:ln w="9525">
            <a:noFill/>
            <a:miter lim="800000"/>
            <a:headEnd/>
            <a:tailEnd/>
          </a:ln>
        </p:spPr>
        <p:txBody>
          <a:bodyPr vert="eaVert">
            <a:spAutoFit/>
          </a:bodyPr>
          <a:lstStyle/>
          <a:p>
            <a:pPr>
              <a:spcBef>
                <a:spcPct val="50000"/>
              </a:spcBef>
            </a:pPr>
            <a:r>
              <a:rPr kumimoji="1" lang="zh-CN" altLang="en-US" sz="2400">
                <a:solidFill>
                  <a:schemeClr val="bg1"/>
                </a:solidFill>
                <a:latin typeface="Times New Roman" pitchFamily="18" charset="0"/>
              </a:rPr>
              <a:t>润肤霜（乳）</a:t>
            </a:r>
          </a:p>
        </p:txBody>
      </p:sp>
      <p:grpSp>
        <p:nvGrpSpPr>
          <p:cNvPr id="2" name="Group 12"/>
          <p:cNvGrpSpPr>
            <a:grpSpLocks/>
          </p:cNvGrpSpPr>
          <p:nvPr/>
        </p:nvGrpSpPr>
        <p:grpSpPr bwMode="auto">
          <a:xfrm>
            <a:off x="1968500" y="1484313"/>
            <a:ext cx="2603500" cy="1657350"/>
            <a:chOff x="930" y="935"/>
            <a:chExt cx="1230" cy="1044"/>
          </a:xfrm>
        </p:grpSpPr>
        <p:pic>
          <p:nvPicPr>
            <p:cNvPr id="64545" name="Picture 13" descr="2006111512344638"/>
            <p:cNvPicPr>
              <a:picLocks noChangeAspect="1" noChangeArrowheads="1"/>
            </p:cNvPicPr>
            <p:nvPr/>
          </p:nvPicPr>
          <p:blipFill>
            <a:blip r:embed="rId2"/>
            <a:srcRect/>
            <a:stretch>
              <a:fillRect/>
            </a:stretch>
          </p:blipFill>
          <p:spPr bwMode="auto">
            <a:xfrm>
              <a:off x="960" y="960"/>
              <a:ext cx="1200" cy="1008"/>
            </a:xfrm>
            <a:prstGeom prst="rect">
              <a:avLst/>
            </a:prstGeom>
            <a:noFill/>
            <a:ln w="9525">
              <a:noFill/>
              <a:miter lim="800000"/>
              <a:headEnd/>
              <a:tailEnd/>
            </a:ln>
          </p:spPr>
        </p:pic>
        <p:sp>
          <p:nvSpPr>
            <p:cNvPr id="64546" name="Rectangle 14"/>
            <p:cNvSpPr>
              <a:spLocks noChangeArrowheads="1"/>
            </p:cNvSpPr>
            <p:nvPr/>
          </p:nvSpPr>
          <p:spPr bwMode="auto">
            <a:xfrm>
              <a:off x="930" y="935"/>
              <a:ext cx="1224" cy="1044"/>
            </a:xfrm>
            <a:prstGeom prst="rect">
              <a:avLst/>
            </a:prstGeom>
            <a:noFill/>
            <a:ln w="9525">
              <a:solidFill>
                <a:srgbClr val="808080"/>
              </a:solidFill>
              <a:miter lim="800000"/>
              <a:headEnd/>
              <a:tailEnd/>
            </a:ln>
          </p:spPr>
          <p:txBody>
            <a:bodyPr wrap="none" anchor="ctr"/>
            <a:lstStyle/>
            <a:p>
              <a:endParaRPr lang="zh-CN" altLang="en-US"/>
            </a:p>
          </p:txBody>
        </p:sp>
      </p:grpSp>
      <p:grpSp>
        <p:nvGrpSpPr>
          <p:cNvPr id="3" name="Group 15"/>
          <p:cNvGrpSpPr>
            <a:grpSpLocks/>
          </p:cNvGrpSpPr>
          <p:nvPr/>
        </p:nvGrpSpPr>
        <p:grpSpPr bwMode="auto">
          <a:xfrm>
            <a:off x="2032000" y="4149725"/>
            <a:ext cx="2641600" cy="1657350"/>
            <a:chOff x="960" y="2614"/>
            <a:chExt cx="1248" cy="1044"/>
          </a:xfrm>
        </p:grpSpPr>
        <p:pic>
          <p:nvPicPr>
            <p:cNvPr id="64543" name="Picture 16" descr="061115171380181"/>
            <p:cNvPicPr>
              <a:picLocks noChangeAspect="1" noChangeArrowheads="1"/>
            </p:cNvPicPr>
            <p:nvPr/>
          </p:nvPicPr>
          <p:blipFill>
            <a:blip r:embed="rId3"/>
            <a:srcRect/>
            <a:stretch>
              <a:fillRect/>
            </a:stretch>
          </p:blipFill>
          <p:spPr bwMode="auto">
            <a:xfrm>
              <a:off x="960" y="2640"/>
              <a:ext cx="1248" cy="1007"/>
            </a:xfrm>
            <a:prstGeom prst="rect">
              <a:avLst/>
            </a:prstGeom>
            <a:noFill/>
            <a:ln w="9525">
              <a:noFill/>
              <a:miter lim="800000"/>
              <a:headEnd/>
              <a:tailEnd/>
            </a:ln>
          </p:spPr>
        </p:pic>
        <p:sp>
          <p:nvSpPr>
            <p:cNvPr id="64544" name="Rectangle 17"/>
            <p:cNvSpPr>
              <a:spLocks noChangeArrowheads="1"/>
            </p:cNvSpPr>
            <p:nvPr/>
          </p:nvSpPr>
          <p:spPr bwMode="auto">
            <a:xfrm>
              <a:off x="975" y="2614"/>
              <a:ext cx="1224" cy="1044"/>
            </a:xfrm>
            <a:prstGeom prst="rect">
              <a:avLst/>
            </a:prstGeom>
            <a:noFill/>
            <a:ln w="9525">
              <a:solidFill>
                <a:srgbClr val="808080"/>
              </a:solidFill>
              <a:miter lim="800000"/>
              <a:headEnd/>
              <a:tailEnd/>
            </a:ln>
          </p:spPr>
          <p:txBody>
            <a:bodyPr wrap="none" anchor="ctr"/>
            <a:lstStyle/>
            <a:p>
              <a:endParaRPr lang="zh-CN" altLang="en-US"/>
            </a:p>
          </p:txBody>
        </p:sp>
      </p:grpSp>
      <p:grpSp>
        <p:nvGrpSpPr>
          <p:cNvPr id="4" name="Group 18"/>
          <p:cNvGrpSpPr>
            <a:grpSpLocks/>
          </p:cNvGrpSpPr>
          <p:nvPr/>
        </p:nvGrpSpPr>
        <p:grpSpPr bwMode="auto">
          <a:xfrm>
            <a:off x="7518400" y="4149725"/>
            <a:ext cx="2743200" cy="1665288"/>
            <a:chOff x="3552" y="2614"/>
            <a:chExt cx="1296" cy="1049"/>
          </a:xfrm>
        </p:grpSpPr>
        <p:pic>
          <p:nvPicPr>
            <p:cNvPr id="64541" name="Picture 19" descr="06111509165594882"/>
            <p:cNvPicPr>
              <a:picLocks noChangeAspect="1" noChangeArrowheads="1"/>
            </p:cNvPicPr>
            <p:nvPr/>
          </p:nvPicPr>
          <p:blipFill>
            <a:blip r:embed="rId4"/>
            <a:srcRect/>
            <a:stretch>
              <a:fillRect/>
            </a:stretch>
          </p:blipFill>
          <p:spPr bwMode="auto">
            <a:xfrm>
              <a:off x="3552" y="2640"/>
              <a:ext cx="1296" cy="1023"/>
            </a:xfrm>
            <a:prstGeom prst="rect">
              <a:avLst/>
            </a:prstGeom>
            <a:noFill/>
            <a:ln w="9525">
              <a:noFill/>
              <a:miter lim="800000"/>
              <a:headEnd/>
              <a:tailEnd/>
            </a:ln>
          </p:spPr>
        </p:pic>
        <p:sp>
          <p:nvSpPr>
            <p:cNvPr id="64542" name="Rectangle 20"/>
            <p:cNvSpPr>
              <a:spLocks noChangeArrowheads="1"/>
            </p:cNvSpPr>
            <p:nvPr/>
          </p:nvSpPr>
          <p:spPr bwMode="auto">
            <a:xfrm>
              <a:off x="3606" y="2614"/>
              <a:ext cx="1224" cy="1044"/>
            </a:xfrm>
            <a:prstGeom prst="rect">
              <a:avLst/>
            </a:prstGeom>
            <a:noFill/>
            <a:ln w="9525">
              <a:solidFill>
                <a:srgbClr val="808080"/>
              </a:solidFill>
              <a:miter lim="800000"/>
              <a:headEnd/>
              <a:tailEnd/>
            </a:ln>
          </p:spPr>
          <p:txBody>
            <a:bodyPr wrap="none" anchor="ctr"/>
            <a:lstStyle/>
            <a:p>
              <a:endParaRPr lang="zh-CN" altLang="en-US"/>
            </a:p>
          </p:txBody>
        </p:sp>
      </p:grpSp>
      <p:grpSp>
        <p:nvGrpSpPr>
          <p:cNvPr id="5" name="Group 21"/>
          <p:cNvGrpSpPr>
            <a:grpSpLocks/>
          </p:cNvGrpSpPr>
          <p:nvPr/>
        </p:nvGrpSpPr>
        <p:grpSpPr bwMode="auto">
          <a:xfrm>
            <a:off x="7518400" y="1412875"/>
            <a:ext cx="2641600" cy="1657350"/>
            <a:chOff x="3552" y="890"/>
            <a:chExt cx="1248" cy="1044"/>
          </a:xfrm>
        </p:grpSpPr>
        <p:pic>
          <p:nvPicPr>
            <p:cNvPr id="64539" name="Picture 22" descr="061115171380183"/>
            <p:cNvPicPr>
              <a:picLocks noChangeAspect="1" noChangeArrowheads="1"/>
            </p:cNvPicPr>
            <p:nvPr/>
          </p:nvPicPr>
          <p:blipFill>
            <a:blip r:embed="rId5"/>
            <a:srcRect/>
            <a:stretch>
              <a:fillRect/>
            </a:stretch>
          </p:blipFill>
          <p:spPr bwMode="auto">
            <a:xfrm>
              <a:off x="3552" y="912"/>
              <a:ext cx="1248" cy="1009"/>
            </a:xfrm>
            <a:prstGeom prst="rect">
              <a:avLst/>
            </a:prstGeom>
            <a:noFill/>
            <a:ln w="9525">
              <a:noFill/>
              <a:miter lim="800000"/>
              <a:headEnd/>
              <a:tailEnd/>
            </a:ln>
          </p:spPr>
        </p:pic>
        <p:sp>
          <p:nvSpPr>
            <p:cNvPr id="64540" name="Rectangle 23"/>
            <p:cNvSpPr>
              <a:spLocks noChangeArrowheads="1"/>
            </p:cNvSpPr>
            <p:nvPr/>
          </p:nvSpPr>
          <p:spPr bwMode="auto">
            <a:xfrm>
              <a:off x="3560" y="890"/>
              <a:ext cx="1224" cy="1044"/>
            </a:xfrm>
            <a:prstGeom prst="rect">
              <a:avLst/>
            </a:prstGeom>
            <a:noFill/>
            <a:ln w="9525">
              <a:solidFill>
                <a:srgbClr val="808080"/>
              </a:solidFill>
              <a:miter lim="800000"/>
              <a:headEnd/>
              <a:tailEnd/>
            </a:ln>
          </p:spPr>
          <p:txBody>
            <a:bodyPr wrap="none" anchor="ctr"/>
            <a:lstStyle/>
            <a:p>
              <a:endParaRPr lang="zh-CN" altLang="en-US"/>
            </a:p>
          </p:txBody>
        </p:sp>
      </p:grpSp>
      <p:sp>
        <p:nvSpPr>
          <p:cNvPr id="26" name="右箭头 25"/>
          <p:cNvSpPr/>
          <p:nvPr/>
        </p:nvSpPr>
        <p:spPr>
          <a:xfrm>
            <a:off x="4819650" y="2149475"/>
            <a:ext cx="2303463" cy="365125"/>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7" name="下箭头 26"/>
          <p:cNvSpPr/>
          <p:nvPr/>
        </p:nvSpPr>
        <p:spPr>
          <a:xfrm>
            <a:off x="8686800" y="3200400"/>
            <a:ext cx="347663" cy="841375"/>
          </a:xfrm>
          <a:prstGeom prst="down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
        <p:nvSpPr>
          <p:cNvPr id="28" name="左箭头 27"/>
          <p:cNvSpPr/>
          <p:nvPr/>
        </p:nvSpPr>
        <p:spPr>
          <a:xfrm>
            <a:off x="4937125" y="4635500"/>
            <a:ext cx="2268538" cy="457200"/>
          </a:xfrm>
          <a:prstGeom prst="lef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grpSp>
        <p:nvGrpSpPr>
          <p:cNvPr id="64526" name="组合 33"/>
          <p:cNvGrpSpPr>
            <a:grpSpLocks/>
          </p:cNvGrpSpPr>
          <p:nvPr/>
        </p:nvGrpSpPr>
        <p:grpSpPr bwMode="auto">
          <a:xfrm>
            <a:off x="179388" y="5772150"/>
            <a:ext cx="12012612" cy="995363"/>
            <a:chOff x="0" y="0"/>
            <a:chExt cx="12011908" cy="995624"/>
          </a:xfrm>
        </p:grpSpPr>
        <p:cxnSp>
          <p:nvCxnSpPr>
            <p:cNvPr id="64535"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4536"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4537"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4538"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452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4528" name="组合 1"/>
          <p:cNvGrpSpPr>
            <a:grpSpLocks/>
          </p:cNvGrpSpPr>
          <p:nvPr/>
        </p:nvGrpSpPr>
        <p:grpSpPr bwMode="auto">
          <a:xfrm>
            <a:off x="6272213" y="163513"/>
            <a:ext cx="5657850" cy="2025650"/>
            <a:chOff x="0" y="0"/>
            <a:chExt cx="5657712" cy="2026080"/>
          </a:xfrm>
        </p:grpSpPr>
        <p:grpSp>
          <p:nvGrpSpPr>
            <p:cNvPr id="64529" name="组合 39"/>
            <p:cNvGrpSpPr>
              <a:grpSpLocks/>
            </p:cNvGrpSpPr>
            <p:nvPr/>
          </p:nvGrpSpPr>
          <p:grpSpPr bwMode="auto">
            <a:xfrm>
              <a:off x="0" y="0"/>
              <a:ext cx="5657712" cy="995624"/>
              <a:chOff x="0" y="0"/>
              <a:chExt cx="5657712" cy="995624"/>
            </a:xfrm>
          </p:grpSpPr>
          <p:cxnSp>
            <p:nvCxnSpPr>
              <p:cNvPr id="6453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453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453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453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453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696"/>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697"/>
                                        </p:tgtEl>
                                        <p:attrNameLst>
                                          <p:attrName>style.visibility</p:attrName>
                                        </p:attrNameLst>
                                      </p:cBhvr>
                                      <p:to>
                                        <p:strVal val="visible"/>
                                      </p:to>
                                    </p:set>
                                  </p:childTnLst>
                                </p:cTn>
                              </p:par>
                            </p:childTnLst>
                          </p:cTn>
                        </p:par>
                        <p:par>
                          <p:cTn id="15" fill="hold" nodeType="afterGroup">
                            <p:stCondLst>
                              <p:cond delay="0"/>
                            </p:stCondLst>
                            <p:childTnLst>
                              <p:par>
                                <p:cTn id="16" presetID="22" presetClass="entr" presetSubtype="1"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4698"/>
                                        </p:tgtEl>
                                        <p:attrNameLst>
                                          <p:attrName>style.visibility</p:attrName>
                                        </p:attrNameLst>
                                      </p:cBhvr>
                                      <p:to>
                                        <p:strVal val="visible"/>
                                      </p:to>
                                    </p:set>
                                    <p:animEffect transition="in" filter="wipe(up)">
                                      <p:cBhvr>
                                        <p:cTn id="26" dur="500"/>
                                        <p:tgtEl>
                                          <p:spTgt spid="114698"/>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2"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par>
                          <p:cTn id="32" fill="hold" nodeType="afterGroup">
                            <p:stCondLst>
                              <p:cond delay="500"/>
                            </p:stCondLst>
                            <p:childTnLst>
                              <p:par>
                                <p:cTn id="33" presetID="22" presetClass="entr" presetSubtype="2" fill="hold" grpId="0" nodeType="afterEffect">
                                  <p:stCondLst>
                                    <p:cond delay="0"/>
                                  </p:stCondLst>
                                  <p:childTnLst>
                                    <p:set>
                                      <p:cBhvr>
                                        <p:cTn id="34" dur="1" fill="hold">
                                          <p:stCondLst>
                                            <p:cond delay="0"/>
                                          </p:stCondLst>
                                        </p:cTn>
                                        <p:tgtEl>
                                          <p:spTgt spid="114699"/>
                                        </p:tgtEl>
                                        <p:attrNameLst>
                                          <p:attrName>style.visibility</p:attrName>
                                        </p:attrNameLst>
                                      </p:cBhvr>
                                      <p:to>
                                        <p:strVal val="visible"/>
                                      </p:to>
                                    </p:set>
                                    <p:animEffect transition="in" filter="wipe(right)">
                                      <p:cBhvr>
                                        <p:cTn id="35" dur="500"/>
                                        <p:tgtEl>
                                          <p:spTgt spid="114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6" grpId="0"/>
      <p:bldP spid="114697" grpId="0"/>
      <p:bldP spid="114698" grpId="0"/>
      <p:bldP spid="11469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组合 33"/>
          <p:cNvGrpSpPr>
            <a:grpSpLocks/>
          </p:cNvGrpSpPr>
          <p:nvPr/>
        </p:nvGrpSpPr>
        <p:grpSpPr bwMode="auto">
          <a:xfrm>
            <a:off x="179388" y="5772150"/>
            <a:ext cx="12012612" cy="995363"/>
            <a:chOff x="0" y="0"/>
            <a:chExt cx="12011908" cy="995624"/>
          </a:xfrm>
        </p:grpSpPr>
        <p:cxnSp>
          <p:nvCxnSpPr>
            <p:cNvPr id="65552"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5553"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5554"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5555"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5539"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5540" name="组合 1"/>
          <p:cNvGrpSpPr>
            <a:grpSpLocks/>
          </p:cNvGrpSpPr>
          <p:nvPr/>
        </p:nvGrpSpPr>
        <p:grpSpPr bwMode="auto">
          <a:xfrm>
            <a:off x="6272213" y="163513"/>
            <a:ext cx="5657850" cy="2025650"/>
            <a:chOff x="0" y="0"/>
            <a:chExt cx="5657712" cy="2026080"/>
          </a:xfrm>
        </p:grpSpPr>
        <p:grpSp>
          <p:nvGrpSpPr>
            <p:cNvPr id="65546" name="组合 39"/>
            <p:cNvGrpSpPr>
              <a:grpSpLocks/>
            </p:cNvGrpSpPr>
            <p:nvPr/>
          </p:nvGrpSpPr>
          <p:grpSpPr bwMode="auto">
            <a:xfrm>
              <a:off x="0" y="0"/>
              <a:ext cx="5657712" cy="995624"/>
              <a:chOff x="0" y="0"/>
              <a:chExt cx="5657712" cy="995624"/>
            </a:xfrm>
          </p:grpSpPr>
          <p:cxnSp>
            <p:nvCxnSpPr>
              <p:cNvPr id="6554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554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555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555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554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Rectangle 3"/>
          <p:cNvSpPr txBox="1">
            <a:spLocks noRot="1" noChangeArrowheads="1"/>
          </p:cNvSpPr>
          <p:nvPr/>
        </p:nvSpPr>
        <p:spPr>
          <a:xfrm>
            <a:off x="849313" y="3092450"/>
            <a:ext cx="6838950" cy="2543175"/>
          </a:xfrm>
          <a:prstGeom prst="rect">
            <a:avLst/>
          </a:prstGeom>
        </p:spPr>
        <p:txBody>
          <a:bodyPr/>
          <a:lstStyle/>
          <a:p>
            <a:pPr marL="228600" indent="-228600" eaLnBrk="0" hangingPunct="0">
              <a:lnSpc>
                <a:spcPct val="90000"/>
              </a:lnSpc>
              <a:spcBef>
                <a:spcPts val="1000"/>
              </a:spcBef>
              <a:buFont typeface="Arial" charset="0"/>
              <a:buChar char="•"/>
              <a:defRPr/>
            </a:pPr>
            <a:r>
              <a:rPr lang="en-US" altLang="zh-CN" sz="2800" dirty="0">
                <a:solidFill>
                  <a:srgbClr val="FF0000"/>
                </a:solidFill>
                <a:latin typeface="+mn-lt"/>
                <a:ea typeface="+mn-ea"/>
              </a:rPr>
              <a:t>A</a:t>
            </a:r>
            <a:r>
              <a:rPr lang="zh-CN" altLang="en-US" sz="2800" dirty="0">
                <a:solidFill>
                  <a:schemeClr val="bg1"/>
                </a:solidFill>
                <a:latin typeface="+mn-lt"/>
                <a:ea typeface="+mn-ea"/>
              </a:rPr>
              <a:t>、化妆水：再次清洁皮肤，抑菌，调理皮肤的纹理和</a:t>
            </a:r>
            <a:r>
              <a:rPr lang="en-US" altLang="zh-CN" sz="2800" dirty="0">
                <a:solidFill>
                  <a:schemeClr val="bg1"/>
                </a:solidFill>
                <a:latin typeface="+mn-lt"/>
                <a:ea typeface="+mn-ea"/>
              </a:rPr>
              <a:t>PH</a:t>
            </a:r>
            <a:r>
              <a:rPr lang="zh-CN" altLang="en-US" sz="2800" dirty="0">
                <a:solidFill>
                  <a:schemeClr val="bg1"/>
                </a:solidFill>
                <a:latin typeface="+mn-lt"/>
                <a:ea typeface="+mn-ea"/>
              </a:rPr>
              <a:t>值，补充水分，促进吸收；</a:t>
            </a:r>
          </a:p>
          <a:p>
            <a:pPr marL="228600" indent="-228600" eaLnBrk="0" hangingPunct="0">
              <a:lnSpc>
                <a:spcPct val="90000"/>
              </a:lnSpc>
              <a:spcBef>
                <a:spcPts val="1000"/>
              </a:spcBef>
              <a:buFont typeface="Arial" charset="0"/>
              <a:buChar char="•"/>
              <a:defRPr/>
            </a:pPr>
            <a:r>
              <a:rPr lang="zh-CN" altLang="en-US" sz="2800" dirty="0">
                <a:solidFill>
                  <a:schemeClr val="bg1"/>
                </a:solidFill>
                <a:latin typeface="+mn-lt"/>
                <a:ea typeface="+mn-ea"/>
              </a:rPr>
              <a:t>根据添加成份不同或适用皮肤类型可分类：洁肤水、爽肤水、收敛水、柔肤水、营养液等。</a:t>
            </a:r>
          </a:p>
        </p:txBody>
      </p:sp>
      <p:sp>
        <p:nvSpPr>
          <p:cNvPr id="65543" name="Text Box 2"/>
          <p:cNvSpPr txBox="1">
            <a:spLocks noChangeArrowheads="1"/>
          </p:cNvSpPr>
          <p:nvPr/>
        </p:nvSpPr>
        <p:spPr bwMode="auto">
          <a:xfrm>
            <a:off x="577850" y="21732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303213"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pic>
        <p:nvPicPr>
          <p:cNvPr id="65545" name="Picture 17" descr="http://oldimg.brandcn.com/UploadFiles_9359/200903/20090326164123918.jpg"/>
          <p:cNvPicPr>
            <a:picLocks noChangeAspect="1" noChangeArrowheads="1"/>
          </p:cNvPicPr>
          <p:nvPr/>
        </p:nvPicPr>
        <p:blipFill>
          <a:blip r:embed="rId2"/>
          <a:srcRect/>
          <a:stretch>
            <a:fillRect/>
          </a:stretch>
        </p:blipFill>
        <p:spPr bwMode="auto">
          <a:xfrm>
            <a:off x="8021638" y="2519363"/>
            <a:ext cx="3810000" cy="28575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组合 33"/>
          <p:cNvGrpSpPr>
            <a:grpSpLocks/>
          </p:cNvGrpSpPr>
          <p:nvPr/>
        </p:nvGrpSpPr>
        <p:grpSpPr bwMode="auto">
          <a:xfrm>
            <a:off x="179388" y="5772150"/>
            <a:ext cx="12012612" cy="995363"/>
            <a:chOff x="0" y="0"/>
            <a:chExt cx="12011908" cy="995624"/>
          </a:xfrm>
        </p:grpSpPr>
        <p:cxnSp>
          <p:nvCxnSpPr>
            <p:cNvPr id="66578"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6579"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6580"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6581"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6563"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6564" name="组合 1"/>
          <p:cNvGrpSpPr>
            <a:grpSpLocks/>
          </p:cNvGrpSpPr>
          <p:nvPr/>
        </p:nvGrpSpPr>
        <p:grpSpPr bwMode="auto">
          <a:xfrm>
            <a:off x="6272213" y="163513"/>
            <a:ext cx="5657850" cy="2025650"/>
            <a:chOff x="0" y="0"/>
            <a:chExt cx="5657712" cy="2026080"/>
          </a:xfrm>
        </p:grpSpPr>
        <p:grpSp>
          <p:nvGrpSpPr>
            <p:cNvPr id="66572" name="组合 39"/>
            <p:cNvGrpSpPr>
              <a:grpSpLocks/>
            </p:cNvGrpSpPr>
            <p:nvPr/>
          </p:nvGrpSpPr>
          <p:grpSpPr bwMode="auto">
            <a:xfrm>
              <a:off x="0" y="0"/>
              <a:ext cx="5657712" cy="995624"/>
              <a:chOff x="0" y="0"/>
              <a:chExt cx="5657712" cy="995624"/>
            </a:xfrm>
          </p:grpSpPr>
          <p:cxnSp>
            <p:nvCxnSpPr>
              <p:cNvPr id="66574"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6575"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6576"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6577"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6573"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chemeClr val="bg1"/>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6566" name="Text Box 2"/>
          <p:cNvSpPr txBox="1">
            <a:spLocks noChangeArrowheads="1"/>
          </p:cNvSpPr>
          <p:nvPr/>
        </p:nvSpPr>
        <p:spPr bwMode="auto">
          <a:xfrm>
            <a:off x="577850" y="21732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303213"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20" name="Rectangle 3"/>
          <p:cNvSpPr txBox="1">
            <a:spLocks noRot="1" noChangeArrowheads="1"/>
          </p:cNvSpPr>
          <p:nvPr/>
        </p:nvSpPr>
        <p:spPr>
          <a:xfrm>
            <a:off x="703263" y="2952750"/>
            <a:ext cx="5902325" cy="2646363"/>
          </a:xfrm>
          <a:prstGeom prst="rect">
            <a:avLst/>
          </a:prstGeom>
        </p:spPr>
        <p:txBody>
          <a:bodyPr/>
          <a:lstStyle/>
          <a:p>
            <a:pPr marL="228600" indent="-228600" eaLnBrk="0" hangingPunct="0">
              <a:spcBef>
                <a:spcPts val="1000"/>
              </a:spcBef>
              <a:buFont typeface="Arial" charset="0"/>
              <a:buChar char="•"/>
              <a:defRPr/>
            </a:pPr>
            <a:r>
              <a:rPr lang="en-US" altLang="zh-CN" sz="2800" dirty="0">
                <a:solidFill>
                  <a:srgbClr val="FF0000"/>
                </a:solidFill>
                <a:latin typeface="+mn-lt"/>
                <a:ea typeface="+mn-ea"/>
              </a:rPr>
              <a:t>B</a:t>
            </a:r>
            <a:r>
              <a:rPr lang="zh-CN" altLang="en-US" sz="2800" dirty="0">
                <a:solidFill>
                  <a:schemeClr val="bg1"/>
                </a:solidFill>
                <a:latin typeface="+mn-lt"/>
                <a:ea typeface="+mn-ea"/>
              </a:rPr>
              <a:t>、精华素：活性有效成份浓缩，分子小易吸收，是每个系列产品中功能最强，营养价值最高，可补充皮肤所需的水分和营养，活跃细胞的功能。</a:t>
            </a:r>
          </a:p>
        </p:txBody>
      </p:sp>
      <p:pic>
        <p:nvPicPr>
          <p:cNvPr id="66569" name="Picture 4" descr="http://image.xinmin.cn/2013/04/12/20130412094618463728.jpg"/>
          <p:cNvPicPr>
            <a:picLocks noChangeAspect="1" noChangeArrowheads="1"/>
          </p:cNvPicPr>
          <p:nvPr/>
        </p:nvPicPr>
        <p:blipFill>
          <a:blip r:embed="rId2"/>
          <a:srcRect l="20670" r="8253"/>
          <a:stretch>
            <a:fillRect/>
          </a:stretch>
        </p:blipFill>
        <p:spPr bwMode="auto">
          <a:xfrm>
            <a:off x="7026275" y="1539875"/>
            <a:ext cx="1446213" cy="2713038"/>
          </a:xfrm>
          <a:prstGeom prst="rect">
            <a:avLst/>
          </a:prstGeom>
          <a:noFill/>
          <a:ln w="9525">
            <a:noFill/>
            <a:miter lim="800000"/>
            <a:headEnd/>
            <a:tailEnd/>
          </a:ln>
        </p:spPr>
      </p:pic>
      <p:pic>
        <p:nvPicPr>
          <p:cNvPr id="66570" name="Picture 8" descr="http://s2.sephorastatic.cn/products/2/9/9/9/4/5/1_01164_350x350.jpg"/>
          <p:cNvPicPr>
            <a:picLocks noChangeAspect="1" noChangeArrowheads="1"/>
          </p:cNvPicPr>
          <p:nvPr/>
        </p:nvPicPr>
        <p:blipFill>
          <a:blip r:embed="rId3"/>
          <a:srcRect l="19649" r="8994"/>
          <a:stretch>
            <a:fillRect/>
          </a:stretch>
        </p:blipFill>
        <p:spPr bwMode="auto">
          <a:xfrm>
            <a:off x="9526588" y="2435225"/>
            <a:ext cx="1958975" cy="2727325"/>
          </a:xfrm>
          <a:prstGeom prst="rect">
            <a:avLst/>
          </a:prstGeom>
          <a:noFill/>
          <a:ln w="9525">
            <a:noFill/>
            <a:miter lim="800000"/>
            <a:headEnd/>
            <a:tailEnd/>
          </a:ln>
        </p:spPr>
      </p:pic>
      <p:pic>
        <p:nvPicPr>
          <p:cNvPr id="66571" name="Picture 2" descr="http://uploads.rayli.com.cn/2016/0621/1466500476776.jpg"/>
          <p:cNvPicPr>
            <a:picLocks noChangeAspect="1" noChangeArrowheads="1"/>
          </p:cNvPicPr>
          <p:nvPr/>
        </p:nvPicPr>
        <p:blipFill>
          <a:blip r:embed="rId4"/>
          <a:srcRect l="6110" r="16232"/>
          <a:stretch>
            <a:fillRect/>
          </a:stretch>
        </p:blipFill>
        <p:spPr bwMode="auto">
          <a:xfrm>
            <a:off x="8042275" y="3144838"/>
            <a:ext cx="1652588" cy="27241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586" name="组合 33"/>
          <p:cNvGrpSpPr>
            <a:grpSpLocks/>
          </p:cNvGrpSpPr>
          <p:nvPr/>
        </p:nvGrpSpPr>
        <p:grpSpPr bwMode="auto">
          <a:xfrm>
            <a:off x="179388" y="5772150"/>
            <a:ext cx="12012612" cy="995363"/>
            <a:chOff x="0" y="0"/>
            <a:chExt cx="12011908" cy="995624"/>
          </a:xfrm>
        </p:grpSpPr>
        <p:cxnSp>
          <p:nvCxnSpPr>
            <p:cNvPr id="67602"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7603"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7604"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7605"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758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7588" name="组合 1"/>
          <p:cNvGrpSpPr>
            <a:grpSpLocks/>
          </p:cNvGrpSpPr>
          <p:nvPr/>
        </p:nvGrpSpPr>
        <p:grpSpPr bwMode="auto">
          <a:xfrm>
            <a:off x="6272213" y="163513"/>
            <a:ext cx="5657850" cy="2025650"/>
            <a:chOff x="0" y="0"/>
            <a:chExt cx="5657712" cy="2026080"/>
          </a:xfrm>
        </p:grpSpPr>
        <p:grpSp>
          <p:nvGrpSpPr>
            <p:cNvPr id="67596" name="组合 39"/>
            <p:cNvGrpSpPr>
              <a:grpSpLocks/>
            </p:cNvGrpSpPr>
            <p:nvPr/>
          </p:nvGrpSpPr>
          <p:grpSpPr bwMode="auto">
            <a:xfrm>
              <a:off x="0" y="0"/>
              <a:ext cx="5657712" cy="995624"/>
              <a:chOff x="0" y="0"/>
              <a:chExt cx="5657712" cy="995624"/>
            </a:xfrm>
          </p:grpSpPr>
          <p:cxnSp>
            <p:nvCxnSpPr>
              <p:cNvPr id="6759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759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760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760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759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chemeClr val="bg1"/>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7590" name="Text Box 2"/>
          <p:cNvSpPr txBox="1">
            <a:spLocks noChangeArrowheads="1"/>
          </p:cNvSpPr>
          <p:nvPr/>
        </p:nvSpPr>
        <p:spPr bwMode="auto">
          <a:xfrm>
            <a:off x="577850" y="21732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303213"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22" name="Rectangle 3"/>
          <p:cNvSpPr txBox="1">
            <a:spLocks noRot="1" noChangeArrowheads="1"/>
          </p:cNvSpPr>
          <p:nvPr/>
        </p:nvSpPr>
        <p:spPr>
          <a:xfrm>
            <a:off x="758825" y="2906713"/>
            <a:ext cx="5072063" cy="2803525"/>
          </a:xfrm>
          <a:prstGeom prst="rect">
            <a:avLst/>
          </a:prstGeom>
        </p:spPr>
        <p:txBody>
          <a:bodyPr/>
          <a:lstStyle/>
          <a:p>
            <a:pPr marL="228600" indent="-228600" eaLnBrk="0" hangingPunct="0">
              <a:lnSpc>
                <a:spcPct val="90000"/>
              </a:lnSpc>
              <a:spcBef>
                <a:spcPts val="1000"/>
              </a:spcBef>
              <a:buFont typeface="Arial" charset="0"/>
              <a:buChar char="•"/>
              <a:defRPr/>
            </a:pPr>
            <a:r>
              <a:rPr lang="en-US" altLang="zh-CN" sz="2800" dirty="0">
                <a:solidFill>
                  <a:srgbClr val="FF0000"/>
                </a:solidFill>
                <a:latin typeface="+mn-lt"/>
                <a:ea typeface="+mn-ea"/>
              </a:rPr>
              <a:t>C</a:t>
            </a:r>
            <a:r>
              <a:rPr lang="zh-CN" altLang="en-US" sz="2800" dirty="0">
                <a:solidFill>
                  <a:schemeClr val="bg1"/>
                </a:solidFill>
                <a:latin typeface="+mn-lt"/>
                <a:ea typeface="+mn-ea"/>
              </a:rPr>
              <a:t>、乳液：质地较稀薄，具有流动性；补水效果好，但油脂含量小，相对保湿性差，适合油性皮肤常年使用和中性皮肤夏季、南方地区使用。并可作为无水清洁用品。</a:t>
            </a:r>
          </a:p>
        </p:txBody>
      </p:sp>
      <p:pic>
        <p:nvPicPr>
          <p:cNvPr id="67593" name="Picture 2" descr="http://www.ymhvip.com/BaseBack/ueditor/net/upload/1/gift/0a4c4f63-0df4-4199-875a-9f7fb2c2ed2c/2014-08-01/7fec27ae-66b5-4c85-a3b0-74b87d4f839b.jpg"/>
          <p:cNvPicPr>
            <a:picLocks noChangeAspect="1" noChangeArrowheads="1"/>
          </p:cNvPicPr>
          <p:nvPr/>
        </p:nvPicPr>
        <p:blipFill>
          <a:blip r:embed="rId2"/>
          <a:srcRect l="15909" r="30800"/>
          <a:stretch>
            <a:fillRect/>
          </a:stretch>
        </p:blipFill>
        <p:spPr bwMode="auto">
          <a:xfrm>
            <a:off x="6683375" y="1011238"/>
            <a:ext cx="2057400" cy="2730500"/>
          </a:xfrm>
          <a:prstGeom prst="rect">
            <a:avLst/>
          </a:prstGeom>
          <a:noFill/>
          <a:ln w="9525">
            <a:noFill/>
            <a:miter lim="800000"/>
            <a:headEnd/>
            <a:tailEnd/>
          </a:ln>
        </p:spPr>
      </p:pic>
      <p:pic>
        <p:nvPicPr>
          <p:cNvPr id="67594" name="Picture 4" descr="http://d04.res.meilishuo.net/pic/_o/82/b0/795a22f20c6c0e90240047f84525_750_750.c1.jpg"/>
          <p:cNvPicPr>
            <a:picLocks noChangeAspect="1" noChangeArrowheads="1"/>
          </p:cNvPicPr>
          <p:nvPr/>
        </p:nvPicPr>
        <p:blipFill>
          <a:blip r:embed="rId3"/>
          <a:srcRect l="17738" t="2592" r="9076" b="3119"/>
          <a:stretch>
            <a:fillRect/>
          </a:stretch>
        </p:blipFill>
        <p:spPr bwMode="auto">
          <a:xfrm>
            <a:off x="8402638" y="2976563"/>
            <a:ext cx="2108200" cy="2714625"/>
          </a:xfrm>
          <a:prstGeom prst="rect">
            <a:avLst/>
          </a:prstGeom>
          <a:noFill/>
          <a:ln w="9525">
            <a:noFill/>
            <a:miter lim="800000"/>
            <a:headEnd/>
            <a:tailEnd/>
          </a:ln>
        </p:spPr>
      </p:pic>
      <p:pic>
        <p:nvPicPr>
          <p:cNvPr id="67595" name="Picture 6" descr="http://img01.fn-mart.com/C/item/2014/0514/201405C140000058/0_1_800x800.jpg"/>
          <p:cNvPicPr>
            <a:picLocks noChangeAspect="1" noChangeArrowheads="1"/>
          </p:cNvPicPr>
          <p:nvPr/>
        </p:nvPicPr>
        <p:blipFill>
          <a:blip r:embed="rId4"/>
          <a:srcRect l="25357" t="11197" r="14354" b="4688"/>
          <a:stretch>
            <a:fillRect/>
          </a:stretch>
        </p:blipFill>
        <p:spPr bwMode="auto">
          <a:xfrm>
            <a:off x="10233025" y="2286000"/>
            <a:ext cx="1958975" cy="27336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610" name="组合 33"/>
          <p:cNvGrpSpPr>
            <a:grpSpLocks/>
          </p:cNvGrpSpPr>
          <p:nvPr/>
        </p:nvGrpSpPr>
        <p:grpSpPr bwMode="auto">
          <a:xfrm>
            <a:off x="179388" y="5772150"/>
            <a:ext cx="12012612" cy="995363"/>
            <a:chOff x="0" y="0"/>
            <a:chExt cx="12011908" cy="995624"/>
          </a:xfrm>
        </p:grpSpPr>
        <p:cxnSp>
          <p:nvCxnSpPr>
            <p:cNvPr id="68626"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68627"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8628"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8629"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8611"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68612" name="组合 1"/>
          <p:cNvGrpSpPr>
            <a:grpSpLocks/>
          </p:cNvGrpSpPr>
          <p:nvPr/>
        </p:nvGrpSpPr>
        <p:grpSpPr bwMode="auto">
          <a:xfrm>
            <a:off x="6272213" y="163513"/>
            <a:ext cx="5657850" cy="2025650"/>
            <a:chOff x="0" y="0"/>
            <a:chExt cx="5657712" cy="2026080"/>
          </a:xfrm>
        </p:grpSpPr>
        <p:grpSp>
          <p:nvGrpSpPr>
            <p:cNvPr id="68620" name="组合 39"/>
            <p:cNvGrpSpPr>
              <a:grpSpLocks/>
            </p:cNvGrpSpPr>
            <p:nvPr/>
          </p:nvGrpSpPr>
          <p:grpSpPr bwMode="auto">
            <a:xfrm>
              <a:off x="0" y="0"/>
              <a:ext cx="5657712" cy="995624"/>
              <a:chOff x="0" y="0"/>
              <a:chExt cx="5657712" cy="995624"/>
            </a:xfrm>
          </p:grpSpPr>
          <p:cxnSp>
            <p:nvCxnSpPr>
              <p:cNvPr id="68622"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68623"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8624"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68625"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68621"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chemeClr val="bg1"/>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68614" name="Text Box 2"/>
          <p:cNvSpPr txBox="1">
            <a:spLocks noChangeArrowheads="1"/>
          </p:cNvSpPr>
          <p:nvPr/>
        </p:nvSpPr>
        <p:spPr bwMode="auto">
          <a:xfrm>
            <a:off x="577850" y="21732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246063" y="1201738"/>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23" name="Rectangle 3"/>
          <p:cNvSpPr txBox="1">
            <a:spLocks noRot="1" noChangeArrowheads="1"/>
          </p:cNvSpPr>
          <p:nvPr/>
        </p:nvSpPr>
        <p:spPr>
          <a:xfrm>
            <a:off x="655638" y="2981325"/>
            <a:ext cx="4746625" cy="4270375"/>
          </a:xfrm>
          <a:prstGeom prst="rect">
            <a:avLst/>
          </a:prstGeom>
        </p:spPr>
        <p:txBody>
          <a:bodyPr/>
          <a:lstStyle/>
          <a:p>
            <a:pPr marL="228600" indent="-228600" eaLnBrk="0" hangingPunct="0">
              <a:lnSpc>
                <a:spcPct val="90000"/>
              </a:lnSpc>
              <a:spcBef>
                <a:spcPts val="1000"/>
              </a:spcBef>
              <a:buFont typeface="Arial" charset="0"/>
              <a:buChar char="•"/>
              <a:defRPr/>
            </a:pPr>
            <a:r>
              <a:rPr lang="en-US" altLang="zh-CN" sz="2800" dirty="0">
                <a:solidFill>
                  <a:srgbClr val="FF0000"/>
                </a:solidFill>
                <a:latin typeface="+mn-lt"/>
                <a:ea typeface="+mn-ea"/>
              </a:rPr>
              <a:t>D</a:t>
            </a:r>
            <a:r>
              <a:rPr lang="zh-CN" altLang="en-US" sz="2800" dirty="0">
                <a:solidFill>
                  <a:schemeClr val="bg1"/>
                </a:solidFill>
                <a:latin typeface="+mn-lt"/>
                <a:ea typeface="+mn-ea"/>
              </a:rPr>
              <a:t>、面霜（润肤霜）：质地较厚，无流动性；与乳液相比，营养、保湿和滋润效果更高，适合干性皮肤常年使用或各类型肌肤在秋冬寒冷、干燥时使用。</a:t>
            </a:r>
          </a:p>
        </p:txBody>
      </p:sp>
      <p:pic>
        <p:nvPicPr>
          <p:cNvPr id="68617" name="Picture 6" descr="http://img.zcool.cn/community/012bf255458d310000019ae90fbc1c.jpg"/>
          <p:cNvPicPr>
            <a:picLocks noChangeAspect="1" noChangeArrowheads="1"/>
          </p:cNvPicPr>
          <p:nvPr/>
        </p:nvPicPr>
        <p:blipFill>
          <a:blip r:embed="rId2"/>
          <a:srcRect l="5994" t="10385" r="11458" b="8672"/>
          <a:stretch>
            <a:fillRect/>
          </a:stretch>
        </p:blipFill>
        <p:spPr bwMode="auto">
          <a:xfrm>
            <a:off x="9793288" y="2808288"/>
            <a:ext cx="2398712" cy="2351087"/>
          </a:xfrm>
          <a:prstGeom prst="rect">
            <a:avLst/>
          </a:prstGeom>
          <a:noFill/>
          <a:ln w="9525">
            <a:noFill/>
            <a:miter lim="800000"/>
            <a:headEnd/>
            <a:tailEnd/>
          </a:ln>
        </p:spPr>
      </p:pic>
      <p:pic>
        <p:nvPicPr>
          <p:cNvPr id="68618" name="Picture 4" descr="http://img1.gtimg.com/lady/pics/hv1/247/40/1033/67181272.jpg"/>
          <p:cNvPicPr>
            <a:picLocks noChangeAspect="1" noChangeArrowheads="1"/>
          </p:cNvPicPr>
          <p:nvPr/>
        </p:nvPicPr>
        <p:blipFill>
          <a:blip r:embed="rId3"/>
          <a:srcRect l="16376" t="11916" r="13992" b="8565"/>
          <a:stretch>
            <a:fillRect/>
          </a:stretch>
        </p:blipFill>
        <p:spPr bwMode="auto">
          <a:xfrm>
            <a:off x="7493000" y="3489325"/>
            <a:ext cx="2527300" cy="2425700"/>
          </a:xfrm>
          <a:prstGeom prst="rect">
            <a:avLst/>
          </a:prstGeom>
          <a:noFill/>
          <a:ln w="9525">
            <a:noFill/>
            <a:miter lim="800000"/>
            <a:headEnd/>
            <a:tailEnd/>
          </a:ln>
        </p:spPr>
      </p:pic>
      <p:pic>
        <p:nvPicPr>
          <p:cNvPr id="68619" name="Picture 2" descr="http://s18.mogucdn.com/b7/pic/130619/cous2_kqyukvclnjbhmv2ugfjeg5sckzsew_400x400.jpg"/>
          <p:cNvPicPr>
            <a:picLocks noChangeAspect="1" noChangeArrowheads="1"/>
          </p:cNvPicPr>
          <p:nvPr/>
        </p:nvPicPr>
        <p:blipFill>
          <a:blip r:embed="rId4"/>
          <a:srcRect r="5035"/>
          <a:stretch>
            <a:fillRect/>
          </a:stretch>
        </p:blipFill>
        <p:spPr bwMode="auto">
          <a:xfrm>
            <a:off x="5691188" y="1719263"/>
            <a:ext cx="2230437" cy="23495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455" name="Group 119"/>
          <p:cNvGraphicFramePr>
            <a:graphicFrameLocks noGrp="1"/>
          </p:cNvGraphicFramePr>
          <p:nvPr>
            <p:ph/>
          </p:nvPr>
        </p:nvGraphicFramePr>
        <p:xfrm>
          <a:off x="0" y="854075"/>
          <a:ext cx="12192000" cy="5872163"/>
        </p:xfrm>
        <a:graphic>
          <a:graphicData uri="http://schemas.openxmlformats.org/drawingml/2006/table">
            <a:tbl>
              <a:tblPr/>
              <a:tblGrid>
                <a:gridCol w="1200151"/>
                <a:gridCol w="3359149"/>
                <a:gridCol w="3361267"/>
                <a:gridCol w="4271433"/>
              </a:tblGrid>
              <a:tr h="30483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zh-CN"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endParaRP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作用特点</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主要成分</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使用方法</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化妆水</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作用表浅，缺乏渗透性；具清洁、手链、营养、抑菌等作用；收敛</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油性，营养</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干性、衰老性</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氯化铝、氯化羚基铝、尿囊素、对酚磺酸锌、明矾、去离子水等；尿囊素、甘油、乙醇、珍珠水解液、氧化锌等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皮肤清洁后擦拭或弹拍，是每个人每天不可缺少的护肤品，早晚都要用</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乳液   </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（营养蜜）</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水分含量大，油脂含量较少，涂敷后感觉清爽</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白油、甜杏仁油、动物脂、羊毛醇、抗氧剂和去离子水等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油脂含量小，相对保湿性差，适于分泌旺盛的油性皮肤。并可作为无水清洁用品，即可拭出污垢，又给皮肤补充了水分和少量油脂</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润肤霜</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保持皮肤水分平衡和皮肤柔软细腻。</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PH</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值在</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4</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6.5</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，与皮肤表面</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PH</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值很接近，保护皮肤</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蜂蜡、羊毛脂、甘油、润肤剂、保湿剂、柔软剂和去离子水等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涂抹时可轻轻按摩，加强润肤霜与皮肤的亲和性</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精华</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活性有效成份浓缩，对皮肤的保湿、抗皱、紧肤、营养、减少色素等能起到很好的预防缓解作用</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天然的动、植物或矿物质等有效成份等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超声波导入；边按摩边涂抹；有些需在实用化</a:t>
                      </a: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1~2H</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洗掉</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雪花膏</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O/W</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型，含水量大，质地洁白松软，用后皮肤白皙</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硬脂酸、碱水、多元醇等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其中含有使皮肤显白的成分，用时要涂抹均匀，含水分大，油脂含量相对较少，适于油性和不同底色的皮肤</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607">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冷霜（香脂）</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W/O</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型，涂擦时产生凉快感；含有较多油脂，可在皮肤上留下一层油脂薄膜和适量水分</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蜂蜡、硼砂、茶油、羊毛脂等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涂擦于皮肤表面，适用于干性肌肤</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42609">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按摩膏</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en-US" altLang="zh-CN"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W/O</a:t>
                      </a: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型，润滑，含有丰富的油分</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smtClean="0">
                          <a:ln>
                            <a:noFill/>
                          </a:ln>
                          <a:solidFill>
                            <a:schemeClr val="bg1"/>
                          </a:solidFill>
                          <a:effectLst>
                            <a:outerShdw blurRad="38100" dist="38100" dir="2700000" algn="tl">
                              <a:srgbClr val="000000"/>
                            </a:outerShdw>
                          </a:effectLst>
                          <a:latin typeface="宋体" pitchFamily="2" charset="-122"/>
                          <a:ea typeface="宋体" pitchFamily="2" charset="-122"/>
                        </a:rPr>
                        <a:t>羊毛油、白油、蜂蜡、乳化剂、卵磷脂、羊毛醇、抗氧剂和去离子水等</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用于按摩，用后要清洗干净</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76">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rgbClr val="FF0000"/>
                          </a:solidFill>
                          <a:effectLst>
                            <a:outerShdw blurRad="38100" dist="38100" dir="2700000" algn="tl">
                              <a:srgbClr val="000000"/>
                            </a:outerShdw>
                          </a:effectLst>
                          <a:latin typeface="宋体" pitchFamily="2" charset="-122"/>
                          <a:ea typeface="宋体" pitchFamily="2" charset="-122"/>
                        </a:rPr>
                        <a:t>面膜</a:t>
                      </a:r>
                    </a:p>
                  </a:txBody>
                  <a:tcPr marL="121920" marR="121920"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涂覆于皮肤可形成薄膜状，能保养、清洁皮肤，改善皮肤功能、延缓衰老</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水溶性高分子化合物、填充材料、溶剂、营养物质</a:t>
                      </a:r>
                    </a:p>
                  </a:txBody>
                  <a:tcPr marL="121920" marR="121920"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zh-CN" altLang="en-US" sz="1400" b="1" i="0" u="none" strike="noStrike" cap="none" normalizeH="0" baseline="0" dirty="0" smtClean="0">
                          <a:ln>
                            <a:noFill/>
                          </a:ln>
                          <a:solidFill>
                            <a:schemeClr val="bg1"/>
                          </a:solidFill>
                          <a:effectLst>
                            <a:outerShdw blurRad="38100" dist="38100" dir="2700000" algn="tl">
                              <a:srgbClr val="000000"/>
                            </a:outerShdw>
                          </a:effectLst>
                          <a:latin typeface="宋体" pitchFamily="2" charset="-122"/>
                          <a:ea typeface="宋体" pitchFamily="2" charset="-122"/>
                        </a:rPr>
                        <a:t>皮肤清洁后，以按摩的方式均匀涂抹并使其渗透</a:t>
                      </a:r>
                    </a:p>
                  </a:txBody>
                  <a:tcPr marL="121920" marR="121920"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9686" name="Text Box 2"/>
          <p:cNvSpPr txBox="1">
            <a:spLocks noChangeArrowheads="1"/>
          </p:cNvSpPr>
          <p:nvPr/>
        </p:nvSpPr>
        <p:spPr bwMode="auto">
          <a:xfrm>
            <a:off x="0" y="231775"/>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组合 33"/>
          <p:cNvGrpSpPr>
            <a:grpSpLocks/>
          </p:cNvGrpSpPr>
          <p:nvPr/>
        </p:nvGrpSpPr>
        <p:grpSpPr bwMode="auto">
          <a:xfrm>
            <a:off x="179388" y="5772150"/>
            <a:ext cx="12012612" cy="995363"/>
            <a:chOff x="0" y="0"/>
            <a:chExt cx="12011908" cy="995624"/>
          </a:xfrm>
        </p:grpSpPr>
        <p:cxnSp>
          <p:nvCxnSpPr>
            <p:cNvPr id="70674"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0675"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0676"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0677"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0659"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70660" name="组合 1"/>
          <p:cNvGrpSpPr>
            <a:grpSpLocks/>
          </p:cNvGrpSpPr>
          <p:nvPr/>
        </p:nvGrpSpPr>
        <p:grpSpPr bwMode="auto">
          <a:xfrm>
            <a:off x="6272213" y="163513"/>
            <a:ext cx="5657850" cy="2025650"/>
            <a:chOff x="0" y="0"/>
            <a:chExt cx="5657712" cy="2026080"/>
          </a:xfrm>
        </p:grpSpPr>
        <p:grpSp>
          <p:nvGrpSpPr>
            <p:cNvPr id="70668" name="组合 39"/>
            <p:cNvGrpSpPr>
              <a:grpSpLocks/>
            </p:cNvGrpSpPr>
            <p:nvPr/>
          </p:nvGrpSpPr>
          <p:grpSpPr bwMode="auto">
            <a:xfrm>
              <a:off x="0" y="0"/>
              <a:ext cx="5657712" cy="995624"/>
              <a:chOff x="0" y="0"/>
              <a:chExt cx="5657712" cy="995624"/>
            </a:xfrm>
          </p:grpSpPr>
          <p:cxnSp>
            <p:nvCxnSpPr>
              <p:cNvPr id="70670"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0671"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0672"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0673"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0669"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chemeClr val="bg1"/>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0662" name="Text Box 2"/>
          <p:cNvSpPr txBox="1">
            <a:spLocks noChangeArrowheads="1"/>
          </p:cNvSpPr>
          <p:nvPr/>
        </p:nvSpPr>
        <p:spPr bwMode="auto">
          <a:xfrm>
            <a:off x="577850" y="2173288"/>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微软雅黑" pitchFamily="34" charset="-122"/>
                <a:ea typeface="微软雅黑" pitchFamily="34" charset="-122"/>
              </a:rPr>
              <a:t>2</a:t>
            </a:r>
            <a:r>
              <a:rPr kumimoji="1" lang="zh-CN" altLang="en-US" sz="2400" b="1" u="sng">
                <a:solidFill>
                  <a:schemeClr val="bg1"/>
                </a:solidFill>
                <a:latin typeface="微软雅黑" pitchFamily="34" charset="-122"/>
                <a:ea typeface="微软雅黑" pitchFamily="34" charset="-122"/>
              </a:rPr>
              <a:t>．护肤类化妆品</a:t>
            </a:r>
            <a:r>
              <a:rPr kumimoji="1" lang="zh-CN" altLang="en-US" sz="2400" b="1" u="sng">
                <a:solidFill>
                  <a:schemeClr val="bg1"/>
                </a:solidFill>
                <a:latin typeface="宋体" pitchFamily="2" charset="-122"/>
              </a:rPr>
              <a:t>：</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246063" y="1201738"/>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b="1"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23" name="Rectangle 3"/>
          <p:cNvSpPr txBox="1">
            <a:spLocks noRot="1" noChangeArrowheads="1"/>
          </p:cNvSpPr>
          <p:nvPr/>
        </p:nvSpPr>
        <p:spPr>
          <a:xfrm>
            <a:off x="646113" y="2794000"/>
            <a:ext cx="4746625" cy="4270375"/>
          </a:xfrm>
          <a:prstGeom prst="rect">
            <a:avLst/>
          </a:prstGeom>
        </p:spPr>
        <p:txBody>
          <a:bodyPr/>
          <a:lstStyle/>
          <a:p>
            <a:pPr>
              <a:buFont typeface="Arial" charset="0"/>
              <a:buNone/>
              <a:defRPr/>
            </a:pPr>
            <a:r>
              <a:rPr lang="en-US" altLang="zh-CN" sz="2800" dirty="0">
                <a:solidFill>
                  <a:srgbClr val="FF0000"/>
                </a:solidFill>
                <a:latin typeface="+mn-lt"/>
                <a:ea typeface="+mn-ea"/>
              </a:rPr>
              <a:t>E</a:t>
            </a:r>
            <a:r>
              <a:rPr lang="zh-CN" altLang="en-US" sz="2800" dirty="0">
                <a:solidFill>
                  <a:schemeClr val="bg1"/>
                </a:solidFill>
                <a:latin typeface="+mn-lt"/>
                <a:ea typeface="+mn-ea"/>
              </a:rPr>
              <a:t>、面膜：将皮肤与外界空气隔绝，使角质层膨胀，毛孔、汗腺扩张，皮肤温度上升，</a:t>
            </a:r>
            <a:r>
              <a:rPr lang="zh-CN" altLang="en-US" sz="2800" dirty="0">
                <a:solidFill>
                  <a:schemeClr val="bg1"/>
                </a:solidFill>
                <a:latin typeface="Arial" charset="0"/>
              </a:rPr>
              <a:t>加速血液循环→促进营养物质有效渗入皮肤→保养、清洁皮肤，改善皮肤功能，延缓皮肤衰老。</a:t>
            </a:r>
          </a:p>
        </p:txBody>
      </p:sp>
      <p:pic>
        <p:nvPicPr>
          <p:cNvPr id="70665" name="Picture 6" descr="http://img.zhonghuasuan.com/mall/goods/2014/11/24/1521426793.jpg_350x350.jpg"/>
          <p:cNvPicPr>
            <a:picLocks noChangeAspect="1" noChangeArrowheads="1"/>
          </p:cNvPicPr>
          <p:nvPr/>
        </p:nvPicPr>
        <p:blipFill>
          <a:blip r:embed="rId2"/>
          <a:srcRect/>
          <a:stretch>
            <a:fillRect/>
          </a:stretch>
        </p:blipFill>
        <p:spPr bwMode="auto">
          <a:xfrm>
            <a:off x="9142413" y="2584450"/>
            <a:ext cx="3049587" cy="3049588"/>
          </a:xfrm>
          <a:prstGeom prst="rect">
            <a:avLst/>
          </a:prstGeom>
          <a:noFill/>
          <a:ln w="9525">
            <a:noFill/>
            <a:miter lim="800000"/>
            <a:headEnd/>
            <a:tailEnd/>
          </a:ln>
        </p:spPr>
      </p:pic>
      <p:pic>
        <p:nvPicPr>
          <p:cNvPr id="70666" name="Picture 4" descr="http://pic.baike.soso.com/p/20140314/20140314160846-985353886.jpg"/>
          <p:cNvPicPr>
            <a:picLocks noChangeAspect="1" noChangeArrowheads="1"/>
          </p:cNvPicPr>
          <p:nvPr/>
        </p:nvPicPr>
        <p:blipFill>
          <a:blip r:embed="rId3"/>
          <a:srcRect l="7988" t="7024" r="8665" b="10728"/>
          <a:stretch>
            <a:fillRect/>
          </a:stretch>
        </p:blipFill>
        <p:spPr bwMode="auto">
          <a:xfrm>
            <a:off x="6624638" y="531813"/>
            <a:ext cx="2855912" cy="2789237"/>
          </a:xfrm>
          <a:prstGeom prst="rect">
            <a:avLst/>
          </a:prstGeom>
          <a:noFill/>
          <a:ln w="9525">
            <a:noFill/>
            <a:miter lim="800000"/>
            <a:headEnd/>
            <a:tailEnd/>
          </a:ln>
        </p:spPr>
      </p:pic>
      <p:pic>
        <p:nvPicPr>
          <p:cNvPr id="70667" name="Picture 23" descr="http://photocdn.sohu.com/20141229/Img407393848.jpg"/>
          <p:cNvPicPr>
            <a:picLocks noChangeAspect="1" noChangeArrowheads="1"/>
          </p:cNvPicPr>
          <p:nvPr/>
        </p:nvPicPr>
        <p:blipFill>
          <a:blip r:embed="rId4"/>
          <a:srcRect l="16701"/>
          <a:stretch>
            <a:fillRect/>
          </a:stretch>
        </p:blipFill>
        <p:spPr bwMode="auto">
          <a:xfrm>
            <a:off x="5894388" y="3805238"/>
            <a:ext cx="3038475" cy="242252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组合 33"/>
          <p:cNvGrpSpPr>
            <a:grpSpLocks/>
          </p:cNvGrpSpPr>
          <p:nvPr/>
        </p:nvGrpSpPr>
        <p:grpSpPr bwMode="auto">
          <a:xfrm>
            <a:off x="179388" y="5772150"/>
            <a:ext cx="12012612" cy="995363"/>
            <a:chOff x="0" y="0"/>
            <a:chExt cx="12011908" cy="995624"/>
          </a:xfrm>
        </p:grpSpPr>
        <p:cxnSp>
          <p:nvCxnSpPr>
            <p:cNvPr id="71711"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1712"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1713"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1714"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1683"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71684" name="组合 1"/>
          <p:cNvGrpSpPr>
            <a:grpSpLocks/>
          </p:cNvGrpSpPr>
          <p:nvPr/>
        </p:nvGrpSpPr>
        <p:grpSpPr bwMode="auto">
          <a:xfrm>
            <a:off x="6272213" y="163513"/>
            <a:ext cx="5657850" cy="2025650"/>
            <a:chOff x="0" y="0"/>
            <a:chExt cx="5657712" cy="2026080"/>
          </a:xfrm>
        </p:grpSpPr>
        <p:grpSp>
          <p:nvGrpSpPr>
            <p:cNvPr id="71705" name="组合 39"/>
            <p:cNvGrpSpPr>
              <a:grpSpLocks/>
            </p:cNvGrpSpPr>
            <p:nvPr/>
          </p:nvGrpSpPr>
          <p:grpSpPr bwMode="auto">
            <a:xfrm>
              <a:off x="0" y="0"/>
              <a:ext cx="5657712" cy="995624"/>
              <a:chOff x="0" y="0"/>
              <a:chExt cx="5657712" cy="995624"/>
            </a:xfrm>
          </p:grpSpPr>
          <p:cxnSp>
            <p:nvCxnSpPr>
              <p:cNvPr id="7170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170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170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171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170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1686" name="Text Box 4"/>
          <p:cNvSpPr txBox="1">
            <a:spLocks noChangeArrowheads="1"/>
          </p:cNvSpPr>
          <p:nvPr/>
        </p:nvSpPr>
        <p:spPr bwMode="auto">
          <a:xfrm>
            <a:off x="1187450" y="3644900"/>
            <a:ext cx="1871663" cy="366713"/>
          </a:xfrm>
          <a:prstGeom prst="rect">
            <a:avLst/>
          </a:prstGeom>
          <a:noFill/>
          <a:ln w="9525">
            <a:noFill/>
            <a:miter lim="800000"/>
            <a:headEnd/>
            <a:tailEnd/>
          </a:ln>
        </p:spPr>
        <p:txBody>
          <a:bodyPr>
            <a:spAutoFit/>
          </a:bodyPr>
          <a:lstStyle/>
          <a:p>
            <a:pPr>
              <a:spcBef>
                <a:spcPct val="50000"/>
              </a:spcBef>
            </a:pPr>
            <a:endParaRPr lang="zh-CN" altLang="zh-CN">
              <a:solidFill>
                <a:schemeClr val="bg1"/>
              </a:solidFill>
              <a:latin typeface="微软雅黑" pitchFamily="34" charset="-122"/>
              <a:ea typeface="微软雅黑" pitchFamily="34" charset="-122"/>
            </a:endParaRPr>
          </a:p>
        </p:txBody>
      </p:sp>
      <p:sp>
        <p:nvSpPr>
          <p:cNvPr id="71687" name="Text Box 6"/>
          <p:cNvSpPr txBox="1">
            <a:spLocks noChangeArrowheads="1"/>
          </p:cNvSpPr>
          <p:nvPr/>
        </p:nvSpPr>
        <p:spPr bwMode="auto">
          <a:xfrm>
            <a:off x="2290763" y="3432175"/>
            <a:ext cx="1030287" cy="461963"/>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面膜</a:t>
            </a:r>
          </a:p>
        </p:txBody>
      </p:sp>
      <p:sp>
        <p:nvSpPr>
          <p:cNvPr id="71688" name="AutoShape 7"/>
          <p:cNvSpPr>
            <a:spLocks/>
          </p:cNvSpPr>
          <p:nvPr/>
        </p:nvSpPr>
        <p:spPr bwMode="auto">
          <a:xfrm>
            <a:off x="3114675" y="2217738"/>
            <a:ext cx="576263" cy="3144837"/>
          </a:xfrm>
          <a:prstGeom prst="leftBrace">
            <a:avLst>
              <a:gd name="adj1" fmla="val 35422"/>
              <a:gd name="adj2" fmla="val 50000"/>
            </a:avLst>
          </a:prstGeom>
          <a:noFill/>
          <a:ln w="381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71689" name="AutoShape 8"/>
          <p:cNvSpPr>
            <a:spLocks/>
          </p:cNvSpPr>
          <p:nvPr/>
        </p:nvSpPr>
        <p:spPr bwMode="auto">
          <a:xfrm>
            <a:off x="4565650" y="2933700"/>
            <a:ext cx="144463" cy="1223963"/>
          </a:xfrm>
          <a:prstGeom prst="leftBrace">
            <a:avLst>
              <a:gd name="adj1" fmla="val 70604"/>
              <a:gd name="adj2" fmla="val 49287"/>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71690" name="Text Box 9"/>
          <p:cNvSpPr txBox="1">
            <a:spLocks noChangeArrowheads="1"/>
          </p:cNvSpPr>
          <p:nvPr/>
        </p:nvSpPr>
        <p:spPr bwMode="auto">
          <a:xfrm>
            <a:off x="3773488" y="1941513"/>
            <a:ext cx="1152525" cy="457200"/>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硬膜</a:t>
            </a:r>
          </a:p>
        </p:txBody>
      </p:sp>
      <p:sp>
        <p:nvSpPr>
          <p:cNvPr id="71691" name="AutoShape 10"/>
          <p:cNvSpPr>
            <a:spLocks/>
          </p:cNvSpPr>
          <p:nvPr/>
        </p:nvSpPr>
        <p:spPr bwMode="auto">
          <a:xfrm>
            <a:off x="4681538" y="1727200"/>
            <a:ext cx="71437" cy="790575"/>
          </a:xfrm>
          <a:prstGeom prst="leftBrace">
            <a:avLst>
              <a:gd name="adj1" fmla="val 92223"/>
              <a:gd name="adj2" fmla="val 50000"/>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71692" name="Text Box 11"/>
          <p:cNvSpPr txBox="1">
            <a:spLocks noChangeArrowheads="1"/>
          </p:cNvSpPr>
          <p:nvPr/>
        </p:nvSpPr>
        <p:spPr bwMode="auto">
          <a:xfrm>
            <a:off x="4800600" y="3840163"/>
            <a:ext cx="1263650" cy="400050"/>
          </a:xfrm>
          <a:prstGeom prst="rect">
            <a:avLst/>
          </a:prstGeom>
          <a:noFill/>
          <a:ln w="9525">
            <a:noFill/>
            <a:miter lim="800000"/>
            <a:headEnd/>
            <a:tailEnd/>
          </a:ln>
        </p:spPr>
        <p:txBody>
          <a:bodyPr>
            <a:spAutoFit/>
          </a:bodyPr>
          <a:lstStyle/>
          <a:p>
            <a:pPr>
              <a:spcBef>
                <a:spcPct val="50000"/>
              </a:spcBef>
            </a:pPr>
            <a:r>
              <a:rPr kumimoji="1" lang="zh-CN" altLang="en-US" b="1">
                <a:solidFill>
                  <a:schemeClr val="bg1"/>
                </a:solidFill>
                <a:latin typeface="微软雅黑" pitchFamily="34" charset="-122"/>
                <a:ea typeface="微软雅黑" pitchFamily="34" charset="-122"/>
              </a:rPr>
              <a:t>胶状面</a:t>
            </a:r>
            <a:r>
              <a:rPr kumimoji="1" lang="zh-CN" altLang="en-US" sz="2000" b="1">
                <a:solidFill>
                  <a:schemeClr val="bg1"/>
                </a:solidFill>
                <a:latin typeface="微软雅黑" pitchFamily="34" charset="-122"/>
                <a:ea typeface="微软雅黑" pitchFamily="34" charset="-122"/>
              </a:rPr>
              <a:t>膜</a:t>
            </a:r>
          </a:p>
        </p:txBody>
      </p:sp>
      <p:sp>
        <p:nvSpPr>
          <p:cNvPr id="24" name="Text Box 12"/>
          <p:cNvSpPr txBox="1">
            <a:spLocks noChangeArrowheads="1"/>
          </p:cNvSpPr>
          <p:nvPr/>
        </p:nvSpPr>
        <p:spPr bwMode="auto">
          <a:xfrm>
            <a:off x="4826000" y="1581150"/>
            <a:ext cx="936625" cy="1012825"/>
          </a:xfrm>
          <a:prstGeom prst="rect">
            <a:avLst/>
          </a:prstGeom>
          <a:noFill/>
          <a:ln>
            <a:noFill/>
          </a:ln>
          <a:effectLst/>
          <a:extLst/>
        </p:spPr>
        <p:txBody>
          <a:bodyPr>
            <a:spAutoFit/>
          </a:bodyPr>
          <a:lstStyle/>
          <a:p>
            <a:pPr>
              <a:lnSpc>
                <a:spcPct val="150000"/>
              </a:lnSpc>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热膜</a:t>
            </a:r>
            <a:endParaRPr kumimoji="1"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冷膜</a:t>
            </a:r>
          </a:p>
        </p:txBody>
      </p:sp>
      <p:sp>
        <p:nvSpPr>
          <p:cNvPr id="71694" name="Text Box 13"/>
          <p:cNvSpPr txBox="1">
            <a:spLocks noChangeArrowheads="1"/>
          </p:cNvSpPr>
          <p:nvPr/>
        </p:nvSpPr>
        <p:spPr bwMode="auto">
          <a:xfrm>
            <a:off x="4792663" y="3322638"/>
            <a:ext cx="1223962" cy="366712"/>
          </a:xfrm>
          <a:prstGeom prst="rect">
            <a:avLst/>
          </a:prstGeom>
          <a:noFill/>
          <a:ln w="9525">
            <a:noFill/>
            <a:miter lim="800000"/>
            <a:headEnd/>
            <a:tailEnd/>
          </a:ln>
        </p:spPr>
        <p:txBody>
          <a:bodyPr>
            <a:spAutoFit/>
          </a:bodyPr>
          <a:lstStyle/>
          <a:p>
            <a:pPr>
              <a:spcBef>
                <a:spcPct val="50000"/>
              </a:spcBef>
            </a:pPr>
            <a:r>
              <a:rPr kumimoji="1" lang="zh-CN" altLang="en-US" b="1">
                <a:solidFill>
                  <a:schemeClr val="bg1"/>
                </a:solidFill>
                <a:latin typeface="微软雅黑" pitchFamily="34" charset="-122"/>
                <a:ea typeface="微软雅黑" pitchFamily="34" charset="-122"/>
              </a:rPr>
              <a:t>膏状面膜</a:t>
            </a:r>
          </a:p>
        </p:txBody>
      </p:sp>
      <p:sp>
        <p:nvSpPr>
          <p:cNvPr id="26" name="Text Box 14"/>
          <p:cNvSpPr txBox="1">
            <a:spLocks noChangeArrowheads="1"/>
          </p:cNvSpPr>
          <p:nvPr/>
        </p:nvSpPr>
        <p:spPr bwMode="auto">
          <a:xfrm>
            <a:off x="4819650" y="2843213"/>
            <a:ext cx="1354138" cy="368300"/>
          </a:xfrm>
          <a:prstGeom prst="rect">
            <a:avLst/>
          </a:prstGeom>
          <a:noFill/>
          <a:ln>
            <a:noFill/>
          </a:ln>
          <a:effectLst/>
          <a:extLst/>
        </p:spPr>
        <p:txBody>
          <a:bodyPr>
            <a:spAutoFit/>
          </a:bodyPr>
          <a:lstStyle/>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粉状面膜</a:t>
            </a:r>
          </a:p>
        </p:txBody>
      </p:sp>
      <p:sp>
        <p:nvSpPr>
          <p:cNvPr id="71696" name="Text Box 15"/>
          <p:cNvSpPr txBox="1">
            <a:spLocks noChangeArrowheads="1"/>
          </p:cNvSpPr>
          <p:nvPr/>
        </p:nvSpPr>
        <p:spPr bwMode="auto">
          <a:xfrm>
            <a:off x="3763963" y="5119688"/>
            <a:ext cx="1614487" cy="401637"/>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特殊类面膜</a:t>
            </a:r>
          </a:p>
        </p:txBody>
      </p:sp>
      <p:sp>
        <p:nvSpPr>
          <p:cNvPr id="71697" name="AutoShape 16"/>
          <p:cNvSpPr>
            <a:spLocks/>
          </p:cNvSpPr>
          <p:nvPr/>
        </p:nvSpPr>
        <p:spPr bwMode="auto">
          <a:xfrm>
            <a:off x="5230813" y="4503738"/>
            <a:ext cx="147637" cy="1617662"/>
          </a:xfrm>
          <a:prstGeom prst="leftBrace">
            <a:avLst>
              <a:gd name="adj1" fmla="val 86489"/>
              <a:gd name="adj2" fmla="val 50000"/>
            </a:avLst>
          </a:prstGeom>
          <a:noFill/>
          <a:ln w="25400">
            <a:solidFill>
              <a:schemeClr val="bg1"/>
            </a:solidFill>
            <a:round/>
            <a:headEnd/>
            <a:tailEnd/>
          </a:ln>
        </p:spPr>
        <p:txBody>
          <a:bodyPr wrap="none" anchor="ctr"/>
          <a:lstStyle/>
          <a:p>
            <a:endParaRPr lang="zh-CN" altLang="en-US">
              <a:solidFill>
                <a:schemeClr val="bg1"/>
              </a:solidFill>
              <a:latin typeface="微软雅黑" pitchFamily="34" charset="-122"/>
              <a:ea typeface="微软雅黑" pitchFamily="34" charset="-122"/>
            </a:endParaRPr>
          </a:p>
        </p:txBody>
      </p:sp>
      <p:sp>
        <p:nvSpPr>
          <p:cNvPr id="71698" name="Text Box 9"/>
          <p:cNvSpPr txBox="1">
            <a:spLocks noChangeArrowheads="1"/>
          </p:cNvSpPr>
          <p:nvPr/>
        </p:nvSpPr>
        <p:spPr bwMode="auto">
          <a:xfrm>
            <a:off x="3752850" y="3409950"/>
            <a:ext cx="1152525" cy="457200"/>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软膜</a:t>
            </a:r>
          </a:p>
        </p:txBody>
      </p:sp>
      <p:sp>
        <p:nvSpPr>
          <p:cNvPr id="35" name="Text Box 12"/>
          <p:cNvSpPr txBox="1">
            <a:spLocks noChangeArrowheads="1"/>
          </p:cNvSpPr>
          <p:nvPr/>
        </p:nvSpPr>
        <p:spPr bwMode="auto">
          <a:xfrm>
            <a:off x="5508625" y="4284663"/>
            <a:ext cx="1350963" cy="2032000"/>
          </a:xfrm>
          <a:prstGeom prst="rect">
            <a:avLst/>
          </a:prstGeom>
          <a:noFill/>
          <a:ln>
            <a:noFill/>
          </a:ln>
          <a:effectLst/>
          <a:extLst/>
        </p:spPr>
        <p:txBody>
          <a:bodyPr>
            <a:spAutoFit/>
          </a:bodyPr>
          <a:lstStyle/>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片状面膜</a:t>
            </a:r>
            <a:endParaRPr kumimoji="1"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蜡状面膜</a:t>
            </a:r>
            <a:endParaRPr kumimoji="1"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啫喱面膜</a:t>
            </a:r>
            <a:endParaRPr kumimoji="1"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胶原面膜</a:t>
            </a:r>
            <a:endParaRPr kumimoji="1" lang="en-US" altLang="zh-CN"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spcBef>
                <a:spcPct val="50000"/>
              </a:spcBef>
              <a:defRPr/>
            </a:pPr>
            <a:r>
              <a:rPr kumimoji="1" lang="zh-CN" altLang="en-US"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果蔬面膜</a:t>
            </a:r>
          </a:p>
        </p:txBody>
      </p:sp>
      <p:sp>
        <p:nvSpPr>
          <p:cNvPr id="71700" name="TextBox 35"/>
          <p:cNvSpPr txBox="1">
            <a:spLocks noChangeArrowheads="1"/>
          </p:cNvSpPr>
          <p:nvPr/>
        </p:nvSpPr>
        <p:spPr bwMode="auto">
          <a:xfrm>
            <a:off x="7974013" y="1778000"/>
            <a:ext cx="2259012" cy="461963"/>
          </a:xfrm>
          <a:prstGeom prst="rect">
            <a:avLst/>
          </a:prstGeom>
          <a:noFill/>
          <a:ln w="9525">
            <a:noFill/>
            <a:miter lim="800000"/>
            <a:headEnd/>
            <a:tailEnd/>
          </a:ln>
        </p:spPr>
        <p:txBody>
          <a:bodyPr>
            <a:spAutoFit/>
          </a:bodyPr>
          <a:lstStyle/>
          <a:p>
            <a:pPr>
              <a:spcBef>
                <a:spcPct val="50000"/>
              </a:spcBef>
            </a:pPr>
            <a:r>
              <a:rPr kumimoji="1" lang="zh-CN" altLang="en-US" sz="2400" b="1">
                <a:solidFill>
                  <a:schemeClr val="bg1"/>
                </a:solidFill>
                <a:latin typeface="微软雅黑" pitchFamily="34" charset="-122"/>
                <a:ea typeface="微软雅黑" pitchFamily="34" charset="-122"/>
              </a:rPr>
              <a:t>医用石膏粉</a:t>
            </a:r>
          </a:p>
        </p:txBody>
      </p:sp>
      <p:sp>
        <p:nvSpPr>
          <p:cNvPr id="71701" name="TextBox 36"/>
          <p:cNvSpPr txBox="1">
            <a:spLocks noChangeArrowheads="1"/>
          </p:cNvSpPr>
          <p:nvPr/>
        </p:nvSpPr>
        <p:spPr bwMode="auto">
          <a:xfrm>
            <a:off x="7953375" y="2890838"/>
            <a:ext cx="2041525" cy="1323975"/>
          </a:xfrm>
          <a:prstGeom prst="rect">
            <a:avLst/>
          </a:prstGeom>
          <a:noFill/>
          <a:ln w="9525">
            <a:noFill/>
            <a:miter lim="800000"/>
            <a:headEnd/>
            <a:tailEnd/>
          </a:ln>
        </p:spPr>
        <p:txBody>
          <a:bodyPr>
            <a:spAutoFit/>
          </a:bodyPr>
          <a:lstStyle/>
          <a:p>
            <a:pPr>
              <a:spcBef>
                <a:spcPct val="50000"/>
              </a:spcBef>
            </a:pPr>
            <a:r>
              <a:rPr kumimoji="1" lang="zh-CN" altLang="en-US" sz="2000" b="1">
                <a:solidFill>
                  <a:schemeClr val="bg1"/>
                </a:solidFill>
                <a:latin typeface="微软雅黑" pitchFamily="34" charset="-122"/>
                <a:ea typeface="微软雅黑" pitchFamily="34" charset="-122"/>
              </a:rPr>
              <a:t>高岭土、淀粉、滑石粉、氧化锌、油份、保湿剂、水溶性大分子等</a:t>
            </a:r>
          </a:p>
        </p:txBody>
      </p:sp>
      <p:cxnSp>
        <p:nvCxnSpPr>
          <p:cNvPr id="39" name="直接连接符 38"/>
          <p:cNvCxnSpPr/>
          <p:nvPr/>
        </p:nvCxnSpPr>
        <p:spPr>
          <a:xfrm flipV="1">
            <a:off x="5926138" y="2043113"/>
            <a:ext cx="1828800" cy="1905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6273800" y="3460750"/>
            <a:ext cx="1517650" cy="9525"/>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36600" y="1455738"/>
            <a:ext cx="2771775" cy="522287"/>
          </a:xfrm>
          <a:prstGeom prst="rect">
            <a:avLst/>
          </a:prstGeom>
          <a:noFill/>
        </p:spPr>
        <p:txBody>
          <a:bodyPr>
            <a:spAutoFit/>
          </a:bodyPr>
          <a:lstStyle/>
          <a:p>
            <a:pPr>
              <a:buFont typeface="Arial" charset="0"/>
              <a:buNone/>
              <a:defRPr/>
            </a:pPr>
            <a:r>
              <a:rPr lang="zh-CN" altLang="en-US" sz="28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面膜按性状分类：</a:t>
            </a:r>
          </a:p>
        </p:txBody>
      </p:sp>
    </p:spTree>
  </p:cSld>
  <p:clrMapOvr>
    <a:masterClrMapping/>
  </p:clrMapOvr>
  <p:transition spd="med"/>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06" name="组合 33"/>
          <p:cNvGrpSpPr>
            <a:grpSpLocks/>
          </p:cNvGrpSpPr>
          <p:nvPr/>
        </p:nvGrpSpPr>
        <p:grpSpPr bwMode="auto">
          <a:xfrm>
            <a:off x="179388" y="5772150"/>
            <a:ext cx="12012612" cy="995363"/>
            <a:chOff x="0" y="0"/>
            <a:chExt cx="12011908" cy="995624"/>
          </a:xfrm>
        </p:grpSpPr>
        <p:cxnSp>
          <p:nvCxnSpPr>
            <p:cNvPr id="7272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272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272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272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2707"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72708" name="组合 1"/>
          <p:cNvGrpSpPr>
            <a:grpSpLocks/>
          </p:cNvGrpSpPr>
          <p:nvPr/>
        </p:nvGrpSpPr>
        <p:grpSpPr bwMode="auto">
          <a:xfrm>
            <a:off x="6272213" y="163513"/>
            <a:ext cx="5657850" cy="2025650"/>
            <a:chOff x="0" y="0"/>
            <a:chExt cx="5657712" cy="2026080"/>
          </a:xfrm>
        </p:grpSpPr>
        <p:grpSp>
          <p:nvGrpSpPr>
            <p:cNvPr id="72714" name="组合 39"/>
            <p:cNvGrpSpPr>
              <a:grpSpLocks/>
            </p:cNvGrpSpPr>
            <p:nvPr/>
          </p:nvGrpSpPr>
          <p:grpSpPr bwMode="auto">
            <a:xfrm>
              <a:off x="0" y="0"/>
              <a:ext cx="5657712" cy="995624"/>
              <a:chOff x="0" y="0"/>
              <a:chExt cx="5657712" cy="995624"/>
            </a:xfrm>
          </p:grpSpPr>
          <p:cxnSp>
            <p:nvCxnSpPr>
              <p:cNvPr id="7271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271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271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271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271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2710" name="Text Box 2"/>
          <p:cNvSpPr txBox="1">
            <a:spLocks noChangeArrowheads="1"/>
          </p:cNvSpPr>
          <p:nvPr/>
        </p:nvSpPr>
        <p:spPr bwMode="auto">
          <a:xfrm>
            <a:off x="1081088" y="1947863"/>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rgbClr val="FF0000"/>
                </a:solidFill>
                <a:latin typeface="Times New Roman" pitchFamily="18" charset="0"/>
              </a:rPr>
              <a:t>3</a:t>
            </a:r>
            <a:r>
              <a:rPr kumimoji="1" lang="zh-CN" altLang="en-US" sz="2400" b="1" u="sng">
                <a:solidFill>
                  <a:srgbClr val="FF0000"/>
                </a:solidFill>
                <a:latin typeface="微软雅黑" pitchFamily="34" charset="-122"/>
                <a:ea typeface="微软雅黑" pitchFamily="34" charset="-122"/>
              </a:rPr>
              <a:t>．修饰类</a:t>
            </a:r>
            <a:r>
              <a:rPr kumimoji="1" lang="zh-CN" altLang="en-US" sz="2400" b="1" u="sng">
                <a:solidFill>
                  <a:schemeClr val="bg1"/>
                </a:solidFill>
                <a:latin typeface="宋体" pitchFamily="2" charset="-122"/>
              </a:rPr>
              <a:t>化妆品：</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498475" y="1257300"/>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19" name="Rectangle 3"/>
          <p:cNvSpPr txBox="1">
            <a:spLocks noChangeArrowheads="1"/>
          </p:cNvSpPr>
          <p:nvPr/>
        </p:nvSpPr>
        <p:spPr bwMode="auto">
          <a:xfrm>
            <a:off x="450850" y="2571750"/>
            <a:ext cx="7499350" cy="3455988"/>
          </a:xfrm>
          <a:prstGeom prst="rect">
            <a:avLst/>
          </a:prstGeom>
          <a:noFill/>
          <a:ln w="9525">
            <a:noFill/>
            <a:miter lim="800000"/>
            <a:headEnd/>
            <a:tailEnd/>
          </a:ln>
        </p:spPr>
        <p:txBody>
          <a:bodyPr/>
          <a:lstStyle/>
          <a:p>
            <a:pPr marL="228600" indent="-228600" eaLnBrk="0" hangingPunct="0">
              <a:spcBef>
                <a:spcPct val="35000"/>
              </a:spcBef>
              <a:buFontTx/>
              <a:buNone/>
              <a:defRPr/>
            </a:pPr>
            <a:r>
              <a:rPr lang="en-US" altLang="zh-CN" sz="2800" b="1" dirty="0">
                <a:solidFill>
                  <a:schemeClr val="bg1"/>
                </a:solidFill>
                <a:latin typeface="+mn-lt"/>
                <a:ea typeface="+mn-ea"/>
              </a:rPr>
              <a:t>   </a:t>
            </a:r>
            <a:r>
              <a:rPr lang="zh-CN" altLang="en-US" sz="2800" b="1" dirty="0">
                <a:solidFill>
                  <a:schemeClr val="bg1"/>
                </a:solidFill>
                <a:latin typeface="+mn-lt"/>
                <a:ea typeface="+mn-ea"/>
              </a:rPr>
              <a:t>作用：</a:t>
            </a:r>
            <a:r>
              <a:rPr lang="zh-CN" altLang="en-US" sz="2800" dirty="0">
                <a:solidFill>
                  <a:schemeClr val="bg1"/>
                </a:solidFill>
                <a:latin typeface="+mn-ea"/>
                <a:ea typeface="+mn-ea"/>
              </a:rPr>
              <a:t>具有</a:t>
            </a:r>
            <a:r>
              <a:rPr lang="zh-CN" altLang="en-US" sz="2800" b="1" dirty="0">
                <a:solidFill>
                  <a:schemeClr val="bg1"/>
                </a:solidFill>
                <a:latin typeface="微软雅黑" pitchFamily="34" charset="-122"/>
                <a:ea typeface="微软雅黑" pitchFamily="34" charset="-122"/>
              </a:rPr>
              <a:t>修饰</a:t>
            </a:r>
            <a:r>
              <a:rPr lang="zh-CN" altLang="en-US" sz="2800" dirty="0">
                <a:solidFill>
                  <a:schemeClr val="bg1"/>
                </a:solidFill>
                <a:latin typeface="+mn-ea"/>
                <a:ea typeface="+mn-ea"/>
              </a:rPr>
              <a:t>矫形及</a:t>
            </a:r>
            <a:r>
              <a:rPr lang="zh-CN" altLang="en-US" sz="2800" b="1" dirty="0">
                <a:solidFill>
                  <a:schemeClr val="bg1"/>
                </a:solidFill>
                <a:latin typeface="微软雅黑" pitchFamily="34" charset="-122"/>
                <a:ea typeface="微软雅黑" pitchFamily="34" charset="-122"/>
              </a:rPr>
              <a:t>美化</a:t>
            </a:r>
            <a:r>
              <a:rPr lang="zh-CN" altLang="en-US" sz="2800" dirty="0">
                <a:solidFill>
                  <a:schemeClr val="bg1"/>
                </a:solidFill>
                <a:latin typeface="+mn-ea"/>
                <a:ea typeface="+mn-ea"/>
              </a:rPr>
              <a:t>外表的作用。</a:t>
            </a:r>
            <a:r>
              <a:rPr lang="zh-CN" altLang="en-US" sz="2800" dirty="0">
                <a:solidFill>
                  <a:schemeClr val="bg1"/>
                </a:solidFill>
                <a:latin typeface="+mn-lt"/>
                <a:ea typeface="+mn-ea"/>
              </a:rPr>
              <a:t>这类化妆品中大都</a:t>
            </a:r>
            <a:r>
              <a:rPr lang="zh-CN" altLang="en-US" sz="2800" b="1" dirty="0">
                <a:solidFill>
                  <a:schemeClr val="bg1"/>
                </a:solidFill>
                <a:latin typeface="微软雅黑" pitchFamily="34" charset="-122"/>
                <a:ea typeface="微软雅黑" pitchFamily="34" charset="-122"/>
              </a:rPr>
              <a:t>含有色素</a:t>
            </a:r>
            <a:r>
              <a:rPr lang="zh-CN" altLang="en-US" sz="2800" dirty="0">
                <a:solidFill>
                  <a:schemeClr val="bg1"/>
                </a:solidFill>
                <a:latin typeface="+mn-lt"/>
                <a:ea typeface="+mn-ea"/>
              </a:rPr>
              <a:t>成分，对于改善肤色，调整五官轮廓和面部凹凸结构都有明显的效果。</a:t>
            </a:r>
            <a:endParaRPr lang="en-US" altLang="zh-CN" sz="2800" dirty="0">
              <a:solidFill>
                <a:schemeClr val="bg1"/>
              </a:solidFill>
              <a:latin typeface="+mn-lt"/>
              <a:ea typeface="+mn-ea"/>
            </a:endParaRPr>
          </a:p>
          <a:p>
            <a:pPr marL="228600" indent="-228600" eaLnBrk="0" hangingPunct="0">
              <a:spcBef>
                <a:spcPct val="35000"/>
              </a:spcBef>
              <a:buFont typeface="Wingdings" pitchFamily="2" charset="2"/>
              <a:buNone/>
              <a:defRPr/>
            </a:pPr>
            <a:r>
              <a:rPr lang="zh-CN" altLang="zh-CN" sz="2800" b="1" dirty="0">
                <a:solidFill>
                  <a:schemeClr val="bg1"/>
                </a:solidFill>
                <a:latin typeface="+mn-lt"/>
                <a:ea typeface="+mn-ea"/>
              </a:rPr>
              <a:t>   </a:t>
            </a:r>
            <a:r>
              <a:rPr lang="zh-CN" altLang="en-US" sz="2800" b="1" dirty="0">
                <a:solidFill>
                  <a:schemeClr val="bg1"/>
                </a:solidFill>
                <a:latin typeface="+mn-lt"/>
                <a:ea typeface="+mn-ea"/>
              </a:rPr>
              <a:t>主要包括：</a:t>
            </a:r>
            <a:r>
              <a:rPr lang="zh-CN" altLang="en-US" sz="2800" dirty="0">
                <a:solidFill>
                  <a:schemeClr val="bg1"/>
                </a:solidFill>
                <a:latin typeface="+mn-lt"/>
                <a:ea typeface="+mn-ea"/>
              </a:rPr>
              <a:t>粉底、蜜粉、胭脂、眼影粉、眼线液、睫毛膏、唇膏、唇线笔、眉笔、指甲油</a:t>
            </a:r>
          </a:p>
        </p:txBody>
      </p:sp>
      <p:pic>
        <p:nvPicPr>
          <p:cNvPr id="72713" name="Picture 2" descr="http://img.juimg.com/tuku/yulantu/140205/330893-14020522031693.jpg"/>
          <p:cNvPicPr>
            <a:picLocks noChangeAspect="1" noChangeArrowheads="1"/>
          </p:cNvPicPr>
          <p:nvPr/>
        </p:nvPicPr>
        <p:blipFill>
          <a:blip r:embed="rId2"/>
          <a:srcRect t="22878"/>
          <a:stretch>
            <a:fillRect/>
          </a:stretch>
        </p:blipFill>
        <p:spPr bwMode="auto">
          <a:xfrm>
            <a:off x="7937500" y="2690813"/>
            <a:ext cx="4130675" cy="3000375"/>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730" name="组合 33"/>
          <p:cNvGrpSpPr>
            <a:grpSpLocks/>
          </p:cNvGrpSpPr>
          <p:nvPr/>
        </p:nvGrpSpPr>
        <p:grpSpPr bwMode="auto">
          <a:xfrm>
            <a:off x="179388" y="5772150"/>
            <a:ext cx="12012612" cy="995363"/>
            <a:chOff x="0" y="0"/>
            <a:chExt cx="12011908" cy="995624"/>
          </a:xfrm>
        </p:grpSpPr>
        <p:cxnSp>
          <p:nvCxnSpPr>
            <p:cNvPr id="73743"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3744"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3745"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3746"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3731"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73732" name="组合 1"/>
          <p:cNvGrpSpPr>
            <a:grpSpLocks/>
          </p:cNvGrpSpPr>
          <p:nvPr/>
        </p:nvGrpSpPr>
        <p:grpSpPr bwMode="auto">
          <a:xfrm>
            <a:off x="6272213" y="163513"/>
            <a:ext cx="5657850" cy="2025650"/>
            <a:chOff x="0" y="0"/>
            <a:chExt cx="5657712" cy="2026080"/>
          </a:xfrm>
        </p:grpSpPr>
        <p:grpSp>
          <p:nvGrpSpPr>
            <p:cNvPr id="73737" name="组合 39"/>
            <p:cNvGrpSpPr>
              <a:grpSpLocks/>
            </p:cNvGrpSpPr>
            <p:nvPr/>
          </p:nvGrpSpPr>
          <p:grpSpPr bwMode="auto">
            <a:xfrm>
              <a:off x="0" y="0"/>
              <a:ext cx="5657712" cy="995624"/>
              <a:chOff x="0" y="0"/>
              <a:chExt cx="5657712" cy="995624"/>
            </a:xfrm>
          </p:grpSpPr>
          <p:cxnSp>
            <p:nvCxnSpPr>
              <p:cNvPr id="7373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374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374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374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373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1809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73734" name="Text Box 2"/>
          <p:cNvSpPr txBox="1">
            <a:spLocks noChangeArrowheads="1"/>
          </p:cNvSpPr>
          <p:nvPr/>
        </p:nvSpPr>
        <p:spPr bwMode="auto">
          <a:xfrm>
            <a:off x="1063625" y="1704975"/>
            <a:ext cx="4470400" cy="523875"/>
          </a:xfrm>
          <a:prstGeom prst="rect">
            <a:avLst/>
          </a:prstGeom>
          <a:noFill/>
          <a:ln w="9525">
            <a:noFill/>
            <a:miter lim="800000"/>
            <a:headEnd/>
            <a:tailEnd/>
          </a:ln>
        </p:spPr>
        <p:txBody>
          <a:bodyPr>
            <a:spAutoFit/>
          </a:bodyPr>
          <a:lstStyle/>
          <a:p>
            <a:pPr>
              <a:spcBef>
                <a:spcPct val="50000"/>
              </a:spcBef>
            </a:pPr>
            <a:r>
              <a:rPr kumimoji="1" lang="en-US" altLang="zh-CN" sz="2400" b="1" u="sng">
                <a:solidFill>
                  <a:srgbClr val="FF0000"/>
                </a:solidFill>
                <a:latin typeface="微软雅黑" pitchFamily="34" charset="-122"/>
                <a:ea typeface="微软雅黑" pitchFamily="34" charset="-122"/>
              </a:rPr>
              <a:t>4</a:t>
            </a:r>
            <a:r>
              <a:rPr kumimoji="1" lang="zh-CN" altLang="en-US" sz="2400" b="1" u="sng">
                <a:solidFill>
                  <a:srgbClr val="FF0000"/>
                </a:solidFill>
                <a:latin typeface="微软雅黑" pitchFamily="34" charset="-122"/>
                <a:ea typeface="微软雅黑" pitchFamily="34" charset="-122"/>
              </a:rPr>
              <a:t>．</a:t>
            </a:r>
            <a:r>
              <a:rPr kumimoji="1" lang="zh-CN" altLang="en-US" sz="2800" b="1" u="sng">
                <a:solidFill>
                  <a:srgbClr val="FF0000"/>
                </a:solidFill>
                <a:latin typeface="微软雅黑" pitchFamily="34" charset="-122"/>
                <a:ea typeface="微软雅黑" pitchFamily="34" charset="-122"/>
              </a:rPr>
              <a:t>特殊用途类</a:t>
            </a:r>
            <a:r>
              <a:rPr kumimoji="1" lang="zh-CN" altLang="en-US" sz="2400" b="1" u="sng">
                <a:solidFill>
                  <a:schemeClr val="bg1"/>
                </a:solidFill>
                <a:latin typeface="宋体" pitchFamily="2" charset="-122"/>
              </a:rPr>
              <a:t>化妆品：</a:t>
            </a:r>
            <a:r>
              <a:rPr kumimoji="1" lang="zh-CN" altLang="en-US" sz="2400">
                <a:solidFill>
                  <a:schemeClr val="bg1"/>
                </a:solidFill>
                <a:latin typeface="Times New Roman" pitchFamily="18" charset="0"/>
              </a:rPr>
              <a:t> </a:t>
            </a:r>
          </a:p>
        </p:txBody>
      </p:sp>
      <p:sp>
        <p:nvSpPr>
          <p:cNvPr id="18" name="Text Box 4"/>
          <p:cNvSpPr txBox="1">
            <a:spLocks noChangeArrowheads="1"/>
          </p:cNvSpPr>
          <p:nvPr/>
        </p:nvSpPr>
        <p:spPr bwMode="auto">
          <a:xfrm>
            <a:off x="498475" y="1033463"/>
            <a:ext cx="11074400" cy="523875"/>
          </a:xfrm>
          <a:prstGeom prst="rect">
            <a:avLst/>
          </a:prstGeom>
          <a:noFill/>
          <a:ln w="9525">
            <a:noFill/>
            <a:miter lim="800000"/>
            <a:headEnd/>
            <a:tailEnd/>
          </a:ln>
        </p:spPr>
        <p:txBody>
          <a:bodyPr>
            <a:spAutoFit/>
          </a:bodyPr>
          <a:lstStyle/>
          <a:p>
            <a:pPr>
              <a:spcBef>
                <a:spcPct val="50000"/>
              </a:spcBef>
              <a:buFont typeface="Arial" charset="0"/>
              <a:buNone/>
              <a:defRPr/>
            </a:pPr>
            <a:r>
              <a:rPr kumimoji="1" lang="zh-CN" altLang="en-US" sz="2400" b="1" i="1" dirty="0">
                <a:solidFill>
                  <a:schemeClr val="bg1"/>
                </a:solidFill>
                <a:latin typeface="宋体" pitchFamily="2" charset="-122"/>
              </a:rPr>
              <a:t>（二） </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按产品</a:t>
            </a:r>
            <a:r>
              <a:rPr kumimoji="1" lang="zh-CN" altLang="en-US" sz="2800" i="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用途</a:t>
            </a:r>
            <a:r>
              <a:rPr kumimoji="1" lang="zh-CN" altLang="en-US" sz="2400" b="1" i="1" dirty="0">
                <a:solidFill>
                  <a:schemeClr val="bg1"/>
                </a:solidFill>
                <a:effectLst>
                  <a:outerShdw blurRad="38100" dist="38100" dir="2700000" algn="tl">
                    <a:srgbClr val="000000">
                      <a:alpha val="43137"/>
                    </a:srgbClr>
                  </a:outerShdw>
                </a:effectLst>
                <a:latin typeface="宋体" pitchFamily="2" charset="-122"/>
              </a:rPr>
              <a:t>分类</a:t>
            </a:r>
            <a:r>
              <a:rPr kumimoji="1" lang="zh-CN" altLang="en-US" sz="2000" dirty="0">
                <a:solidFill>
                  <a:schemeClr val="bg1"/>
                </a:solidFill>
                <a:effectLst>
                  <a:outerShdw blurRad="38100" dist="38100" dir="2700000" algn="tl">
                    <a:srgbClr val="000000">
                      <a:alpha val="43137"/>
                    </a:srgbClr>
                  </a:outerShdw>
                </a:effectLst>
                <a:latin typeface="Times New Roman" pitchFamily="18" charset="0"/>
              </a:rPr>
              <a:t> </a:t>
            </a:r>
          </a:p>
        </p:txBody>
      </p:sp>
      <p:sp>
        <p:nvSpPr>
          <p:cNvPr id="20" name="TextBox 19"/>
          <p:cNvSpPr txBox="1"/>
          <p:nvPr/>
        </p:nvSpPr>
        <p:spPr>
          <a:xfrm>
            <a:off x="942975" y="2314575"/>
            <a:ext cx="9852025" cy="3286125"/>
          </a:xfrm>
          <a:prstGeom prst="rect">
            <a:avLst/>
          </a:prstGeom>
          <a:noFill/>
        </p:spPr>
        <p:txBody>
          <a:bodyPr>
            <a:spAutoFit/>
          </a:bodyPr>
          <a:lstStyle/>
          <a:p>
            <a:pPr marL="342900" indent="-342900">
              <a:spcBef>
                <a:spcPct val="20000"/>
              </a:spcBef>
              <a:buClr>
                <a:schemeClr val="bg1"/>
              </a:buClr>
              <a:buSzPct val="70000"/>
              <a:buFont typeface="Wingdings" pitchFamily="2" charset="2"/>
              <a:buChar char="Ø"/>
              <a:defRPr/>
            </a:pPr>
            <a:r>
              <a:rPr lang="zh-CN" altLang="en-US" sz="2400" kern="0" dirty="0">
                <a:solidFill>
                  <a:srgbClr val="FFFFFF"/>
                </a:solidFill>
                <a:effectLst>
                  <a:outerShdw blurRad="38100" dist="38100" dir="2700000" algn="tl">
                    <a:srgbClr val="000000"/>
                  </a:outerShdw>
                </a:effectLst>
                <a:latin typeface="宋体" pitchFamily="2" charset="-122"/>
                <a:ea typeface="宋体"/>
              </a:rPr>
              <a:t>所谓特殊用途化妆品是指用以</a:t>
            </a:r>
            <a:r>
              <a:rPr lang="zh-CN" altLang="en-US" sz="2400" kern="0" dirty="0">
                <a:solidFill>
                  <a:srgbClr val="FFFFFF"/>
                </a:solidFill>
                <a:effectLst>
                  <a:outerShdw blurRad="38100" dist="38100" dir="2700000" algn="tl">
                    <a:srgbClr val="000000"/>
                  </a:outerShdw>
                </a:effectLst>
                <a:latin typeface="微软雅黑" pitchFamily="34" charset="-122"/>
                <a:ea typeface="微软雅黑" pitchFamily="34" charset="-122"/>
              </a:rPr>
              <a:t>改变人体局部状态</a:t>
            </a:r>
            <a:r>
              <a:rPr lang="zh-CN" altLang="en-US" sz="2400" kern="0" dirty="0">
                <a:solidFill>
                  <a:srgbClr val="FFFFFF"/>
                </a:solidFill>
                <a:effectLst>
                  <a:outerShdw blurRad="38100" dist="38100" dir="2700000" algn="tl">
                    <a:srgbClr val="000000"/>
                  </a:outerShdw>
                </a:effectLst>
                <a:latin typeface="宋体" pitchFamily="2" charset="-122"/>
                <a:ea typeface="宋体"/>
              </a:rPr>
              <a:t>，</a:t>
            </a:r>
            <a:r>
              <a:rPr lang="zh-CN" altLang="en-US" sz="2400" kern="0" dirty="0">
                <a:solidFill>
                  <a:srgbClr val="FFFFFF"/>
                </a:solidFill>
                <a:effectLst>
                  <a:outerShdw blurRad="38100" dist="38100" dir="2700000" algn="tl">
                    <a:srgbClr val="000000"/>
                  </a:outerShdw>
                </a:effectLst>
                <a:latin typeface="微软雅黑" pitchFamily="34" charset="-122"/>
                <a:ea typeface="微软雅黑" pitchFamily="34" charset="-122"/>
              </a:rPr>
              <a:t>消除影响人体美的不利因素</a:t>
            </a:r>
            <a:r>
              <a:rPr lang="zh-CN" altLang="en-US" sz="2400" kern="0" dirty="0">
                <a:solidFill>
                  <a:srgbClr val="FFFFFF"/>
                </a:solidFill>
                <a:effectLst>
                  <a:outerShdw blurRad="38100" dist="38100" dir="2700000" algn="tl">
                    <a:srgbClr val="000000"/>
                  </a:outerShdw>
                </a:effectLst>
                <a:latin typeface="宋体" pitchFamily="2" charset="-122"/>
                <a:ea typeface="宋体"/>
              </a:rPr>
              <a:t>的一类化妆品。此类化妆品的特点是带有半永久性装饰性</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如染烫发等</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，或带有治疗作用</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如祛斑等</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a:t>
            </a:r>
          </a:p>
          <a:p>
            <a:pPr marL="342900" indent="-342900">
              <a:lnSpc>
                <a:spcPct val="150000"/>
              </a:lnSpc>
              <a:spcBef>
                <a:spcPct val="20000"/>
              </a:spcBef>
              <a:buClr>
                <a:schemeClr val="bg1"/>
              </a:buClr>
              <a:buSzPct val="70000"/>
              <a:buFont typeface="Wingdings" pitchFamily="2" charset="2"/>
              <a:buChar char="Ø"/>
              <a:defRPr/>
            </a:pPr>
            <a:r>
              <a:rPr lang="zh-CN" altLang="en-US" sz="2400" kern="0" dirty="0">
                <a:solidFill>
                  <a:srgbClr val="FFFFFF"/>
                </a:solidFill>
                <a:effectLst>
                  <a:outerShdw blurRad="38100" dist="38100" dir="2700000" algn="tl">
                    <a:srgbClr val="000000"/>
                  </a:outerShdw>
                </a:effectLst>
                <a:latin typeface="宋体" pitchFamily="2" charset="-122"/>
                <a:ea typeface="宋体"/>
              </a:rPr>
              <a:t>根据</a:t>
            </a:r>
            <a:r>
              <a:rPr lang="en-US" altLang="zh-CN" sz="2400" kern="0" dirty="0">
                <a:solidFill>
                  <a:srgbClr val="FFFFFF"/>
                </a:solidFill>
                <a:effectLst>
                  <a:outerShdw blurRad="38100" dist="38100" dir="2700000" algn="tl">
                    <a:srgbClr val="000000"/>
                  </a:outerShdw>
                </a:effectLst>
                <a:latin typeface="宋体" pitchFamily="2" charset="-122"/>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化妆品卫生监督条例</a:t>
            </a:r>
            <a:r>
              <a:rPr lang="en-US" altLang="zh-CN" sz="2400" kern="0" dirty="0">
                <a:solidFill>
                  <a:srgbClr val="FFFFFF"/>
                </a:solidFill>
                <a:effectLst>
                  <a:outerShdw blurRad="38100" dist="38100" dir="2700000" algn="tl">
                    <a:srgbClr val="000000"/>
                  </a:outerShdw>
                </a:effectLst>
                <a:latin typeface="宋体" pitchFamily="2" charset="-122"/>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中规定：</a:t>
            </a:r>
            <a:r>
              <a:rPr lang="zh-CN" altLang="en-US" sz="2400" kern="0" dirty="0">
                <a:solidFill>
                  <a:srgbClr val="FFFFFF"/>
                </a:solidFill>
                <a:effectLst>
                  <a:outerShdw blurRad="38100" dist="38100" dir="2700000" algn="tl">
                    <a:srgbClr val="000000"/>
                  </a:outerShdw>
                </a:effectLst>
                <a:latin typeface="Tahoma"/>
                <a:ea typeface="宋体"/>
              </a:rPr>
              <a:t>特殊用途化妆品可分为</a:t>
            </a:r>
            <a:r>
              <a:rPr lang="zh-CN" altLang="en-US" sz="2400" b="1" i="1" kern="0" dirty="0">
                <a:solidFill>
                  <a:srgbClr val="FF0000"/>
                </a:solidFill>
                <a:effectLst>
                  <a:outerShdw blurRad="38100" dist="38100" dir="2700000" algn="tl">
                    <a:srgbClr val="000000"/>
                  </a:outerShdw>
                </a:effectLst>
                <a:latin typeface="微软雅黑" pitchFamily="34" charset="-122"/>
                <a:ea typeface="微软雅黑" pitchFamily="34" charset="-122"/>
              </a:rPr>
              <a:t>九大类</a:t>
            </a:r>
            <a:r>
              <a:rPr lang="zh-CN" altLang="en-US" sz="2400" kern="0" dirty="0">
                <a:solidFill>
                  <a:srgbClr val="FFFFFF"/>
                </a:solidFill>
                <a:effectLst>
                  <a:outerShdw blurRad="38100" dist="38100" dir="2700000" algn="tl">
                    <a:srgbClr val="000000"/>
                  </a:outerShdw>
                </a:effectLst>
                <a:latin typeface="Tahoma"/>
                <a:ea typeface="宋体"/>
              </a:rPr>
              <a:t>：</a:t>
            </a:r>
          </a:p>
          <a:p>
            <a:pPr marL="342900" indent="-342900">
              <a:lnSpc>
                <a:spcPct val="150000"/>
              </a:lnSpc>
              <a:spcBef>
                <a:spcPct val="20000"/>
              </a:spcBef>
              <a:buClr>
                <a:srgbClr val="FFFFCC"/>
              </a:buClr>
              <a:buSzPct val="70000"/>
              <a:buFont typeface="Arial" charset="0"/>
              <a:buNone/>
              <a:defRPr/>
            </a:pPr>
            <a:r>
              <a:rPr lang="zh-CN" altLang="en-US" sz="2400" kern="0" dirty="0">
                <a:solidFill>
                  <a:srgbClr val="FFFFFF"/>
                </a:solidFill>
                <a:effectLst>
                  <a:outerShdw blurRad="38100" dist="38100" dir="2700000" algn="tl">
                    <a:srgbClr val="000000"/>
                  </a:outerShdw>
                </a:effectLst>
                <a:latin typeface="Tahoma"/>
                <a:ea typeface="宋体"/>
              </a:rPr>
              <a:t>　</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1</a:t>
            </a:r>
            <a:r>
              <a:rPr lang="en-US" altLang="zh-CN" sz="2400" kern="0" dirty="0">
                <a:solidFill>
                  <a:srgbClr val="FFFFFF"/>
                </a:solidFill>
                <a:effectLst>
                  <a:outerShdw blurRad="38100" dist="38100" dir="2700000" algn="tl">
                    <a:srgbClr val="000000"/>
                  </a:outerShdw>
                </a:effectLst>
                <a:latin typeface="Times New Roman" pitchFamily="18" charset="0"/>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育发化妆品；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2</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染发化妆品；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3</a:t>
            </a:r>
            <a:r>
              <a:rPr lang="en-US" altLang="zh-CN" sz="2400" kern="0" dirty="0">
                <a:solidFill>
                  <a:srgbClr val="FFFFFF"/>
                </a:solidFill>
                <a:effectLst>
                  <a:outerShdw blurRad="38100" dist="38100" dir="2700000" algn="tl">
                    <a:srgbClr val="000000"/>
                  </a:outerShdw>
                </a:effectLst>
                <a:latin typeface="Times New Roman" pitchFamily="18" charset="0"/>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烫发化妆品；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4</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脱毛化妆品；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5</a:t>
            </a:r>
            <a:r>
              <a:rPr lang="en-US" altLang="zh-CN" sz="2400" kern="0" dirty="0">
                <a:solidFill>
                  <a:srgbClr val="FFFFFF"/>
                </a:solidFill>
                <a:effectLst>
                  <a:outerShdw blurRad="38100" dist="38100" dir="2700000" algn="tl">
                    <a:srgbClr val="000000"/>
                  </a:outerShdw>
                </a:effectLst>
                <a:latin typeface="Times New Roman" pitchFamily="18" charset="0"/>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美乳化妆品；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6</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健美化妆品；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7</a:t>
            </a:r>
            <a:r>
              <a:rPr lang="en-US" altLang="zh-CN" sz="2400" kern="0" dirty="0">
                <a:solidFill>
                  <a:srgbClr val="FFFFFF"/>
                </a:solidFill>
                <a:effectLst>
                  <a:outerShdw blurRad="38100" dist="38100" dir="2700000" algn="tl">
                    <a:srgbClr val="000000"/>
                  </a:outerShdw>
                </a:effectLst>
                <a:latin typeface="Times New Roman" pitchFamily="18" charset="0"/>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除臭化妆品；</a:t>
            </a:r>
            <a:r>
              <a:rPr lang="en-US" altLang="zh-CN" sz="2400" b="1" kern="0" dirty="0">
                <a:solidFill>
                  <a:srgbClr val="FFFFFF"/>
                </a:solidFill>
                <a:effectLst>
                  <a:outerShdw blurRad="38100" dist="38100" dir="2700000" algn="tl">
                    <a:srgbClr val="000000"/>
                  </a:outerShdw>
                </a:effectLst>
                <a:latin typeface="Times New Roman" pitchFamily="18" charset="0"/>
                <a:ea typeface="宋体"/>
              </a:rPr>
              <a:t>8</a:t>
            </a:r>
            <a:r>
              <a:rPr lang="en-US" altLang="zh-CN" sz="2400" kern="0" dirty="0">
                <a:solidFill>
                  <a:srgbClr val="FFFFFF"/>
                </a:solidFill>
                <a:effectLst>
                  <a:outerShdw blurRad="38100" dist="38100" dir="2700000" algn="tl">
                    <a:srgbClr val="000000"/>
                  </a:outerShdw>
                </a:effectLst>
                <a:latin typeface="Tahoma"/>
                <a:ea typeface="宋体"/>
              </a:rPr>
              <a:t>.</a:t>
            </a:r>
            <a:r>
              <a:rPr lang="zh-CN" altLang="en-US" sz="2400" kern="0" dirty="0">
                <a:solidFill>
                  <a:srgbClr val="FFFFFF"/>
                </a:solidFill>
                <a:effectLst>
                  <a:outerShdw blurRad="38100" dist="38100" dir="2700000" algn="tl">
                    <a:srgbClr val="000000"/>
                  </a:outerShdw>
                </a:effectLst>
                <a:latin typeface="宋体" pitchFamily="2" charset="-122"/>
                <a:ea typeface="宋体"/>
              </a:rPr>
              <a:t>祛斑化妆品；</a:t>
            </a:r>
            <a:r>
              <a:rPr lang="en-US" altLang="zh-CN" sz="2400" b="1" kern="0" dirty="0">
                <a:solidFill>
                  <a:srgbClr val="FF0000"/>
                </a:solidFill>
                <a:effectLst>
                  <a:outerShdw blurRad="38100" dist="38100" dir="2700000" algn="tl">
                    <a:srgbClr val="000000"/>
                  </a:outerShdw>
                </a:effectLst>
                <a:latin typeface="微软雅黑" pitchFamily="34" charset="-122"/>
                <a:ea typeface="微软雅黑" pitchFamily="34" charset="-122"/>
              </a:rPr>
              <a:t>9</a:t>
            </a:r>
            <a:r>
              <a:rPr lang="en-US" altLang="zh-CN" sz="2400" i="1" kern="0" dirty="0">
                <a:solidFill>
                  <a:srgbClr val="FF0000"/>
                </a:solidFill>
                <a:effectLst>
                  <a:outerShdw blurRad="38100" dist="38100" dir="2700000" algn="tl">
                    <a:srgbClr val="000000"/>
                  </a:outerShdw>
                </a:effectLst>
                <a:latin typeface="微软雅黑" pitchFamily="34" charset="-122"/>
                <a:ea typeface="微软雅黑" pitchFamily="34" charset="-122"/>
              </a:rPr>
              <a:t>.</a:t>
            </a:r>
            <a:r>
              <a:rPr lang="zh-CN" altLang="en-US" sz="2400" b="1" i="1" kern="0" dirty="0">
                <a:solidFill>
                  <a:srgbClr val="FF0000"/>
                </a:solidFill>
                <a:effectLst>
                  <a:outerShdw blurRad="38100" dist="38100" dir="2700000" algn="tl">
                    <a:srgbClr val="000000"/>
                  </a:outerShdw>
                </a:effectLst>
                <a:latin typeface="微软雅黑" pitchFamily="34" charset="-122"/>
                <a:ea typeface="微软雅黑" pitchFamily="34" charset="-122"/>
              </a:rPr>
              <a:t>防晒化妆品</a:t>
            </a:r>
            <a:r>
              <a:rPr lang="zh-CN" altLang="en-US" sz="2400" b="1" i="1" kern="0" dirty="0">
                <a:solidFill>
                  <a:srgbClr val="FFFFFF"/>
                </a:solidFill>
                <a:effectLst>
                  <a:outerShdw blurRad="38100" dist="38100" dir="2700000" algn="tl">
                    <a:srgbClr val="000000"/>
                  </a:outerShdw>
                </a:effectLst>
                <a:latin typeface="微软雅黑" pitchFamily="34" charset="-122"/>
                <a:ea typeface="微软雅黑" pitchFamily="34" charset="-122"/>
              </a:rPr>
              <a:t> </a:t>
            </a:r>
          </a:p>
          <a:p>
            <a:pPr>
              <a:buFont typeface="Arial" charset="0"/>
              <a:buNone/>
              <a:defRPr/>
            </a:pPr>
            <a:endParaRPr lang="zh-CN" altLang="en-US" dirty="0">
              <a:latin typeface="Arial" charset="0"/>
            </a:endParaRPr>
          </a:p>
        </p:txBody>
      </p:sp>
    </p:spTree>
  </p:cSld>
  <p:clrMapOvr>
    <a:masterClrMapping/>
  </p:clrMapOvr>
  <p:transition spd="med"/>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93713"/>
            <a:ext cx="12192000" cy="1252537"/>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dirty="0">
              <a:solidFill>
                <a:schemeClr val="bg2"/>
              </a:solidFill>
            </a:endParaRPr>
          </a:p>
        </p:txBody>
      </p:sp>
      <p:sp>
        <p:nvSpPr>
          <p:cNvPr id="74755" name="TextBox 2"/>
          <p:cNvSpPr txBox="1">
            <a:spLocks noChangeArrowheads="1"/>
          </p:cNvSpPr>
          <p:nvPr/>
        </p:nvSpPr>
        <p:spPr bwMode="auto">
          <a:xfrm>
            <a:off x="374650" y="777875"/>
            <a:ext cx="6318250" cy="646113"/>
          </a:xfrm>
          <a:prstGeom prst="rect">
            <a:avLst/>
          </a:prstGeom>
          <a:noFill/>
          <a:ln w="9525">
            <a:noFill/>
            <a:miter lim="800000"/>
            <a:headEnd/>
            <a:tailEnd/>
          </a:ln>
        </p:spPr>
        <p:txBody>
          <a:bodyPr>
            <a:spAutoFit/>
          </a:bodyPr>
          <a:lstStyle/>
          <a:p>
            <a:r>
              <a:rPr lang="zh-CN" altLang="en-US" sz="3600" b="1">
                <a:solidFill>
                  <a:schemeClr val="bg1"/>
                </a:solidFill>
                <a:latin typeface="微软雅黑" pitchFamily="34" charset="-122"/>
                <a:ea typeface="微软雅黑" pitchFamily="34" charset="-122"/>
              </a:rPr>
              <a:t>相关链接：</a:t>
            </a:r>
            <a:r>
              <a:rPr lang="zh-CN" altLang="en-US" sz="3600">
                <a:solidFill>
                  <a:schemeClr val="bg1"/>
                </a:solidFill>
                <a:latin typeface="微软雅黑" pitchFamily="34" charset="-122"/>
                <a:ea typeface="微软雅黑" pitchFamily="34" charset="-122"/>
              </a:rPr>
              <a:t>黑色素的形成</a:t>
            </a:r>
          </a:p>
        </p:txBody>
      </p:sp>
      <p:sp>
        <p:nvSpPr>
          <p:cNvPr id="6" name="Content Placeholder 2"/>
          <p:cNvSpPr txBox="1">
            <a:spLocks/>
          </p:cNvSpPr>
          <p:nvPr/>
        </p:nvSpPr>
        <p:spPr>
          <a:xfrm>
            <a:off x="755650" y="2435225"/>
            <a:ext cx="6699250" cy="3981450"/>
          </a:xfrm>
          <a:prstGeom prst="rect">
            <a:avLst/>
          </a:prstGeom>
        </p:spPr>
        <p:txBody>
          <a:bodyPr/>
          <a:lstStyle/>
          <a:p>
            <a:pPr marL="228600" indent="-228600">
              <a:lnSpc>
                <a:spcPct val="150000"/>
              </a:lnSpc>
              <a:spcBef>
                <a:spcPts val="1000"/>
              </a:spcBef>
              <a:defRPr/>
            </a:pPr>
            <a:r>
              <a:rPr lang="zh-CN" altLang="en-US" sz="2800" dirty="0">
                <a:solidFill>
                  <a:schemeClr val="bg1"/>
                </a:solidFill>
                <a:latin typeface="+mn-lt"/>
                <a:ea typeface="+mn-ea"/>
              </a:rPr>
              <a:t>    皮肤的基底层细胞内有一种</a:t>
            </a:r>
            <a:r>
              <a:rPr lang="zh-CN" altLang="en-US" sz="2800"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黑色素细胞</a:t>
            </a:r>
            <a:r>
              <a:rPr lang="en-US" altLang="zh-CN" sz="2800" dirty="0">
                <a:solidFill>
                  <a:schemeClr val="bg1"/>
                </a:solidFill>
                <a:latin typeface="+mn-lt"/>
                <a:ea typeface="+mn-ea"/>
              </a:rPr>
              <a:t>,</a:t>
            </a:r>
            <a:r>
              <a:rPr lang="zh-CN" altLang="en-US" sz="2800" dirty="0">
                <a:solidFill>
                  <a:schemeClr val="bg1"/>
                </a:solidFill>
                <a:latin typeface="+mn-lt"/>
                <a:ea typeface="+mn-ea"/>
              </a:rPr>
              <a:t>呈树枝状分布</a:t>
            </a:r>
            <a:r>
              <a:rPr lang="en-US" altLang="zh-CN" sz="2800" dirty="0">
                <a:solidFill>
                  <a:schemeClr val="bg1"/>
                </a:solidFill>
                <a:latin typeface="+mn-lt"/>
                <a:ea typeface="+mn-ea"/>
              </a:rPr>
              <a:t>,</a:t>
            </a:r>
            <a:r>
              <a:rPr lang="zh-CN" altLang="en-US" sz="2800" dirty="0">
                <a:solidFill>
                  <a:schemeClr val="bg1"/>
                </a:solidFill>
                <a:latin typeface="+mn-lt"/>
                <a:ea typeface="+mn-ea"/>
              </a:rPr>
              <a:t>有分泌</a:t>
            </a:r>
            <a:r>
              <a:rPr lang="zh-CN" altLang="en-US" sz="2800" dirty="0">
                <a:solidFill>
                  <a:schemeClr val="bg1"/>
                </a:solidFill>
                <a:latin typeface="+mn-ea"/>
                <a:ea typeface="+mn-ea"/>
              </a:rPr>
              <a:t>黑色素颗粒</a:t>
            </a:r>
            <a:r>
              <a:rPr lang="zh-CN" altLang="en-US" sz="2800" dirty="0">
                <a:solidFill>
                  <a:schemeClr val="bg1"/>
                </a:solidFill>
                <a:latin typeface="+mn-lt"/>
                <a:ea typeface="+mn-ea"/>
              </a:rPr>
              <a:t>的功能</a:t>
            </a:r>
            <a:r>
              <a:rPr lang="en-US" altLang="zh-CN" sz="2800" dirty="0">
                <a:solidFill>
                  <a:schemeClr val="bg1"/>
                </a:solidFill>
                <a:latin typeface="+mn-lt"/>
                <a:ea typeface="+mn-ea"/>
              </a:rPr>
              <a:t>,</a:t>
            </a:r>
            <a:r>
              <a:rPr lang="zh-CN" altLang="en-US" sz="2800" dirty="0">
                <a:solidFill>
                  <a:schemeClr val="bg1"/>
                </a:solidFill>
                <a:latin typeface="+mn-lt"/>
                <a:ea typeface="+mn-ea"/>
              </a:rPr>
              <a:t>黑色素颗粒能够吸收阳光中的</a:t>
            </a:r>
            <a:r>
              <a:rPr lang="zh-CN" altLang="en-US" sz="2800" dirty="0">
                <a:solidFill>
                  <a:schemeClr val="bg1"/>
                </a:solidFill>
                <a:latin typeface="+mn-ea"/>
                <a:ea typeface="+mn-ea"/>
              </a:rPr>
              <a:t>紫外线</a:t>
            </a:r>
            <a:r>
              <a:rPr lang="en-US" altLang="zh-CN" sz="2800" dirty="0">
                <a:solidFill>
                  <a:schemeClr val="bg1"/>
                </a:solidFill>
                <a:latin typeface="+mn-lt"/>
                <a:ea typeface="+mn-ea"/>
              </a:rPr>
              <a:t>,</a:t>
            </a:r>
            <a:r>
              <a:rPr lang="zh-CN" altLang="en-US" sz="2800" dirty="0">
                <a:solidFill>
                  <a:schemeClr val="bg1"/>
                </a:solidFill>
                <a:latin typeface="+mn-lt"/>
                <a:ea typeface="+mn-ea"/>
              </a:rPr>
              <a:t>阻止其射入。黑色素主要是黑色素颗粒中的</a:t>
            </a:r>
            <a:r>
              <a:rPr lang="zh-CN" altLang="en-US" sz="2800" dirty="0">
                <a:solidFill>
                  <a:srgbClr val="FF0000"/>
                </a:solidFill>
                <a:latin typeface="微软雅黑" pitchFamily="34" charset="-122"/>
                <a:ea typeface="微软雅黑" pitchFamily="34" charset="-122"/>
              </a:rPr>
              <a:t>酪氨酸酶</a:t>
            </a:r>
            <a:r>
              <a:rPr lang="zh-CN" altLang="en-US" sz="2800" dirty="0">
                <a:solidFill>
                  <a:schemeClr val="bg1"/>
                </a:solidFill>
                <a:latin typeface="+mn-lt"/>
                <a:ea typeface="+mn-ea"/>
              </a:rPr>
              <a:t>受刺激发生化学反应而形成。</a:t>
            </a:r>
          </a:p>
          <a:p>
            <a:pPr marL="228600" indent="-228600">
              <a:lnSpc>
                <a:spcPct val="150000"/>
              </a:lnSpc>
              <a:spcBef>
                <a:spcPts val="1000"/>
              </a:spcBef>
              <a:defRPr/>
            </a:pPr>
            <a:endParaRPr lang="zh-CN" altLang="en-US" sz="2800" dirty="0">
              <a:solidFill>
                <a:schemeClr val="bg1"/>
              </a:solidFill>
              <a:latin typeface="+mn-lt"/>
              <a:ea typeface="+mn-ea"/>
            </a:endParaRPr>
          </a:p>
        </p:txBody>
      </p:sp>
      <p:grpSp>
        <p:nvGrpSpPr>
          <p:cNvPr id="74757" name="组合 33"/>
          <p:cNvGrpSpPr>
            <a:grpSpLocks/>
          </p:cNvGrpSpPr>
          <p:nvPr/>
        </p:nvGrpSpPr>
        <p:grpSpPr bwMode="auto">
          <a:xfrm>
            <a:off x="179388" y="5772150"/>
            <a:ext cx="12012612" cy="995363"/>
            <a:chOff x="0" y="0"/>
            <a:chExt cx="12011908" cy="995624"/>
          </a:xfrm>
        </p:grpSpPr>
        <p:cxnSp>
          <p:nvCxnSpPr>
            <p:cNvPr id="7476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476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476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476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4758"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pic>
        <p:nvPicPr>
          <p:cNvPr id="74759" name="Picture 4" descr="斑3"/>
          <p:cNvPicPr>
            <a:picLocks noChangeAspect="1" noChangeArrowheads="1"/>
          </p:cNvPicPr>
          <p:nvPr/>
        </p:nvPicPr>
        <p:blipFill>
          <a:blip r:embed="rId2"/>
          <a:srcRect l="7935" t="5920" r="14983" b="5521"/>
          <a:stretch>
            <a:fillRect/>
          </a:stretch>
        </p:blipFill>
        <p:spPr bwMode="auto">
          <a:xfrm>
            <a:off x="8183563" y="1730375"/>
            <a:ext cx="3395662" cy="44656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ChangeArrowheads="1"/>
          </p:cNvSpPr>
          <p:nvPr/>
        </p:nvSpPr>
        <p:spPr bwMode="auto">
          <a:xfrm>
            <a:off x="3641725" y="5108575"/>
            <a:ext cx="1295400" cy="6096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褐黑素</a:t>
            </a:r>
          </a:p>
          <a:p>
            <a:pPr algn="ctr"/>
            <a:r>
              <a:rPr lang="zh-CN" altLang="en-US">
                <a:solidFill>
                  <a:schemeClr val="bg1"/>
                </a:solidFill>
                <a:latin typeface="微软雅黑" pitchFamily="34" charset="-122"/>
                <a:ea typeface="微软雅黑" pitchFamily="34" charset="-122"/>
              </a:rPr>
              <a:t>（黄红色）</a:t>
            </a:r>
          </a:p>
        </p:txBody>
      </p:sp>
      <p:sp>
        <p:nvSpPr>
          <p:cNvPr id="75779" name="Rectangle 5"/>
          <p:cNvSpPr>
            <a:spLocks noChangeArrowheads="1"/>
          </p:cNvSpPr>
          <p:nvPr/>
        </p:nvSpPr>
        <p:spPr bwMode="auto">
          <a:xfrm>
            <a:off x="5394325" y="688975"/>
            <a:ext cx="1752600" cy="4572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酪氨酸</a:t>
            </a:r>
          </a:p>
        </p:txBody>
      </p:sp>
      <p:sp>
        <p:nvSpPr>
          <p:cNvPr id="75780" name="Rectangle 6"/>
          <p:cNvSpPr>
            <a:spLocks noChangeArrowheads="1"/>
          </p:cNvSpPr>
          <p:nvPr/>
        </p:nvSpPr>
        <p:spPr bwMode="auto">
          <a:xfrm>
            <a:off x="7480300" y="1120775"/>
            <a:ext cx="1752600" cy="457200"/>
          </a:xfrm>
          <a:prstGeom prst="rect">
            <a:avLst/>
          </a:prstGeom>
          <a:solidFill>
            <a:schemeClr val="accent1"/>
          </a:solidFill>
          <a:ln w="28575">
            <a:noFill/>
            <a:miter lim="800000"/>
            <a:headEnd/>
            <a:tailEnd/>
          </a:ln>
        </p:spPr>
        <p:txBody>
          <a:bodyPr wrap="none" anchor="ctr"/>
          <a:lstStyle/>
          <a:p>
            <a:pPr algn="ctr"/>
            <a:r>
              <a:rPr lang="zh-CN" altLang="en-US">
                <a:solidFill>
                  <a:srgbClr val="FF0000"/>
                </a:solidFill>
                <a:latin typeface="微软雅黑" pitchFamily="34" charset="-122"/>
                <a:ea typeface="微软雅黑" pitchFamily="34" charset="-122"/>
              </a:rPr>
              <a:t>酪氨酸酶</a:t>
            </a:r>
            <a:r>
              <a:rPr lang="en-US" altLang="zh-CN">
                <a:solidFill>
                  <a:schemeClr val="bg1"/>
                </a:solidFill>
                <a:latin typeface="微软雅黑" pitchFamily="34" charset="-122"/>
                <a:ea typeface="微软雅黑" pitchFamily="34" charset="-122"/>
              </a:rPr>
              <a:t>/TRP-1</a:t>
            </a:r>
          </a:p>
        </p:txBody>
      </p:sp>
      <p:sp>
        <p:nvSpPr>
          <p:cNvPr id="75781" name="Line 7"/>
          <p:cNvSpPr>
            <a:spLocks noChangeShapeType="1"/>
          </p:cNvSpPr>
          <p:nvPr/>
        </p:nvSpPr>
        <p:spPr bwMode="auto">
          <a:xfrm>
            <a:off x="6308725" y="1146175"/>
            <a:ext cx="0" cy="533400"/>
          </a:xfrm>
          <a:prstGeom prst="line">
            <a:avLst/>
          </a:prstGeom>
          <a:noFill/>
          <a:ln w="28575">
            <a:solidFill>
              <a:schemeClr val="bg1"/>
            </a:solidFill>
            <a:round/>
            <a:headEnd/>
            <a:tailEnd type="triangle" w="med" len="med"/>
          </a:ln>
        </p:spPr>
        <p:txBody>
          <a:bodyPr/>
          <a:lstStyle/>
          <a:p>
            <a:endParaRPr lang="zh-CN" altLang="en-US"/>
          </a:p>
        </p:txBody>
      </p:sp>
      <p:sp>
        <p:nvSpPr>
          <p:cNvPr id="75782" name="Rectangle 8"/>
          <p:cNvSpPr>
            <a:spLocks noChangeArrowheads="1"/>
          </p:cNvSpPr>
          <p:nvPr/>
        </p:nvSpPr>
        <p:spPr bwMode="auto">
          <a:xfrm>
            <a:off x="5851525" y="1679575"/>
            <a:ext cx="990600" cy="3810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多巴</a:t>
            </a:r>
          </a:p>
        </p:txBody>
      </p:sp>
      <p:sp>
        <p:nvSpPr>
          <p:cNvPr id="75783" name="Line 9"/>
          <p:cNvSpPr>
            <a:spLocks noChangeShapeType="1"/>
          </p:cNvSpPr>
          <p:nvPr/>
        </p:nvSpPr>
        <p:spPr bwMode="auto">
          <a:xfrm>
            <a:off x="6308725" y="2136775"/>
            <a:ext cx="0" cy="381000"/>
          </a:xfrm>
          <a:prstGeom prst="line">
            <a:avLst/>
          </a:prstGeom>
          <a:noFill/>
          <a:ln w="28575">
            <a:solidFill>
              <a:schemeClr val="bg1"/>
            </a:solidFill>
            <a:round/>
            <a:headEnd/>
            <a:tailEnd type="triangle" w="med" len="med"/>
          </a:ln>
        </p:spPr>
        <p:txBody>
          <a:bodyPr/>
          <a:lstStyle/>
          <a:p>
            <a:endParaRPr lang="zh-CN" altLang="en-US"/>
          </a:p>
        </p:txBody>
      </p:sp>
      <p:sp>
        <p:nvSpPr>
          <p:cNvPr id="75784" name="Rectangle 10"/>
          <p:cNvSpPr>
            <a:spLocks noChangeArrowheads="1"/>
          </p:cNvSpPr>
          <p:nvPr/>
        </p:nvSpPr>
        <p:spPr bwMode="auto">
          <a:xfrm>
            <a:off x="5851525" y="2517775"/>
            <a:ext cx="990600" cy="3810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多巴醌</a:t>
            </a:r>
          </a:p>
        </p:txBody>
      </p:sp>
      <p:sp>
        <p:nvSpPr>
          <p:cNvPr id="75785" name="Line 11"/>
          <p:cNvSpPr>
            <a:spLocks noChangeShapeType="1"/>
          </p:cNvSpPr>
          <p:nvPr/>
        </p:nvSpPr>
        <p:spPr bwMode="auto">
          <a:xfrm>
            <a:off x="6842125" y="1908175"/>
            <a:ext cx="533400" cy="0"/>
          </a:xfrm>
          <a:prstGeom prst="line">
            <a:avLst/>
          </a:prstGeom>
          <a:noFill/>
          <a:ln w="28575">
            <a:solidFill>
              <a:schemeClr val="bg1"/>
            </a:solidFill>
            <a:round/>
            <a:headEnd/>
            <a:tailEnd/>
          </a:ln>
        </p:spPr>
        <p:txBody>
          <a:bodyPr/>
          <a:lstStyle/>
          <a:p>
            <a:endParaRPr lang="zh-CN" altLang="en-US"/>
          </a:p>
        </p:txBody>
      </p:sp>
      <p:sp>
        <p:nvSpPr>
          <p:cNvPr id="75786" name="Line 12"/>
          <p:cNvSpPr>
            <a:spLocks noChangeShapeType="1"/>
          </p:cNvSpPr>
          <p:nvPr/>
        </p:nvSpPr>
        <p:spPr bwMode="auto">
          <a:xfrm>
            <a:off x="7375525" y="1908175"/>
            <a:ext cx="0" cy="762000"/>
          </a:xfrm>
          <a:prstGeom prst="line">
            <a:avLst/>
          </a:prstGeom>
          <a:noFill/>
          <a:ln w="28575">
            <a:solidFill>
              <a:schemeClr val="bg1"/>
            </a:solidFill>
            <a:round/>
            <a:headEnd/>
            <a:tailEnd/>
          </a:ln>
        </p:spPr>
        <p:txBody>
          <a:bodyPr/>
          <a:lstStyle/>
          <a:p>
            <a:endParaRPr lang="zh-CN" altLang="en-US"/>
          </a:p>
        </p:txBody>
      </p:sp>
      <p:sp>
        <p:nvSpPr>
          <p:cNvPr id="75787" name="Line 13"/>
          <p:cNvSpPr>
            <a:spLocks noChangeShapeType="1"/>
          </p:cNvSpPr>
          <p:nvPr/>
        </p:nvSpPr>
        <p:spPr bwMode="auto">
          <a:xfrm flipH="1">
            <a:off x="6842125" y="2670175"/>
            <a:ext cx="533400" cy="0"/>
          </a:xfrm>
          <a:prstGeom prst="line">
            <a:avLst/>
          </a:prstGeom>
          <a:noFill/>
          <a:ln w="28575">
            <a:solidFill>
              <a:schemeClr val="bg1"/>
            </a:solidFill>
            <a:round/>
            <a:headEnd/>
            <a:tailEnd/>
          </a:ln>
        </p:spPr>
        <p:txBody>
          <a:bodyPr/>
          <a:lstStyle/>
          <a:p>
            <a:endParaRPr lang="zh-CN" altLang="en-US"/>
          </a:p>
        </p:txBody>
      </p:sp>
      <p:sp>
        <p:nvSpPr>
          <p:cNvPr id="75788" name="Rectangle 14"/>
          <p:cNvSpPr>
            <a:spLocks noChangeArrowheads="1"/>
          </p:cNvSpPr>
          <p:nvPr/>
        </p:nvSpPr>
        <p:spPr bwMode="auto">
          <a:xfrm>
            <a:off x="7604125" y="2060575"/>
            <a:ext cx="2286000" cy="4572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维生素</a:t>
            </a:r>
            <a:r>
              <a:rPr lang="en-US" altLang="zh-CN">
                <a:solidFill>
                  <a:schemeClr val="bg1"/>
                </a:solidFill>
                <a:latin typeface="微软雅黑" pitchFamily="34" charset="-122"/>
                <a:ea typeface="微软雅黑" pitchFamily="34" charset="-122"/>
              </a:rPr>
              <a:t>C</a:t>
            </a:r>
            <a:r>
              <a:rPr lang="zh-CN" altLang="en-US">
                <a:solidFill>
                  <a:schemeClr val="bg1"/>
                </a:solidFill>
                <a:latin typeface="微软雅黑" pitchFamily="34" charset="-122"/>
                <a:ea typeface="微软雅黑" pitchFamily="34" charset="-122"/>
              </a:rPr>
              <a:t>及衍生物还原</a:t>
            </a:r>
          </a:p>
        </p:txBody>
      </p:sp>
      <p:sp>
        <p:nvSpPr>
          <p:cNvPr id="75789" name="Line 15"/>
          <p:cNvSpPr>
            <a:spLocks noChangeShapeType="1"/>
          </p:cNvSpPr>
          <p:nvPr/>
        </p:nvSpPr>
        <p:spPr bwMode="auto">
          <a:xfrm flipH="1">
            <a:off x="4251325" y="2670175"/>
            <a:ext cx="1600200" cy="0"/>
          </a:xfrm>
          <a:prstGeom prst="line">
            <a:avLst/>
          </a:prstGeom>
          <a:noFill/>
          <a:ln w="28575">
            <a:solidFill>
              <a:schemeClr val="bg1"/>
            </a:solidFill>
            <a:round/>
            <a:headEnd/>
            <a:tailEnd/>
          </a:ln>
        </p:spPr>
        <p:txBody>
          <a:bodyPr/>
          <a:lstStyle/>
          <a:p>
            <a:endParaRPr lang="zh-CN" altLang="en-US"/>
          </a:p>
        </p:txBody>
      </p:sp>
      <p:sp>
        <p:nvSpPr>
          <p:cNvPr id="75790" name="Line 16"/>
          <p:cNvSpPr>
            <a:spLocks noChangeShapeType="1"/>
          </p:cNvSpPr>
          <p:nvPr/>
        </p:nvSpPr>
        <p:spPr bwMode="auto">
          <a:xfrm>
            <a:off x="4251325" y="2670175"/>
            <a:ext cx="0" cy="381000"/>
          </a:xfrm>
          <a:prstGeom prst="line">
            <a:avLst/>
          </a:prstGeom>
          <a:noFill/>
          <a:ln w="28575">
            <a:solidFill>
              <a:schemeClr val="bg1"/>
            </a:solidFill>
            <a:round/>
            <a:headEnd/>
            <a:tailEnd type="triangle" w="med" len="med"/>
          </a:ln>
        </p:spPr>
        <p:txBody>
          <a:bodyPr/>
          <a:lstStyle/>
          <a:p>
            <a:endParaRPr lang="zh-CN" altLang="en-US"/>
          </a:p>
        </p:txBody>
      </p:sp>
      <p:sp>
        <p:nvSpPr>
          <p:cNvPr id="75791" name="Rectangle 17"/>
          <p:cNvSpPr>
            <a:spLocks noChangeArrowheads="1"/>
          </p:cNvSpPr>
          <p:nvPr/>
        </p:nvSpPr>
        <p:spPr bwMode="auto">
          <a:xfrm>
            <a:off x="3413125" y="3051175"/>
            <a:ext cx="1752600" cy="4572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半胱氨酰多巴醌</a:t>
            </a:r>
          </a:p>
        </p:txBody>
      </p:sp>
      <p:sp>
        <p:nvSpPr>
          <p:cNvPr id="75792" name="Line 18"/>
          <p:cNvSpPr>
            <a:spLocks noChangeShapeType="1"/>
          </p:cNvSpPr>
          <p:nvPr/>
        </p:nvSpPr>
        <p:spPr bwMode="auto">
          <a:xfrm>
            <a:off x="4327525" y="3584575"/>
            <a:ext cx="0" cy="1524000"/>
          </a:xfrm>
          <a:prstGeom prst="line">
            <a:avLst/>
          </a:prstGeom>
          <a:noFill/>
          <a:ln w="28575">
            <a:solidFill>
              <a:schemeClr val="bg1"/>
            </a:solidFill>
            <a:round/>
            <a:headEnd/>
            <a:tailEnd type="triangle" w="med" len="med"/>
          </a:ln>
        </p:spPr>
        <p:txBody>
          <a:bodyPr/>
          <a:lstStyle/>
          <a:p>
            <a:endParaRPr lang="zh-CN" altLang="en-US"/>
          </a:p>
        </p:txBody>
      </p:sp>
      <p:sp>
        <p:nvSpPr>
          <p:cNvPr id="75793" name="Line 19"/>
          <p:cNvSpPr>
            <a:spLocks noChangeShapeType="1"/>
          </p:cNvSpPr>
          <p:nvPr/>
        </p:nvSpPr>
        <p:spPr bwMode="auto">
          <a:xfrm>
            <a:off x="6308725" y="2898775"/>
            <a:ext cx="0" cy="304800"/>
          </a:xfrm>
          <a:prstGeom prst="line">
            <a:avLst/>
          </a:prstGeom>
          <a:noFill/>
          <a:ln w="28575">
            <a:solidFill>
              <a:schemeClr val="bg1"/>
            </a:solidFill>
            <a:round/>
            <a:headEnd/>
            <a:tailEnd type="triangle" w="med" len="med"/>
          </a:ln>
        </p:spPr>
        <p:txBody>
          <a:bodyPr/>
          <a:lstStyle/>
          <a:p>
            <a:endParaRPr lang="zh-CN" altLang="en-US"/>
          </a:p>
        </p:txBody>
      </p:sp>
      <p:sp>
        <p:nvSpPr>
          <p:cNvPr id="75794" name="Rectangle 20"/>
          <p:cNvSpPr>
            <a:spLocks noChangeArrowheads="1"/>
          </p:cNvSpPr>
          <p:nvPr/>
        </p:nvSpPr>
        <p:spPr bwMode="auto">
          <a:xfrm>
            <a:off x="5927725" y="3203575"/>
            <a:ext cx="990600" cy="381000"/>
          </a:xfrm>
          <a:prstGeom prst="rect">
            <a:avLst/>
          </a:prstGeom>
          <a:solidFill>
            <a:schemeClr val="accent1"/>
          </a:solidFill>
          <a:ln w="28575">
            <a:noFill/>
            <a:miter lim="800000"/>
            <a:headEnd/>
            <a:tailEnd/>
          </a:ln>
        </p:spPr>
        <p:txBody>
          <a:bodyPr wrap="none" anchor="ctr"/>
          <a:lstStyle/>
          <a:p>
            <a:pPr algn="ctr"/>
            <a:r>
              <a:rPr lang="zh-CN" altLang="en-US">
                <a:solidFill>
                  <a:schemeClr val="bg1"/>
                </a:solidFill>
                <a:latin typeface="微软雅黑" pitchFamily="34" charset="-122"/>
                <a:ea typeface="微软雅黑" pitchFamily="34" charset="-122"/>
              </a:rPr>
              <a:t>多巴色素</a:t>
            </a:r>
          </a:p>
        </p:txBody>
      </p:sp>
      <p:sp>
        <p:nvSpPr>
          <p:cNvPr id="75795" name="Line 21"/>
          <p:cNvSpPr>
            <a:spLocks noChangeShapeType="1"/>
          </p:cNvSpPr>
          <p:nvPr/>
        </p:nvSpPr>
        <p:spPr bwMode="auto">
          <a:xfrm>
            <a:off x="6384925" y="3584575"/>
            <a:ext cx="0" cy="304800"/>
          </a:xfrm>
          <a:prstGeom prst="line">
            <a:avLst/>
          </a:prstGeom>
          <a:noFill/>
          <a:ln w="28575">
            <a:solidFill>
              <a:schemeClr val="bg1"/>
            </a:solidFill>
            <a:round/>
            <a:headEnd/>
            <a:tailEnd type="triangle" w="med" len="med"/>
          </a:ln>
        </p:spPr>
        <p:txBody>
          <a:bodyPr/>
          <a:lstStyle/>
          <a:p>
            <a:endParaRPr lang="zh-CN" altLang="en-US"/>
          </a:p>
        </p:txBody>
      </p:sp>
      <p:sp>
        <p:nvSpPr>
          <p:cNvPr id="75796" name="Line 22"/>
          <p:cNvSpPr>
            <a:spLocks noChangeShapeType="1"/>
          </p:cNvSpPr>
          <p:nvPr/>
        </p:nvSpPr>
        <p:spPr bwMode="auto">
          <a:xfrm>
            <a:off x="5546725" y="3889375"/>
            <a:ext cx="2133600" cy="0"/>
          </a:xfrm>
          <a:prstGeom prst="line">
            <a:avLst/>
          </a:prstGeom>
          <a:noFill/>
          <a:ln w="28575">
            <a:solidFill>
              <a:schemeClr val="bg1"/>
            </a:solidFill>
            <a:round/>
            <a:headEnd/>
            <a:tailEnd/>
          </a:ln>
        </p:spPr>
        <p:txBody>
          <a:bodyPr/>
          <a:lstStyle/>
          <a:p>
            <a:endParaRPr lang="zh-CN" altLang="en-US"/>
          </a:p>
        </p:txBody>
      </p:sp>
      <p:sp>
        <p:nvSpPr>
          <p:cNvPr id="75797" name="Line 23"/>
          <p:cNvSpPr>
            <a:spLocks noChangeShapeType="1"/>
          </p:cNvSpPr>
          <p:nvPr/>
        </p:nvSpPr>
        <p:spPr bwMode="auto">
          <a:xfrm>
            <a:off x="7680325" y="3889375"/>
            <a:ext cx="0" cy="304800"/>
          </a:xfrm>
          <a:prstGeom prst="line">
            <a:avLst/>
          </a:prstGeom>
          <a:noFill/>
          <a:ln w="28575">
            <a:solidFill>
              <a:schemeClr val="bg1"/>
            </a:solidFill>
            <a:round/>
            <a:headEnd/>
            <a:tailEnd type="triangle" w="med" len="med"/>
          </a:ln>
        </p:spPr>
        <p:txBody>
          <a:bodyPr/>
          <a:lstStyle/>
          <a:p>
            <a:endParaRPr lang="zh-CN" altLang="en-US"/>
          </a:p>
        </p:txBody>
      </p:sp>
      <p:sp>
        <p:nvSpPr>
          <p:cNvPr id="75798" name="Line 24"/>
          <p:cNvSpPr>
            <a:spLocks noChangeShapeType="1"/>
          </p:cNvSpPr>
          <p:nvPr/>
        </p:nvSpPr>
        <p:spPr bwMode="auto">
          <a:xfrm>
            <a:off x="5546725" y="3889375"/>
            <a:ext cx="0" cy="381000"/>
          </a:xfrm>
          <a:prstGeom prst="line">
            <a:avLst/>
          </a:prstGeom>
          <a:noFill/>
          <a:ln w="28575">
            <a:solidFill>
              <a:schemeClr val="bg1"/>
            </a:solidFill>
            <a:round/>
            <a:headEnd/>
            <a:tailEnd type="triangle" w="med" len="med"/>
          </a:ln>
        </p:spPr>
        <p:txBody>
          <a:bodyPr/>
          <a:lstStyle/>
          <a:p>
            <a:endParaRPr lang="zh-CN" altLang="en-US"/>
          </a:p>
        </p:txBody>
      </p:sp>
      <p:sp>
        <p:nvSpPr>
          <p:cNvPr id="75799" name="Rectangle 25"/>
          <p:cNvSpPr>
            <a:spLocks noChangeArrowheads="1"/>
          </p:cNvSpPr>
          <p:nvPr/>
        </p:nvSpPr>
        <p:spPr bwMode="auto">
          <a:xfrm>
            <a:off x="4784725" y="4270375"/>
            <a:ext cx="1752600" cy="457200"/>
          </a:xfrm>
          <a:prstGeom prst="rect">
            <a:avLst/>
          </a:prstGeom>
          <a:solidFill>
            <a:schemeClr val="accent1"/>
          </a:solidFill>
          <a:ln w="28575">
            <a:noFill/>
            <a:miter lim="800000"/>
            <a:headEnd/>
            <a:tailEnd/>
          </a:ln>
        </p:spPr>
        <p:txBody>
          <a:bodyPr wrap="none" anchor="ctr"/>
          <a:lstStyle/>
          <a:p>
            <a:pPr algn="ctr"/>
            <a:r>
              <a:rPr lang="en-US" altLang="zh-CN">
                <a:solidFill>
                  <a:schemeClr val="bg1"/>
                </a:solidFill>
                <a:latin typeface="微软雅黑" pitchFamily="34" charset="-122"/>
                <a:ea typeface="微软雅黑" pitchFamily="34" charset="-122"/>
              </a:rPr>
              <a:t>5</a:t>
            </a: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6</a:t>
            </a:r>
            <a:r>
              <a:rPr lang="zh-CN" altLang="en-US">
                <a:solidFill>
                  <a:schemeClr val="bg1"/>
                </a:solidFill>
                <a:latin typeface="微软雅黑" pitchFamily="34" charset="-122"/>
                <a:ea typeface="微软雅黑" pitchFamily="34" charset="-122"/>
              </a:rPr>
              <a:t>二羟基吲哚</a:t>
            </a:r>
          </a:p>
        </p:txBody>
      </p:sp>
      <p:sp>
        <p:nvSpPr>
          <p:cNvPr id="75800" name="Rectangle 26"/>
          <p:cNvSpPr>
            <a:spLocks noChangeArrowheads="1"/>
          </p:cNvSpPr>
          <p:nvPr/>
        </p:nvSpPr>
        <p:spPr bwMode="auto">
          <a:xfrm>
            <a:off x="7070725" y="4270375"/>
            <a:ext cx="2133600" cy="457200"/>
          </a:xfrm>
          <a:prstGeom prst="rect">
            <a:avLst/>
          </a:prstGeom>
          <a:solidFill>
            <a:schemeClr val="accent1"/>
          </a:solidFill>
          <a:ln w="28575">
            <a:noFill/>
            <a:miter lim="800000"/>
            <a:headEnd/>
            <a:tailEnd/>
          </a:ln>
        </p:spPr>
        <p:txBody>
          <a:bodyPr wrap="none" anchor="ctr"/>
          <a:lstStyle/>
          <a:p>
            <a:pPr algn="ctr"/>
            <a:r>
              <a:rPr lang="en-US" altLang="zh-CN">
                <a:solidFill>
                  <a:schemeClr val="bg1"/>
                </a:solidFill>
                <a:latin typeface="微软雅黑" pitchFamily="34" charset="-122"/>
                <a:ea typeface="微软雅黑" pitchFamily="34" charset="-122"/>
              </a:rPr>
              <a:t>5</a:t>
            </a: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6</a:t>
            </a:r>
            <a:r>
              <a:rPr lang="zh-CN" altLang="en-US">
                <a:solidFill>
                  <a:schemeClr val="bg1"/>
                </a:solidFill>
                <a:latin typeface="微软雅黑" pitchFamily="34" charset="-122"/>
                <a:ea typeface="微软雅黑" pitchFamily="34" charset="-122"/>
              </a:rPr>
              <a:t>二羟基吲哚羧酸</a:t>
            </a:r>
          </a:p>
        </p:txBody>
      </p:sp>
      <p:sp>
        <p:nvSpPr>
          <p:cNvPr id="75801" name="Line 27"/>
          <p:cNvSpPr>
            <a:spLocks noChangeShapeType="1"/>
          </p:cNvSpPr>
          <p:nvPr/>
        </p:nvSpPr>
        <p:spPr bwMode="auto">
          <a:xfrm>
            <a:off x="5622925" y="4727575"/>
            <a:ext cx="0" cy="533400"/>
          </a:xfrm>
          <a:prstGeom prst="line">
            <a:avLst/>
          </a:prstGeom>
          <a:noFill/>
          <a:ln w="28575">
            <a:solidFill>
              <a:schemeClr val="bg1"/>
            </a:solidFill>
            <a:round/>
            <a:headEnd/>
            <a:tailEnd type="triangle" w="med" len="med"/>
          </a:ln>
        </p:spPr>
        <p:txBody>
          <a:bodyPr/>
          <a:lstStyle/>
          <a:p>
            <a:endParaRPr lang="zh-CN" altLang="en-US"/>
          </a:p>
        </p:txBody>
      </p:sp>
      <p:sp>
        <p:nvSpPr>
          <p:cNvPr id="75802" name="Rectangle 28"/>
          <p:cNvSpPr>
            <a:spLocks noChangeArrowheads="1"/>
          </p:cNvSpPr>
          <p:nvPr/>
        </p:nvSpPr>
        <p:spPr bwMode="auto">
          <a:xfrm>
            <a:off x="5013325" y="5260975"/>
            <a:ext cx="1752600" cy="457200"/>
          </a:xfrm>
          <a:prstGeom prst="rect">
            <a:avLst/>
          </a:prstGeom>
          <a:solidFill>
            <a:schemeClr val="accent1"/>
          </a:solidFill>
          <a:ln w="28575">
            <a:noFill/>
            <a:miter lim="800000"/>
            <a:headEnd/>
            <a:tailEnd/>
          </a:ln>
        </p:spPr>
        <p:txBody>
          <a:bodyPr wrap="none" anchor="ctr"/>
          <a:lstStyle/>
          <a:p>
            <a:pPr algn="ctr"/>
            <a:r>
              <a:rPr lang="en-US" altLang="zh-CN">
                <a:solidFill>
                  <a:schemeClr val="bg1"/>
                </a:solidFill>
                <a:latin typeface="微软雅黑" pitchFamily="34" charset="-122"/>
                <a:ea typeface="微软雅黑" pitchFamily="34" charset="-122"/>
              </a:rPr>
              <a:t>5</a:t>
            </a: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6-</a:t>
            </a:r>
            <a:r>
              <a:rPr lang="zh-CN" altLang="en-US">
                <a:solidFill>
                  <a:schemeClr val="bg1"/>
                </a:solidFill>
                <a:latin typeface="微软雅黑" pitchFamily="34" charset="-122"/>
                <a:ea typeface="微软雅黑" pitchFamily="34" charset="-122"/>
              </a:rPr>
              <a:t>吲哚醌</a:t>
            </a:r>
          </a:p>
        </p:txBody>
      </p:sp>
      <p:sp>
        <p:nvSpPr>
          <p:cNvPr id="75803" name="Rectangle 29"/>
          <p:cNvSpPr>
            <a:spLocks noChangeArrowheads="1"/>
          </p:cNvSpPr>
          <p:nvPr/>
        </p:nvSpPr>
        <p:spPr bwMode="auto">
          <a:xfrm>
            <a:off x="7223125" y="5260975"/>
            <a:ext cx="2057400" cy="457200"/>
          </a:xfrm>
          <a:prstGeom prst="rect">
            <a:avLst/>
          </a:prstGeom>
          <a:solidFill>
            <a:schemeClr val="accent1"/>
          </a:solidFill>
          <a:ln w="28575">
            <a:noFill/>
            <a:miter lim="800000"/>
            <a:headEnd/>
            <a:tailEnd/>
          </a:ln>
        </p:spPr>
        <p:txBody>
          <a:bodyPr wrap="none" anchor="ctr"/>
          <a:lstStyle/>
          <a:p>
            <a:pPr algn="ctr"/>
            <a:r>
              <a:rPr lang="en-US" altLang="zh-CN">
                <a:solidFill>
                  <a:schemeClr val="bg1"/>
                </a:solidFill>
                <a:latin typeface="微软雅黑" pitchFamily="34" charset="-122"/>
                <a:ea typeface="微软雅黑" pitchFamily="34" charset="-122"/>
              </a:rPr>
              <a:t>5</a:t>
            </a: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6-</a:t>
            </a:r>
            <a:r>
              <a:rPr lang="zh-CN" altLang="en-US">
                <a:solidFill>
                  <a:schemeClr val="bg1"/>
                </a:solidFill>
                <a:latin typeface="微软雅黑" pitchFamily="34" charset="-122"/>
                <a:ea typeface="微软雅黑" pitchFamily="34" charset="-122"/>
              </a:rPr>
              <a:t>吲哚醌羧酸</a:t>
            </a:r>
          </a:p>
        </p:txBody>
      </p:sp>
      <p:sp>
        <p:nvSpPr>
          <p:cNvPr id="75804" name="Line 30"/>
          <p:cNvSpPr>
            <a:spLocks noChangeShapeType="1"/>
          </p:cNvSpPr>
          <p:nvPr/>
        </p:nvSpPr>
        <p:spPr bwMode="auto">
          <a:xfrm>
            <a:off x="7832725" y="4727575"/>
            <a:ext cx="0" cy="533400"/>
          </a:xfrm>
          <a:prstGeom prst="line">
            <a:avLst/>
          </a:prstGeom>
          <a:noFill/>
          <a:ln w="28575">
            <a:solidFill>
              <a:schemeClr val="bg1"/>
            </a:solidFill>
            <a:round/>
            <a:headEnd/>
            <a:tailEnd type="triangle" w="med" len="med"/>
          </a:ln>
        </p:spPr>
        <p:txBody>
          <a:bodyPr/>
          <a:lstStyle/>
          <a:p>
            <a:endParaRPr lang="zh-CN" altLang="en-US"/>
          </a:p>
        </p:txBody>
      </p:sp>
      <p:sp>
        <p:nvSpPr>
          <p:cNvPr id="75805" name="Line 31"/>
          <p:cNvSpPr>
            <a:spLocks noChangeShapeType="1"/>
          </p:cNvSpPr>
          <p:nvPr/>
        </p:nvSpPr>
        <p:spPr bwMode="auto">
          <a:xfrm>
            <a:off x="5699125" y="5718175"/>
            <a:ext cx="0" cy="457200"/>
          </a:xfrm>
          <a:prstGeom prst="line">
            <a:avLst/>
          </a:prstGeom>
          <a:noFill/>
          <a:ln w="28575">
            <a:solidFill>
              <a:schemeClr val="bg1"/>
            </a:solidFill>
            <a:round/>
            <a:headEnd/>
            <a:tailEnd type="triangle" w="med" len="med"/>
          </a:ln>
        </p:spPr>
        <p:txBody>
          <a:bodyPr/>
          <a:lstStyle/>
          <a:p>
            <a:endParaRPr lang="zh-CN" altLang="en-US"/>
          </a:p>
        </p:txBody>
      </p:sp>
      <p:sp>
        <p:nvSpPr>
          <p:cNvPr id="75806" name="Line 32"/>
          <p:cNvSpPr>
            <a:spLocks noChangeShapeType="1"/>
          </p:cNvSpPr>
          <p:nvPr/>
        </p:nvSpPr>
        <p:spPr bwMode="auto">
          <a:xfrm>
            <a:off x="8213725" y="5718175"/>
            <a:ext cx="0" cy="457200"/>
          </a:xfrm>
          <a:prstGeom prst="line">
            <a:avLst/>
          </a:prstGeom>
          <a:noFill/>
          <a:ln w="28575">
            <a:solidFill>
              <a:schemeClr val="bg1"/>
            </a:solidFill>
            <a:round/>
            <a:headEnd/>
            <a:tailEnd type="triangle" w="med" len="med"/>
          </a:ln>
        </p:spPr>
        <p:txBody>
          <a:bodyPr/>
          <a:lstStyle/>
          <a:p>
            <a:endParaRPr lang="zh-CN" altLang="en-US"/>
          </a:p>
        </p:txBody>
      </p:sp>
      <p:sp>
        <p:nvSpPr>
          <p:cNvPr id="75807" name="Rectangle 33"/>
          <p:cNvSpPr>
            <a:spLocks noChangeArrowheads="1"/>
          </p:cNvSpPr>
          <p:nvPr/>
        </p:nvSpPr>
        <p:spPr bwMode="auto">
          <a:xfrm>
            <a:off x="5165725" y="6175375"/>
            <a:ext cx="990600" cy="381000"/>
          </a:xfrm>
          <a:prstGeom prst="rect">
            <a:avLst/>
          </a:prstGeom>
          <a:solidFill>
            <a:schemeClr val="accent1"/>
          </a:solidFill>
          <a:ln w="28575">
            <a:noFill/>
            <a:miter lim="800000"/>
            <a:headEnd/>
            <a:tailEnd/>
          </a:ln>
        </p:spPr>
        <p:txBody>
          <a:bodyPr wrap="none" anchor="ctr"/>
          <a:lstStyle/>
          <a:p>
            <a:pPr algn="ctr"/>
            <a:r>
              <a:rPr lang="zh-CN" altLang="en-US">
                <a:solidFill>
                  <a:srgbClr val="FF0000"/>
                </a:solidFill>
                <a:latin typeface="微软雅黑" pitchFamily="34" charset="-122"/>
                <a:ea typeface="微软雅黑" pitchFamily="34" charset="-122"/>
              </a:rPr>
              <a:t>黑素颗粒</a:t>
            </a:r>
          </a:p>
        </p:txBody>
      </p:sp>
      <p:sp>
        <p:nvSpPr>
          <p:cNvPr id="75808" name="Rectangle 34"/>
          <p:cNvSpPr>
            <a:spLocks noChangeArrowheads="1"/>
          </p:cNvSpPr>
          <p:nvPr/>
        </p:nvSpPr>
        <p:spPr bwMode="auto">
          <a:xfrm>
            <a:off x="7604125" y="6175375"/>
            <a:ext cx="990600" cy="381000"/>
          </a:xfrm>
          <a:prstGeom prst="rect">
            <a:avLst/>
          </a:prstGeom>
          <a:solidFill>
            <a:schemeClr val="accent1"/>
          </a:solidFill>
          <a:ln w="28575">
            <a:noFill/>
            <a:miter lim="800000"/>
            <a:headEnd/>
            <a:tailEnd/>
          </a:ln>
        </p:spPr>
        <p:txBody>
          <a:bodyPr wrap="none" anchor="ctr"/>
          <a:lstStyle/>
          <a:p>
            <a:pPr algn="ctr"/>
            <a:r>
              <a:rPr lang="zh-CN" altLang="en-US">
                <a:solidFill>
                  <a:srgbClr val="FF0000"/>
                </a:solidFill>
                <a:latin typeface="微软雅黑" pitchFamily="34" charset="-122"/>
                <a:ea typeface="微软雅黑" pitchFamily="34" charset="-122"/>
              </a:rPr>
              <a:t>黑素颗粒</a:t>
            </a:r>
          </a:p>
        </p:txBody>
      </p:sp>
      <p:sp>
        <p:nvSpPr>
          <p:cNvPr id="75809" name="Line 35"/>
          <p:cNvSpPr>
            <a:spLocks noChangeShapeType="1"/>
          </p:cNvSpPr>
          <p:nvPr/>
        </p:nvSpPr>
        <p:spPr bwMode="auto">
          <a:xfrm>
            <a:off x="7832725" y="4956175"/>
            <a:ext cx="304800" cy="0"/>
          </a:xfrm>
          <a:prstGeom prst="line">
            <a:avLst/>
          </a:prstGeom>
          <a:noFill/>
          <a:ln w="28575">
            <a:solidFill>
              <a:schemeClr val="bg1"/>
            </a:solidFill>
            <a:round/>
            <a:headEnd/>
            <a:tailEnd/>
          </a:ln>
        </p:spPr>
        <p:txBody>
          <a:bodyPr/>
          <a:lstStyle/>
          <a:p>
            <a:endParaRPr lang="zh-CN" altLang="en-US"/>
          </a:p>
        </p:txBody>
      </p:sp>
      <p:sp>
        <p:nvSpPr>
          <p:cNvPr id="75810" name="Rectangle 36"/>
          <p:cNvSpPr>
            <a:spLocks noChangeArrowheads="1"/>
          </p:cNvSpPr>
          <p:nvPr/>
        </p:nvSpPr>
        <p:spPr bwMode="auto">
          <a:xfrm>
            <a:off x="8137525" y="4803775"/>
            <a:ext cx="2590800" cy="304800"/>
          </a:xfrm>
          <a:prstGeom prst="rect">
            <a:avLst/>
          </a:prstGeom>
          <a:solidFill>
            <a:schemeClr val="accent1"/>
          </a:solidFill>
          <a:ln w="28575">
            <a:noFill/>
            <a:miter lim="800000"/>
            <a:headEnd/>
            <a:tailEnd/>
          </a:ln>
        </p:spPr>
        <p:txBody>
          <a:bodyPr wrap="none" anchor="ctr"/>
          <a:lstStyle/>
          <a:p>
            <a:pPr algn="ctr"/>
            <a:r>
              <a:rPr lang="en-US" altLang="zh-CN" sz="1400">
                <a:solidFill>
                  <a:schemeClr val="bg1"/>
                </a:solidFill>
                <a:latin typeface="微软雅黑" pitchFamily="34" charset="-122"/>
                <a:ea typeface="微软雅黑" pitchFamily="34" charset="-122"/>
              </a:rPr>
              <a:t>DHICA</a:t>
            </a:r>
            <a:r>
              <a:rPr lang="zh-CN" altLang="en-US" sz="1400">
                <a:solidFill>
                  <a:schemeClr val="bg1"/>
                </a:solidFill>
                <a:latin typeface="微软雅黑" pitchFamily="34" charset="-122"/>
                <a:ea typeface="微软雅黑" pitchFamily="34" charset="-122"/>
              </a:rPr>
              <a:t>氧化酶抑制</a:t>
            </a:r>
            <a:r>
              <a:rPr lang="en-US" altLang="zh-CN" sz="1400">
                <a:solidFill>
                  <a:schemeClr val="bg1"/>
                </a:solidFill>
                <a:latin typeface="微软雅黑" pitchFamily="34" charset="-122"/>
                <a:ea typeface="微软雅黑" pitchFamily="34" charset="-122"/>
              </a:rPr>
              <a:t>TRP-1</a:t>
            </a:r>
            <a:r>
              <a:rPr lang="zh-CN" altLang="en-US" sz="1400">
                <a:solidFill>
                  <a:schemeClr val="bg1"/>
                </a:solidFill>
                <a:latin typeface="微软雅黑" pitchFamily="34" charset="-122"/>
                <a:ea typeface="微软雅黑" pitchFamily="34" charset="-122"/>
              </a:rPr>
              <a:t>曲酸</a:t>
            </a:r>
          </a:p>
        </p:txBody>
      </p:sp>
      <p:sp>
        <p:nvSpPr>
          <p:cNvPr id="75811" name="Rectangle 37"/>
          <p:cNvSpPr>
            <a:spLocks noChangeArrowheads="1"/>
          </p:cNvSpPr>
          <p:nvPr/>
        </p:nvSpPr>
        <p:spPr bwMode="auto">
          <a:xfrm>
            <a:off x="5927725" y="4803775"/>
            <a:ext cx="838200" cy="304800"/>
          </a:xfrm>
          <a:prstGeom prst="rect">
            <a:avLst/>
          </a:prstGeom>
          <a:solidFill>
            <a:schemeClr val="accent1"/>
          </a:solidFill>
          <a:ln w="28575">
            <a:solidFill>
              <a:schemeClr val="bg1"/>
            </a:solidFill>
            <a:miter lim="800000"/>
            <a:headEnd/>
            <a:tailEnd/>
          </a:ln>
        </p:spPr>
        <p:txBody>
          <a:bodyPr wrap="none" anchor="ctr"/>
          <a:lstStyle/>
          <a:p>
            <a:pPr algn="ctr"/>
            <a:r>
              <a:rPr lang="en-US" altLang="zh-CN" sz="1400">
                <a:solidFill>
                  <a:schemeClr val="bg1"/>
                </a:solidFill>
                <a:latin typeface="微软雅黑" pitchFamily="34" charset="-122"/>
                <a:ea typeface="微软雅黑" pitchFamily="34" charset="-122"/>
              </a:rPr>
              <a:t>TRP-1</a:t>
            </a:r>
            <a:r>
              <a:rPr lang="zh-CN" altLang="en-US" sz="1400">
                <a:solidFill>
                  <a:schemeClr val="bg1"/>
                </a:solidFill>
                <a:latin typeface="微软雅黑" pitchFamily="34" charset="-122"/>
                <a:ea typeface="微软雅黑" pitchFamily="34" charset="-122"/>
              </a:rPr>
              <a:t>曲酸</a:t>
            </a:r>
          </a:p>
        </p:txBody>
      </p:sp>
      <p:sp>
        <p:nvSpPr>
          <p:cNvPr id="75812" name="Line 38"/>
          <p:cNvSpPr>
            <a:spLocks noChangeShapeType="1"/>
          </p:cNvSpPr>
          <p:nvPr/>
        </p:nvSpPr>
        <p:spPr bwMode="auto">
          <a:xfrm>
            <a:off x="5622925" y="4956175"/>
            <a:ext cx="304800" cy="0"/>
          </a:xfrm>
          <a:prstGeom prst="line">
            <a:avLst/>
          </a:prstGeom>
          <a:noFill/>
          <a:ln w="28575">
            <a:solidFill>
              <a:schemeClr val="bg1"/>
            </a:solidFill>
            <a:round/>
            <a:headEnd/>
            <a:tailEnd/>
          </a:ln>
        </p:spPr>
        <p:txBody>
          <a:bodyPr/>
          <a:lstStyle/>
          <a:p>
            <a:endParaRPr lang="zh-CN" altLang="en-US"/>
          </a:p>
        </p:txBody>
      </p:sp>
      <p:sp>
        <p:nvSpPr>
          <p:cNvPr id="42" name="Rectangle 39"/>
          <p:cNvSpPr>
            <a:spLocks noChangeArrowheads="1"/>
          </p:cNvSpPr>
          <p:nvPr/>
        </p:nvSpPr>
        <p:spPr bwMode="auto">
          <a:xfrm>
            <a:off x="693738" y="555625"/>
            <a:ext cx="3276600" cy="381000"/>
          </a:xfrm>
          <a:prstGeom prst="rect">
            <a:avLst/>
          </a:prstGeom>
          <a:noFill/>
          <a:ln w="9525">
            <a:noFill/>
            <a:miter lim="800000"/>
            <a:headEnd/>
            <a:tailEnd/>
          </a:ln>
          <a:effectLst/>
        </p:spPr>
        <p:txBody>
          <a:bodyPr wrap="none" anchor="ctr"/>
          <a:lstStyle/>
          <a:p>
            <a:pPr algn="ctr">
              <a:buFont typeface="Arial" charset="0"/>
              <a:buNone/>
              <a:defRPr/>
            </a:pPr>
            <a:r>
              <a:rPr lang="zh-CN" altLang="en-US" sz="36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黑色素形成机理：</a:t>
            </a:r>
          </a:p>
        </p:txBody>
      </p:sp>
      <p:sp>
        <p:nvSpPr>
          <p:cNvPr id="75814" name="Rectangle 20"/>
          <p:cNvSpPr>
            <a:spLocks noChangeArrowheads="1"/>
          </p:cNvSpPr>
          <p:nvPr/>
        </p:nvSpPr>
        <p:spPr bwMode="auto">
          <a:xfrm>
            <a:off x="10260013" y="1125538"/>
            <a:ext cx="1160462" cy="381000"/>
          </a:xfrm>
          <a:prstGeom prst="rect">
            <a:avLst/>
          </a:prstGeom>
          <a:solidFill>
            <a:schemeClr val="accent1"/>
          </a:solidFill>
          <a:ln w="28575">
            <a:noFill/>
            <a:miter lim="800000"/>
            <a:headEnd/>
            <a:tailEnd/>
          </a:ln>
        </p:spPr>
        <p:txBody>
          <a:bodyPr wrap="none" anchor="ctr"/>
          <a:lstStyle/>
          <a:p>
            <a:pPr algn="ctr"/>
            <a:r>
              <a:rPr lang="zh-CN" altLang="en-US">
                <a:solidFill>
                  <a:srgbClr val="FF0000"/>
                </a:solidFill>
                <a:latin typeface="微软雅黑" pitchFamily="34" charset="-122"/>
                <a:ea typeface="微软雅黑" pitchFamily="34" charset="-122"/>
              </a:rPr>
              <a:t>紫外线</a:t>
            </a:r>
            <a:r>
              <a:rPr lang="zh-CN" altLang="en-US">
                <a:solidFill>
                  <a:schemeClr val="bg1"/>
                </a:solidFill>
                <a:latin typeface="微软雅黑" pitchFamily="34" charset="-122"/>
                <a:ea typeface="微软雅黑" pitchFamily="34" charset="-122"/>
              </a:rPr>
              <a:t>等</a:t>
            </a:r>
          </a:p>
        </p:txBody>
      </p:sp>
      <p:sp>
        <p:nvSpPr>
          <p:cNvPr id="50" name="爆炸形 1 49"/>
          <p:cNvSpPr/>
          <p:nvPr/>
        </p:nvSpPr>
        <p:spPr>
          <a:xfrm>
            <a:off x="6923088" y="1231900"/>
            <a:ext cx="298450" cy="288925"/>
          </a:xfrm>
          <a:prstGeom prst="irregularSeal1">
            <a:avLst/>
          </a:prstGeom>
          <a:solidFill>
            <a:srgbClr val="FF00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cxnSp>
        <p:nvCxnSpPr>
          <p:cNvPr id="53" name="直接箭头连接符 52"/>
          <p:cNvCxnSpPr/>
          <p:nvPr/>
        </p:nvCxnSpPr>
        <p:spPr>
          <a:xfrm rot="10800000" flipV="1">
            <a:off x="6530975" y="1371600"/>
            <a:ext cx="877888" cy="95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rot="10800000" flipV="1">
            <a:off x="9286875" y="1365250"/>
            <a:ext cx="877888" cy="95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6" name="爆炸形 1 55"/>
          <p:cNvSpPr/>
          <p:nvPr/>
        </p:nvSpPr>
        <p:spPr>
          <a:xfrm>
            <a:off x="9613900" y="1225550"/>
            <a:ext cx="298450" cy="258763"/>
          </a:xfrm>
          <a:prstGeom prst="irregularSeal1">
            <a:avLst/>
          </a:prstGeom>
          <a:solidFill>
            <a:srgbClr val="FF00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组合 1"/>
          <p:cNvGrpSpPr>
            <a:grpSpLocks/>
          </p:cNvGrpSpPr>
          <p:nvPr/>
        </p:nvGrpSpPr>
        <p:grpSpPr bwMode="auto">
          <a:xfrm>
            <a:off x="6272213" y="163513"/>
            <a:ext cx="5657850" cy="2025650"/>
            <a:chOff x="0" y="0"/>
            <a:chExt cx="5657712" cy="2026080"/>
          </a:xfrm>
        </p:grpSpPr>
        <p:grpSp>
          <p:nvGrpSpPr>
            <p:cNvPr id="76844" name="组合 39"/>
            <p:cNvGrpSpPr>
              <a:grpSpLocks/>
            </p:cNvGrpSpPr>
            <p:nvPr/>
          </p:nvGrpSpPr>
          <p:grpSpPr bwMode="auto">
            <a:xfrm>
              <a:off x="0" y="0"/>
              <a:ext cx="5657712" cy="995624"/>
              <a:chOff x="0" y="0"/>
              <a:chExt cx="5657712" cy="995624"/>
            </a:xfrm>
          </p:grpSpPr>
          <p:cxnSp>
            <p:nvCxnSpPr>
              <p:cNvPr id="7684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684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684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684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684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grpSp>
        <p:nvGrpSpPr>
          <p:cNvPr id="76803" name="组合 33"/>
          <p:cNvGrpSpPr>
            <a:grpSpLocks/>
          </p:cNvGrpSpPr>
          <p:nvPr/>
        </p:nvGrpSpPr>
        <p:grpSpPr bwMode="auto">
          <a:xfrm>
            <a:off x="179388" y="5772150"/>
            <a:ext cx="12012612" cy="995363"/>
            <a:chOff x="0" y="0"/>
            <a:chExt cx="12011908" cy="995624"/>
          </a:xfrm>
        </p:grpSpPr>
        <p:cxnSp>
          <p:nvCxnSpPr>
            <p:cNvPr id="76840"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6841"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6842"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6843"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6804"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aphicFrame>
        <p:nvGraphicFramePr>
          <p:cNvPr id="23" name="表格 22"/>
          <p:cNvGraphicFramePr>
            <a:graphicFrameLocks noGrp="1"/>
          </p:cNvGraphicFramePr>
          <p:nvPr/>
        </p:nvGraphicFramePr>
        <p:xfrm>
          <a:off x="3040063" y="839788"/>
          <a:ext cx="8408987" cy="4995862"/>
        </p:xfrm>
        <a:graphic>
          <a:graphicData uri="http://schemas.openxmlformats.org/drawingml/2006/table">
            <a:tbl>
              <a:tblPr/>
              <a:tblGrid>
                <a:gridCol w="1761647"/>
                <a:gridCol w="2401896"/>
                <a:gridCol w="2099395"/>
                <a:gridCol w="2146049"/>
              </a:tblGrid>
              <a:tr h="520350">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endParaRPr kumimoji="0" lang="zh-CN" altLang="zh-CN" sz="2800" b="1" i="0" u="none" strike="noStrike" cap="none" normalizeH="0" baseline="0" dirty="0" smtClean="0">
                        <a:ln>
                          <a:noFill/>
                        </a:ln>
                        <a:solidFill>
                          <a:schemeClr val="bg1"/>
                        </a:solidFill>
                        <a:effectLst/>
                        <a:latin typeface="Arial" charset="0"/>
                        <a:ea typeface="宋体" charset="-122"/>
                      </a:endParaRPr>
                    </a:p>
                  </a:txBody>
                  <a:tcPr marL="90000" marR="90000"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dirty="0" smtClean="0">
                          <a:ln>
                            <a:noFill/>
                          </a:ln>
                          <a:solidFill>
                            <a:srgbClr val="FF0000"/>
                          </a:solidFill>
                          <a:effectLst/>
                          <a:latin typeface="Arial" charset="0"/>
                          <a:ea typeface="宋体" charset="-122"/>
                        </a:rPr>
                        <a:t>UVA</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dirty="0" smtClean="0">
                          <a:ln>
                            <a:noFill/>
                          </a:ln>
                          <a:solidFill>
                            <a:schemeClr val="bg1"/>
                          </a:solidFill>
                          <a:effectLst/>
                          <a:latin typeface="Arial" charset="0"/>
                          <a:ea typeface="宋体" charset="-122"/>
                        </a:rPr>
                        <a:t> </a:t>
                      </a:r>
                      <a:r>
                        <a:rPr kumimoji="0" lang="en-US" altLang="zh-CN" sz="2800" b="1" i="0" u="none" strike="noStrike" cap="none" normalizeH="0" baseline="0" dirty="0" smtClean="0">
                          <a:ln>
                            <a:noFill/>
                          </a:ln>
                          <a:solidFill>
                            <a:srgbClr val="FF0000"/>
                          </a:solidFill>
                          <a:effectLst/>
                          <a:latin typeface="Arial" charset="0"/>
                          <a:ea typeface="宋体" charset="-122"/>
                        </a:rPr>
                        <a:t>UVB</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smtClean="0">
                          <a:ln>
                            <a:noFill/>
                          </a:ln>
                          <a:solidFill>
                            <a:schemeClr val="bg1"/>
                          </a:solidFill>
                          <a:effectLst/>
                          <a:latin typeface="Arial" charset="0"/>
                          <a:ea typeface="宋体" charset="-122"/>
                        </a:rPr>
                        <a:t>UVC</a:t>
                      </a:r>
                    </a:p>
                  </a:txBody>
                  <a:tcPr marL="90000" marR="90000"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r>
              <a:tr h="870014">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波长</a:t>
                      </a:r>
                      <a:r>
                        <a:rPr kumimoji="0" lang="en-US" altLang="zh-CN" sz="1800" b="1" i="0" u="none" strike="noStrike" cap="none" normalizeH="0" baseline="0" dirty="0" smtClean="0">
                          <a:ln>
                            <a:noFill/>
                          </a:ln>
                          <a:solidFill>
                            <a:schemeClr val="bg1"/>
                          </a:solidFill>
                          <a:effectLst/>
                          <a:latin typeface="+mn-ea"/>
                          <a:ea typeface="+mn-ea"/>
                        </a:rPr>
                        <a:t>(</a:t>
                      </a:r>
                      <a:r>
                        <a:rPr kumimoji="0" lang="zh-CN" altLang="en-US" sz="1800" b="1" i="0" u="none" strike="noStrike" cap="none" normalizeH="0" baseline="0" dirty="0" smtClean="0">
                          <a:ln>
                            <a:noFill/>
                          </a:ln>
                          <a:solidFill>
                            <a:schemeClr val="bg1"/>
                          </a:solidFill>
                          <a:effectLst/>
                          <a:latin typeface="+mn-ea"/>
                          <a:ea typeface="+mn-ea"/>
                        </a:rPr>
                        <a:t>纳米</a:t>
                      </a:r>
                      <a:r>
                        <a:rPr kumimoji="0" lang="en-US" altLang="zh-CN" sz="1800" b="1" i="0" u="none" strike="noStrike" cap="none" normalizeH="0" baseline="0" dirty="0" smtClean="0">
                          <a:ln>
                            <a:noFill/>
                          </a:ln>
                          <a:solidFill>
                            <a:schemeClr val="bg1"/>
                          </a:solidFill>
                          <a:effectLst/>
                          <a:latin typeface="+mn-ea"/>
                          <a:ea typeface="+mn-ea"/>
                        </a:rPr>
                        <a:t>nm)</a:t>
                      </a:r>
                      <a:endParaRPr kumimoji="0" lang="en-US" altLang="zh-CN" sz="2800" b="1" i="0" u="none" strike="noStrike" cap="none" normalizeH="0" baseline="0" dirty="0" smtClean="0">
                        <a:ln>
                          <a:noFill/>
                        </a:ln>
                        <a:solidFill>
                          <a:schemeClr val="bg1"/>
                        </a:solidFill>
                        <a:effectLst/>
                        <a:latin typeface="+mn-ea"/>
                        <a:ea typeface="+mn-ea"/>
                      </a:endParaRPr>
                    </a:p>
                  </a:txBody>
                  <a:tcPr marL="90000" marR="90000"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dirty="0" smtClean="0">
                          <a:ln>
                            <a:noFill/>
                          </a:ln>
                          <a:solidFill>
                            <a:schemeClr val="bg1"/>
                          </a:solidFill>
                          <a:effectLst/>
                          <a:latin typeface="Arial" charset="0"/>
                          <a:ea typeface="宋体" charset="-122"/>
                        </a:rPr>
                        <a:t>320-400</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smtClean="0">
                          <a:ln>
                            <a:noFill/>
                          </a:ln>
                          <a:solidFill>
                            <a:schemeClr val="bg1"/>
                          </a:solidFill>
                          <a:effectLst/>
                          <a:latin typeface="Arial" charset="0"/>
                          <a:ea typeface="宋体" charset="-122"/>
                        </a:rPr>
                        <a:t>280-320</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ctr"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en-US" altLang="zh-CN" sz="2800" b="1" i="0" u="none" strike="noStrike" cap="none" normalizeH="0" baseline="0" smtClean="0">
                          <a:ln>
                            <a:noFill/>
                          </a:ln>
                          <a:solidFill>
                            <a:schemeClr val="bg1"/>
                          </a:solidFill>
                          <a:effectLst/>
                          <a:latin typeface="Arial" charset="0"/>
                          <a:ea typeface="宋体" charset="-122"/>
                        </a:rPr>
                        <a:t>280</a:t>
                      </a:r>
                      <a:r>
                        <a:rPr kumimoji="0" lang="zh-CN" altLang="en-US" sz="2800" b="1" i="0" u="none" strike="noStrike" cap="none" normalizeH="0" baseline="0" smtClean="0">
                          <a:ln>
                            <a:noFill/>
                          </a:ln>
                          <a:solidFill>
                            <a:schemeClr val="bg1"/>
                          </a:solidFill>
                          <a:effectLst/>
                          <a:latin typeface="Arial" charset="0"/>
                          <a:ea typeface="宋体" charset="-122"/>
                        </a:rPr>
                        <a:t>以下</a:t>
                      </a:r>
                    </a:p>
                  </a:txBody>
                  <a:tcPr marL="90000" marR="90000"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r>
              <a:tr h="1158269">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被臭氧层</a:t>
                      </a:r>
                    </a:p>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吸收程度</a:t>
                      </a:r>
                    </a:p>
                  </a:txBody>
                  <a:tcPr marL="90000" marR="90000"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能穿透臭氧层</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大部分被臭氧层所吸收</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差不多全部被臭氧层所吸收</a:t>
                      </a:r>
                    </a:p>
                  </a:txBody>
                  <a:tcPr marL="90000" marR="90000"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r>
              <a:tr h="1288959">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smtClean="0">
                          <a:ln>
                            <a:noFill/>
                          </a:ln>
                          <a:solidFill>
                            <a:schemeClr val="bg1"/>
                          </a:solidFill>
                          <a:effectLst/>
                          <a:latin typeface="Arial" charset="0"/>
                          <a:ea typeface="宋体" charset="-122"/>
                        </a:rPr>
                        <a:t>到达地面</a:t>
                      </a:r>
                    </a:p>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smtClean="0">
                          <a:ln>
                            <a:noFill/>
                          </a:ln>
                          <a:solidFill>
                            <a:schemeClr val="bg1"/>
                          </a:solidFill>
                          <a:effectLst/>
                          <a:latin typeface="Arial" charset="0"/>
                          <a:ea typeface="宋体" charset="-122"/>
                        </a:rPr>
                        <a:t>辐射量</a:t>
                      </a:r>
                    </a:p>
                  </a:txBody>
                  <a:tcPr marL="90000" marR="90000"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超过</a:t>
                      </a:r>
                      <a:r>
                        <a:rPr kumimoji="0" lang="en-US" altLang="zh-CN" sz="2400" b="1" i="0" u="none" strike="noStrike" cap="none" normalizeH="0" baseline="0" dirty="0" smtClean="0">
                          <a:ln>
                            <a:noFill/>
                          </a:ln>
                          <a:solidFill>
                            <a:schemeClr val="bg1"/>
                          </a:solidFill>
                          <a:effectLst/>
                          <a:latin typeface="Arial" charset="0"/>
                          <a:ea typeface="宋体" charset="-122"/>
                        </a:rPr>
                        <a:t>95%</a:t>
                      </a:r>
                      <a:r>
                        <a:rPr kumimoji="0" lang="zh-CN" altLang="en-US" sz="2400" b="1" i="0" u="none" strike="noStrike" cap="none" normalizeH="0" baseline="0" dirty="0" smtClean="0">
                          <a:ln>
                            <a:noFill/>
                          </a:ln>
                          <a:solidFill>
                            <a:schemeClr val="bg1"/>
                          </a:solidFill>
                          <a:effectLst/>
                          <a:latin typeface="Arial" charset="0"/>
                          <a:ea typeface="宋体" charset="-122"/>
                        </a:rPr>
                        <a:t>的紫外线是紫外线</a:t>
                      </a:r>
                      <a:r>
                        <a:rPr kumimoji="0" lang="en-US" altLang="zh-CN" sz="2400" b="1" i="0" u="none" strike="noStrike" cap="none" normalizeH="0" baseline="0" dirty="0" smtClean="0">
                          <a:ln>
                            <a:noFill/>
                          </a:ln>
                          <a:solidFill>
                            <a:schemeClr val="bg1"/>
                          </a:solidFill>
                          <a:effectLst/>
                          <a:latin typeface="Arial" charset="0"/>
                          <a:ea typeface="宋体" charset="-122"/>
                        </a:rPr>
                        <a:t>A</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不足</a:t>
                      </a:r>
                      <a:r>
                        <a:rPr kumimoji="0" lang="en-US" altLang="zh-CN" sz="2400" b="1" i="0" u="none" strike="noStrike" cap="none" normalizeH="0" baseline="0" dirty="0" smtClean="0">
                          <a:ln>
                            <a:noFill/>
                          </a:ln>
                          <a:solidFill>
                            <a:schemeClr val="bg1"/>
                          </a:solidFill>
                          <a:effectLst/>
                          <a:latin typeface="Arial" charset="0"/>
                          <a:ea typeface="宋体" charset="-122"/>
                        </a:rPr>
                        <a:t>5%</a:t>
                      </a:r>
                      <a:r>
                        <a:rPr kumimoji="0" lang="zh-CN" altLang="en-US" sz="2400" b="1" i="0" u="none" strike="noStrike" cap="none" normalizeH="0" baseline="0" dirty="0" smtClean="0">
                          <a:ln>
                            <a:noFill/>
                          </a:ln>
                          <a:solidFill>
                            <a:schemeClr val="bg1"/>
                          </a:solidFill>
                          <a:effectLst/>
                          <a:latin typeface="Arial" charset="0"/>
                          <a:ea typeface="宋体" charset="-122"/>
                        </a:rPr>
                        <a:t>紫外线是紫外线</a:t>
                      </a:r>
                      <a:r>
                        <a:rPr kumimoji="0" lang="en-US" altLang="zh-CN" sz="2400" b="1" i="0" u="none" strike="noStrike" cap="none" normalizeH="0" baseline="0" dirty="0" smtClean="0">
                          <a:ln>
                            <a:noFill/>
                          </a:ln>
                          <a:solidFill>
                            <a:schemeClr val="bg1"/>
                          </a:solidFill>
                          <a:effectLst/>
                          <a:latin typeface="Arial" charset="0"/>
                          <a:ea typeface="宋体" charset="-122"/>
                        </a:rPr>
                        <a:t>B</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几乎零</a:t>
                      </a:r>
                    </a:p>
                  </a:txBody>
                  <a:tcPr marL="90000" marR="90000"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r>
              <a:tr h="1158269">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对环境和人影响</a:t>
                      </a:r>
                    </a:p>
                  </a:txBody>
                  <a:tcPr marL="90000" marR="90000" marT="46805" marB="46805"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800" b="1" i="0" u="none" strike="noStrike" cap="none" normalizeH="0" baseline="0" dirty="0" smtClean="0">
                          <a:ln>
                            <a:noFill/>
                          </a:ln>
                          <a:solidFill>
                            <a:schemeClr val="bg1"/>
                          </a:solidFill>
                          <a:effectLst/>
                          <a:latin typeface="Arial" charset="0"/>
                          <a:ea typeface="宋体" charset="-122"/>
                        </a:rPr>
                        <a:t>使肌肤</a:t>
                      </a:r>
                      <a:r>
                        <a:rPr kumimoji="0" lang="zh-CN" altLang="en-US" sz="2800" b="1" i="0" u="none" strike="noStrike" cap="none" normalizeH="0" baseline="0" dirty="0" smtClean="0">
                          <a:ln>
                            <a:noFill/>
                          </a:ln>
                          <a:solidFill>
                            <a:srgbClr val="FF0000"/>
                          </a:solidFill>
                          <a:effectLst/>
                          <a:latin typeface="Arial" charset="0"/>
                          <a:ea typeface="宋体" charset="-122"/>
                        </a:rPr>
                        <a:t>晒黑</a:t>
                      </a:r>
                      <a:r>
                        <a:rPr kumimoji="0" lang="zh-CN" altLang="en-US" sz="2800" b="1" i="0" u="none" strike="noStrike" cap="none" normalizeH="0" baseline="0" dirty="0" smtClean="0">
                          <a:ln>
                            <a:noFill/>
                          </a:ln>
                          <a:solidFill>
                            <a:schemeClr val="bg1"/>
                          </a:solidFill>
                          <a:effectLst/>
                          <a:latin typeface="Arial" charset="0"/>
                          <a:ea typeface="宋体" charset="-122"/>
                        </a:rPr>
                        <a:t> 、晒</a:t>
                      </a:r>
                      <a:r>
                        <a:rPr kumimoji="0" lang="zh-CN" altLang="en-US" sz="2800" b="1" i="0" u="none" strike="noStrike" cap="none" normalizeH="0" baseline="0" dirty="0" smtClean="0">
                          <a:ln>
                            <a:noFill/>
                          </a:ln>
                          <a:solidFill>
                            <a:srgbClr val="FF0000"/>
                          </a:solidFill>
                          <a:effectLst/>
                          <a:latin typeface="Arial" charset="0"/>
                          <a:ea typeface="宋体" charset="-122"/>
                        </a:rPr>
                        <a:t>老化</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过量曝晒可引致皮肤</a:t>
                      </a:r>
                      <a:r>
                        <a:rPr kumimoji="0" lang="zh-CN" altLang="en-US" sz="2800" b="1" i="0" u="none" strike="noStrike" cap="none" normalizeH="0" baseline="0" dirty="0" smtClean="0">
                          <a:ln>
                            <a:noFill/>
                          </a:ln>
                          <a:solidFill>
                            <a:srgbClr val="FF0000"/>
                          </a:solidFill>
                          <a:effectLst/>
                          <a:latin typeface="Arial" charset="0"/>
                          <a:ea typeface="宋体" charset="-122"/>
                        </a:rPr>
                        <a:t>晒伤</a:t>
                      </a:r>
                    </a:p>
                  </a:txBody>
                  <a:tcPr marL="90000" marR="90000" marT="46805" marB="46805"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c>
                  <a:txBody>
                    <a:bodyPr/>
                    <a:lstStyle/>
                    <a:p>
                      <a:pPr marL="0" marR="0" lvl="0" indent="0" algn="l" defTabSz="914400" rtl="0" eaLnBrk="1" fontAlgn="ctr" latinLnBrk="0" hangingPunct="1">
                        <a:lnSpc>
                          <a:spcPct val="100000"/>
                        </a:lnSpc>
                        <a:spcBef>
                          <a:spcPct val="15000"/>
                        </a:spcBef>
                        <a:spcAft>
                          <a:spcPct val="0"/>
                        </a:spcAft>
                        <a:buClr>
                          <a:schemeClr val="hlink"/>
                        </a:buClr>
                        <a:buSzPct val="70000"/>
                        <a:buFont typeface="Wingdings" pitchFamily="2" charset="2"/>
                        <a:buNone/>
                        <a:tabLst/>
                      </a:pPr>
                      <a:r>
                        <a:rPr kumimoji="0" lang="zh-CN" altLang="en-US" sz="2400" b="1" i="0" u="none" strike="noStrike" cap="none" normalizeH="0" baseline="0" dirty="0" smtClean="0">
                          <a:ln>
                            <a:noFill/>
                          </a:ln>
                          <a:solidFill>
                            <a:schemeClr val="bg1"/>
                          </a:solidFill>
                          <a:effectLst/>
                          <a:latin typeface="Arial" charset="0"/>
                          <a:ea typeface="宋体" charset="-122"/>
                        </a:rPr>
                        <a:t>过量曝晒可引起皮肤</a:t>
                      </a:r>
                      <a:r>
                        <a:rPr kumimoji="0" lang="zh-CN" altLang="en-US" sz="2800" b="1" i="0" u="none" strike="noStrike" cap="none" normalizeH="0" baseline="0" dirty="0" smtClean="0">
                          <a:ln>
                            <a:noFill/>
                          </a:ln>
                          <a:solidFill>
                            <a:srgbClr val="FF0000"/>
                          </a:solidFill>
                          <a:effectLst/>
                          <a:latin typeface="Arial" charset="0"/>
                          <a:ea typeface="宋体" charset="-122"/>
                        </a:rPr>
                        <a:t>致癌</a:t>
                      </a:r>
                      <a:endParaRPr kumimoji="0" lang="zh-CN" altLang="en-US" sz="2400" b="1" i="0" u="none" strike="noStrike" cap="none" normalizeH="0" baseline="0" dirty="0" smtClean="0">
                        <a:ln>
                          <a:noFill/>
                        </a:ln>
                        <a:solidFill>
                          <a:srgbClr val="FF0000"/>
                        </a:solidFill>
                        <a:effectLst/>
                        <a:latin typeface="Arial" charset="0"/>
                        <a:ea typeface="宋体" charset="-122"/>
                      </a:endParaRPr>
                    </a:p>
                  </a:txBody>
                  <a:tcPr marL="90000" marR="90000" marT="46805" marB="46805"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1A304D">
                        <a:alpha val="34118"/>
                      </a:srgbClr>
                    </a:solidFill>
                  </a:tcPr>
                </a:tc>
              </a:tr>
            </a:tbl>
          </a:graphicData>
        </a:graphic>
      </p:graphicFrame>
      <p:sp>
        <p:nvSpPr>
          <p:cNvPr id="76837" name="Text Box 8"/>
          <p:cNvSpPr txBox="1">
            <a:spLocks noChangeArrowheads="1"/>
          </p:cNvSpPr>
          <p:nvPr/>
        </p:nvSpPr>
        <p:spPr bwMode="auto">
          <a:xfrm>
            <a:off x="317500" y="158750"/>
            <a:ext cx="5038725" cy="708025"/>
          </a:xfrm>
          <a:prstGeom prst="rect">
            <a:avLst/>
          </a:prstGeom>
          <a:noFill/>
          <a:ln w="9525">
            <a:noFill/>
            <a:miter lim="800000"/>
            <a:headEnd/>
            <a:tailEnd/>
          </a:ln>
        </p:spPr>
        <p:txBody>
          <a:bodyPr>
            <a:spAutoFit/>
          </a:bodyPr>
          <a:lstStyle/>
          <a:p>
            <a:pPr>
              <a:spcBef>
                <a:spcPct val="50000"/>
              </a:spcBef>
            </a:pPr>
            <a:r>
              <a:rPr lang="zh-CN" altLang="en-US" sz="4000" b="1">
                <a:solidFill>
                  <a:srgbClr val="3366FF"/>
                </a:solidFill>
              </a:rPr>
              <a:t>  </a:t>
            </a:r>
            <a:r>
              <a:rPr lang="zh-CN" altLang="en-US" sz="4000" b="1" u="sng">
                <a:solidFill>
                  <a:srgbClr val="3366FF"/>
                </a:solidFill>
              </a:rPr>
              <a:t>紫外线</a:t>
            </a:r>
            <a:endParaRPr lang="en-US" altLang="zh-CN" sz="4000" b="1" u="sng">
              <a:solidFill>
                <a:srgbClr val="3366FF"/>
              </a:solidFill>
            </a:endParaRPr>
          </a:p>
        </p:txBody>
      </p:sp>
      <p:pic>
        <p:nvPicPr>
          <p:cNvPr id="76838" name="Picture 19" descr="http://www.uv365.cn/uploads/allimg/100517/09261AP8-1.jpg"/>
          <p:cNvPicPr>
            <a:picLocks noChangeAspect="1" noChangeArrowheads="1"/>
          </p:cNvPicPr>
          <p:nvPr/>
        </p:nvPicPr>
        <p:blipFill>
          <a:blip r:embed="rId3"/>
          <a:srcRect/>
          <a:stretch>
            <a:fillRect/>
          </a:stretch>
        </p:blipFill>
        <p:spPr bwMode="auto">
          <a:xfrm>
            <a:off x="444500" y="892175"/>
            <a:ext cx="2428875" cy="2743200"/>
          </a:xfrm>
          <a:prstGeom prst="rect">
            <a:avLst/>
          </a:prstGeom>
          <a:noFill/>
          <a:ln w="9525">
            <a:noFill/>
            <a:miter lim="800000"/>
            <a:headEnd/>
            <a:tailEnd/>
          </a:ln>
        </p:spPr>
      </p:pic>
      <p:pic>
        <p:nvPicPr>
          <p:cNvPr id="76839" name="Picture 21" descr="http://pimg.39.net/PictureLib/A/f76/20150609/org_446493.jpg"/>
          <p:cNvPicPr>
            <a:picLocks noChangeAspect="1" noChangeArrowheads="1"/>
          </p:cNvPicPr>
          <p:nvPr/>
        </p:nvPicPr>
        <p:blipFill>
          <a:blip r:embed="rId4"/>
          <a:srcRect/>
          <a:stretch>
            <a:fillRect/>
          </a:stretch>
        </p:blipFill>
        <p:spPr bwMode="auto">
          <a:xfrm>
            <a:off x="500063" y="3902075"/>
            <a:ext cx="2324100" cy="18478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ChangeArrowheads="1"/>
          </p:cNvSpPr>
          <p:nvPr/>
        </p:nvSpPr>
        <p:spPr bwMode="auto">
          <a:xfrm>
            <a:off x="6096000" y="3276600"/>
            <a:ext cx="4895850" cy="2514600"/>
          </a:xfrm>
          <a:prstGeom prst="rect">
            <a:avLst/>
          </a:prstGeom>
          <a:noFill/>
          <a:ln w="9525">
            <a:noFill/>
            <a:miter lim="800000"/>
            <a:headEnd/>
            <a:tailEnd/>
          </a:ln>
        </p:spPr>
        <p:txBody>
          <a:bodyPr/>
          <a:lstStyle/>
          <a:p>
            <a:pPr marL="342900" indent="-342900" algn="ctr">
              <a:spcBef>
                <a:spcPct val="20000"/>
              </a:spcBef>
              <a:buFont typeface="Arial" charset="0"/>
              <a:buNone/>
              <a:defRPr/>
            </a:pPr>
            <a:r>
              <a:rPr kumimoji="1" lang="en-US" altLang="zh-CN" sz="2800" b="1" u="sng" dirty="0">
                <a:solidFill>
                  <a:srgbClr val="FF0000"/>
                </a:solidFill>
                <a:latin typeface="微软雅黑" pitchFamily="34" charset="-122"/>
                <a:ea typeface="微软雅黑" pitchFamily="34" charset="-122"/>
              </a:rPr>
              <a:t>UVB</a:t>
            </a:r>
          </a:p>
          <a:p>
            <a:pPr marL="342900" indent="-342900">
              <a:lnSpc>
                <a:spcPct val="150000"/>
              </a:lnSpc>
              <a:spcBef>
                <a:spcPct val="20000"/>
              </a:spcBef>
              <a:buFontTx/>
              <a:buChar char="•"/>
              <a:defRPr/>
            </a:pPr>
            <a:r>
              <a:rPr lang="en-US" altLang="zh-CN" sz="2400" dirty="0">
                <a:solidFill>
                  <a:schemeClr val="bg1"/>
                </a:solidFill>
                <a:latin typeface="Arial" charset="0"/>
                <a:ea typeface="宋体" charset="-122"/>
              </a:rPr>
              <a:t> 280-320nm</a:t>
            </a:r>
            <a:r>
              <a:rPr lang="zh-CN" altLang="en-US" sz="2400" dirty="0">
                <a:solidFill>
                  <a:schemeClr val="bg1"/>
                </a:solidFill>
                <a:latin typeface="Arial" charset="0"/>
                <a:ea typeface="宋体" charset="-122"/>
              </a:rPr>
              <a:t>（中波紫外线）</a:t>
            </a:r>
            <a:endParaRPr lang="en-US" altLang="zh-CN" sz="2400" dirty="0">
              <a:solidFill>
                <a:schemeClr val="bg1"/>
              </a:solidFill>
              <a:latin typeface="Arial" charset="0"/>
              <a:ea typeface="宋体" charset="-122"/>
            </a:endParaRPr>
          </a:p>
          <a:p>
            <a:pPr marL="342900" indent="-342900">
              <a:lnSpc>
                <a:spcPct val="150000"/>
              </a:lnSpc>
              <a:spcBef>
                <a:spcPct val="20000"/>
              </a:spcBef>
              <a:buFontTx/>
              <a:buChar char="•"/>
              <a:defRPr/>
            </a:pPr>
            <a:r>
              <a:rPr kumimoji="1" lang="zh-CN" altLang="en-US" sz="2400" dirty="0">
                <a:solidFill>
                  <a:schemeClr val="bg1"/>
                </a:solidFill>
                <a:latin typeface="+mn-ea"/>
                <a:ea typeface="+mn-ea"/>
              </a:rPr>
              <a:t>主要作用于表皮层</a:t>
            </a:r>
            <a:endParaRPr kumimoji="1" lang="zh-TW" altLang="en-US" sz="2400" dirty="0">
              <a:solidFill>
                <a:schemeClr val="bg1"/>
              </a:solidFill>
              <a:latin typeface="+mn-ea"/>
              <a:ea typeface="+mn-ea"/>
            </a:endParaRPr>
          </a:p>
          <a:p>
            <a:pPr marL="342900" indent="-342900">
              <a:lnSpc>
                <a:spcPct val="150000"/>
              </a:lnSpc>
              <a:spcBef>
                <a:spcPct val="20000"/>
              </a:spcBef>
              <a:buFontTx/>
              <a:buChar char="•"/>
              <a:defRPr/>
            </a:pPr>
            <a:r>
              <a:rPr kumimoji="1" lang="zh-CN" altLang="en-US" sz="2400" dirty="0">
                <a:solidFill>
                  <a:schemeClr val="bg1"/>
                </a:solidFill>
                <a:latin typeface="+mn-ea"/>
                <a:ea typeface="+mn-ea"/>
              </a:rPr>
              <a:t>破坏自我防御系统</a:t>
            </a:r>
            <a:r>
              <a:rPr kumimoji="1" lang="zh-TW" altLang="en-US" sz="2400" dirty="0">
                <a:solidFill>
                  <a:schemeClr val="bg1"/>
                </a:solidFill>
                <a:latin typeface="+mn-ea"/>
                <a:ea typeface="+mn-ea"/>
              </a:rPr>
              <a:t> </a:t>
            </a:r>
          </a:p>
          <a:p>
            <a:pPr marL="342900" indent="-342900">
              <a:spcBef>
                <a:spcPct val="20000"/>
              </a:spcBef>
              <a:buFont typeface="Arial" charset="0"/>
              <a:buNone/>
              <a:defRPr/>
            </a:pPr>
            <a:endParaRPr kumimoji="1" lang="zh-TW" altLang="en-US" sz="2800" dirty="0">
              <a:solidFill>
                <a:srgbClr val="333399"/>
              </a:solidFill>
              <a:latin typeface="Calibri" pitchFamily="34" charset="0"/>
              <a:ea typeface="PMingLiU" pitchFamily="18" charset="-120"/>
            </a:endParaRPr>
          </a:p>
          <a:p>
            <a:pPr marL="342900" indent="-342900">
              <a:spcBef>
                <a:spcPct val="20000"/>
              </a:spcBef>
              <a:buFont typeface="Arial" charset="0"/>
              <a:buNone/>
              <a:defRPr/>
            </a:pPr>
            <a:endParaRPr kumimoji="1" lang="zh-TW" altLang="en-US" sz="2800" dirty="0">
              <a:solidFill>
                <a:srgbClr val="333399"/>
              </a:solidFill>
              <a:latin typeface="Calibri" pitchFamily="34" charset="0"/>
              <a:ea typeface="PMingLiU" pitchFamily="18" charset="-120"/>
            </a:endParaRPr>
          </a:p>
          <a:p>
            <a:pPr marL="342900" indent="-342900">
              <a:spcBef>
                <a:spcPct val="20000"/>
              </a:spcBef>
              <a:buFont typeface="Arial" charset="0"/>
              <a:buNone/>
              <a:defRPr/>
            </a:pPr>
            <a:endParaRPr kumimoji="1" lang="en-US" sz="2800" dirty="0">
              <a:solidFill>
                <a:srgbClr val="333399"/>
              </a:solidFill>
              <a:latin typeface="Calibri" pitchFamily="34" charset="0"/>
            </a:endParaRPr>
          </a:p>
        </p:txBody>
      </p:sp>
      <p:sp>
        <p:nvSpPr>
          <p:cNvPr id="77827" name="Text Box 4"/>
          <p:cNvSpPr txBox="1">
            <a:spLocks noChangeArrowheads="1"/>
          </p:cNvSpPr>
          <p:nvPr/>
        </p:nvSpPr>
        <p:spPr bwMode="auto">
          <a:xfrm>
            <a:off x="6426200" y="5729288"/>
            <a:ext cx="3962400" cy="528637"/>
          </a:xfrm>
          <a:prstGeom prst="rect">
            <a:avLst/>
          </a:prstGeom>
          <a:solidFill>
            <a:srgbClr val="4F8AFF"/>
          </a:solidFill>
          <a:ln w="9525">
            <a:solidFill>
              <a:schemeClr val="tx1"/>
            </a:solidFill>
            <a:miter lim="800000"/>
            <a:headEnd/>
            <a:tailEnd/>
          </a:ln>
        </p:spPr>
        <p:txBody>
          <a:bodyPr>
            <a:spAutoFit/>
          </a:bodyPr>
          <a:lstStyle/>
          <a:p>
            <a:pPr algn="ctr">
              <a:spcBef>
                <a:spcPct val="50000"/>
              </a:spcBef>
            </a:pPr>
            <a:r>
              <a:rPr lang="zh-CN" altLang="en-US" sz="2800">
                <a:solidFill>
                  <a:schemeClr val="bg1"/>
                </a:solidFill>
                <a:latin typeface="Calibri" pitchFamily="34" charset="0"/>
              </a:rPr>
              <a:t>令皮肤</a:t>
            </a:r>
            <a:r>
              <a:rPr lang="zh-CN" altLang="en-US" sz="2800" b="1">
                <a:solidFill>
                  <a:srgbClr val="FFC000"/>
                </a:solidFill>
                <a:latin typeface="微软雅黑" pitchFamily="34" charset="-122"/>
                <a:ea typeface="微软雅黑" pitchFamily="34" charset="-122"/>
              </a:rPr>
              <a:t>晒伤</a:t>
            </a:r>
            <a:endParaRPr lang="zh-TW" altLang="en-US" sz="2800" b="1">
              <a:solidFill>
                <a:srgbClr val="FFC000"/>
              </a:solidFill>
              <a:latin typeface="微软雅黑" pitchFamily="34" charset="-122"/>
              <a:ea typeface="微软雅黑" pitchFamily="34" charset="-122"/>
            </a:endParaRPr>
          </a:p>
        </p:txBody>
      </p:sp>
      <p:sp>
        <p:nvSpPr>
          <p:cNvPr id="69637" name="Rectangle 6"/>
          <p:cNvSpPr>
            <a:spLocks noChangeArrowheads="1"/>
          </p:cNvSpPr>
          <p:nvPr/>
        </p:nvSpPr>
        <p:spPr bwMode="auto">
          <a:xfrm>
            <a:off x="914400" y="1828800"/>
            <a:ext cx="5262563" cy="4648200"/>
          </a:xfrm>
          <a:prstGeom prst="rect">
            <a:avLst/>
          </a:prstGeom>
          <a:noFill/>
          <a:ln w="9525">
            <a:noFill/>
            <a:miter lim="800000"/>
            <a:headEnd/>
            <a:tailEnd/>
          </a:ln>
        </p:spPr>
        <p:txBody>
          <a:bodyPr/>
          <a:lstStyle/>
          <a:p>
            <a:pPr marL="342900" indent="-342900" algn="ctr">
              <a:spcBef>
                <a:spcPct val="20000"/>
              </a:spcBef>
              <a:buFont typeface="Arial" charset="0"/>
              <a:buNone/>
              <a:defRPr/>
            </a:pPr>
            <a:r>
              <a:rPr kumimoji="1" lang="en-US" altLang="zh-CN" sz="2800" b="1" u="sng" dirty="0">
                <a:solidFill>
                  <a:srgbClr val="FF0000"/>
                </a:solidFill>
                <a:latin typeface="微软雅黑" pitchFamily="34" charset="-122"/>
                <a:ea typeface="微软雅黑" pitchFamily="34" charset="-122"/>
              </a:rPr>
              <a:t>UVA</a:t>
            </a:r>
          </a:p>
          <a:p>
            <a:pPr marL="342900" indent="-342900">
              <a:lnSpc>
                <a:spcPct val="150000"/>
              </a:lnSpc>
              <a:spcBef>
                <a:spcPct val="20000"/>
              </a:spcBef>
              <a:buFontTx/>
              <a:buChar char="•"/>
              <a:defRPr/>
            </a:pPr>
            <a:r>
              <a:rPr lang="en-US" altLang="zh-CN" sz="2800" dirty="0">
                <a:solidFill>
                  <a:schemeClr val="bg1"/>
                </a:solidFill>
                <a:latin typeface="Arial" charset="0"/>
                <a:ea typeface="宋体" charset="-122"/>
              </a:rPr>
              <a:t> 320-400nm</a:t>
            </a:r>
            <a:r>
              <a:rPr lang="zh-CN" altLang="en-US" sz="2800" dirty="0">
                <a:solidFill>
                  <a:schemeClr val="bg1"/>
                </a:solidFill>
                <a:latin typeface="Arial" charset="0"/>
                <a:ea typeface="宋体" charset="-122"/>
              </a:rPr>
              <a:t>（长波紫外线）</a:t>
            </a:r>
            <a:endParaRPr lang="en-US" altLang="zh-CN" sz="2800" dirty="0">
              <a:solidFill>
                <a:schemeClr val="bg1"/>
              </a:solidFill>
              <a:latin typeface="Arial" charset="0"/>
              <a:ea typeface="宋体" charset="-122"/>
            </a:endParaRPr>
          </a:p>
          <a:p>
            <a:pPr marL="342900" indent="-342900">
              <a:lnSpc>
                <a:spcPct val="150000"/>
              </a:lnSpc>
              <a:spcBef>
                <a:spcPct val="20000"/>
              </a:spcBef>
              <a:buFontTx/>
              <a:buChar char="•"/>
              <a:defRPr/>
            </a:pPr>
            <a:r>
              <a:rPr kumimoji="1" lang="zh-CN" altLang="en-US" sz="2800" dirty="0">
                <a:solidFill>
                  <a:schemeClr val="bg1"/>
                </a:solidFill>
                <a:latin typeface="+mn-ea"/>
                <a:ea typeface="+mn-ea"/>
              </a:rPr>
              <a:t>可以穿透表皮层，直达真皮层</a:t>
            </a:r>
            <a:endParaRPr kumimoji="1" lang="en-US" altLang="zh-CN" sz="2800" dirty="0">
              <a:solidFill>
                <a:schemeClr val="bg1"/>
              </a:solidFill>
              <a:latin typeface="+mn-ea"/>
              <a:ea typeface="+mn-ea"/>
            </a:endParaRPr>
          </a:p>
          <a:p>
            <a:pPr marL="342900" indent="-342900">
              <a:lnSpc>
                <a:spcPct val="150000"/>
              </a:lnSpc>
              <a:spcBef>
                <a:spcPct val="20000"/>
              </a:spcBef>
              <a:buFontTx/>
              <a:buChar char="•"/>
              <a:defRPr/>
            </a:pPr>
            <a:r>
              <a:rPr kumimoji="1" lang="zh-CN" altLang="en-US" sz="2800" dirty="0">
                <a:solidFill>
                  <a:schemeClr val="bg1"/>
                </a:solidFill>
                <a:latin typeface="+mn-ea"/>
                <a:ea typeface="+mn-ea"/>
              </a:rPr>
              <a:t>破坏皮肤组织</a:t>
            </a:r>
            <a:endParaRPr kumimoji="1" lang="zh-TW" altLang="en-US" sz="2800" dirty="0">
              <a:solidFill>
                <a:schemeClr val="bg1"/>
              </a:solidFill>
              <a:latin typeface="+mn-ea"/>
              <a:ea typeface="+mn-ea"/>
            </a:endParaRPr>
          </a:p>
          <a:p>
            <a:pPr marL="342900" indent="-342900">
              <a:spcBef>
                <a:spcPct val="20000"/>
              </a:spcBef>
              <a:buFont typeface="Arial" charset="0"/>
              <a:buNone/>
              <a:defRPr/>
            </a:pPr>
            <a:endParaRPr kumimoji="1" lang="zh-TW" altLang="en-US" sz="2800" dirty="0">
              <a:solidFill>
                <a:srgbClr val="9900FF"/>
              </a:solidFill>
              <a:latin typeface="Calibri" pitchFamily="34" charset="0"/>
              <a:ea typeface="PMingLiU" pitchFamily="18" charset="-120"/>
            </a:endParaRPr>
          </a:p>
          <a:p>
            <a:pPr marL="342900" indent="-342900">
              <a:spcBef>
                <a:spcPct val="20000"/>
              </a:spcBef>
              <a:buFont typeface="Arial" charset="0"/>
              <a:buNone/>
              <a:defRPr/>
            </a:pPr>
            <a:endParaRPr kumimoji="1" lang="zh-TW" altLang="en-US" sz="2800" dirty="0">
              <a:solidFill>
                <a:schemeClr val="accent2"/>
              </a:solidFill>
              <a:latin typeface="Calibri" pitchFamily="34" charset="0"/>
              <a:ea typeface="PMingLiU" pitchFamily="18" charset="-120"/>
            </a:endParaRPr>
          </a:p>
          <a:p>
            <a:pPr marL="342900" indent="-342900">
              <a:spcBef>
                <a:spcPct val="20000"/>
              </a:spcBef>
              <a:buFontTx/>
              <a:buChar char="•"/>
              <a:defRPr/>
            </a:pPr>
            <a:endParaRPr kumimoji="1" lang="zh-TW" altLang="en-US" sz="2800" dirty="0">
              <a:solidFill>
                <a:schemeClr val="accent2"/>
              </a:solidFill>
              <a:latin typeface="Calibri" pitchFamily="34" charset="0"/>
              <a:ea typeface="PMingLiU" pitchFamily="18" charset="-120"/>
            </a:endParaRPr>
          </a:p>
        </p:txBody>
      </p:sp>
      <p:sp>
        <p:nvSpPr>
          <p:cNvPr id="69638" name="Text Box 7"/>
          <p:cNvSpPr txBox="1">
            <a:spLocks noChangeArrowheads="1"/>
          </p:cNvSpPr>
          <p:nvPr/>
        </p:nvSpPr>
        <p:spPr bwMode="auto">
          <a:xfrm>
            <a:off x="1282700" y="4495800"/>
            <a:ext cx="4306888" cy="1816100"/>
          </a:xfrm>
          <a:prstGeom prst="rect">
            <a:avLst/>
          </a:prstGeom>
          <a:solidFill>
            <a:srgbClr val="4F8AFF"/>
          </a:solidFill>
          <a:ln w="9525">
            <a:solidFill>
              <a:schemeClr val="tx1"/>
            </a:solidFill>
            <a:miter lim="800000"/>
            <a:headEnd/>
            <a:tailEnd/>
          </a:ln>
        </p:spPr>
        <p:txBody>
          <a:bodyPr>
            <a:spAutoFit/>
          </a:bodyPr>
          <a:lstStyle/>
          <a:p>
            <a:pPr>
              <a:spcBef>
                <a:spcPct val="50000"/>
              </a:spcBef>
              <a:buFont typeface="Arial" charset="0"/>
              <a:buNone/>
              <a:defRPr/>
            </a:pPr>
            <a:r>
              <a:rPr lang="zh-TW" altLang="en-US" sz="2800" b="1" dirty="0">
                <a:solidFill>
                  <a:schemeClr val="bg1"/>
                </a:solidFill>
                <a:latin typeface="+mn-ea"/>
                <a:ea typeface="+mn-ea"/>
              </a:rPr>
              <a:t>令皮肤</a:t>
            </a:r>
            <a:r>
              <a:rPr lang="zh-TW" altLang="en-US" sz="2800" b="1" dirty="0">
                <a:solidFill>
                  <a:srgbClr val="FFC000"/>
                </a:solidFill>
                <a:latin typeface="微软雅黑" pitchFamily="34" charset="-122"/>
                <a:ea typeface="微软雅黑" pitchFamily="34" charset="-122"/>
              </a:rPr>
              <a:t>变黑</a:t>
            </a:r>
          </a:p>
          <a:p>
            <a:pPr>
              <a:spcBef>
                <a:spcPct val="50000"/>
              </a:spcBef>
              <a:buFont typeface="Arial" charset="0"/>
              <a:buNone/>
              <a:defRPr/>
            </a:pPr>
            <a:r>
              <a:rPr lang="zh-TW" altLang="en-US" sz="2800" b="1" dirty="0">
                <a:solidFill>
                  <a:schemeClr val="bg1"/>
                </a:solidFill>
                <a:latin typeface="+mn-ea"/>
                <a:ea typeface="+mn-ea"/>
              </a:rPr>
              <a:t>失去弹性</a:t>
            </a:r>
          </a:p>
          <a:p>
            <a:pPr>
              <a:spcBef>
                <a:spcPct val="50000"/>
              </a:spcBef>
              <a:buFont typeface="Arial" charset="0"/>
              <a:buNone/>
              <a:defRPr/>
            </a:pPr>
            <a:r>
              <a:rPr lang="zh-TW" altLang="en-US" sz="2800" b="1" dirty="0">
                <a:solidFill>
                  <a:schemeClr val="bg1"/>
                </a:solidFill>
                <a:latin typeface="+mn-ea"/>
                <a:ea typeface="+mn-ea"/>
              </a:rPr>
              <a:t>出现</a:t>
            </a:r>
            <a:r>
              <a:rPr lang="zh-CN" altLang="en-US" sz="2800" b="1" dirty="0">
                <a:solidFill>
                  <a:schemeClr val="bg1"/>
                </a:solidFill>
                <a:latin typeface="+mn-ea"/>
                <a:ea typeface="+mn-ea"/>
              </a:rPr>
              <a:t>皱纹</a:t>
            </a:r>
            <a:r>
              <a:rPr lang="zh-TW" altLang="en-US" sz="2800" b="1" dirty="0">
                <a:solidFill>
                  <a:schemeClr val="bg1"/>
                </a:solidFill>
                <a:latin typeface="+mn-ea"/>
                <a:ea typeface="+mn-ea"/>
              </a:rPr>
              <a:t>及色斑</a:t>
            </a:r>
            <a:r>
              <a:rPr lang="zh-TW" altLang="en-US" sz="2800" dirty="0">
                <a:solidFill>
                  <a:srgbClr val="FF9900"/>
                </a:solidFill>
                <a:latin typeface="+mn-ea"/>
                <a:ea typeface="+mn-ea"/>
              </a:rPr>
              <a:t> </a:t>
            </a:r>
          </a:p>
        </p:txBody>
      </p:sp>
      <p:sp>
        <p:nvSpPr>
          <p:cNvPr id="77830" name="Text Box 8"/>
          <p:cNvSpPr txBox="1">
            <a:spLocks noChangeArrowheads="1"/>
          </p:cNvSpPr>
          <p:nvPr/>
        </p:nvSpPr>
        <p:spPr bwMode="auto">
          <a:xfrm>
            <a:off x="476250" y="317500"/>
            <a:ext cx="2312988" cy="701675"/>
          </a:xfrm>
          <a:prstGeom prst="rect">
            <a:avLst/>
          </a:prstGeom>
          <a:noFill/>
          <a:ln w="9525">
            <a:noFill/>
            <a:miter lim="800000"/>
            <a:headEnd/>
            <a:tailEnd/>
          </a:ln>
        </p:spPr>
        <p:txBody>
          <a:bodyPr>
            <a:spAutoFit/>
          </a:bodyPr>
          <a:lstStyle/>
          <a:p>
            <a:pPr>
              <a:spcBef>
                <a:spcPct val="50000"/>
              </a:spcBef>
            </a:pPr>
            <a:r>
              <a:rPr lang="zh-CN" altLang="en-US" sz="4000" b="1">
                <a:solidFill>
                  <a:srgbClr val="3366FF"/>
                </a:solidFill>
              </a:rPr>
              <a:t>  </a:t>
            </a:r>
            <a:r>
              <a:rPr lang="zh-CN" altLang="en-US" sz="4000" b="1" u="sng">
                <a:solidFill>
                  <a:srgbClr val="3366FF"/>
                </a:solidFill>
              </a:rPr>
              <a:t>紫外线  </a:t>
            </a:r>
            <a:endParaRPr lang="en-US" altLang="zh-CN" sz="4000" b="1" u="sng">
              <a:solidFill>
                <a:srgbClr val="3366FF"/>
              </a:solidFill>
            </a:endParaRPr>
          </a:p>
        </p:txBody>
      </p:sp>
      <p:sp>
        <p:nvSpPr>
          <p:cNvPr id="9" name="右大括号 8"/>
          <p:cNvSpPr/>
          <p:nvPr/>
        </p:nvSpPr>
        <p:spPr>
          <a:xfrm>
            <a:off x="4208463" y="5392738"/>
            <a:ext cx="298450" cy="663575"/>
          </a:xfrm>
          <a:prstGeom prst="rightBrace">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buFont typeface="Arial" charset="0"/>
              <a:buNone/>
              <a:defRPr/>
            </a:pPr>
            <a:endParaRPr lang="zh-CN" altLang="en-US"/>
          </a:p>
        </p:txBody>
      </p:sp>
      <p:sp>
        <p:nvSpPr>
          <p:cNvPr id="77832" name="TextBox 9"/>
          <p:cNvSpPr txBox="1">
            <a:spLocks noChangeArrowheads="1"/>
          </p:cNvSpPr>
          <p:nvPr/>
        </p:nvSpPr>
        <p:spPr bwMode="auto">
          <a:xfrm>
            <a:off x="4610100" y="5411788"/>
            <a:ext cx="960438" cy="523875"/>
          </a:xfrm>
          <a:prstGeom prst="rect">
            <a:avLst/>
          </a:prstGeom>
          <a:noFill/>
          <a:ln w="9525">
            <a:noFill/>
            <a:miter lim="800000"/>
            <a:headEnd/>
            <a:tailEnd/>
          </a:ln>
        </p:spPr>
        <p:txBody>
          <a:bodyPr>
            <a:spAutoFit/>
          </a:bodyPr>
          <a:lstStyle/>
          <a:p>
            <a:r>
              <a:rPr lang="zh-CN" altLang="en-US" sz="2800" b="1">
                <a:solidFill>
                  <a:srgbClr val="FFC000"/>
                </a:solidFill>
                <a:latin typeface="微软雅黑" pitchFamily="34" charset="-122"/>
                <a:ea typeface="微软雅黑" pitchFamily="34" charset="-122"/>
              </a:rPr>
              <a:t>老化</a:t>
            </a:r>
          </a:p>
        </p:txBody>
      </p:sp>
      <p:pic>
        <p:nvPicPr>
          <p:cNvPr id="12" name="Picture 17" descr="http://www.ftc.com.tw/images/b1_prod_03.jpg"/>
          <p:cNvPicPr>
            <a:picLocks noChangeAspect="1" noChangeArrowheads="1"/>
          </p:cNvPicPr>
          <p:nvPr/>
        </p:nvPicPr>
        <p:blipFill>
          <a:blip r:embed="rId3"/>
          <a:srcRect t="4143" b="5296"/>
          <a:stretch>
            <a:fillRect/>
          </a:stretch>
        </p:blipFill>
        <p:spPr bwMode="auto">
          <a:xfrm>
            <a:off x="6904038" y="19050"/>
            <a:ext cx="5213350" cy="31242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a:xfrm>
            <a:off x="1727200" y="1219200"/>
            <a:ext cx="10464800" cy="1066800"/>
          </a:xfrm>
        </p:spPr>
        <p:txBody>
          <a:bodyPr anchor="t"/>
          <a:lstStyle/>
          <a:p>
            <a:pPr algn="l" eaLnBrk="1" hangingPunct="1"/>
            <a:r>
              <a:rPr lang="en-US" altLang="zh-TW" sz="2800" smtClean="0"/>
              <a:t/>
            </a:r>
            <a:br>
              <a:rPr lang="en-US" altLang="zh-TW" sz="2800" smtClean="0"/>
            </a:br>
            <a:endParaRPr lang="en-US" altLang="zh-TW" sz="2800" smtClean="0"/>
          </a:p>
        </p:txBody>
      </p:sp>
      <p:sp>
        <p:nvSpPr>
          <p:cNvPr id="78851" name="Line 6"/>
          <p:cNvSpPr>
            <a:spLocks noChangeShapeType="1"/>
          </p:cNvSpPr>
          <p:nvPr/>
        </p:nvSpPr>
        <p:spPr bwMode="auto">
          <a:xfrm flipH="1">
            <a:off x="0" y="1143000"/>
            <a:ext cx="12192000" cy="0"/>
          </a:xfrm>
          <a:prstGeom prst="line">
            <a:avLst/>
          </a:prstGeom>
          <a:noFill/>
          <a:ln w="38100">
            <a:solidFill>
              <a:schemeClr val="bg1"/>
            </a:solidFill>
            <a:round/>
            <a:headEnd/>
            <a:tailEnd/>
          </a:ln>
        </p:spPr>
        <p:txBody>
          <a:bodyPr/>
          <a:lstStyle/>
          <a:p>
            <a:endParaRPr lang="zh-CN" altLang="en-US"/>
          </a:p>
        </p:txBody>
      </p:sp>
      <p:pic>
        <p:nvPicPr>
          <p:cNvPr id="6146" name="Picture 2"/>
          <p:cNvPicPr>
            <a:picLocks noChangeArrowheads="1"/>
          </p:cNvPicPr>
          <p:nvPr/>
        </p:nvPicPr>
        <p:blipFill>
          <a:blip r:embed="rId3" cstate="print"/>
          <a:stretch>
            <a:fillRect/>
          </a:stretch>
        </p:blipFill>
        <p:spPr bwMode="auto">
          <a:xfrm>
            <a:off x="581608" y="1724608"/>
            <a:ext cx="1584960" cy="914400"/>
          </a:xfrm>
          <a:prstGeom prst="rect">
            <a:avLst/>
          </a:prstGeom>
          <a:noFill/>
          <a:ln w="9525">
            <a:noFill/>
            <a:miter lim="800000"/>
            <a:headEnd/>
            <a:tailEnd/>
          </a:ln>
          <a:scene3d>
            <a:camera prst="orthographicFront">
              <a:rot lat="0" lon="0" rev="16200000"/>
            </a:camera>
            <a:lightRig rig="threePt" dir="t"/>
          </a:scene3d>
        </p:spPr>
      </p:pic>
      <p:pic>
        <p:nvPicPr>
          <p:cNvPr id="6147" name="Picture 3"/>
          <p:cNvPicPr>
            <a:picLocks noChangeArrowheads="1"/>
          </p:cNvPicPr>
          <p:nvPr/>
        </p:nvPicPr>
        <p:blipFill>
          <a:blip r:embed="rId4" cstate="print"/>
          <a:srcRect/>
          <a:stretch>
            <a:fillRect/>
          </a:stretch>
        </p:blipFill>
        <p:spPr bwMode="auto">
          <a:xfrm>
            <a:off x="609600" y="3581400"/>
            <a:ext cx="1584960" cy="914400"/>
          </a:xfrm>
          <a:prstGeom prst="rect">
            <a:avLst/>
          </a:prstGeom>
          <a:noFill/>
          <a:ln w="9525">
            <a:noFill/>
            <a:miter lim="800000"/>
            <a:headEnd/>
            <a:tailEnd/>
          </a:ln>
          <a:scene3d>
            <a:camera prst="orthographicFront">
              <a:rot lat="0" lon="0" rev="16200000"/>
            </a:camera>
            <a:lightRig rig="threePt" dir="t"/>
          </a:scene3d>
        </p:spPr>
      </p:pic>
      <p:pic>
        <p:nvPicPr>
          <p:cNvPr id="6148" name="Picture 4"/>
          <p:cNvPicPr>
            <a:picLocks noChangeArrowheads="1"/>
          </p:cNvPicPr>
          <p:nvPr/>
        </p:nvPicPr>
        <p:blipFill>
          <a:blip r:embed="rId5" cstate="print"/>
          <a:stretch>
            <a:fillRect/>
          </a:stretch>
        </p:blipFill>
        <p:spPr bwMode="auto">
          <a:xfrm>
            <a:off x="581609" y="5447523"/>
            <a:ext cx="1584960" cy="914400"/>
          </a:xfrm>
          <a:prstGeom prst="rect">
            <a:avLst/>
          </a:prstGeom>
          <a:noFill/>
          <a:ln w="9525">
            <a:noFill/>
            <a:miter lim="800000"/>
            <a:headEnd/>
            <a:tailEnd/>
          </a:ln>
          <a:scene3d>
            <a:camera prst="orthographicFront">
              <a:rot lat="0" lon="0" rev="16200000"/>
            </a:camera>
            <a:lightRig rig="threePt" dir="t"/>
          </a:scene3d>
        </p:spPr>
      </p:pic>
      <p:pic>
        <p:nvPicPr>
          <p:cNvPr id="6149" name="Picture 5"/>
          <p:cNvPicPr>
            <a:picLocks noChangeArrowheads="1"/>
          </p:cNvPicPr>
          <p:nvPr/>
        </p:nvPicPr>
        <p:blipFill>
          <a:blip r:embed="rId6" cstate="print"/>
          <a:srcRect/>
          <a:stretch>
            <a:fillRect/>
          </a:stretch>
        </p:blipFill>
        <p:spPr bwMode="auto">
          <a:xfrm>
            <a:off x="5883469" y="1845906"/>
            <a:ext cx="1584960" cy="914400"/>
          </a:xfrm>
          <a:prstGeom prst="rect">
            <a:avLst/>
          </a:prstGeom>
          <a:noFill/>
          <a:ln w="9525">
            <a:noFill/>
            <a:miter lim="800000"/>
            <a:headEnd/>
            <a:tailEnd/>
          </a:ln>
          <a:scene3d>
            <a:camera prst="orthographicFront">
              <a:rot lat="0" lon="0" rev="16200000"/>
            </a:camera>
            <a:lightRig rig="threePt" dir="t"/>
          </a:scene3d>
        </p:spPr>
      </p:pic>
      <p:pic>
        <p:nvPicPr>
          <p:cNvPr id="6150" name="Picture 6"/>
          <p:cNvPicPr>
            <a:picLocks noChangeArrowheads="1"/>
          </p:cNvPicPr>
          <p:nvPr/>
        </p:nvPicPr>
        <p:blipFill>
          <a:blip r:embed="rId7" cstate="print"/>
          <a:srcRect/>
          <a:stretch>
            <a:fillRect/>
          </a:stretch>
        </p:blipFill>
        <p:spPr bwMode="auto">
          <a:xfrm>
            <a:off x="5892800" y="3581400"/>
            <a:ext cx="1584960" cy="914400"/>
          </a:xfrm>
          <a:prstGeom prst="rect">
            <a:avLst/>
          </a:prstGeom>
          <a:noFill/>
          <a:ln w="9525">
            <a:noFill/>
            <a:miter lim="800000"/>
            <a:headEnd/>
            <a:tailEnd/>
          </a:ln>
          <a:scene3d>
            <a:camera prst="orthographicFront">
              <a:rot lat="0" lon="0" rev="16200000"/>
            </a:camera>
            <a:lightRig rig="threePt" dir="t"/>
          </a:scene3d>
        </p:spPr>
      </p:pic>
      <p:pic>
        <p:nvPicPr>
          <p:cNvPr id="6151" name="Picture 7"/>
          <p:cNvPicPr>
            <a:picLocks noChangeArrowheads="1"/>
          </p:cNvPicPr>
          <p:nvPr/>
        </p:nvPicPr>
        <p:blipFill>
          <a:blip r:embed="rId8" cstate="print"/>
          <a:srcRect/>
          <a:stretch>
            <a:fillRect/>
          </a:stretch>
        </p:blipFill>
        <p:spPr bwMode="auto">
          <a:xfrm>
            <a:off x="5883470" y="5402425"/>
            <a:ext cx="1584960" cy="914400"/>
          </a:xfrm>
          <a:prstGeom prst="rect">
            <a:avLst/>
          </a:prstGeom>
          <a:noFill/>
          <a:ln w="9525">
            <a:noFill/>
            <a:miter lim="800000"/>
            <a:headEnd/>
            <a:tailEnd/>
          </a:ln>
          <a:scene3d>
            <a:camera prst="orthographicFront">
              <a:rot lat="0" lon="0" rev="16200000"/>
            </a:camera>
            <a:lightRig rig="threePt" dir="t"/>
          </a:scene3d>
        </p:spPr>
      </p:pic>
      <p:sp>
        <p:nvSpPr>
          <p:cNvPr id="78858" name="TextBox 13"/>
          <p:cNvSpPr txBox="1">
            <a:spLocks noChangeArrowheads="1"/>
          </p:cNvSpPr>
          <p:nvPr/>
        </p:nvSpPr>
        <p:spPr bwMode="auto">
          <a:xfrm>
            <a:off x="2124075" y="1660525"/>
            <a:ext cx="3860800" cy="4802188"/>
          </a:xfrm>
          <a:prstGeom prst="rect">
            <a:avLst/>
          </a:prstGeom>
          <a:noFill/>
          <a:ln w="9525">
            <a:noFill/>
            <a:miter lim="800000"/>
            <a:headEnd/>
            <a:tailEnd/>
          </a:ln>
        </p:spPr>
        <p:txBody>
          <a:bodyPr>
            <a:spAutoFit/>
          </a:bodyPr>
          <a:lstStyle/>
          <a:p>
            <a:endParaRPr lang="en-US" altLang="zh-CN" sz="2000">
              <a:solidFill>
                <a:schemeClr val="bg1"/>
              </a:solidFill>
              <a:latin typeface="微软雅黑" pitchFamily="34" charset="-122"/>
              <a:ea typeface="微软雅黑" pitchFamily="34" charset="-122"/>
            </a:endParaRPr>
          </a:p>
          <a:p>
            <a:r>
              <a:rPr lang="en-US" altLang="zh-CN" sz="2000" b="1">
                <a:solidFill>
                  <a:schemeClr val="bg1"/>
                </a:solidFill>
                <a:latin typeface="微软雅黑" pitchFamily="34" charset="-122"/>
                <a:ea typeface="微软雅黑" pitchFamily="34" charset="-122"/>
              </a:rPr>
              <a:t>UVA</a:t>
            </a:r>
            <a:r>
              <a:rPr lang="zh-CN" altLang="en-US" sz="2000">
                <a:solidFill>
                  <a:schemeClr val="bg1"/>
                </a:solidFill>
                <a:latin typeface="微软雅黑" pitchFamily="34" charset="-122"/>
                <a:ea typeface="微软雅黑" pitchFamily="34" charset="-122"/>
              </a:rPr>
              <a:t>占紫外线中约</a:t>
            </a:r>
            <a:r>
              <a:rPr lang="en-US" sz="2000">
                <a:solidFill>
                  <a:schemeClr val="bg1"/>
                </a:solidFill>
                <a:latin typeface="微软雅黑" pitchFamily="34" charset="-122"/>
                <a:ea typeface="微软雅黑" pitchFamily="34" charset="-122"/>
              </a:rPr>
              <a:t> </a:t>
            </a:r>
            <a:r>
              <a:rPr lang="en-US" altLang="zh-CN" sz="2800">
                <a:solidFill>
                  <a:schemeClr val="bg1"/>
                </a:solidFill>
                <a:latin typeface="微软雅黑" pitchFamily="34" charset="-122"/>
                <a:ea typeface="微软雅黑" pitchFamily="34" charset="-122"/>
              </a:rPr>
              <a:t>95%</a:t>
            </a:r>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r>
              <a:rPr lang="en-US" altLang="zh-CN" sz="2000" b="1">
                <a:solidFill>
                  <a:schemeClr val="bg1"/>
                </a:solidFill>
                <a:latin typeface="微软雅黑" pitchFamily="34" charset="-122"/>
                <a:ea typeface="微软雅黑" pitchFamily="34" charset="-122"/>
              </a:rPr>
              <a:t>UVA</a:t>
            </a:r>
            <a:r>
              <a:rPr lang="zh-CN" altLang="en-US" sz="2000">
                <a:solidFill>
                  <a:schemeClr val="bg1"/>
                </a:solidFill>
                <a:latin typeface="微软雅黑" pitchFamily="34" charset="-122"/>
                <a:ea typeface="微软雅黑" pitchFamily="34" charset="-122"/>
              </a:rPr>
              <a:t>对皮肤没有实时</a:t>
            </a:r>
            <a:r>
              <a:rPr lang="zh-TW" altLang="en-US" sz="2000">
                <a:solidFill>
                  <a:schemeClr val="bg1"/>
                </a:solidFill>
                <a:latin typeface="微软雅黑" pitchFamily="34" charset="-122"/>
                <a:ea typeface="微软雅黑" pitchFamily="34" charset="-122"/>
              </a:rPr>
              <a:t>的影响</a:t>
            </a:r>
            <a:endParaRPr lang="en-US" sz="2000">
              <a:solidFill>
                <a:schemeClr val="bg1"/>
              </a:solidFill>
              <a:latin typeface="微软雅黑" pitchFamily="34" charset="-122"/>
              <a:ea typeface="微软雅黑" pitchFamily="34" charset="-122"/>
            </a:endParaRPr>
          </a:p>
          <a:p>
            <a:endParaRPr lang="en-US" sz="2000">
              <a:solidFill>
                <a:schemeClr val="bg1"/>
              </a:solidFill>
              <a:latin typeface="微软雅黑" pitchFamily="34" charset="-122"/>
              <a:ea typeface="微软雅黑" pitchFamily="34" charset="-122"/>
            </a:endParaRPr>
          </a:p>
          <a:p>
            <a:endParaRPr lang="en-US" sz="2000">
              <a:solidFill>
                <a:schemeClr val="bg1"/>
              </a:solidFill>
              <a:latin typeface="微软雅黑" pitchFamily="34" charset="-122"/>
              <a:ea typeface="微软雅黑" pitchFamily="34" charset="-122"/>
            </a:endParaRPr>
          </a:p>
          <a:p>
            <a:endParaRPr lang="en-US"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r>
              <a:rPr lang="en-US" altLang="zh-CN" sz="2000" b="1">
                <a:solidFill>
                  <a:schemeClr val="bg1"/>
                </a:solidFill>
                <a:latin typeface="微软雅黑" pitchFamily="34" charset="-122"/>
                <a:ea typeface="微软雅黑" pitchFamily="34" charset="-122"/>
              </a:rPr>
              <a:t>UVA</a:t>
            </a:r>
            <a:r>
              <a:rPr lang="zh-CN" altLang="en-US" sz="2000">
                <a:solidFill>
                  <a:schemeClr val="bg1"/>
                </a:solidFill>
                <a:latin typeface="微软雅黑" pitchFamily="34" charset="-122"/>
                <a:ea typeface="微软雅黑" pitchFamily="34" charset="-122"/>
              </a:rPr>
              <a:t>于任何季节都在影响着我们</a:t>
            </a:r>
            <a:endParaRPr lang="en-US" sz="2000">
              <a:solidFill>
                <a:schemeClr val="bg1"/>
              </a:solidFill>
              <a:latin typeface="微软雅黑" pitchFamily="34" charset="-122"/>
              <a:ea typeface="微软雅黑" pitchFamily="34" charset="-122"/>
            </a:endParaRPr>
          </a:p>
        </p:txBody>
      </p:sp>
      <p:sp>
        <p:nvSpPr>
          <p:cNvPr id="78859" name="TextBox 14"/>
          <p:cNvSpPr txBox="1">
            <a:spLocks noChangeArrowheads="1"/>
          </p:cNvSpPr>
          <p:nvPr/>
        </p:nvSpPr>
        <p:spPr bwMode="auto">
          <a:xfrm>
            <a:off x="7416800" y="2006600"/>
            <a:ext cx="4165600" cy="4400550"/>
          </a:xfrm>
          <a:prstGeom prst="rect">
            <a:avLst/>
          </a:prstGeom>
          <a:noFill/>
          <a:ln w="9525">
            <a:noFill/>
            <a:miter lim="800000"/>
            <a:headEnd/>
            <a:tailEnd/>
          </a:ln>
        </p:spPr>
        <p:txBody>
          <a:bodyPr>
            <a:spAutoFit/>
          </a:bodyPr>
          <a:lstStyle/>
          <a:p>
            <a:r>
              <a:rPr lang="en-US" altLang="zh-CN" sz="2000">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晴天</a:t>
            </a:r>
            <a:endParaRPr lang="en-US" altLang="zh-CN" sz="2000">
              <a:solidFill>
                <a:schemeClr val="bg1"/>
              </a:solidFill>
              <a:latin typeface="微软雅黑" pitchFamily="34" charset="-122"/>
              <a:ea typeface="微软雅黑" pitchFamily="34" charset="-122"/>
            </a:endParaRPr>
          </a:p>
          <a:p>
            <a:endParaRPr lang="en-US" altLang="zh-CN" sz="2000">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r>
              <a:rPr lang="en-US" altLang="zh-CN" sz="2000" b="1">
                <a:solidFill>
                  <a:schemeClr val="bg1"/>
                </a:solidFill>
                <a:latin typeface="微软雅黑" pitchFamily="34" charset="-122"/>
                <a:ea typeface="微软雅黑" pitchFamily="34" charset="-122"/>
              </a:rPr>
              <a:t>UVA</a:t>
            </a:r>
            <a:r>
              <a:rPr lang="zh-CN" altLang="en-US" sz="2000">
                <a:solidFill>
                  <a:schemeClr val="bg1"/>
                </a:solidFill>
                <a:latin typeface="微软雅黑" pitchFamily="34" charset="-122"/>
                <a:ea typeface="微软雅黑" pitchFamily="34" charset="-122"/>
              </a:rPr>
              <a:t>不论                        都存在</a:t>
            </a:r>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r>
              <a:rPr lang="en-US" altLang="zh-CN" sz="2000">
                <a:solidFill>
                  <a:schemeClr val="bg1"/>
                </a:solidFill>
                <a:latin typeface="微软雅黑" pitchFamily="34" charset="-122"/>
                <a:ea typeface="微软雅黑" pitchFamily="34" charset="-122"/>
              </a:rPr>
              <a:t>           </a:t>
            </a:r>
          </a:p>
          <a:p>
            <a:r>
              <a:rPr lang="en-US" altLang="zh-CN" sz="2000">
                <a:solidFill>
                  <a:schemeClr val="bg1"/>
                </a:solidFill>
                <a:latin typeface="微软雅黑" pitchFamily="34" charset="-122"/>
                <a:ea typeface="微软雅黑" pitchFamily="34" charset="-122"/>
              </a:rPr>
              <a:t>                       </a:t>
            </a:r>
            <a:r>
              <a:rPr lang="zh-CN" altLang="en-US" sz="2000">
                <a:solidFill>
                  <a:schemeClr val="bg1"/>
                </a:solidFill>
                <a:latin typeface="微软雅黑" pitchFamily="34" charset="-122"/>
                <a:ea typeface="微软雅黑" pitchFamily="34" charset="-122"/>
              </a:rPr>
              <a:t>雨天</a:t>
            </a:r>
            <a:endParaRPr lang="en-US" sz="2000">
              <a:solidFill>
                <a:schemeClr val="bg1"/>
              </a:solidFill>
              <a:latin typeface="微软雅黑" pitchFamily="34" charset="-122"/>
              <a:ea typeface="微软雅黑" pitchFamily="34" charset="-122"/>
            </a:endParaRPr>
          </a:p>
          <a:p>
            <a:endParaRPr lang="en-US" sz="2000">
              <a:solidFill>
                <a:schemeClr val="bg1"/>
              </a:solidFill>
              <a:latin typeface="微软雅黑" pitchFamily="34" charset="-122"/>
              <a:ea typeface="微软雅黑" pitchFamily="34" charset="-122"/>
            </a:endParaRPr>
          </a:p>
          <a:p>
            <a:endParaRPr lang="en-US"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endParaRPr lang="en-US" altLang="zh-CN" sz="2000">
              <a:solidFill>
                <a:schemeClr val="bg1"/>
              </a:solidFill>
              <a:latin typeface="微软雅黑" pitchFamily="34" charset="-122"/>
              <a:ea typeface="微软雅黑" pitchFamily="34" charset="-122"/>
            </a:endParaRPr>
          </a:p>
          <a:p>
            <a:r>
              <a:rPr lang="zh-CN" altLang="en-US" sz="2000">
                <a:solidFill>
                  <a:schemeClr val="bg1"/>
                </a:solidFill>
                <a:latin typeface="微软雅黑" pitchFamily="34" charset="-122"/>
                <a:ea typeface="微软雅黑" pitchFamily="34" charset="-122"/>
              </a:rPr>
              <a:t>尽管在室内，</a:t>
            </a:r>
            <a:r>
              <a:rPr lang="en-US" altLang="zh-CN" sz="2000" b="1">
                <a:solidFill>
                  <a:schemeClr val="bg1"/>
                </a:solidFill>
                <a:latin typeface="微软雅黑" pitchFamily="34" charset="-122"/>
                <a:ea typeface="微软雅黑" pitchFamily="34" charset="-122"/>
              </a:rPr>
              <a:t>UVA</a:t>
            </a:r>
            <a:r>
              <a:rPr lang="zh-CN" altLang="en-US" sz="2000">
                <a:solidFill>
                  <a:schemeClr val="bg1"/>
                </a:solidFill>
                <a:latin typeface="微软雅黑" pitchFamily="34" charset="-122"/>
                <a:ea typeface="微软雅黑" pitchFamily="34" charset="-122"/>
              </a:rPr>
              <a:t>亦影响着我们</a:t>
            </a:r>
            <a:endParaRPr lang="en-US" sz="2000">
              <a:solidFill>
                <a:schemeClr val="bg1"/>
              </a:solidFill>
              <a:latin typeface="微软雅黑" pitchFamily="34" charset="-122"/>
              <a:ea typeface="微软雅黑" pitchFamily="34" charset="-122"/>
            </a:endParaRPr>
          </a:p>
        </p:txBody>
      </p:sp>
      <p:sp>
        <p:nvSpPr>
          <p:cNvPr id="16" name="Rectangle 2"/>
          <p:cNvSpPr txBox="1">
            <a:spLocks noChangeArrowheads="1"/>
          </p:cNvSpPr>
          <p:nvPr/>
        </p:nvSpPr>
        <p:spPr bwMode="auto">
          <a:xfrm>
            <a:off x="376238" y="355600"/>
            <a:ext cx="7112000" cy="609600"/>
          </a:xfrm>
          <a:prstGeom prst="rect">
            <a:avLst/>
          </a:prstGeom>
          <a:noFill/>
          <a:ln w="9525">
            <a:noFill/>
            <a:miter lim="800000"/>
            <a:headEnd/>
            <a:tailEnd/>
          </a:ln>
          <a:effectLst/>
        </p:spPr>
        <p:txBody>
          <a:bodyPr anchor="ctr"/>
          <a:lstStyle/>
          <a:p>
            <a:pPr fontAlgn="auto">
              <a:spcBef>
                <a:spcPts val="0"/>
              </a:spcBef>
              <a:spcAft>
                <a:spcPts val="0"/>
              </a:spcAft>
              <a:buFont typeface="Arial" charset="0"/>
              <a:buNone/>
              <a:defRPr/>
            </a:pPr>
            <a:r>
              <a:rPr lang="en-US" altLang="zh-TW" sz="3600"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j-cs"/>
              </a:rPr>
              <a:t>UVA</a:t>
            </a:r>
            <a:r>
              <a:rPr lang="zh-CN" altLang="en-US" sz="3600"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j-cs"/>
              </a:rPr>
              <a:t>的作用特点</a:t>
            </a:r>
            <a:endParaRPr lang="en-US" altLang="zh-TW" sz="3600" kern="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mj-cs"/>
            </a:endParaRPr>
          </a:p>
        </p:txBody>
      </p:sp>
      <p:sp>
        <p:nvSpPr>
          <p:cNvPr id="13" name="左大括号 12"/>
          <p:cNvSpPr/>
          <p:nvPr/>
        </p:nvSpPr>
        <p:spPr>
          <a:xfrm>
            <a:off x="8640763" y="2201863"/>
            <a:ext cx="315912" cy="1624012"/>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buFont typeface="Arial" charset="0"/>
              <a:buNone/>
              <a:defRPr/>
            </a:pPr>
            <a:endParaRPr lang="zh-CN" alt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4" name="组合 33"/>
          <p:cNvGrpSpPr>
            <a:grpSpLocks/>
          </p:cNvGrpSpPr>
          <p:nvPr/>
        </p:nvGrpSpPr>
        <p:grpSpPr bwMode="auto">
          <a:xfrm>
            <a:off x="179388" y="5772150"/>
            <a:ext cx="12012612" cy="995363"/>
            <a:chOff x="0" y="0"/>
            <a:chExt cx="12011908" cy="995624"/>
          </a:xfrm>
        </p:grpSpPr>
        <p:cxnSp>
          <p:nvCxnSpPr>
            <p:cNvPr id="79892" name="直接连接符 219"/>
            <p:cNvCxnSpPr>
              <a:cxnSpLocks noChangeShapeType="1"/>
            </p:cNvCxnSpPr>
            <p:nvPr/>
          </p:nvCxnSpPr>
          <p:spPr bwMode="auto">
            <a:xfrm>
              <a:off x="377503" y="497811"/>
              <a:ext cx="11634405" cy="0"/>
            </a:xfrm>
            <a:prstGeom prst="line">
              <a:avLst/>
            </a:prstGeom>
            <a:noFill/>
            <a:ln w="25400">
              <a:solidFill>
                <a:srgbClr val="FBF7EC"/>
              </a:solidFill>
              <a:round/>
              <a:headEnd/>
              <a:tailEnd/>
            </a:ln>
          </p:spPr>
        </p:cxnSp>
        <p:sp>
          <p:nvSpPr>
            <p:cNvPr id="79893" name="Freeform 119"/>
            <p:cNvSpPr>
              <a:spLocks noChangeArrowheads="1"/>
            </p:cNvSpPr>
            <p:nvPr/>
          </p:nvSpPr>
          <p:spPr bwMode="auto">
            <a:xfrm rot="-914136">
              <a:off x="2933858" y="220075"/>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9894" name="Freeform 119"/>
            <p:cNvSpPr>
              <a:spLocks noChangeArrowheads="1"/>
            </p:cNvSpPr>
            <p:nvPr/>
          </p:nvSpPr>
          <p:spPr bwMode="auto">
            <a:xfrm rot="-914136">
              <a:off x="1621561" y="127953"/>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9895" name="Freeform 119"/>
            <p:cNvSpPr>
              <a:spLocks noChangeArrowheads="1"/>
            </p:cNvSpPr>
            <p:nvPr/>
          </p:nvSpPr>
          <p:spPr bwMode="auto">
            <a:xfrm rot="-914136">
              <a:off x="0"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9875" name="直接连接符 219"/>
          <p:cNvCxnSpPr>
            <a:cxnSpLocks noChangeShapeType="1"/>
          </p:cNvCxnSpPr>
          <p:nvPr/>
        </p:nvCxnSpPr>
        <p:spPr bwMode="auto">
          <a:xfrm flipV="1">
            <a:off x="685800" y="4754563"/>
            <a:ext cx="0" cy="1528762"/>
          </a:xfrm>
          <a:prstGeom prst="line">
            <a:avLst/>
          </a:prstGeom>
          <a:noFill/>
          <a:ln w="25400">
            <a:solidFill>
              <a:srgbClr val="FBF7EC"/>
            </a:solidFill>
            <a:round/>
            <a:headEnd/>
            <a:tailEnd/>
          </a:ln>
        </p:spPr>
      </p:cxnSp>
      <p:grpSp>
        <p:nvGrpSpPr>
          <p:cNvPr id="79876" name="组合 1"/>
          <p:cNvGrpSpPr>
            <a:grpSpLocks/>
          </p:cNvGrpSpPr>
          <p:nvPr/>
        </p:nvGrpSpPr>
        <p:grpSpPr bwMode="auto">
          <a:xfrm>
            <a:off x="6272213" y="163513"/>
            <a:ext cx="5657850" cy="2025650"/>
            <a:chOff x="0" y="0"/>
            <a:chExt cx="5657712" cy="2026080"/>
          </a:xfrm>
        </p:grpSpPr>
        <p:grpSp>
          <p:nvGrpSpPr>
            <p:cNvPr id="79886" name="组合 39"/>
            <p:cNvGrpSpPr>
              <a:grpSpLocks/>
            </p:cNvGrpSpPr>
            <p:nvPr/>
          </p:nvGrpSpPr>
          <p:grpSpPr bwMode="auto">
            <a:xfrm>
              <a:off x="0" y="0"/>
              <a:ext cx="5657712" cy="995624"/>
              <a:chOff x="0" y="0"/>
              <a:chExt cx="5657712" cy="995624"/>
            </a:xfrm>
          </p:grpSpPr>
          <p:cxnSp>
            <p:nvCxnSpPr>
              <p:cNvPr id="7988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7988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989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7989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7988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415925" y="4794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Part.3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化妆品分类与特点</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矩形 15"/>
          <p:cNvSpPr/>
          <p:nvPr/>
        </p:nvSpPr>
        <p:spPr>
          <a:xfrm>
            <a:off x="855663" y="2490788"/>
            <a:ext cx="6122987" cy="2401887"/>
          </a:xfrm>
          <a:prstGeom prst="rect">
            <a:avLst/>
          </a:prstGeom>
        </p:spPr>
        <p:txBody>
          <a:bodyPr>
            <a:spAutoFit/>
          </a:bodyPr>
          <a:lstStyle/>
          <a:p>
            <a:pPr>
              <a:lnSpc>
                <a:spcPct val="150000"/>
              </a:lnSpc>
              <a:buFont typeface="Arial" charset="0"/>
              <a:buNone/>
              <a:defRPr/>
            </a:pPr>
            <a:r>
              <a:rPr lang="zh-CN" altLang="en-US" sz="40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防晒类化妆品：</a:t>
            </a:r>
            <a:r>
              <a:rPr lang="zh-CN" altLang="en-US" sz="2000" b="1" dirty="0">
                <a:solidFill>
                  <a:schemeClr val="bg1"/>
                </a:solidFill>
                <a:latin typeface="+mn-ea"/>
                <a:ea typeface="+mn-ea"/>
              </a:rPr>
              <a:t>防止阳光中的紫外线对肌肤造成伤害，如：晒黑、晒伤、晒老化等。防晒品分为：</a:t>
            </a:r>
            <a:r>
              <a:rPr lang="zh-CN" altLang="en-US" sz="2000" b="1" dirty="0">
                <a:solidFill>
                  <a:srgbClr val="FF0000"/>
                </a:solidFill>
                <a:latin typeface="+mn-ea"/>
                <a:ea typeface="+mn-ea"/>
              </a:rPr>
              <a:t>化学防晒</a:t>
            </a:r>
            <a:r>
              <a:rPr lang="zh-CN" altLang="en-US" sz="2000" b="1" dirty="0">
                <a:solidFill>
                  <a:schemeClr val="bg1"/>
                </a:solidFill>
                <a:latin typeface="+mn-ea"/>
                <a:ea typeface="+mn-ea"/>
              </a:rPr>
              <a:t>和</a:t>
            </a:r>
            <a:r>
              <a:rPr lang="zh-CN" altLang="en-US" sz="2000" b="1" dirty="0">
                <a:solidFill>
                  <a:srgbClr val="FF0000"/>
                </a:solidFill>
                <a:latin typeface="+mn-ea"/>
                <a:ea typeface="+mn-ea"/>
              </a:rPr>
              <a:t>物理防晒</a:t>
            </a:r>
            <a:r>
              <a:rPr lang="zh-CN" altLang="en-US" sz="2000" b="1" dirty="0">
                <a:solidFill>
                  <a:schemeClr val="bg1"/>
                </a:solidFill>
                <a:latin typeface="+mn-ea"/>
                <a:ea typeface="+mn-ea"/>
              </a:rPr>
              <a:t>，化学防晒是吸收紫外线，物理防晒是反射紫外线。</a:t>
            </a:r>
            <a:endParaRPr lang="zh-CN" altLang="en-US" b="1" dirty="0">
              <a:solidFill>
                <a:schemeClr val="bg1"/>
              </a:solidFill>
              <a:latin typeface="+mn-ea"/>
              <a:ea typeface="+mn-ea"/>
            </a:endParaRPr>
          </a:p>
        </p:txBody>
      </p:sp>
      <p:sp>
        <p:nvSpPr>
          <p:cNvPr id="79879" name="Text Box 2"/>
          <p:cNvSpPr txBox="1">
            <a:spLocks noChangeArrowheads="1"/>
          </p:cNvSpPr>
          <p:nvPr/>
        </p:nvSpPr>
        <p:spPr bwMode="auto">
          <a:xfrm>
            <a:off x="736600" y="1574800"/>
            <a:ext cx="4470400" cy="457200"/>
          </a:xfrm>
          <a:prstGeom prst="rect">
            <a:avLst/>
          </a:prstGeom>
          <a:noFill/>
          <a:ln w="9525">
            <a:noFill/>
            <a:miter lim="800000"/>
            <a:headEnd/>
            <a:tailEnd/>
          </a:ln>
        </p:spPr>
        <p:txBody>
          <a:bodyPr>
            <a:spAutoFit/>
          </a:bodyPr>
          <a:lstStyle/>
          <a:p>
            <a:pPr>
              <a:spcBef>
                <a:spcPct val="50000"/>
              </a:spcBef>
            </a:pPr>
            <a:r>
              <a:rPr kumimoji="1" lang="en-US" altLang="zh-CN" sz="2400" b="1" u="sng">
                <a:solidFill>
                  <a:schemeClr val="bg1"/>
                </a:solidFill>
                <a:latin typeface="Times New Roman" pitchFamily="18" charset="0"/>
                <a:ea typeface="微软雅黑" pitchFamily="34" charset="-122"/>
              </a:rPr>
              <a:t>4</a:t>
            </a:r>
            <a:r>
              <a:rPr kumimoji="1" lang="zh-CN" altLang="en-US" sz="2400" b="1" u="sng">
                <a:solidFill>
                  <a:schemeClr val="bg1"/>
                </a:solidFill>
                <a:latin typeface="微软雅黑" pitchFamily="34" charset="-122"/>
                <a:ea typeface="微软雅黑" pitchFamily="34" charset="-122"/>
              </a:rPr>
              <a:t>．特殊用途类</a:t>
            </a:r>
            <a:r>
              <a:rPr kumimoji="1" lang="zh-CN" altLang="en-US" sz="2400" b="1" u="sng">
                <a:solidFill>
                  <a:schemeClr val="bg1"/>
                </a:solidFill>
                <a:latin typeface="宋体" pitchFamily="2" charset="-122"/>
              </a:rPr>
              <a:t>化妆品：</a:t>
            </a:r>
            <a:r>
              <a:rPr kumimoji="1" lang="zh-CN" altLang="en-US" sz="2400">
                <a:solidFill>
                  <a:schemeClr val="bg1"/>
                </a:solidFill>
                <a:latin typeface="Times New Roman" pitchFamily="18" charset="0"/>
              </a:rPr>
              <a:t> </a:t>
            </a:r>
          </a:p>
        </p:txBody>
      </p:sp>
      <p:sp>
        <p:nvSpPr>
          <p:cNvPr id="79880" name="AutoShape 17" descr="http://imgm.ph.126.net/AM_n-rV7PKLbZls_JBFGFw==/6630423451886101323.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sp>
        <p:nvSpPr>
          <p:cNvPr id="79881" name="AutoShape 19" descr="http://imgm.ph.126.net/AM_n-rV7PKLbZls_JBFGFw==/6630423451886101323.jpg"/>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zh-CN" altLang="en-US"/>
          </a:p>
        </p:txBody>
      </p:sp>
      <p:pic>
        <p:nvPicPr>
          <p:cNvPr id="79882" name="Picture 20"/>
          <p:cNvPicPr>
            <a:picLocks noChangeAspect="1" noChangeArrowheads="1"/>
          </p:cNvPicPr>
          <p:nvPr/>
        </p:nvPicPr>
        <p:blipFill>
          <a:blip r:embed="rId2"/>
          <a:srcRect/>
          <a:stretch>
            <a:fillRect/>
          </a:stretch>
        </p:blipFill>
        <p:spPr bwMode="auto">
          <a:xfrm>
            <a:off x="7375525" y="2219325"/>
            <a:ext cx="4010025" cy="3314700"/>
          </a:xfrm>
          <a:prstGeom prst="rect">
            <a:avLst/>
          </a:prstGeom>
          <a:noFill/>
          <a:ln w="9525">
            <a:noFill/>
            <a:miter lim="800000"/>
            <a:headEnd/>
            <a:tailEnd/>
          </a:ln>
        </p:spPr>
      </p:pic>
      <p:sp>
        <p:nvSpPr>
          <p:cNvPr id="22" name="椭圆 21"/>
          <p:cNvSpPr/>
          <p:nvPr/>
        </p:nvSpPr>
        <p:spPr>
          <a:xfrm>
            <a:off x="8910638" y="2967038"/>
            <a:ext cx="438150" cy="1397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charset="0"/>
              <a:buNone/>
              <a:defRPr/>
            </a:pPr>
            <a:endParaRPr lang="zh-CN" altLang="en-US"/>
          </a:p>
        </p:txBody>
      </p:sp>
      <p:cxnSp>
        <p:nvCxnSpPr>
          <p:cNvPr id="24" name="直接连接符 23"/>
          <p:cNvCxnSpPr/>
          <p:nvPr/>
        </p:nvCxnSpPr>
        <p:spPr>
          <a:xfrm>
            <a:off x="8874125" y="2930525"/>
            <a:ext cx="390525" cy="25082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910638" y="2911475"/>
            <a:ext cx="346075" cy="242888"/>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4"/>
          <p:cNvSpPr>
            <a:spLocks noChangeArrowheads="1"/>
          </p:cNvSpPr>
          <p:nvPr/>
        </p:nvSpPr>
        <p:spPr bwMode="auto">
          <a:xfrm>
            <a:off x="508000" y="381000"/>
            <a:ext cx="2954338" cy="646113"/>
          </a:xfrm>
          <a:prstGeom prst="rect">
            <a:avLst/>
          </a:prstGeom>
          <a:noFill/>
          <a:ln w="9525">
            <a:noFill/>
            <a:miter lim="800000"/>
            <a:headEnd/>
            <a:tailEnd/>
          </a:ln>
        </p:spPr>
        <p:txBody>
          <a:bodyPr wrap="none">
            <a:spAutoFit/>
          </a:bodyPr>
          <a:lstStyle/>
          <a:p>
            <a:pPr>
              <a:spcBef>
                <a:spcPct val="20000"/>
              </a:spcBef>
            </a:pPr>
            <a:r>
              <a:rPr lang="zh-CN" altLang="en-US" sz="3600" b="1">
                <a:solidFill>
                  <a:srgbClr val="800000"/>
                </a:solidFill>
                <a:latin typeface="Arial Unicode MS" pitchFamily="34" charset="-122"/>
                <a:ea typeface="Arial Unicode MS" pitchFamily="34" charset="-122"/>
                <a:cs typeface="Arial Unicode MS" pitchFamily="34" charset="-122"/>
              </a:rPr>
              <a:t>认识防晒成分</a:t>
            </a:r>
            <a:endParaRPr lang="en-US" altLang="zh-TW" sz="3600" b="1">
              <a:solidFill>
                <a:srgbClr val="800000"/>
              </a:solidFill>
              <a:latin typeface="Arial Unicode MS" pitchFamily="34" charset="-122"/>
              <a:ea typeface="Arial Unicode MS" pitchFamily="34" charset="-122"/>
              <a:cs typeface="Arial Unicode MS" pitchFamily="34" charset="-122"/>
            </a:endParaRPr>
          </a:p>
        </p:txBody>
      </p:sp>
      <p:pic>
        <p:nvPicPr>
          <p:cNvPr id="80899" name="Picture 9"/>
          <p:cNvPicPr>
            <a:picLocks noChangeAspect="1" noChangeArrowheads="1"/>
          </p:cNvPicPr>
          <p:nvPr/>
        </p:nvPicPr>
        <p:blipFill>
          <a:blip r:embed="rId3"/>
          <a:srcRect/>
          <a:stretch>
            <a:fillRect/>
          </a:stretch>
        </p:blipFill>
        <p:spPr bwMode="auto">
          <a:xfrm>
            <a:off x="552450" y="1447800"/>
            <a:ext cx="3160713" cy="1720850"/>
          </a:xfrm>
          <a:prstGeom prst="rect">
            <a:avLst/>
          </a:prstGeom>
          <a:noFill/>
          <a:ln w="9525">
            <a:noFill/>
            <a:miter lim="800000"/>
            <a:headEnd/>
            <a:tailEnd/>
          </a:ln>
        </p:spPr>
      </p:pic>
      <p:pic>
        <p:nvPicPr>
          <p:cNvPr id="80900" name="Picture 11"/>
          <p:cNvPicPr>
            <a:picLocks noChangeAspect="1" noChangeArrowheads="1"/>
          </p:cNvPicPr>
          <p:nvPr/>
        </p:nvPicPr>
        <p:blipFill>
          <a:blip r:embed="rId4"/>
          <a:srcRect/>
          <a:stretch>
            <a:fillRect/>
          </a:stretch>
        </p:blipFill>
        <p:spPr bwMode="auto">
          <a:xfrm>
            <a:off x="8599488" y="4435475"/>
            <a:ext cx="3160712" cy="1743075"/>
          </a:xfrm>
          <a:prstGeom prst="rect">
            <a:avLst/>
          </a:prstGeom>
          <a:noFill/>
          <a:ln w="9525">
            <a:noFill/>
            <a:miter lim="800000"/>
            <a:headEnd/>
            <a:tailEnd/>
          </a:ln>
        </p:spPr>
      </p:pic>
      <p:sp>
        <p:nvSpPr>
          <p:cNvPr id="80901" name="Rectangle 9"/>
          <p:cNvSpPr>
            <a:spLocks noChangeArrowheads="1"/>
          </p:cNvSpPr>
          <p:nvPr/>
        </p:nvSpPr>
        <p:spPr bwMode="auto">
          <a:xfrm>
            <a:off x="3976688" y="1089025"/>
            <a:ext cx="5167312" cy="2724150"/>
          </a:xfrm>
          <a:prstGeom prst="rect">
            <a:avLst/>
          </a:prstGeom>
          <a:solidFill>
            <a:srgbClr val="1A304D">
              <a:alpha val="43921"/>
            </a:srgbClr>
          </a:solidFill>
          <a:ln w="9525">
            <a:noFill/>
            <a:miter lim="800000"/>
            <a:headEnd/>
            <a:tailEnd/>
          </a:ln>
        </p:spPr>
        <p:txBody>
          <a:bodyPr>
            <a:spAutoFit/>
          </a:bodyPr>
          <a:lstStyle/>
          <a:p>
            <a:pPr>
              <a:lnSpc>
                <a:spcPct val="150000"/>
              </a:lnSpc>
            </a:pPr>
            <a:r>
              <a:rPr lang="zh-TW" altLang="en-US" b="1">
                <a:solidFill>
                  <a:schemeClr val="bg1"/>
                </a:solidFill>
                <a:latin typeface="Arial Unicode MS" pitchFamily="34" charset="-122"/>
                <a:ea typeface="Arial Unicode MS" pitchFamily="34" charset="-122"/>
                <a:cs typeface="Arial Unicode MS" pitchFamily="34" charset="-122"/>
              </a:rPr>
              <a:t>化学性防晒</a:t>
            </a:r>
            <a:endParaRPr lang="en-US" altLang="zh-TW" b="1">
              <a:solidFill>
                <a:schemeClr val="bg1"/>
              </a:solidFill>
              <a:latin typeface="Arial Unicode MS" pitchFamily="34" charset="-122"/>
              <a:ea typeface="Arial Unicode MS" pitchFamily="34" charset="-122"/>
              <a:cs typeface="Arial Unicode MS" pitchFamily="34" charset="-122"/>
            </a:endParaRPr>
          </a:p>
          <a:p>
            <a:pPr>
              <a:lnSpc>
                <a:spcPct val="150000"/>
              </a:lnSpc>
              <a:buFont typeface="Wingdings" pitchFamily="2" charset="2"/>
              <a:buChar char="q"/>
            </a:pPr>
            <a:r>
              <a:rPr lang="zh-TW" altLang="en-US">
                <a:solidFill>
                  <a:schemeClr val="bg1"/>
                </a:solidFill>
                <a:latin typeface="Arial Unicode MS" pitchFamily="34" charset="-122"/>
                <a:ea typeface="Arial Unicode MS" pitchFamily="34" charset="-122"/>
                <a:cs typeface="Arial Unicode MS" pitchFamily="34" charset="-122"/>
              </a:rPr>
              <a:t> 有机的防晒成分</a:t>
            </a:r>
            <a:endParaRPr lang="en-US" altLang="zh-TW">
              <a:solidFill>
                <a:schemeClr val="bg1"/>
              </a:solidFill>
              <a:latin typeface="Arial Unicode MS" pitchFamily="34" charset="-122"/>
              <a:ea typeface="Arial Unicode MS" pitchFamily="34" charset="-122"/>
              <a:cs typeface="Arial Unicode MS" pitchFamily="34" charset="-122"/>
            </a:endParaRPr>
          </a:p>
          <a:p>
            <a:pPr>
              <a:lnSpc>
                <a:spcPct val="150000"/>
              </a:lnSpc>
              <a:buFont typeface="Wingdings" pitchFamily="2" charset="2"/>
              <a:buChar char="q"/>
            </a:pPr>
            <a:r>
              <a:rPr lang="zh-TW" altLang="en-US">
                <a:solidFill>
                  <a:schemeClr val="bg1"/>
                </a:solidFill>
                <a:ea typeface="Arial Unicode MS" pitchFamily="34" charset="-122"/>
                <a:cs typeface="Arial Unicode MS" pitchFamily="34" charset="-122"/>
              </a:rPr>
              <a:t> </a:t>
            </a:r>
            <a:r>
              <a:rPr lang="zh-TW" altLang="en-US">
                <a:solidFill>
                  <a:srgbClr val="FF0000"/>
                </a:solidFill>
                <a:ea typeface="Arial Unicode MS" pitchFamily="34" charset="-122"/>
                <a:cs typeface="Arial Unicode MS" pitchFamily="34" charset="-122"/>
              </a:rPr>
              <a:t>吸收</a:t>
            </a:r>
            <a:r>
              <a:rPr lang="zh-TW" altLang="en-US">
                <a:solidFill>
                  <a:schemeClr val="bg1"/>
                </a:solidFill>
                <a:ea typeface="Arial Unicode MS" pitchFamily="34" charset="-122"/>
                <a:cs typeface="Arial Unicode MS" pitchFamily="34" charset="-122"/>
              </a:rPr>
              <a:t>紫外线</a:t>
            </a:r>
            <a:endParaRPr lang="en-US" altLang="zh-TW">
              <a:solidFill>
                <a:schemeClr val="bg1"/>
              </a:solidFill>
              <a:ea typeface="Arial Unicode MS" pitchFamily="34" charset="-122"/>
              <a:cs typeface="Arial Unicode MS" pitchFamily="34" charset="-122"/>
            </a:endParaRPr>
          </a:p>
          <a:p>
            <a:pPr>
              <a:buFont typeface="Wingdings" pitchFamily="2" charset="2"/>
              <a:buChar char="q"/>
            </a:pPr>
            <a:r>
              <a:rPr lang="zh-CN" altLang="en-US">
                <a:solidFill>
                  <a:schemeClr val="bg1"/>
                </a:solidFill>
                <a:latin typeface="Arial Unicode MS" pitchFamily="34" charset="-122"/>
                <a:ea typeface="Arial Unicode MS" pitchFamily="34" charset="-122"/>
                <a:cs typeface="Arial Unicode MS" pitchFamily="34" charset="-122"/>
              </a:rPr>
              <a:t> </a:t>
            </a:r>
            <a:r>
              <a:rPr lang="en-US" altLang="zh-CN">
                <a:solidFill>
                  <a:schemeClr val="bg1"/>
                </a:solidFill>
                <a:latin typeface="Arial Unicode MS" pitchFamily="34" charset="-122"/>
                <a:ea typeface="Arial Unicode MS" pitchFamily="34" charset="-122"/>
                <a:cs typeface="Arial Unicode MS" pitchFamily="34" charset="-122"/>
              </a:rPr>
              <a:t>P-aminobenzoic acid (PABA),</a:t>
            </a:r>
          </a:p>
          <a:p>
            <a:r>
              <a:rPr lang="en-US" altLang="zh-CN">
                <a:solidFill>
                  <a:schemeClr val="bg1"/>
                </a:solidFill>
                <a:latin typeface="Arial Unicode MS" pitchFamily="34" charset="-122"/>
                <a:ea typeface="Arial Unicode MS" pitchFamily="34" charset="-122"/>
                <a:cs typeface="Arial Unicode MS" pitchFamily="34" charset="-122"/>
              </a:rPr>
              <a:t>    Octocrylene , Octyl salicylate,</a:t>
            </a:r>
          </a:p>
          <a:p>
            <a:r>
              <a:rPr lang="zh-TW" altLang="en-US">
                <a:solidFill>
                  <a:schemeClr val="bg1"/>
                </a:solidFill>
                <a:latin typeface="Arial Unicode MS" pitchFamily="34" charset="-122"/>
                <a:ea typeface="Arial Unicode MS" pitchFamily="34" charset="-122"/>
                <a:cs typeface="Arial Unicode MS" pitchFamily="34" charset="-122"/>
              </a:rPr>
              <a:t>    </a:t>
            </a:r>
            <a:r>
              <a:rPr lang="en-US" altLang="zh-CN">
                <a:solidFill>
                  <a:schemeClr val="bg1"/>
                </a:solidFill>
                <a:latin typeface="Arial Unicode MS" pitchFamily="34" charset="-122"/>
                <a:ea typeface="Arial Unicode MS" pitchFamily="34" charset="-122"/>
                <a:cs typeface="Arial Unicode MS" pitchFamily="34" charset="-122"/>
              </a:rPr>
              <a:t>Mexoryl SX, Mexoryl XL,</a:t>
            </a:r>
          </a:p>
          <a:p>
            <a:r>
              <a:rPr lang="zh-TW" altLang="en-US">
                <a:solidFill>
                  <a:schemeClr val="bg1"/>
                </a:solidFill>
                <a:latin typeface="Arial Unicode MS" pitchFamily="34" charset="-122"/>
                <a:ea typeface="Arial Unicode MS" pitchFamily="34" charset="-122"/>
                <a:cs typeface="Arial Unicode MS" pitchFamily="34" charset="-122"/>
              </a:rPr>
              <a:t>    </a:t>
            </a:r>
            <a:r>
              <a:rPr lang="en-US" altLang="zh-CN">
                <a:solidFill>
                  <a:schemeClr val="bg1"/>
                </a:solidFill>
                <a:latin typeface="Arial Unicode MS" pitchFamily="34" charset="-122"/>
                <a:ea typeface="Arial Unicode MS" pitchFamily="34" charset="-122"/>
                <a:cs typeface="Arial Unicode MS" pitchFamily="34" charset="-122"/>
              </a:rPr>
              <a:t>Avobenzone (Parsol 1789),</a:t>
            </a:r>
          </a:p>
          <a:p>
            <a:r>
              <a:rPr lang="en-US" altLang="zh-CN">
                <a:solidFill>
                  <a:schemeClr val="bg1"/>
                </a:solidFill>
                <a:latin typeface="Arial Unicode MS" pitchFamily="34" charset="-122"/>
                <a:ea typeface="Arial Unicode MS" pitchFamily="34" charset="-122"/>
                <a:cs typeface="Arial Unicode MS" pitchFamily="34" charset="-122"/>
              </a:rPr>
              <a:t>    Oxybenzone, Tinosorb S</a:t>
            </a:r>
          </a:p>
        </p:txBody>
      </p:sp>
      <p:sp>
        <p:nvSpPr>
          <p:cNvPr id="80902" name="Rectangle 10"/>
          <p:cNvSpPr>
            <a:spLocks noChangeArrowheads="1"/>
          </p:cNvSpPr>
          <p:nvPr/>
        </p:nvSpPr>
        <p:spPr bwMode="auto">
          <a:xfrm>
            <a:off x="3109913" y="4297363"/>
            <a:ext cx="5157787" cy="2168525"/>
          </a:xfrm>
          <a:prstGeom prst="rect">
            <a:avLst/>
          </a:prstGeom>
          <a:solidFill>
            <a:srgbClr val="1A304D">
              <a:alpha val="43921"/>
            </a:srgbClr>
          </a:solidFill>
          <a:ln w="9525">
            <a:noFill/>
            <a:miter lim="800000"/>
            <a:headEnd/>
            <a:tailEnd/>
          </a:ln>
        </p:spPr>
        <p:txBody>
          <a:bodyPr>
            <a:spAutoFit/>
          </a:bodyPr>
          <a:lstStyle/>
          <a:p>
            <a:pPr>
              <a:lnSpc>
                <a:spcPct val="150000"/>
              </a:lnSpc>
            </a:pPr>
            <a:r>
              <a:rPr lang="zh-TW" altLang="en-US" b="1">
                <a:solidFill>
                  <a:schemeClr val="bg1"/>
                </a:solidFill>
                <a:latin typeface="Arial Unicode MS" pitchFamily="34" charset="-122"/>
                <a:ea typeface="Arial Unicode MS" pitchFamily="34" charset="-122"/>
                <a:cs typeface="Arial Unicode MS" pitchFamily="34" charset="-122"/>
              </a:rPr>
              <a:t>物理性防晒</a:t>
            </a:r>
            <a:endParaRPr lang="en-US" altLang="zh-TW" b="1">
              <a:solidFill>
                <a:schemeClr val="bg1"/>
              </a:solidFill>
              <a:latin typeface="Arial Unicode MS" pitchFamily="34" charset="-122"/>
              <a:ea typeface="Arial Unicode MS" pitchFamily="34" charset="-122"/>
              <a:cs typeface="Arial Unicode MS" pitchFamily="34" charset="-122"/>
            </a:endParaRPr>
          </a:p>
          <a:p>
            <a:pPr>
              <a:lnSpc>
                <a:spcPct val="150000"/>
              </a:lnSpc>
              <a:buFont typeface="Wingdings" pitchFamily="2" charset="2"/>
              <a:buChar char="q"/>
            </a:pPr>
            <a:r>
              <a:rPr lang="zh-CN" altLang="en-US" b="1">
                <a:solidFill>
                  <a:schemeClr val="bg1"/>
                </a:solidFill>
                <a:latin typeface="Arial Unicode MS" pitchFamily="34" charset="-122"/>
                <a:ea typeface="Arial Unicode MS" pitchFamily="34" charset="-122"/>
                <a:cs typeface="Arial Unicode MS" pitchFamily="34" charset="-122"/>
              </a:rPr>
              <a:t> 无机的防晒成分</a:t>
            </a:r>
            <a:endParaRPr lang="en-US" altLang="zh-TW" b="1">
              <a:solidFill>
                <a:schemeClr val="bg1"/>
              </a:solidFill>
              <a:latin typeface="Arial Unicode MS" pitchFamily="34" charset="-122"/>
              <a:ea typeface="Arial Unicode MS" pitchFamily="34" charset="-122"/>
              <a:cs typeface="Arial Unicode MS" pitchFamily="34" charset="-122"/>
            </a:endParaRPr>
          </a:p>
          <a:p>
            <a:pPr>
              <a:lnSpc>
                <a:spcPct val="150000"/>
              </a:lnSpc>
              <a:buFont typeface="Wingdings" pitchFamily="2" charset="2"/>
              <a:buChar char="q"/>
            </a:pPr>
            <a:r>
              <a:rPr lang="zh-CN" altLang="en-US" b="1">
                <a:solidFill>
                  <a:schemeClr val="bg1"/>
                </a:solidFill>
                <a:latin typeface="Arial Unicode MS" pitchFamily="34" charset="-122"/>
                <a:ea typeface="Arial Unicode MS" pitchFamily="34" charset="-122"/>
                <a:cs typeface="Arial Unicode MS" pitchFamily="34" charset="-122"/>
              </a:rPr>
              <a:t> 在皮肤上形成一层如镜子般的薄膜</a:t>
            </a:r>
            <a:r>
              <a:rPr lang="en-US" altLang="zh-TW" b="1">
                <a:solidFill>
                  <a:schemeClr val="bg1"/>
                </a:solidFill>
                <a:latin typeface="Arial Unicode MS" pitchFamily="34" charset="-122"/>
                <a:ea typeface="Arial Unicode MS" pitchFamily="34" charset="-122"/>
                <a:cs typeface="Arial Unicode MS" pitchFamily="34" charset="-122"/>
              </a:rPr>
              <a:t>,</a:t>
            </a:r>
            <a:r>
              <a:rPr lang="zh-TW" altLang="en-US" b="1">
                <a:solidFill>
                  <a:schemeClr val="bg1"/>
                </a:solidFill>
                <a:latin typeface="Arial Unicode MS" pitchFamily="34" charset="-122"/>
                <a:ea typeface="Arial Unicode MS" pitchFamily="34" charset="-122"/>
                <a:cs typeface="Arial Unicode MS" pitchFamily="34" charset="-122"/>
              </a:rPr>
              <a:t>   </a:t>
            </a:r>
            <a:endParaRPr lang="en-US" altLang="zh-TW" b="1">
              <a:solidFill>
                <a:schemeClr val="bg1"/>
              </a:solidFill>
              <a:latin typeface="Arial Unicode MS" pitchFamily="34" charset="-122"/>
              <a:ea typeface="Arial Unicode MS" pitchFamily="34" charset="-122"/>
              <a:cs typeface="Arial Unicode MS" pitchFamily="34" charset="-122"/>
            </a:endParaRPr>
          </a:p>
          <a:p>
            <a:pPr>
              <a:lnSpc>
                <a:spcPct val="150000"/>
              </a:lnSpc>
            </a:pPr>
            <a:r>
              <a:rPr lang="zh-TW" altLang="en-US" b="1">
                <a:solidFill>
                  <a:schemeClr val="bg1"/>
                </a:solidFill>
                <a:latin typeface="Arial Unicode MS" pitchFamily="34" charset="-122"/>
                <a:ea typeface="Arial Unicode MS" pitchFamily="34" charset="-122"/>
                <a:cs typeface="Arial Unicode MS" pitchFamily="34" charset="-122"/>
              </a:rPr>
              <a:t>    反射紫外线</a:t>
            </a:r>
            <a:endParaRPr lang="en-US" altLang="zh-TW" b="1">
              <a:solidFill>
                <a:schemeClr val="bg1"/>
              </a:solidFill>
              <a:latin typeface="Arial Unicode MS" pitchFamily="34" charset="-122"/>
              <a:ea typeface="Arial Unicode MS" pitchFamily="34" charset="-122"/>
              <a:cs typeface="Arial Unicode MS" pitchFamily="34" charset="-122"/>
            </a:endParaRPr>
          </a:p>
          <a:p>
            <a:pPr>
              <a:lnSpc>
                <a:spcPct val="150000"/>
              </a:lnSpc>
              <a:buFont typeface="Wingdings" pitchFamily="2" charset="2"/>
              <a:buChar char="q"/>
            </a:pPr>
            <a:r>
              <a:rPr lang="zh-TW" altLang="en-US" b="1">
                <a:solidFill>
                  <a:schemeClr val="bg1"/>
                </a:solidFill>
                <a:latin typeface="Arial Unicode MS" pitchFamily="34" charset="-122"/>
                <a:ea typeface="Arial Unicode MS" pitchFamily="34" charset="-122"/>
                <a:cs typeface="Arial Unicode MS" pitchFamily="34" charset="-122"/>
              </a:rPr>
              <a:t> 二氧化钛</a:t>
            </a:r>
            <a:r>
              <a:rPr lang="en-US" altLang="zh-TW" b="1">
                <a:solidFill>
                  <a:schemeClr val="bg1"/>
                </a:solidFill>
                <a:latin typeface="Arial Unicode MS" pitchFamily="34" charset="-122"/>
                <a:ea typeface="Arial Unicode MS" pitchFamily="34" charset="-122"/>
                <a:cs typeface="Arial Unicode MS" pitchFamily="34" charset="-122"/>
              </a:rPr>
              <a:t>(Titanium dioxide),</a:t>
            </a:r>
            <a:r>
              <a:rPr lang="zh-TW" altLang="en-US" b="1">
                <a:solidFill>
                  <a:schemeClr val="bg1"/>
                </a:solidFill>
                <a:latin typeface="Arial Unicode MS" pitchFamily="34" charset="-122"/>
                <a:ea typeface="Arial Unicode MS" pitchFamily="34" charset="-122"/>
                <a:cs typeface="Arial Unicode MS" pitchFamily="34" charset="-122"/>
              </a:rPr>
              <a:t>氧化锌 </a:t>
            </a:r>
            <a:r>
              <a:rPr lang="en-US" altLang="zh-TW" b="1">
                <a:solidFill>
                  <a:schemeClr val="bg1"/>
                </a:solidFill>
                <a:latin typeface="Arial Unicode MS" pitchFamily="34" charset="-122"/>
                <a:ea typeface="Arial Unicode MS" pitchFamily="34" charset="-122"/>
                <a:cs typeface="Arial Unicode MS" pitchFamily="34" charset="-122"/>
              </a:rPr>
              <a:t>(Zinc oxide)</a:t>
            </a:r>
            <a:endParaRPr lang="en-US" altLang="zh-CN" b="1">
              <a:solidFill>
                <a:schemeClr val="bg1"/>
              </a:solidFill>
              <a:latin typeface="Arial Unicode MS" pitchFamily="34" charset="-122"/>
              <a:ea typeface="Arial Unicode MS" pitchFamily="34" charset="-122"/>
              <a:cs typeface="Arial Unicode MS" pitchFamily="34" charset="-122"/>
            </a:endParaRPr>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69"/>
          <p:cNvGraphicFramePr>
            <a:graphicFrameLocks/>
          </p:cNvGraphicFramePr>
          <p:nvPr/>
        </p:nvGraphicFramePr>
        <p:xfrm>
          <a:off x="8015288" y="1844675"/>
          <a:ext cx="3744912" cy="2592388"/>
        </p:xfrm>
        <a:graphic>
          <a:graphicData uri="http://schemas.openxmlformats.org/drawingml/2006/table">
            <a:tbl>
              <a:tblPr/>
              <a:tblGrid>
                <a:gridCol w="1708391"/>
                <a:gridCol w="2036521"/>
              </a:tblGrid>
              <a:tr h="519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SPF</a:t>
                      </a:r>
                    </a:p>
                  </a:txBody>
                  <a:tcPr marL="121937" marR="1219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TW" altLang="zh-CN" sz="2400" b="1" i="0" u="none" strike="noStrike" cap="none" normalizeH="0" baseline="0" dirty="0" smtClean="0">
                          <a:ln>
                            <a:noFill/>
                          </a:ln>
                          <a:solidFill>
                            <a:schemeClr val="tx1"/>
                          </a:solidFill>
                          <a:effectLst/>
                          <a:latin typeface="楷体_GB2312" pitchFamily="49" charset="-122"/>
                          <a:ea typeface="楷体_GB2312" pitchFamily="49" charset="-122"/>
                        </a:rPr>
                        <a:t> </a:t>
                      </a:r>
                      <a:r>
                        <a:rPr kumimoji="0" lang="zh-TW" altLang="en-US" sz="2400" b="1" i="0" u="none" strike="noStrike" cap="none" normalizeH="0" baseline="0" dirty="0" smtClean="0">
                          <a:ln>
                            <a:noFill/>
                          </a:ln>
                          <a:solidFill>
                            <a:schemeClr val="tx1"/>
                          </a:solidFill>
                          <a:effectLst/>
                          <a:latin typeface="楷体_GB2312" pitchFamily="49" charset="-122"/>
                          <a:ea typeface="楷体_GB2312" pitchFamily="49" charset="-122"/>
                        </a:rPr>
                        <a:t>遮蔽率</a:t>
                      </a:r>
                    </a:p>
                  </a:txBody>
                  <a:tcPr marL="121937" marR="1219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smtClean="0">
                          <a:ln>
                            <a:noFill/>
                          </a:ln>
                          <a:solidFill>
                            <a:schemeClr val="tx1"/>
                          </a:solidFill>
                          <a:effectLst/>
                          <a:latin typeface="楷体_GB2312" pitchFamily="49" charset="-122"/>
                          <a:ea typeface="楷体_GB2312" pitchFamily="49" charset="-122"/>
                        </a:rPr>
                        <a:t>SPF10</a:t>
                      </a:r>
                    </a:p>
                  </a:txBody>
                  <a:tcPr marL="121937" marR="1219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90%</a:t>
                      </a:r>
                    </a:p>
                  </a:txBody>
                  <a:tcPr marL="121937" marR="1219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19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SPF15</a:t>
                      </a:r>
                    </a:p>
                  </a:txBody>
                  <a:tcPr marL="121937" marR="1219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smtClean="0">
                          <a:ln>
                            <a:noFill/>
                          </a:ln>
                          <a:solidFill>
                            <a:schemeClr val="tx1"/>
                          </a:solidFill>
                          <a:effectLst/>
                          <a:latin typeface="楷体_GB2312" pitchFamily="49" charset="-122"/>
                          <a:ea typeface="楷体_GB2312" pitchFamily="49" charset="-122"/>
                        </a:rPr>
                        <a:t>93%</a:t>
                      </a:r>
                    </a:p>
                  </a:txBody>
                  <a:tcPr marL="121937" marR="1219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SPF20</a:t>
                      </a:r>
                    </a:p>
                  </a:txBody>
                  <a:tcPr marL="121937" marR="1219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smtClean="0">
                          <a:ln>
                            <a:noFill/>
                          </a:ln>
                          <a:solidFill>
                            <a:schemeClr val="tx1"/>
                          </a:solidFill>
                          <a:effectLst/>
                          <a:latin typeface="楷体_GB2312" pitchFamily="49" charset="-122"/>
                          <a:ea typeface="楷体_GB2312" pitchFamily="49" charset="-122"/>
                        </a:rPr>
                        <a:t>95%</a:t>
                      </a:r>
                    </a:p>
                  </a:txBody>
                  <a:tcPr marL="121937" marR="1219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191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SPF30</a:t>
                      </a:r>
                    </a:p>
                  </a:txBody>
                  <a:tcPr marL="121937" marR="12193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楷体_GB2312" pitchFamily="49" charset="-122"/>
                          <a:ea typeface="楷体_GB2312" pitchFamily="49" charset="-122"/>
                        </a:rPr>
                        <a:t>97%</a:t>
                      </a:r>
                    </a:p>
                  </a:txBody>
                  <a:tcPr marL="121937" marR="12193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 name="Rectangle 4"/>
          <p:cNvSpPr>
            <a:spLocks noChangeArrowheads="1"/>
          </p:cNvSpPr>
          <p:nvPr/>
        </p:nvSpPr>
        <p:spPr bwMode="auto">
          <a:xfrm>
            <a:off x="1390650" y="1844675"/>
            <a:ext cx="6242050" cy="2592388"/>
          </a:xfrm>
          <a:prstGeom prst="rect">
            <a:avLst/>
          </a:prstGeom>
          <a:solidFill>
            <a:schemeClr val="bg1"/>
          </a:solidFill>
          <a:ln w="9525" algn="ctr">
            <a:solidFill>
              <a:srgbClr val="E7E6E6">
                <a:alpha val="50196"/>
              </a:srgbClr>
            </a:solidFill>
            <a:miter lim="800000"/>
            <a:headEnd/>
            <a:tailEnd/>
          </a:ln>
          <a:effectLst/>
        </p:spPr>
        <p:txBody>
          <a:bodyPr tIns="91440" bIns="91440"/>
          <a:lstStyle/>
          <a:p>
            <a:pPr fontAlgn="auto">
              <a:lnSpc>
                <a:spcPct val="130000"/>
              </a:lnSpc>
              <a:spcBef>
                <a:spcPct val="20000"/>
              </a:spcBef>
              <a:spcAft>
                <a:spcPts val="0"/>
              </a:spcAft>
              <a:buFont typeface="Wingdings" pitchFamily="2" charset="2"/>
              <a:buNone/>
              <a:defRPr/>
            </a:pPr>
            <a:r>
              <a:rPr lang="en-US" altLang="zh-CN" sz="2400" b="1" dirty="0">
                <a:latin typeface="楷体_GB2312" pitchFamily="49" charset="-122"/>
                <a:ea typeface="楷体_GB2312" pitchFamily="49" charset="-122"/>
              </a:rPr>
              <a:t>SPF+</a:t>
            </a:r>
            <a:r>
              <a:rPr lang="zh-CN" altLang="en-US" sz="2400" b="1" dirty="0">
                <a:latin typeface="楷体_GB2312" pitchFamily="49" charset="-122"/>
                <a:ea typeface="楷体_GB2312" pitchFamily="49" charset="-122"/>
              </a:rPr>
              <a:t>数值被称为防晒系数或防晒倍数，用于评估防晒产品</a:t>
            </a:r>
            <a:r>
              <a:rPr lang="zh-CN" altLang="en-US" sz="2400" b="1" u="sng" dirty="0">
                <a:effectLst>
                  <a:outerShdw blurRad="38100" dist="38100" dir="2700000" algn="tl">
                    <a:srgbClr val="C0C0C0"/>
                  </a:outerShdw>
                </a:effectLst>
                <a:latin typeface="楷体_GB2312" pitchFamily="49" charset="-122"/>
                <a:ea typeface="楷体_GB2312" pitchFamily="49" charset="-122"/>
              </a:rPr>
              <a:t>抵御</a:t>
            </a:r>
            <a:r>
              <a:rPr lang="en-US" altLang="zh-CN" sz="2400" b="1" u="sng" dirty="0">
                <a:solidFill>
                  <a:srgbClr val="FF0000"/>
                </a:solidFill>
                <a:effectLst>
                  <a:outerShdw blurRad="38100" dist="38100" dir="2700000" algn="tl">
                    <a:srgbClr val="C0C0C0"/>
                  </a:outerShdw>
                </a:effectLst>
                <a:latin typeface="楷体_GB2312" pitchFamily="49" charset="-122"/>
                <a:ea typeface="楷体_GB2312" pitchFamily="49" charset="-122"/>
              </a:rPr>
              <a:t>UVB</a:t>
            </a:r>
            <a:r>
              <a:rPr lang="zh-CN" altLang="en-US" sz="2400" b="1" dirty="0">
                <a:latin typeface="楷体_GB2312" pitchFamily="49" charset="-122"/>
                <a:ea typeface="楷体_GB2312" pitchFamily="49" charset="-122"/>
              </a:rPr>
              <a:t>的效果。</a:t>
            </a:r>
            <a:r>
              <a:rPr lang="en-US" altLang="zh-CN" sz="2400" b="1" dirty="0">
                <a:latin typeface="楷体_GB2312" pitchFamily="49" charset="-122"/>
                <a:ea typeface="楷体_GB2312" pitchFamily="49" charset="-122"/>
              </a:rPr>
              <a:t>SPF</a:t>
            </a:r>
            <a:r>
              <a:rPr lang="zh-CN" altLang="en-US" sz="2400" b="1" dirty="0">
                <a:latin typeface="楷体_GB2312" pitchFamily="49" charset="-122"/>
                <a:ea typeface="楷体_GB2312" pitchFamily="49" charset="-122"/>
              </a:rPr>
              <a:t>值的高低从客观上反映了防晒产品对紫外线</a:t>
            </a:r>
            <a:r>
              <a:rPr lang="en-US" altLang="zh-CN" sz="2400" b="1" dirty="0">
                <a:latin typeface="楷体_GB2312" pitchFamily="49" charset="-122"/>
                <a:ea typeface="楷体_GB2312" pitchFamily="49" charset="-122"/>
              </a:rPr>
              <a:t>UVB</a:t>
            </a:r>
            <a:r>
              <a:rPr lang="zh-CN" altLang="en-US" sz="2400" b="1" dirty="0">
                <a:latin typeface="楷体_GB2312" pitchFamily="49" charset="-122"/>
                <a:ea typeface="楷体_GB2312" pitchFamily="49" charset="-122"/>
              </a:rPr>
              <a:t>防护能力的大小。</a:t>
            </a:r>
          </a:p>
        </p:txBody>
      </p:sp>
      <p:sp>
        <p:nvSpPr>
          <p:cNvPr id="81943" name="Rectangle 5"/>
          <p:cNvSpPr>
            <a:spLocks noChangeArrowheads="1"/>
          </p:cNvSpPr>
          <p:nvPr/>
        </p:nvSpPr>
        <p:spPr bwMode="auto">
          <a:xfrm>
            <a:off x="334963" y="4652963"/>
            <a:ext cx="960437" cy="1944687"/>
          </a:xfrm>
          <a:prstGeom prst="rect">
            <a:avLst/>
          </a:prstGeom>
          <a:solidFill>
            <a:schemeClr val="bg2"/>
          </a:solidFill>
          <a:ln w="9525" algn="ctr">
            <a:solidFill>
              <a:schemeClr val="bg2"/>
            </a:solidFill>
            <a:miter lim="800000"/>
            <a:headEnd/>
            <a:tailEnd/>
          </a:ln>
        </p:spPr>
        <p:txBody>
          <a:bodyPr tIns="91440" bIns="91440" anchor="ctr" anchorCtr="1"/>
          <a:lstStyle/>
          <a:p>
            <a:pPr>
              <a:lnSpc>
                <a:spcPct val="180000"/>
              </a:lnSpc>
              <a:spcBef>
                <a:spcPct val="20000"/>
              </a:spcBef>
              <a:buFont typeface="Wingdings" pitchFamily="2" charset="2"/>
              <a:buNone/>
            </a:pPr>
            <a:r>
              <a:rPr lang="en-US" altLang="zh-CN" sz="2800" b="1">
                <a:solidFill>
                  <a:srgbClr val="FF0000"/>
                </a:solidFill>
                <a:latin typeface="楷体_GB2312"/>
                <a:ea typeface="楷体_GB2312"/>
                <a:cs typeface="楷体_GB2312"/>
              </a:rPr>
              <a:t>PA</a:t>
            </a:r>
          </a:p>
        </p:txBody>
      </p:sp>
      <p:sp>
        <p:nvSpPr>
          <p:cNvPr id="6" name="Rectangle 6"/>
          <p:cNvSpPr>
            <a:spLocks noChangeArrowheads="1"/>
          </p:cNvSpPr>
          <p:nvPr/>
        </p:nvSpPr>
        <p:spPr bwMode="auto">
          <a:xfrm>
            <a:off x="1295400" y="4652963"/>
            <a:ext cx="5856288" cy="1949450"/>
          </a:xfrm>
          <a:prstGeom prst="rect">
            <a:avLst/>
          </a:prstGeom>
          <a:solidFill>
            <a:schemeClr val="bg1"/>
          </a:solidFill>
          <a:ln w="9525" algn="ctr">
            <a:solidFill>
              <a:schemeClr val="bg2"/>
            </a:solidFill>
            <a:miter lim="800000"/>
            <a:headEnd/>
            <a:tailEnd/>
          </a:ln>
          <a:effectLst/>
        </p:spPr>
        <p:txBody>
          <a:bodyPr tIns="91440" bIns="91440"/>
          <a:lstStyle/>
          <a:p>
            <a:pPr fontAlgn="auto">
              <a:lnSpc>
                <a:spcPct val="120000"/>
              </a:lnSpc>
              <a:spcBef>
                <a:spcPct val="20000"/>
              </a:spcBef>
              <a:spcAft>
                <a:spcPts val="0"/>
              </a:spcAft>
              <a:buFont typeface="Wingdings" pitchFamily="2" charset="2"/>
              <a:buNone/>
              <a:defRPr/>
            </a:pPr>
            <a:r>
              <a:rPr lang="en-US" altLang="zh-CN" sz="2400" b="1" dirty="0">
                <a:latin typeface="楷体_GB2312" pitchFamily="49" charset="-122"/>
                <a:ea typeface="楷体_GB2312" pitchFamily="49" charset="-122"/>
              </a:rPr>
              <a:t>PA</a:t>
            </a:r>
            <a:r>
              <a:rPr lang="zh-CN" altLang="en-US" sz="2400" b="1" dirty="0">
                <a:latin typeface="楷体_GB2312" pitchFamily="49" charset="-122"/>
                <a:ea typeface="楷体_GB2312" pitchFamily="49" charset="-122"/>
              </a:rPr>
              <a:t>是一种分级式的表示方法，用于评估防晒产品</a:t>
            </a:r>
            <a:r>
              <a:rPr lang="zh-CN" altLang="en-US" sz="2400" b="1" u="sng" dirty="0">
                <a:effectLst>
                  <a:outerShdw blurRad="38100" dist="38100" dir="2700000" algn="tl">
                    <a:srgbClr val="C0C0C0"/>
                  </a:outerShdw>
                </a:effectLst>
                <a:latin typeface="楷体_GB2312" pitchFamily="49" charset="-122"/>
                <a:ea typeface="楷体_GB2312" pitchFamily="49" charset="-122"/>
              </a:rPr>
              <a:t>抵御</a:t>
            </a:r>
            <a:r>
              <a:rPr lang="en-US" altLang="zh-CN" sz="2400" b="1" u="sng" dirty="0">
                <a:solidFill>
                  <a:srgbClr val="FF0000"/>
                </a:solidFill>
                <a:effectLst>
                  <a:outerShdw blurRad="38100" dist="38100" dir="2700000" algn="tl">
                    <a:srgbClr val="C0C0C0"/>
                  </a:outerShdw>
                </a:effectLst>
                <a:latin typeface="楷体_GB2312" pitchFamily="49" charset="-122"/>
                <a:ea typeface="楷体_GB2312" pitchFamily="49" charset="-122"/>
              </a:rPr>
              <a:t>UVA</a:t>
            </a:r>
            <a:r>
              <a:rPr lang="zh-CN" altLang="en-US" sz="2400" b="1" dirty="0">
                <a:latin typeface="楷体_GB2312" pitchFamily="49" charset="-122"/>
                <a:ea typeface="楷体_GB2312" pitchFamily="49" charset="-122"/>
              </a:rPr>
              <a:t>的效果。</a:t>
            </a:r>
            <a:r>
              <a:rPr lang="en-US" altLang="zh-CN" sz="2400" b="1" dirty="0">
                <a:latin typeface="楷体_GB2312" pitchFamily="49" charset="-122"/>
                <a:ea typeface="楷体_GB2312" pitchFamily="49" charset="-122"/>
              </a:rPr>
              <a:t>PA</a:t>
            </a:r>
            <a:r>
              <a:rPr lang="zh-CN" altLang="en-US" sz="2400" b="1" dirty="0">
                <a:latin typeface="楷体_GB2312" pitchFamily="49" charset="-122"/>
                <a:ea typeface="楷体_GB2312" pitchFamily="49" charset="-122"/>
              </a:rPr>
              <a:t>后面紧跟</a:t>
            </a:r>
            <a:r>
              <a:rPr lang="en-US" altLang="zh-CN" sz="2400" b="1" dirty="0">
                <a:latin typeface="微软雅黑" pitchFamily="34" charset="-122"/>
                <a:ea typeface="微软雅黑" pitchFamily="34" charset="-122"/>
              </a:rPr>
              <a:t>+</a:t>
            </a:r>
            <a:r>
              <a:rPr lang="zh-CN" altLang="en-US" sz="2400" b="1" dirty="0">
                <a:latin typeface="楷体_GB2312" pitchFamily="49" charset="-122"/>
                <a:ea typeface="楷体_GB2312" pitchFamily="49" charset="-122"/>
              </a:rPr>
              <a:t>号， </a:t>
            </a:r>
            <a:r>
              <a:rPr lang="en-US" altLang="zh-CN" sz="2400" b="1" dirty="0">
                <a:latin typeface="微软雅黑" pitchFamily="34" charset="-122"/>
                <a:ea typeface="微软雅黑" pitchFamily="34" charset="-122"/>
              </a:rPr>
              <a:t>+</a:t>
            </a:r>
            <a:r>
              <a:rPr lang="zh-CN" altLang="en-US" sz="2400" b="1" dirty="0">
                <a:latin typeface="楷体_GB2312" pitchFamily="49" charset="-122"/>
                <a:ea typeface="楷体_GB2312" pitchFamily="49" charset="-122"/>
              </a:rPr>
              <a:t>号越多，代表抵御</a:t>
            </a:r>
            <a:r>
              <a:rPr lang="en-US" altLang="zh-CN" sz="2400" b="1" dirty="0">
                <a:latin typeface="楷体_GB2312" pitchFamily="49" charset="-122"/>
                <a:ea typeface="楷体_GB2312" pitchFamily="49" charset="-122"/>
              </a:rPr>
              <a:t>UVA</a:t>
            </a:r>
            <a:r>
              <a:rPr lang="zh-CN" altLang="en-US" sz="2400" b="1" dirty="0">
                <a:latin typeface="楷体_GB2312" pitchFamily="49" charset="-122"/>
                <a:ea typeface="楷体_GB2312" pitchFamily="49" charset="-122"/>
              </a:rPr>
              <a:t>的能力越强。</a:t>
            </a:r>
          </a:p>
        </p:txBody>
      </p:sp>
      <p:sp>
        <p:nvSpPr>
          <p:cNvPr id="81945" name="Text Box 33"/>
          <p:cNvSpPr txBox="1">
            <a:spLocks noChangeArrowheads="1"/>
          </p:cNvSpPr>
          <p:nvPr/>
        </p:nvSpPr>
        <p:spPr bwMode="auto">
          <a:xfrm>
            <a:off x="8591550" y="4724400"/>
            <a:ext cx="3073400" cy="366713"/>
          </a:xfrm>
          <a:prstGeom prst="rect">
            <a:avLst/>
          </a:prstGeom>
          <a:noFill/>
          <a:ln w="9525">
            <a:noFill/>
            <a:miter lim="800000"/>
            <a:headEnd/>
            <a:tailEnd/>
          </a:ln>
        </p:spPr>
        <p:txBody>
          <a:bodyPr>
            <a:spAutoFit/>
          </a:bodyPr>
          <a:lstStyle/>
          <a:p>
            <a:pPr>
              <a:spcBef>
                <a:spcPct val="50000"/>
              </a:spcBef>
            </a:pPr>
            <a:endParaRPr lang="zh-CN" altLang="zh-CN">
              <a:latin typeface="Calibri" pitchFamily="34" charset="0"/>
            </a:endParaRPr>
          </a:p>
        </p:txBody>
      </p:sp>
      <p:graphicFrame>
        <p:nvGraphicFramePr>
          <p:cNvPr id="9" name="Group 67"/>
          <p:cNvGraphicFramePr>
            <a:graphicFrameLocks/>
          </p:cNvGraphicFramePr>
          <p:nvPr/>
        </p:nvGraphicFramePr>
        <p:xfrm>
          <a:off x="7440613" y="4652963"/>
          <a:ext cx="4418012" cy="1944687"/>
        </p:xfrm>
        <a:graphic>
          <a:graphicData uri="http://schemas.openxmlformats.org/drawingml/2006/table">
            <a:tbl>
              <a:tblPr/>
              <a:tblGrid>
                <a:gridCol w="1596158"/>
                <a:gridCol w="2821854"/>
              </a:tblGrid>
              <a:tr h="6270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cap="none" normalizeH="0" baseline="0" dirty="0" smtClean="0">
                          <a:ln>
                            <a:noFill/>
                          </a:ln>
                          <a:solidFill>
                            <a:schemeClr val="tx1"/>
                          </a:solidFill>
                          <a:effectLst/>
                          <a:latin typeface="+mn-ea"/>
                          <a:ea typeface="+mn-ea"/>
                        </a:rPr>
                        <a:t>PA+</a:t>
                      </a:r>
                      <a:endParaRPr kumimoji="0" lang="zh-TW" altLang="en-US" sz="2400" b="1" i="0" u="none" strike="noStrike" cap="none" normalizeH="0" baseline="0" dirty="0" smtClean="0">
                        <a:ln>
                          <a:noFill/>
                        </a:ln>
                        <a:solidFill>
                          <a:schemeClr val="tx1"/>
                        </a:solidFill>
                        <a:effectLst/>
                        <a:latin typeface="+mn-ea"/>
                        <a:ea typeface="+mn-ea"/>
                      </a:endParaRPr>
                    </a:p>
                  </a:txBody>
                  <a:tcPr marL="121935" marR="1219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rPr>
                        <a:t>有效防</a:t>
                      </a:r>
                      <a:r>
                        <a:rPr kumimoji="0" lang="zh-CN" altLang="en-US" sz="2400" b="1" i="0" u="none" strike="noStrike" cap="none" normalizeH="0" baseline="0" smtClean="0">
                          <a:ln>
                            <a:noFill/>
                          </a:ln>
                          <a:solidFill>
                            <a:schemeClr val="tx1"/>
                          </a:solidFill>
                          <a:effectLst/>
                          <a:latin typeface="楷体_GB2312" pitchFamily="49" charset="-122"/>
                          <a:ea typeface="楷体_GB2312" pitchFamily="49" charset="-122"/>
                        </a:rPr>
                        <a:t>晒</a:t>
                      </a:r>
                      <a:endPar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endParaRPr>
                    </a:p>
                  </a:txBody>
                  <a:tcPr marL="121935" marR="1219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86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kern="1200" cap="none" normalizeH="0" baseline="0" dirty="0" smtClean="0">
                          <a:ln>
                            <a:noFill/>
                          </a:ln>
                          <a:solidFill>
                            <a:schemeClr val="tx1"/>
                          </a:solidFill>
                          <a:effectLst/>
                          <a:latin typeface="+mn-ea"/>
                          <a:ea typeface="+mn-ea"/>
                          <a:cs typeface="+mn-cs"/>
                        </a:rPr>
                        <a:t>PA++</a:t>
                      </a:r>
                      <a:endParaRPr kumimoji="0" lang="zh-TW" altLang="en-US" sz="2400" b="1" i="0" u="none" strike="noStrike" kern="1200" cap="none" normalizeH="0" baseline="0" dirty="0" smtClean="0">
                        <a:ln>
                          <a:noFill/>
                        </a:ln>
                        <a:solidFill>
                          <a:schemeClr val="tx1"/>
                        </a:solidFill>
                        <a:effectLst/>
                        <a:latin typeface="+mn-ea"/>
                        <a:ea typeface="+mn-ea"/>
                        <a:cs typeface="+mn-cs"/>
                      </a:endParaRPr>
                    </a:p>
                  </a:txBody>
                  <a:tcPr marL="121935" marR="1219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rPr>
                        <a:t>相</a:t>
                      </a:r>
                      <a:r>
                        <a:rPr kumimoji="0" lang="zh-CN" altLang="en-US" sz="2400" b="1" i="0" u="none" strike="noStrike" cap="none" normalizeH="0" baseline="0" smtClean="0">
                          <a:ln>
                            <a:noFill/>
                          </a:ln>
                          <a:solidFill>
                            <a:schemeClr val="tx1"/>
                          </a:solidFill>
                          <a:effectLst/>
                          <a:latin typeface="楷体_GB2312" pitchFamily="49" charset="-122"/>
                          <a:ea typeface="楷体_GB2312" pitchFamily="49" charset="-122"/>
                        </a:rPr>
                        <a:t>当</a:t>
                      </a:r>
                      <a:r>
                        <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rPr>
                        <a:t>有效防</a:t>
                      </a:r>
                      <a:r>
                        <a:rPr kumimoji="0" lang="zh-CN" altLang="en-US" sz="2400" b="1" i="0" u="none" strike="noStrike" cap="none" normalizeH="0" baseline="0" smtClean="0">
                          <a:ln>
                            <a:noFill/>
                          </a:ln>
                          <a:solidFill>
                            <a:schemeClr val="tx1"/>
                          </a:solidFill>
                          <a:effectLst/>
                          <a:latin typeface="楷体_GB2312" pitchFamily="49" charset="-122"/>
                          <a:ea typeface="楷体_GB2312" pitchFamily="49" charset="-122"/>
                        </a:rPr>
                        <a:t>晒</a:t>
                      </a:r>
                      <a:endPar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endParaRPr>
                    </a:p>
                  </a:txBody>
                  <a:tcPr marL="121935" marR="1219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88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zh-TW" sz="2400" b="1" i="0" u="none" strike="noStrike" kern="1200" cap="none" normalizeH="0" baseline="0" dirty="0" smtClean="0">
                          <a:ln>
                            <a:noFill/>
                          </a:ln>
                          <a:solidFill>
                            <a:schemeClr val="tx1"/>
                          </a:solidFill>
                          <a:effectLst/>
                          <a:latin typeface="+mn-ea"/>
                          <a:ea typeface="+mn-ea"/>
                          <a:cs typeface="+mn-cs"/>
                        </a:rPr>
                        <a:t>PA+++</a:t>
                      </a:r>
                      <a:endParaRPr kumimoji="0" lang="zh-TW" altLang="en-US" sz="2400" b="1" i="0" u="none" strike="noStrike" kern="1200" cap="none" normalizeH="0" baseline="0" dirty="0" smtClean="0">
                        <a:ln>
                          <a:noFill/>
                        </a:ln>
                        <a:solidFill>
                          <a:schemeClr val="tx1"/>
                        </a:solidFill>
                        <a:effectLst/>
                        <a:latin typeface="+mn-ea"/>
                        <a:ea typeface="+mn-ea"/>
                        <a:cs typeface="+mn-cs"/>
                      </a:endParaRPr>
                    </a:p>
                  </a:txBody>
                  <a:tcPr marL="121935" marR="12193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rPr>
                        <a:t>非常有效防</a:t>
                      </a:r>
                      <a:r>
                        <a:rPr kumimoji="0" lang="zh-CN" altLang="en-US" sz="2400" b="1" i="0" u="none" strike="noStrike" cap="none" normalizeH="0" baseline="0" smtClean="0">
                          <a:ln>
                            <a:noFill/>
                          </a:ln>
                          <a:solidFill>
                            <a:schemeClr val="tx1"/>
                          </a:solidFill>
                          <a:effectLst/>
                          <a:latin typeface="楷体_GB2312" pitchFamily="49" charset="-122"/>
                          <a:ea typeface="楷体_GB2312" pitchFamily="49" charset="-122"/>
                        </a:rPr>
                        <a:t>晒</a:t>
                      </a:r>
                      <a:r>
                        <a:rPr kumimoji="0" lang="zh-TW" altLang="en-US" sz="2400" b="1" i="0" u="none" strike="noStrike" cap="none" normalizeH="0" baseline="0" smtClean="0">
                          <a:ln>
                            <a:noFill/>
                          </a:ln>
                          <a:solidFill>
                            <a:schemeClr val="tx1"/>
                          </a:solidFill>
                          <a:effectLst/>
                          <a:latin typeface="楷体_GB2312" pitchFamily="49" charset="-122"/>
                          <a:ea typeface="楷体_GB2312" pitchFamily="49" charset="-122"/>
                        </a:rPr>
                        <a:t> </a:t>
                      </a:r>
                    </a:p>
                  </a:txBody>
                  <a:tcPr marL="121935" marR="12193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81960" name="Rectangle 65"/>
          <p:cNvSpPr txBox="1">
            <a:spLocks noChangeArrowheads="1"/>
          </p:cNvSpPr>
          <p:nvPr/>
        </p:nvSpPr>
        <p:spPr bwMode="auto">
          <a:xfrm>
            <a:off x="334963" y="1844675"/>
            <a:ext cx="1055687" cy="2581275"/>
          </a:xfrm>
          <a:prstGeom prst="rect">
            <a:avLst/>
          </a:prstGeom>
          <a:solidFill>
            <a:schemeClr val="bg2"/>
          </a:solidFill>
          <a:ln w="9525" algn="ctr">
            <a:solidFill>
              <a:schemeClr val="bg2"/>
            </a:solidFill>
            <a:miter lim="800000"/>
            <a:headEnd/>
            <a:tailEnd/>
          </a:ln>
        </p:spPr>
        <p:txBody>
          <a:bodyPr tIns="91440" bIns="91440" anchor="ctr" anchorCtr="1"/>
          <a:lstStyle/>
          <a:p>
            <a:pPr marL="342900" indent="-342900">
              <a:spcBef>
                <a:spcPct val="20000"/>
              </a:spcBef>
            </a:pPr>
            <a:r>
              <a:rPr lang="en-US" altLang="zh-CN" sz="2800" b="1">
                <a:solidFill>
                  <a:srgbClr val="FF0000"/>
                </a:solidFill>
                <a:latin typeface="楷体_GB2312"/>
                <a:ea typeface="楷体_GB2312"/>
                <a:cs typeface="楷体_GB2312"/>
              </a:rPr>
              <a:t>SPF</a:t>
            </a:r>
          </a:p>
        </p:txBody>
      </p:sp>
      <p:sp>
        <p:nvSpPr>
          <p:cNvPr id="39977" name="标题 10"/>
          <p:cNvSpPr>
            <a:spLocks noGrp="1"/>
          </p:cNvSpPr>
          <p:nvPr>
            <p:ph type="title"/>
          </p:nvPr>
        </p:nvSpPr>
        <p:spPr>
          <a:xfrm>
            <a:off x="609600" y="304800"/>
            <a:ext cx="10972800" cy="1143000"/>
          </a:xfrm>
        </p:spPr>
        <p:txBody>
          <a:bodyPr/>
          <a:lstStyle/>
          <a:p>
            <a:pPr eaLnBrk="1" hangingPunct="1">
              <a:buFont typeface="Arial" charset="0"/>
              <a:buNone/>
              <a:defRPr/>
            </a:pPr>
            <a:r>
              <a:rPr lang="en-US" altLang="zh-CN" b="1" dirty="0" smtClean="0">
                <a:effectLst>
                  <a:outerShdw blurRad="38100" dist="38100" dir="2700000" algn="tl">
                    <a:srgbClr val="000000">
                      <a:alpha val="43137"/>
                    </a:srgbClr>
                  </a:outerShdw>
                </a:effectLst>
                <a:latin typeface="+mn-ea"/>
                <a:ea typeface="+mn-ea"/>
              </a:rPr>
              <a:t>SPF</a:t>
            </a:r>
            <a:r>
              <a:rPr lang="zh-CN" altLang="en-US" b="1" dirty="0" smtClean="0">
                <a:effectLst>
                  <a:outerShdw blurRad="38100" dist="38100" dir="2700000" algn="tl">
                    <a:srgbClr val="000000">
                      <a:alpha val="43137"/>
                    </a:srgbClr>
                  </a:outerShdw>
                </a:effectLst>
                <a:latin typeface="+mn-ea"/>
                <a:ea typeface="+mn-ea"/>
              </a:rPr>
              <a:t>和</a:t>
            </a:r>
            <a:r>
              <a:rPr lang="en-US" altLang="zh-CN" b="1" dirty="0" smtClean="0">
                <a:effectLst>
                  <a:outerShdw blurRad="38100" dist="38100" dir="2700000" algn="tl">
                    <a:srgbClr val="000000">
                      <a:alpha val="43137"/>
                    </a:srgbClr>
                  </a:outerShdw>
                </a:effectLst>
                <a:latin typeface="+mn-ea"/>
                <a:ea typeface="+mn-ea"/>
              </a:rPr>
              <a:t>PA</a:t>
            </a:r>
            <a:endParaRPr lang="zh-CN" altLang="en-US" dirty="0" smtClean="0">
              <a:effectLst>
                <a:outerShdw blurRad="38100" dist="38100" dir="2700000" algn="tl">
                  <a:srgbClr val="000000">
                    <a:alpha val="43137"/>
                  </a:srgbClr>
                </a:outerShdw>
              </a:effectLst>
              <a:latin typeface="+mn-ea"/>
              <a:ea typeface="+mn-ea"/>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4"/>
          <p:cNvSpPr>
            <a:spLocks noChangeArrowheads="1"/>
          </p:cNvSpPr>
          <p:nvPr/>
        </p:nvSpPr>
        <p:spPr bwMode="auto">
          <a:xfrm>
            <a:off x="827088" y="533400"/>
            <a:ext cx="1154112" cy="769938"/>
          </a:xfrm>
          <a:prstGeom prst="rect">
            <a:avLst/>
          </a:prstGeom>
          <a:noFill/>
          <a:ln w="9525">
            <a:noFill/>
            <a:miter lim="800000"/>
            <a:headEnd/>
            <a:tailEnd/>
          </a:ln>
        </p:spPr>
        <p:txBody>
          <a:bodyPr wrap="none">
            <a:spAutoFit/>
          </a:bodyPr>
          <a:lstStyle/>
          <a:p>
            <a:pPr>
              <a:spcBef>
                <a:spcPct val="20000"/>
              </a:spcBef>
              <a:buFont typeface="Arial" charset="0"/>
              <a:buNone/>
              <a:defRPr/>
            </a:pPr>
            <a:r>
              <a:rPr lang="en-US" altLang="zh-TW" sz="4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SPF</a:t>
            </a:r>
          </a:p>
        </p:txBody>
      </p:sp>
      <p:sp>
        <p:nvSpPr>
          <p:cNvPr id="50179" name="Rectangle 6"/>
          <p:cNvSpPr>
            <a:spLocks noChangeArrowheads="1"/>
          </p:cNvSpPr>
          <p:nvPr/>
        </p:nvSpPr>
        <p:spPr bwMode="auto">
          <a:xfrm>
            <a:off x="534988" y="1590675"/>
            <a:ext cx="11277600" cy="2862263"/>
          </a:xfrm>
          <a:prstGeom prst="rect">
            <a:avLst/>
          </a:prstGeom>
          <a:noFill/>
          <a:ln w="9525">
            <a:noFill/>
            <a:miter lim="800000"/>
            <a:headEnd/>
            <a:tailEnd/>
          </a:ln>
        </p:spPr>
        <p:txBody>
          <a:bodyPr>
            <a:spAutoFit/>
          </a:bodyPr>
          <a:lstStyle/>
          <a:p>
            <a:pPr>
              <a:lnSpc>
                <a:spcPct val="150000"/>
              </a:lnSpc>
              <a:buFont typeface="Wingdings" pitchFamily="2" charset="2"/>
              <a:buChar char="Ø"/>
              <a:defRPr/>
            </a:pPr>
            <a:r>
              <a:rPr lang="en-US" altLang="zh-TW" sz="2400" dirty="0">
                <a:solidFill>
                  <a:schemeClr val="bg1"/>
                </a:solidFill>
                <a:latin typeface="黑体" pitchFamily="49" charset="-122"/>
                <a:ea typeface="黑体" pitchFamily="49" charset="-122"/>
              </a:rPr>
              <a:t> </a:t>
            </a:r>
            <a:r>
              <a:rPr lang="zh-TW" altLang="en-US" sz="2400" dirty="0">
                <a:solidFill>
                  <a:schemeClr val="bg1"/>
                </a:solidFill>
                <a:latin typeface="黑体" pitchFamily="49" charset="-122"/>
                <a:ea typeface="黑体" pitchFamily="49" charset="-122"/>
              </a:rPr>
              <a:t>为防御</a:t>
            </a:r>
            <a:r>
              <a:rPr lang="en-US" altLang="zh-TW" sz="2400" dirty="0">
                <a:solidFill>
                  <a:srgbClr val="FF0000"/>
                </a:solidFill>
                <a:effectLst>
                  <a:outerShdw blurRad="38100" dist="38100" dir="2700000" algn="tl">
                    <a:srgbClr val="C0C0C0"/>
                  </a:outerShdw>
                </a:effectLst>
                <a:latin typeface="黑体" pitchFamily="49" charset="-122"/>
                <a:ea typeface="黑体" pitchFamily="49" charset="-122"/>
              </a:rPr>
              <a:t>UVB</a:t>
            </a:r>
            <a:r>
              <a:rPr lang="zh-TW" altLang="en-US" sz="2400" dirty="0">
                <a:solidFill>
                  <a:schemeClr val="bg1"/>
                </a:solidFill>
                <a:latin typeface="黑体" pitchFamily="49" charset="-122"/>
                <a:ea typeface="黑体" pitchFamily="49" charset="-122"/>
              </a:rPr>
              <a:t>的能力</a:t>
            </a:r>
            <a:r>
              <a:rPr lang="en-US" altLang="zh-TW" sz="2400" dirty="0">
                <a:solidFill>
                  <a:schemeClr val="bg1"/>
                </a:solidFill>
                <a:latin typeface="黑体" pitchFamily="49" charset="-122"/>
                <a:ea typeface="黑体" pitchFamily="49" charset="-122"/>
              </a:rPr>
              <a:t>,</a:t>
            </a:r>
            <a:r>
              <a:rPr lang="zh-TW" altLang="en-US" sz="2400" dirty="0">
                <a:solidFill>
                  <a:schemeClr val="bg1"/>
                </a:solidFill>
                <a:latin typeface="黑体" pitchFamily="49" charset="-122"/>
                <a:ea typeface="黑体" pitchFamily="49" charset="-122"/>
              </a:rPr>
              <a:t>预防</a:t>
            </a:r>
            <a:r>
              <a:rPr lang="zh-TW" altLang="en-US" sz="2400" dirty="0">
                <a:solidFill>
                  <a:srgbClr val="FF0000"/>
                </a:solidFill>
                <a:effectLst>
                  <a:outerShdw blurRad="38100" dist="38100" dir="2700000" algn="tl">
                    <a:srgbClr val="000000">
                      <a:alpha val="43137"/>
                    </a:srgbClr>
                  </a:outerShdw>
                </a:effectLst>
                <a:latin typeface="黑体" pitchFamily="49" charset="-122"/>
                <a:ea typeface="黑体" pitchFamily="49" charset="-122"/>
              </a:rPr>
              <a:t>晒伤</a:t>
            </a:r>
            <a:r>
              <a:rPr lang="en-US" altLang="zh-TW" sz="2400" dirty="0">
                <a:solidFill>
                  <a:schemeClr val="bg1"/>
                </a:solidFill>
                <a:latin typeface="黑体" pitchFamily="49" charset="-122"/>
                <a:ea typeface="黑体" pitchFamily="49" charset="-122"/>
              </a:rPr>
              <a:t>;</a:t>
            </a:r>
            <a:r>
              <a:rPr lang="zh-CN" altLang="en-US" sz="2400" dirty="0">
                <a:solidFill>
                  <a:schemeClr val="bg1"/>
                </a:solidFill>
                <a:latin typeface="黑体" pitchFamily="49" charset="-122"/>
                <a:ea typeface="黑体" pitchFamily="49" charset="-122"/>
              </a:rPr>
              <a:t>以人体测定为基础而测算出的一个量化指标。</a:t>
            </a:r>
            <a:endParaRPr lang="en-US" altLang="zh-TW" sz="2400" dirty="0">
              <a:solidFill>
                <a:schemeClr val="bg1"/>
              </a:solidFill>
              <a:latin typeface="黑体" pitchFamily="49" charset="-122"/>
              <a:ea typeface="黑体" pitchFamily="49" charset="-122"/>
            </a:endParaRPr>
          </a:p>
          <a:p>
            <a:pPr>
              <a:lnSpc>
                <a:spcPct val="150000"/>
              </a:lnSpc>
              <a:buFont typeface="Wingdings" pitchFamily="2" charset="2"/>
              <a:buChar char="Ø"/>
              <a:defRPr/>
            </a:pPr>
            <a:r>
              <a:rPr lang="en-US" altLang="zh-TW" sz="2400" dirty="0">
                <a:solidFill>
                  <a:schemeClr val="bg1"/>
                </a:solidFill>
                <a:latin typeface="黑体" pitchFamily="49" charset="-122"/>
                <a:ea typeface="黑体" pitchFamily="49" charset="-122"/>
              </a:rPr>
              <a:t> </a:t>
            </a:r>
            <a:r>
              <a:rPr lang="zh-CN" altLang="en-US" sz="2400" dirty="0">
                <a:solidFill>
                  <a:schemeClr val="bg1"/>
                </a:solidFill>
                <a:latin typeface="黑体" pitchFamily="49" charset="-122"/>
                <a:ea typeface="黑体" pitchFamily="49" charset="-122"/>
              </a:rPr>
              <a:t>比起未使用防晒产品</a:t>
            </a:r>
            <a:r>
              <a:rPr lang="en-US" altLang="zh-TW" sz="2400" dirty="0">
                <a:solidFill>
                  <a:schemeClr val="bg1"/>
                </a:solidFill>
                <a:latin typeface="黑体" pitchFamily="49" charset="-122"/>
                <a:ea typeface="黑体" pitchFamily="49" charset="-122"/>
              </a:rPr>
              <a:t>,</a:t>
            </a:r>
            <a:r>
              <a:rPr lang="zh-CN" altLang="en-US" sz="2400" dirty="0">
                <a:solidFill>
                  <a:schemeClr val="bg1"/>
                </a:solidFill>
                <a:latin typeface="黑体" pitchFamily="49" charset="-122"/>
                <a:ea typeface="黑体" pitchFamily="49" charset="-122"/>
              </a:rPr>
              <a:t>可将皮肤被晒伤</a:t>
            </a:r>
            <a:r>
              <a:rPr lang="en-US" altLang="zh-TW" sz="2400" dirty="0">
                <a:solidFill>
                  <a:schemeClr val="bg1"/>
                </a:solidFill>
                <a:latin typeface="黑体" pitchFamily="49" charset="-122"/>
                <a:ea typeface="黑体" pitchFamily="49" charset="-122"/>
              </a:rPr>
              <a:t>(</a:t>
            </a:r>
            <a:r>
              <a:rPr lang="zh-CN" altLang="en-US" sz="2000" dirty="0">
                <a:solidFill>
                  <a:schemeClr val="bg1"/>
                </a:solidFill>
                <a:latin typeface="黑体" pitchFamily="49" charset="-122"/>
                <a:ea typeface="黑体" pitchFamily="49" charset="-122"/>
              </a:rPr>
              <a:t>当皮肤开始出现红肿、刺</a:t>
            </a:r>
            <a:r>
              <a:rPr lang="zh-TW" altLang="en-US" sz="2000" dirty="0">
                <a:solidFill>
                  <a:schemeClr val="bg1"/>
                </a:solidFill>
                <a:latin typeface="黑体" pitchFamily="49" charset="-122"/>
                <a:ea typeface="黑体" pitchFamily="49" charset="-122"/>
              </a:rPr>
              <a:t>痛</a:t>
            </a:r>
            <a:r>
              <a:rPr lang="en-US" altLang="zh-TW" sz="2400" dirty="0">
                <a:solidFill>
                  <a:schemeClr val="bg1"/>
                </a:solidFill>
                <a:latin typeface="黑体" pitchFamily="49" charset="-122"/>
                <a:ea typeface="黑体" pitchFamily="49" charset="-122"/>
              </a:rPr>
              <a:t>)</a:t>
            </a:r>
            <a:r>
              <a:rPr lang="zh-CN" altLang="en-US" sz="2400" dirty="0">
                <a:solidFill>
                  <a:schemeClr val="bg1"/>
                </a:solidFill>
                <a:latin typeface="黑体" pitchFamily="49" charset="-122"/>
                <a:ea typeface="黑体" pitchFamily="49" charset="-122"/>
              </a:rPr>
              <a:t>的时间延长倍数 </a:t>
            </a:r>
            <a:endParaRPr lang="zh-TW" altLang="en-US" sz="2400" dirty="0">
              <a:solidFill>
                <a:schemeClr val="bg1"/>
              </a:solidFill>
              <a:latin typeface="黑体" pitchFamily="49" charset="-122"/>
              <a:ea typeface="黑体" pitchFamily="49" charset="-122"/>
            </a:endParaRPr>
          </a:p>
          <a:p>
            <a:pPr>
              <a:lnSpc>
                <a:spcPct val="150000"/>
              </a:lnSpc>
              <a:spcBef>
                <a:spcPct val="20000"/>
              </a:spcBef>
              <a:buFont typeface="Wingdings" pitchFamily="2" charset="2"/>
              <a:buChar char="Ø"/>
              <a:defRPr/>
            </a:pPr>
            <a:r>
              <a:rPr lang="en-US" altLang="zh-TW" sz="2400" dirty="0">
                <a:solidFill>
                  <a:schemeClr val="bg1"/>
                </a:solidFill>
                <a:latin typeface="黑体" pitchFamily="49" charset="-122"/>
                <a:ea typeface="黑体" pitchFamily="49" charset="-122"/>
              </a:rPr>
              <a:t> SPF1</a:t>
            </a:r>
            <a:r>
              <a:rPr lang="zh-TW" altLang="en-US" sz="2400" dirty="0">
                <a:solidFill>
                  <a:schemeClr val="bg1"/>
                </a:solidFill>
                <a:latin typeface="黑体" pitchFamily="49" charset="-122"/>
                <a:ea typeface="黑体" pitchFamily="49" charset="-122"/>
              </a:rPr>
              <a:t>约等于</a:t>
            </a:r>
            <a:r>
              <a:rPr lang="en-US" altLang="zh-TW" sz="2400" dirty="0">
                <a:solidFill>
                  <a:schemeClr val="bg1"/>
                </a:solidFill>
                <a:latin typeface="黑体" pitchFamily="49" charset="-122"/>
                <a:ea typeface="黑体" pitchFamily="49" charset="-122"/>
              </a:rPr>
              <a:t>15</a:t>
            </a:r>
            <a:r>
              <a:rPr lang="zh-TW" altLang="en-US" sz="2400" dirty="0">
                <a:solidFill>
                  <a:schemeClr val="bg1"/>
                </a:solidFill>
                <a:latin typeface="黑体" pitchFamily="49" charset="-122"/>
                <a:ea typeface="黑体" pitchFamily="49" charset="-122"/>
              </a:rPr>
              <a:t>分钟的保护</a:t>
            </a:r>
            <a:r>
              <a:rPr lang="zh-CN" altLang="en-US" sz="2400" dirty="0">
                <a:solidFill>
                  <a:schemeClr val="bg1"/>
                </a:solidFill>
                <a:latin typeface="黑体" pitchFamily="49" charset="-122"/>
                <a:ea typeface="黑体" pitchFamily="49" charset="-122"/>
              </a:rPr>
              <a:t>；</a:t>
            </a:r>
            <a:r>
              <a:rPr lang="en-US" altLang="zh-TW" sz="2400" dirty="0">
                <a:solidFill>
                  <a:schemeClr val="bg1"/>
                </a:solidFill>
                <a:latin typeface="黑体" pitchFamily="49" charset="-122"/>
                <a:ea typeface="黑体" pitchFamily="49" charset="-122"/>
              </a:rPr>
              <a:t> </a:t>
            </a:r>
            <a:r>
              <a:rPr lang="en-US" altLang="zh-TW" sz="2400" dirty="0">
                <a:solidFill>
                  <a:srgbClr val="FF0000"/>
                </a:solidFill>
                <a:latin typeface="黑体" pitchFamily="49" charset="-122"/>
                <a:ea typeface="黑体" pitchFamily="49" charset="-122"/>
              </a:rPr>
              <a:t>SPF30</a:t>
            </a:r>
            <a:r>
              <a:rPr lang="en-US" altLang="zh-TW" sz="2400" dirty="0">
                <a:solidFill>
                  <a:schemeClr val="bg1"/>
                </a:solidFill>
                <a:latin typeface="黑体" pitchFamily="49" charset="-122"/>
                <a:ea typeface="黑体" pitchFamily="49" charset="-122"/>
                <a:sym typeface="Wingdings" pitchFamily="2" charset="2"/>
              </a:rPr>
              <a:t></a:t>
            </a:r>
            <a:r>
              <a:rPr lang="zh-TW" altLang="en-US" sz="2400" dirty="0">
                <a:solidFill>
                  <a:schemeClr val="bg1"/>
                </a:solidFill>
                <a:latin typeface="黑体" pitchFamily="49" charset="-122"/>
                <a:ea typeface="黑体" pitchFamily="49" charset="-122"/>
                <a:sym typeface="Wingdings" pitchFamily="2" charset="2"/>
              </a:rPr>
              <a:t>约</a:t>
            </a:r>
            <a:r>
              <a:rPr lang="zh-TW" altLang="en-US" sz="2400" dirty="0">
                <a:solidFill>
                  <a:schemeClr val="bg1"/>
                </a:solidFill>
                <a:latin typeface="黑体" pitchFamily="49" charset="-122"/>
                <a:ea typeface="黑体" pitchFamily="49" charset="-122"/>
              </a:rPr>
              <a:t>等于</a:t>
            </a:r>
            <a:r>
              <a:rPr lang="en-US" altLang="zh-TW" sz="2400" dirty="0">
                <a:solidFill>
                  <a:schemeClr val="bg1"/>
                </a:solidFill>
                <a:latin typeface="黑体" pitchFamily="49" charset="-122"/>
                <a:ea typeface="黑体" pitchFamily="49" charset="-122"/>
              </a:rPr>
              <a:t>30x15</a:t>
            </a:r>
            <a:r>
              <a:rPr lang="zh-TW" altLang="en-US" sz="2400" dirty="0">
                <a:solidFill>
                  <a:schemeClr val="bg1"/>
                </a:solidFill>
                <a:latin typeface="黑体" pitchFamily="49" charset="-122"/>
                <a:ea typeface="黑体" pitchFamily="49" charset="-122"/>
              </a:rPr>
              <a:t>即</a:t>
            </a:r>
            <a:r>
              <a:rPr lang="en-US" altLang="zh-TW" sz="2400" dirty="0">
                <a:solidFill>
                  <a:srgbClr val="FF0000"/>
                </a:solidFill>
                <a:latin typeface="黑体" pitchFamily="49" charset="-122"/>
                <a:ea typeface="黑体" pitchFamily="49" charset="-122"/>
              </a:rPr>
              <a:t>450</a:t>
            </a:r>
            <a:r>
              <a:rPr lang="zh-TW" altLang="en-US" sz="2400" dirty="0">
                <a:solidFill>
                  <a:srgbClr val="FF0000"/>
                </a:solidFill>
                <a:latin typeface="黑体" pitchFamily="49" charset="-122"/>
                <a:ea typeface="黑体" pitchFamily="49" charset="-122"/>
              </a:rPr>
              <a:t>分钟</a:t>
            </a:r>
            <a:r>
              <a:rPr lang="zh-TW" altLang="en-US" sz="2400" dirty="0">
                <a:solidFill>
                  <a:schemeClr val="bg1"/>
                </a:solidFill>
                <a:latin typeface="黑体" pitchFamily="49" charset="-122"/>
                <a:ea typeface="黑体" pitchFamily="49" charset="-122"/>
              </a:rPr>
              <a:t>的保护</a:t>
            </a:r>
          </a:p>
          <a:p>
            <a:pPr>
              <a:spcBef>
                <a:spcPct val="20000"/>
              </a:spcBef>
              <a:buFont typeface="Wingdings" pitchFamily="2" charset="2"/>
              <a:buChar char="Ø"/>
              <a:defRPr/>
            </a:pPr>
            <a:endParaRPr lang="zh-TW" altLang="en-US" sz="2800" dirty="0">
              <a:solidFill>
                <a:schemeClr val="bg1"/>
              </a:solidFill>
              <a:latin typeface="黑体" pitchFamily="49" charset="-122"/>
              <a:ea typeface="黑体" pitchFamily="49" charset="-122"/>
            </a:endParaRPr>
          </a:p>
          <a:p>
            <a:pPr>
              <a:spcBef>
                <a:spcPct val="20000"/>
              </a:spcBef>
              <a:buFont typeface="Wingdings" pitchFamily="2" charset="2"/>
              <a:buChar char="Ø"/>
              <a:defRPr/>
            </a:pPr>
            <a:endParaRPr lang="en-US" altLang="zh-TW" sz="2800" dirty="0">
              <a:solidFill>
                <a:schemeClr val="bg1"/>
              </a:solidFill>
              <a:latin typeface="黑体" pitchFamily="49" charset="-122"/>
              <a:ea typeface="黑体" pitchFamily="49" charset="-122"/>
            </a:endParaRPr>
          </a:p>
        </p:txBody>
      </p:sp>
      <p:pic>
        <p:nvPicPr>
          <p:cNvPr id="82948" name="Picture 2" descr="http://photocdn.sohu.com/20150526/mp16381459_1432608920511_1.png"/>
          <p:cNvPicPr>
            <a:picLocks noChangeAspect="1" noChangeArrowheads="1"/>
          </p:cNvPicPr>
          <p:nvPr/>
        </p:nvPicPr>
        <p:blipFill>
          <a:blip r:embed="rId3"/>
          <a:srcRect/>
          <a:stretch>
            <a:fillRect/>
          </a:stretch>
        </p:blipFill>
        <p:spPr bwMode="auto">
          <a:xfrm>
            <a:off x="1119188" y="3498850"/>
            <a:ext cx="5583237" cy="3181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Line 6"/>
          <p:cNvSpPr>
            <a:spLocks noChangeShapeType="1"/>
          </p:cNvSpPr>
          <p:nvPr/>
        </p:nvSpPr>
        <p:spPr bwMode="auto">
          <a:xfrm flipH="1">
            <a:off x="0" y="1143000"/>
            <a:ext cx="12192000" cy="0"/>
          </a:xfrm>
          <a:prstGeom prst="line">
            <a:avLst/>
          </a:prstGeom>
          <a:noFill/>
          <a:ln w="38100">
            <a:solidFill>
              <a:schemeClr val="bg1"/>
            </a:solidFill>
            <a:round/>
            <a:headEnd/>
            <a:tailEnd/>
          </a:ln>
        </p:spPr>
        <p:txBody>
          <a:bodyPr/>
          <a:lstStyle/>
          <a:p>
            <a:endParaRPr lang="zh-CN" altLang="en-US"/>
          </a:p>
        </p:txBody>
      </p:sp>
      <p:sp>
        <p:nvSpPr>
          <p:cNvPr id="83971" name="Rectangle 2"/>
          <p:cNvSpPr>
            <a:spLocks noGrp="1" noChangeArrowheads="1"/>
          </p:cNvSpPr>
          <p:nvPr>
            <p:ph type="ctrTitle"/>
          </p:nvPr>
        </p:nvSpPr>
        <p:spPr>
          <a:xfrm>
            <a:off x="415925" y="1666875"/>
            <a:ext cx="11074400" cy="2667000"/>
          </a:xfrm>
        </p:spPr>
        <p:txBody>
          <a:bodyPr anchor="t"/>
          <a:lstStyle/>
          <a:p>
            <a:pPr algn="l" eaLnBrk="1" hangingPunct="1">
              <a:spcAft>
                <a:spcPts val="1200"/>
              </a:spcAft>
              <a:buFont typeface="Wingdings" pitchFamily="2" charset="2"/>
              <a:buChar char="Ø"/>
            </a:pPr>
            <a:r>
              <a:rPr lang="zh-TW" altLang="en-US" sz="2400" smtClean="0">
                <a:latin typeface="黑体" pitchFamily="49" charset="-122"/>
                <a:ea typeface="黑体" pitchFamily="49" charset="-122"/>
              </a:rPr>
              <a:t> 为防御</a:t>
            </a:r>
            <a:r>
              <a:rPr lang="en-US" altLang="zh-TW" sz="2400" smtClean="0">
                <a:latin typeface="黑体" pitchFamily="49" charset="-122"/>
                <a:ea typeface="黑体" pitchFamily="49" charset="-122"/>
              </a:rPr>
              <a:t>UVA</a:t>
            </a:r>
            <a:r>
              <a:rPr lang="zh-TW" altLang="en-US" sz="2400" smtClean="0">
                <a:latin typeface="黑体" pitchFamily="49" charset="-122"/>
                <a:ea typeface="黑体" pitchFamily="49" charset="-122"/>
              </a:rPr>
              <a:t>的能力</a:t>
            </a:r>
            <a:r>
              <a:rPr lang="en-US" altLang="zh-TW" sz="2400" smtClean="0">
                <a:latin typeface="黑体" pitchFamily="49" charset="-122"/>
                <a:ea typeface="黑体" pitchFamily="49" charset="-122"/>
              </a:rPr>
              <a:t>,</a:t>
            </a:r>
            <a:r>
              <a:rPr lang="zh-TW" altLang="en-US" sz="2400" smtClean="0">
                <a:latin typeface="黑体" pitchFamily="49" charset="-122"/>
                <a:ea typeface="黑体" pitchFamily="49" charset="-122"/>
              </a:rPr>
              <a:t>预防晒黑</a:t>
            </a:r>
            <a:r>
              <a:rPr lang="en-US" altLang="zh-TW" sz="2400" smtClean="0">
                <a:latin typeface="黑体" pitchFamily="49" charset="-122"/>
                <a:ea typeface="黑体" pitchFamily="49" charset="-122"/>
              </a:rPr>
              <a:t/>
            </a:r>
            <a:br>
              <a:rPr lang="en-US" altLang="zh-TW" sz="2400" smtClean="0">
                <a:latin typeface="黑体" pitchFamily="49" charset="-122"/>
                <a:ea typeface="黑体" pitchFamily="49" charset="-122"/>
              </a:rPr>
            </a:br>
            <a:r>
              <a:rPr lang="en-US" altLang="zh-TW" sz="2400" smtClean="0">
                <a:solidFill>
                  <a:srgbClr val="0070C0"/>
                </a:solidFill>
                <a:latin typeface="黑体" pitchFamily="49" charset="-122"/>
                <a:ea typeface="黑体" pitchFamily="49" charset="-122"/>
              </a:rPr>
              <a:t/>
            </a:r>
            <a:br>
              <a:rPr lang="en-US" altLang="zh-TW" sz="2400" smtClean="0">
                <a:solidFill>
                  <a:srgbClr val="0070C0"/>
                </a:solidFill>
                <a:latin typeface="黑体" pitchFamily="49" charset="-122"/>
                <a:ea typeface="黑体" pitchFamily="49" charset="-122"/>
              </a:rPr>
            </a:br>
            <a:r>
              <a:rPr lang="en-US" altLang="zh-TW" sz="2400" smtClean="0">
                <a:solidFill>
                  <a:srgbClr val="FF0000"/>
                </a:solidFill>
                <a:latin typeface="黑体" pitchFamily="49" charset="-122"/>
                <a:ea typeface="黑体" pitchFamily="49" charset="-122"/>
              </a:rPr>
              <a:t>PA</a:t>
            </a:r>
            <a:r>
              <a:rPr lang="en-US" altLang="zh-TW" sz="2400" smtClean="0">
                <a:latin typeface="黑体" pitchFamily="49" charset="-122"/>
                <a:ea typeface="黑体" pitchFamily="49" charset="-122"/>
              </a:rPr>
              <a:t> –</a:t>
            </a:r>
            <a:r>
              <a:rPr lang="en-US" altLang="zh-TW" sz="2400" smtClean="0">
                <a:solidFill>
                  <a:srgbClr val="FF0000"/>
                </a:solidFill>
                <a:latin typeface="黑体" pitchFamily="49" charset="-122"/>
                <a:ea typeface="黑体" pitchFamily="49" charset="-122"/>
              </a:rPr>
              <a:t>P</a:t>
            </a:r>
            <a:r>
              <a:rPr lang="en-US" altLang="zh-TW" sz="2400" smtClean="0">
                <a:latin typeface="黑体" pitchFamily="49" charset="-122"/>
                <a:ea typeface="黑体" pitchFamily="49" charset="-122"/>
              </a:rPr>
              <a:t>rotection Grade of UV</a:t>
            </a:r>
            <a:r>
              <a:rPr lang="en-US" altLang="zh-TW" sz="2400" smtClean="0">
                <a:solidFill>
                  <a:srgbClr val="FF0000"/>
                </a:solidFill>
                <a:latin typeface="黑体" pitchFamily="49" charset="-122"/>
                <a:ea typeface="黑体" pitchFamily="49" charset="-122"/>
              </a:rPr>
              <a:t>A</a:t>
            </a:r>
            <a:r>
              <a:rPr lang="en-US" altLang="zh-TW" sz="2400" smtClean="0">
                <a:latin typeface="黑体" pitchFamily="49" charset="-122"/>
                <a:ea typeface="黑体" pitchFamily="49" charset="-122"/>
              </a:rPr>
              <a:t>→</a:t>
            </a:r>
            <a:r>
              <a:rPr lang="zh-CN" altLang="en-US" sz="2400" smtClean="0">
                <a:latin typeface="黑体" pitchFamily="49" charset="-122"/>
                <a:ea typeface="黑体" pitchFamily="49" charset="-122"/>
              </a:rPr>
              <a:t>日本指数，通行于亚洲地区</a:t>
            </a:r>
            <a:r>
              <a:rPr lang="en-US" altLang="zh-TW" sz="2400" smtClean="0">
                <a:latin typeface="黑体" pitchFamily="49" charset="-122"/>
                <a:ea typeface="黑体" pitchFamily="49" charset="-122"/>
              </a:rPr>
              <a:t/>
            </a:r>
            <a:br>
              <a:rPr lang="en-US" altLang="zh-TW" sz="2400" smtClean="0">
                <a:latin typeface="黑体" pitchFamily="49" charset="-122"/>
                <a:ea typeface="黑体" pitchFamily="49" charset="-122"/>
              </a:rPr>
            </a:br>
            <a:r>
              <a:rPr lang="en-US" altLang="zh-TW" sz="2400" smtClean="0">
                <a:latin typeface="黑体" pitchFamily="49" charset="-122"/>
                <a:ea typeface="黑体" pitchFamily="49" charset="-122"/>
              </a:rPr>
              <a:t/>
            </a:r>
            <a:br>
              <a:rPr lang="en-US" altLang="zh-TW" sz="2400" smtClean="0">
                <a:latin typeface="黑体" pitchFamily="49" charset="-122"/>
                <a:ea typeface="黑体" pitchFamily="49" charset="-122"/>
              </a:rPr>
            </a:br>
            <a:r>
              <a:rPr lang="en-US" altLang="zh-TW" sz="2400" smtClean="0">
                <a:solidFill>
                  <a:srgbClr val="FF0000"/>
                </a:solidFill>
                <a:latin typeface="黑体" pitchFamily="49" charset="-122"/>
                <a:ea typeface="黑体" pitchFamily="49" charset="-122"/>
              </a:rPr>
              <a:t>PPD</a:t>
            </a:r>
            <a:r>
              <a:rPr lang="en-US" altLang="zh-TW" sz="2400" smtClean="0">
                <a:latin typeface="黑体" pitchFamily="49" charset="-122"/>
                <a:ea typeface="黑体" pitchFamily="49" charset="-122"/>
              </a:rPr>
              <a:t> –</a:t>
            </a:r>
            <a:r>
              <a:rPr lang="en-US" altLang="zh-TW" sz="2400" smtClean="0">
                <a:solidFill>
                  <a:srgbClr val="FF0000"/>
                </a:solidFill>
                <a:latin typeface="黑体" pitchFamily="49" charset="-122"/>
                <a:ea typeface="黑体" pitchFamily="49" charset="-122"/>
              </a:rPr>
              <a:t>P</a:t>
            </a:r>
            <a:r>
              <a:rPr lang="en-US" altLang="zh-TW" sz="2400" smtClean="0">
                <a:latin typeface="黑体" pitchFamily="49" charset="-122"/>
                <a:ea typeface="黑体" pitchFamily="49" charset="-122"/>
              </a:rPr>
              <a:t>ersistent </a:t>
            </a:r>
            <a:r>
              <a:rPr lang="en-US" altLang="zh-TW" sz="2400" smtClean="0">
                <a:solidFill>
                  <a:srgbClr val="FF0000"/>
                </a:solidFill>
                <a:latin typeface="黑体" pitchFamily="49" charset="-122"/>
                <a:ea typeface="黑体" pitchFamily="49" charset="-122"/>
              </a:rPr>
              <a:t>P</a:t>
            </a:r>
            <a:r>
              <a:rPr lang="en-US" altLang="zh-TW" sz="2400" smtClean="0">
                <a:latin typeface="黑体" pitchFamily="49" charset="-122"/>
                <a:ea typeface="黑体" pitchFamily="49" charset="-122"/>
              </a:rPr>
              <a:t>igment </a:t>
            </a:r>
            <a:r>
              <a:rPr lang="en-US" altLang="zh-TW" sz="2400" smtClean="0">
                <a:solidFill>
                  <a:srgbClr val="FF0000"/>
                </a:solidFill>
                <a:latin typeface="黑体" pitchFamily="49" charset="-122"/>
                <a:ea typeface="黑体" pitchFamily="49" charset="-122"/>
              </a:rPr>
              <a:t>D</a:t>
            </a:r>
            <a:r>
              <a:rPr lang="en-US" altLang="zh-TW" sz="2400" smtClean="0">
                <a:latin typeface="黑体" pitchFamily="49" charset="-122"/>
                <a:ea typeface="黑体" pitchFamily="49" charset="-122"/>
              </a:rPr>
              <a:t>arkening(</a:t>
            </a:r>
            <a:r>
              <a:rPr lang="zh-CN" altLang="en-US" sz="2400" smtClean="0">
                <a:latin typeface="黑体" pitchFamily="49" charset="-122"/>
                <a:ea typeface="黑体" pitchFamily="49" charset="-122"/>
              </a:rPr>
              <a:t>持久预防晒黑反应</a:t>
            </a:r>
            <a:r>
              <a:rPr lang="en-US" altLang="zh-TW" sz="2400" smtClean="0">
                <a:latin typeface="黑体" pitchFamily="49" charset="-122"/>
                <a:ea typeface="黑体" pitchFamily="49" charset="-122"/>
              </a:rPr>
              <a:t>)→</a:t>
            </a:r>
            <a:r>
              <a:rPr lang="zh-TW" altLang="en-US" sz="2400" smtClean="0">
                <a:latin typeface="黑体" pitchFamily="49" charset="-122"/>
                <a:ea typeface="黑体" pitchFamily="49" charset="-122"/>
              </a:rPr>
              <a:t>欧洲</a:t>
            </a:r>
            <a:r>
              <a:rPr lang="zh-CN" altLang="en-US" sz="2400" smtClean="0">
                <a:latin typeface="黑体" pitchFamily="49" charset="-122"/>
                <a:ea typeface="黑体" pitchFamily="49" charset="-122"/>
              </a:rPr>
              <a:t>指数</a:t>
            </a:r>
            <a:r>
              <a:rPr lang="en-US" altLang="zh-CN" sz="2400" smtClean="0">
                <a:latin typeface="黑体" pitchFamily="49" charset="-122"/>
                <a:ea typeface="黑体" pitchFamily="49" charset="-122"/>
              </a:rPr>
              <a:t>                       </a:t>
            </a:r>
            <a:r>
              <a:rPr lang="en-US" altLang="zh-TW" sz="2400" smtClean="0">
                <a:latin typeface="黑体" pitchFamily="49" charset="-122"/>
                <a:ea typeface="黑体" pitchFamily="49" charset="-122"/>
              </a:rPr>
              <a:t>→</a:t>
            </a:r>
            <a:r>
              <a:rPr lang="zh-CN" altLang="en-US" sz="2400" smtClean="0">
                <a:latin typeface="黑体" pitchFamily="49" charset="-122"/>
                <a:ea typeface="黑体" pitchFamily="49" charset="-122"/>
              </a:rPr>
              <a:t>特别针对晒黑所发展的更精密指标</a:t>
            </a:r>
            <a:endParaRPr lang="en-US" altLang="zh-TW" sz="2400" smtClean="0">
              <a:latin typeface="黑体" pitchFamily="49" charset="-122"/>
              <a:ea typeface="黑体" pitchFamily="49" charset="-122"/>
            </a:endParaRPr>
          </a:p>
        </p:txBody>
      </p:sp>
      <p:graphicFrame>
        <p:nvGraphicFramePr>
          <p:cNvPr id="10" name="Table 9"/>
          <p:cNvGraphicFramePr>
            <a:graphicFrameLocks noGrp="1"/>
          </p:cNvGraphicFramePr>
          <p:nvPr/>
        </p:nvGraphicFramePr>
        <p:xfrm>
          <a:off x="2270125" y="4248150"/>
          <a:ext cx="7416800" cy="1631950"/>
        </p:xfrm>
        <a:graphic>
          <a:graphicData uri="http://schemas.openxmlformats.org/drawingml/2006/table">
            <a:tbl>
              <a:tblPr/>
              <a:tblGrid>
                <a:gridCol w="1955800"/>
                <a:gridCol w="1955800"/>
                <a:gridCol w="3505200"/>
              </a:tblGrid>
              <a:tr h="4413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2F6FBD"/>
                          </a:solidFill>
                          <a:effectLst/>
                          <a:latin typeface="Arial" pitchFamily="34" charset="0"/>
                          <a:ea typeface="宋体" pitchFamily="2" charset="-122"/>
                          <a:cs typeface="Arial" pitchFamily="34" charset="0"/>
                        </a:rPr>
                        <a:t>PA</a:t>
                      </a:r>
                      <a:endParaRPr kumimoji="0" lang="en-US" altLang="zh-CN" sz="2000" b="1" i="0" u="none" strike="noStrike" cap="none" normalizeH="0" baseline="0" smtClean="0">
                        <a:ln>
                          <a:noFill/>
                        </a:ln>
                        <a:solidFill>
                          <a:srgbClr val="2F6FBD"/>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smtClean="0">
                          <a:ln>
                            <a:noFill/>
                          </a:ln>
                          <a:solidFill>
                            <a:srgbClr val="2F6FBD"/>
                          </a:solidFill>
                          <a:effectLst/>
                          <a:latin typeface="Arial" pitchFamily="34" charset="0"/>
                          <a:ea typeface="宋体" pitchFamily="2" charset="-122"/>
                          <a:cs typeface="Arial" pitchFamily="34" charset="0"/>
                        </a:rPr>
                        <a:t>PPD</a:t>
                      </a:r>
                      <a:endParaRPr kumimoji="0" lang="en-US" altLang="zh-CN" sz="2000" b="1" i="0" u="none" strike="noStrike" cap="none" normalizeH="0" baseline="0" smtClean="0">
                        <a:ln>
                          <a:noFill/>
                        </a:ln>
                        <a:solidFill>
                          <a:srgbClr val="2F6FBD"/>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rgbClr val="2F6FBD"/>
                          </a:solidFill>
                          <a:effectLst/>
                          <a:latin typeface="黑体" pitchFamily="49" charset="-122"/>
                          <a:ea typeface="黑体" pitchFamily="49" charset="-122"/>
                        </a:rPr>
                        <a:t>有效防护</a:t>
                      </a:r>
                      <a:r>
                        <a:rPr kumimoji="0" lang="zh-CN" altLang="en-US" sz="2000" b="1" i="0" u="none" strike="noStrike" cap="none" normalizeH="0" baseline="0" smtClean="0">
                          <a:ln>
                            <a:noFill/>
                          </a:ln>
                          <a:solidFill>
                            <a:srgbClr val="2F6FBD"/>
                          </a:solidFill>
                          <a:effectLst/>
                          <a:latin typeface="Arial" pitchFamily="34" charset="0"/>
                          <a:ea typeface="PMingLiU" pitchFamily="18" charset="-120"/>
                        </a:rPr>
                        <a:t>时间</a:t>
                      </a:r>
                      <a:endParaRPr kumimoji="0" lang="en-US" sz="2000" b="1" i="0" u="none" strike="noStrike" cap="none" normalizeH="0" baseline="0" smtClean="0">
                        <a:ln>
                          <a:noFill/>
                        </a:ln>
                        <a:solidFill>
                          <a:srgbClr val="2F6FBD"/>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DAEDEF"/>
                    </a:solidFill>
                  </a:tcPr>
                </a:tc>
              </a:tr>
              <a:tr h="396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2-4</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2-4</a:t>
                      </a:r>
                      <a:r>
                        <a:rPr kumimoji="0" lang="zh-TW" altLang="en-US" sz="2000" b="0" i="0" u="none" strike="noStrike" cap="none" normalizeH="0" baseline="0" smtClean="0">
                          <a:ln>
                            <a:noFill/>
                          </a:ln>
                          <a:solidFill>
                            <a:srgbClr val="000000"/>
                          </a:solidFill>
                          <a:effectLst/>
                          <a:latin typeface="Arial" pitchFamily="34" charset="0"/>
                          <a:ea typeface="PMingLiU" pitchFamily="18" charset="-120"/>
                        </a:rPr>
                        <a:t>小时</a:t>
                      </a:r>
                      <a:endParaRPr kumimoji="0" lang="en-US"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r>
              <a:tr h="396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C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4-8</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CFC"/>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4-8</a:t>
                      </a:r>
                      <a:r>
                        <a:rPr kumimoji="0" lang="zh-TW" altLang="en-US" sz="2000" b="0" i="0" u="none" strike="noStrike" cap="none" normalizeH="0" baseline="0" smtClean="0">
                          <a:ln>
                            <a:noFill/>
                          </a:ln>
                          <a:solidFill>
                            <a:srgbClr val="000000"/>
                          </a:solidFill>
                          <a:effectLst/>
                          <a:latin typeface="Arial" pitchFamily="34" charset="0"/>
                          <a:ea typeface="PMingLiU" pitchFamily="18" charset="-120"/>
                        </a:rPr>
                        <a:t>小时</a:t>
                      </a:r>
                      <a:endParaRPr kumimoji="0" lang="en-US"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8FCFC"/>
                    </a:solidFill>
                  </a:tcPr>
                </a:tc>
              </a:tr>
              <a:tr h="3968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&gt;8</a:t>
                      </a:r>
                      <a:endParaRPr kumimoji="0" lang="en-US" altLang="zh-CN"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2000" b="0" i="0" u="none" strike="noStrike" cap="none" normalizeH="0" baseline="0" smtClean="0">
                          <a:ln>
                            <a:noFill/>
                          </a:ln>
                          <a:solidFill>
                            <a:srgbClr val="000000"/>
                          </a:solidFill>
                          <a:effectLst/>
                          <a:latin typeface="Arial" pitchFamily="34" charset="0"/>
                          <a:ea typeface="宋体" pitchFamily="2" charset="-122"/>
                          <a:cs typeface="Arial" pitchFamily="34" charset="0"/>
                        </a:rPr>
                        <a:t>&gt;8</a:t>
                      </a:r>
                      <a:r>
                        <a:rPr kumimoji="0" lang="zh-TW" altLang="en-US" sz="2000" b="0" i="0" u="none" strike="noStrike" cap="none" normalizeH="0" baseline="0" smtClean="0">
                          <a:ln>
                            <a:noFill/>
                          </a:ln>
                          <a:solidFill>
                            <a:srgbClr val="000000"/>
                          </a:solidFill>
                          <a:effectLst/>
                          <a:latin typeface="Arial" pitchFamily="34" charset="0"/>
                          <a:ea typeface="PMingLiU" pitchFamily="18" charset="-120"/>
                        </a:rPr>
                        <a:t>小时</a:t>
                      </a:r>
                      <a:endParaRPr kumimoji="0" lang="en-US" sz="2000" b="0" i="0" u="none" strike="noStrike" cap="none" normalizeH="0" baseline="0" smtClean="0">
                        <a:ln>
                          <a:noFill/>
                        </a:ln>
                        <a:solidFill>
                          <a:schemeClr val="bg1"/>
                        </a:solidFill>
                        <a:effectLst/>
                        <a:latin typeface="Arial Unicode MS" pitchFamily="34" charset="-122"/>
                        <a:ea typeface="Arial Unicode MS" pitchFamily="34" charset="-122"/>
                      </a:endParaRPr>
                    </a:p>
                  </a:txBody>
                  <a:tcPr marL="121920" marR="121920" marT="45729" marB="4572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1F8F9"/>
                    </a:solidFill>
                  </a:tcPr>
                </a:tc>
              </a:tr>
            </a:tbl>
          </a:graphicData>
        </a:graphic>
      </p:graphicFrame>
      <p:sp>
        <p:nvSpPr>
          <p:cNvPr id="83994" name="Rectangle 4"/>
          <p:cNvSpPr>
            <a:spLocks noChangeArrowheads="1"/>
          </p:cNvSpPr>
          <p:nvPr/>
        </p:nvSpPr>
        <p:spPr bwMode="auto">
          <a:xfrm>
            <a:off x="304800" y="244475"/>
            <a:ext cx="2236788" cy="708025"/>
          </a:xfrm>
          <a:prstGeom prst="rect">
            <a:avLst/>
          </a:prstGeom>
          <a:noFill/>
          <a:ln w="9525">
            <a:noFill/>
            <a:miter lim="800000"/>
            <a:headEnd/>
            <a:tailEnd/>
          </a:ln>
        </p:spPr>
        <p:txBody>
          <a:bodyPr wrap="none">
            <a:spAutoFit/>
          </a:bodyPr>
          <a:lstStyle/>
          <a:p>
            <a:pPr>
              <a:spcBef>
                <a:spcPct val="20000"/>
              </a:spcBef>
            </a:pPr>
            <a:r>
              <a:rPr lang="en-US" altLang="zh-TW" sz="4000">
                <a:solidFill>
                  <a:schemeClr val="bg1"/>
                </a:solidFill>
                <a:latin typeface="黑体" pitchFamily="49" charset="-122"/>
                <a:ea typeface="黑体" pitchFamily="49" charset="-122"/>
              </a:rPr>
              <a:t>PA / PPD</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Line 6"/>
          <p:cNvSpPr>
            <a:spLocks noChangeShapeType="1"/>
          </p:cNvSpPr>
          <p:nvPr/>
        </p:nvSpPr>
        <p:spPr bwMode="auto">
          <a:xfrm flipH="1">
            <a:off x="0" y="1143000"/>
            <a:ext cx="12192000" cy="0"/>
          </a:xfrm>
          <a:prstGeom prst="line">
            <a:avLst/>
          </a:prstGeom>
          <a:noFill/>
          <a:ln w="38100">
            <a:solidFill>
              <a:schemeClr val="bg1"/>
            </a:solidFill>
            <a:round/>
            <a:headEnd/>
            <a:tailEnd/>
          </a:ln>
        </p:spPr>
        <p:txBody>
          <a:bodyPr/>
          <a:lstStyle/>
          <a:p>
            <a:endParaRPr lang="zh-CN" altLang="en-US"/>
          </a:p>
        </p:txBody>
      </p:sp>
      <p:sp>
        <p:nvSpPr>
          <p:cNvPr id="51226" name="Rectangle 4"/>
          <p:cNvSpPr>
            <a:spLocks noChangeArrowheads="1"/>
          </p:cNvSpPr>
          <p:nvPr/>
        </p:nvSpPr>
        <p:spPr bwMode="auto">
          <a:xfrm>
            <a:off x="304800" y="244475"/>
            <a:ext cx="3775075" cy="708025"/>
          </a:xfrm>
          <a:prstGeom prst="rect">
            <a:avLst/>
          </a:prstGeom>
          <a:noFill/>
          <a:ln w="9525">
            <a:noFill/>
            <a:miter lim="800000"/>
            <a:headEnd/>
            <a:tailEnd/>
          </a:ln>
        </p:spPr>
        <p:txBody>
          <a:bodyPr wrap="none">
            <a:spAutoFit/>
          </a:bodyPr>
          <a:lstStyle/>
          <a:p>
            <a:pPr>
              <a:spcBef>
                <a:spcPct val="20000"/>
              </a:spcBef>
              <a:defRPr/>
            </a:pPr>
            <a:r>
              <a:rPr lang="zh-CN" altLang="en-US" sz="4000">
                <a:solidFill>
                  <a:schemeClr val="bg1"/>
                </a:solidFill>
                <a:latin typeface="黑体" pitchFamily="49" charset="-122"/>
                <a:ea typeface="黑体" pitchFamily="49" charset="-122"/>
              </a:rPr>
              <a:t>若干防晒 </a:t>
            </a:r>
            <a:r>
              <a:rPr lang="en-US" altLang="zh-CN" sz="4000">
                <a:solidFill>
                  <a:schemeClr val="bg1"/>
                </a:solidFill>
                <a:effectLst>
                  <a:outerShdw blurRad="38100" dist="38100" dir="2700000" algn="tl">
                    <a:srgbClr val="C0C0C0"/>
                  </a:outerShdw>
                </a:effectLst>
                <a:latin typeface="黑体" pitchFamily="49" charset="-122"/>
                <a:ea typeface="黑体" pitchFamily="49" charset="-122"/>
              </a:rPr>
              <a:t>Tips:</a:t>
            </a:r>
            <a:endParaRPr lang="en-US" altLang="zh-TW" sz="4000">
              <a:solidFill>
                <a:schemeClr val="bg1"/>
              </a:solidFill>
              <a:effectLst>
                <a:outerShdw blurRad="38100" dist="38100" dir="2700000" algn="tl">
                  <a:srgbClr val="C0C0C0"/>
                </a:outerShdw>
              </a:effectLst>
              <a:latin typeface="黑体" pitchFamily="49" charset="-122"/>
              <a:ea typeface="黑体" pitchFamily="49" charset="-122"/>
            </a:endParaRPr>
          </a:p>
        </p:txBody>
      </p:sp>
      <p:sp>
        <p:nvSpPr>
          <p:cNvPr id="7" name="TextBox 6"/>
          <p:cNvSpPr txBox="1"/>
          <p:nvPr/>
        </p:nvSpPr>
        <p:spPr>
          <a:xfrm>
            <a:off x="784225" y="1997075"/>
            <a:ext cx="9890125" cy="3324225"/>
          </a:xfrm>
          <a:prstGeom prst="rect">
            <a:avLst/>
          </a:prstGeom>
          <a:noFill/>
        </p:spPr>
        <p:txBody>
          <a:bodyPr>
            <a:spAutoFit/>
          </a:bodyPr>
          <a:lstStyle/>
          <a:p>
            <a:pPr>
              <a:lnSpc>
                <a:spcPct val="150000"/>
              </a:lnSpc>
              <a:buFont typeface="Wingdings" pitchFamily="2" charset="2"/>
              <a:buChar char="Ø"/>
              <a:defRPr/>
            </a:pPr>
            <a:r>
              <a:rPr lang="zh-TW" altLang="en-US" sz="2800" dirty="0">
                <a:solidFill>
                  <a:schemeClr val="bg1"/>
                </a:solidFill>
                <a:latin typeface="微软雅黑" pitchFamily="34" charset="-122"/>
                <a:ea typeface="微软雅黑" pitchFamily="34" charset="-122"/>
                <a:cs typeface="Arial Unicode MS"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出门前</a:t>
            </a:r>
            <a:r>
              <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30mins</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rPr>
              <a:t>使用防晒化妆品；</a:t>
            </a:r>
            <a:endPar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cs typeface="Arial Unicode MS" pitchFamily="34" charset="-122"/>
            </a:endParaRPr>
          </a:p>
          <a:p>
            <a:pPr>
              <a:lnSpc>
                <a:spcPct val="150000"/>
              </a:lnSpc>
              <a:buFont typeface="Wingdings" pitchFamily="2" charset="2"/>
              <a:buChar char="Ø"/>
              <a:defRPr/>
            </a:pP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长时间户外活动，需每隔</a:t>
            </a:r>
            <a:r>
              <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2~3h</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重复涂抹；</a:t>
            </a:r>
            <a:endPar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buFont typeface="Wingdings" pitchFamily="2" charset="2"/>
              <a:buChar char="Ø"/>
              <a:defRPr/>
            </a:pP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室内、阴雨天同样需要防晒；</a:t>
            </a:r>
            <a:endPar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buFont typeface="Wingdings" pitchFamily="2" charset="2"/>
              <a:buChar char="Ø"/>
              <a:defRPr/>
            </a:pP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涂抹剂量要足，使其在皮肤上形成薄膜；</a:t>
            </a:r>
            <a:endPar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buFont typeface="Wingdings" pitchFamily="2" charset="2"/>
              <a:buChar char="Ø"/>
              <a:defRPr/>
            </a:pPr>
            <a:r>
              <a:rPr lang="en-US" altLang="zh-CN"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SPF</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值越高，对皮肤刺激性越大</a:t>
            </a:r>
            <a:r>
              <a:rPr lang="zh-CN" altLang="en-US" sz="20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t>
            </a:r>
            <a:r>
              <a:rPr lang="en-US" altLang="zh-CN"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spf30</a:t>
            </a: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t>
            </a:r>
            <a:r>
              <a:rPr lang="en-US" altLang="zh-CN"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spf50</a:t>
            </a:r>
            <a:r>
              <a:rPr lang="zh-CN" altLang="en-US"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防晒剂浓度几乎增加了一倍</a:t>
            </a:r>
            <a:r>
              <a:rPr lang="zh-CN" altLang="en-US" sz="20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a:t>
            </a:r>
            <a:endPar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文本框 5"/>
          <p:cNvSpPr txBox="1">
            <a:spLocks noChangeArrowheads="1"/>
          </p:cNvSpPr>
          <p:nvPr/>
        </p:nvSpPr>
        <p:spPr bwMode="auto">
          <a:xfrm>
            <a:off x="3368675" y="2830513"/>
            <a:ext cx="5418138" cy="522287"/>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定义与特性</a:t>
            </a:r>
          </a:p>
        </p:txBody>
      </p:sp>
      <p:sp>
        <p:nvSpPr>
          <p:cNvPr id="86019" name="文本框 5"/>
          <p:cNvSpPr txBox="1">
            <a:spLocks noChangeArrowheads="1"/>
          </p:cNvSpPr>
          <p:nvPr/>
        </p:nvSpPr>
        <p:spPr bwMode="auto">
          <a:xfrm>
            <a:off x="3698875" y="3671888"/>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原料基础知识</a:t>
            </a:r>
          </a:p>
        </p:txBody>
      </p:sp>
      <p:sp>
        <p:nvSpPr>
          <p:cNvPr id="86020" name="文本框 5"/>
          <p:cNvSpPr txBox="1">
            <a:spLocks noChangeArrowheads="1"/>
          </p:cNvSpPr>
          <p:nvPr/>
        </p:nvSpPr>
        <p:spPr bwMode="auto">
          <a:xfrm>
            <a:off x="4044950" y="4556125"/>
            <a:ext cx="5418138" cy="523875"/>
          </a:xfrm>
          <a:prstGeom prst="rect">
            <a:avLst/>
          </a:prstGeom>
          <a:noFill/>
          <a:ln w="9525">
            <a:noFill/>
            <a:miter lim="800000"/>
            <a:headEnd/>
            <a:tailEnd/>
          </a:ln>
        </p:spPr>
        <p:txBody>
          <a:bodyPr>
            <a:spAutoFit/>
          </a:bodyPr>
          <a:lstStyle/>
          <a:p>
            <a:r>
              <a:rPr lang="zh-CN" altLang="en-US" sz="2800">
                <a:solidFill>
                  <a:schemeClr val="bg1"/>
                </a:solidFill>
                <a:latin typeface="方正姚体" pitchFamily="2" charset="-122"/>
                <a:ea typeface="方正姚体" pitchFamily="2" charset="-122"/>
              </a:rPr>
              <a:t>化妆品的分类和特点</a:t>
            </a:r>
          </a:p>
        </p:txBody>
      </p:sp>
      <p:sp>
        <p:nvSpPr>
          <p:cNvPr id="86021" name="文本框 5"/>
          <p:cNvSpPr txBox="1">
            <a:spLocks noChangeArrowheads="1"/>
          </p:cNvSpPr>
          <p:nvPr/>
        </p:nvSpPr>
        <p:spPr bwMode="auto">
          <a:xfrm>
            <a:off x="4391025" y="5403850"/>
            <a:ext cx="5419725" cy="523875"/>
          </a:xfrm>
          <a:prstGeom prst="rect">
            <a:avLst/>
          </a:prstGeom>
          <a:noFill/>
          <a:ln w="9525">
            <a:noFill/>
            <a:miter lim="800000"/>
            <a:headEnd/>
            <a:tailEnd/>
          </a:ln>
        </p:spPr>
        <p:txBody>
          <a:bodyPr>
            <a:spAutoFit/>
          </a:bodyPr>
          <a:lstStyle/>
          <a:p>
            <a:r>
              <a:rPr lang="zh-CN" altLang="en-US" sz="2800">
                <a:solidFill>
                  <a:srgbClr val="FF0000"/>
                </a:solidFill>
                <a:latin typeface="方正姚体" pitchFamily="2" charset="-122"/>
                <a:ea typeface="方正姚体" pitchFamily="2" charset="-122"/>
              </a:rPr>
              <a:t>化妆品的选择和使用</a:t>
            </a:r>
          </a:p>
        </p:txBody>
      </p:sp>
      <p:sp>
        <p:nvSpPr>
          <p:cNvPr id="86022" name="文本框 1"/>
          <p:cNvSpPr txBox="1">
            <a:spLocks noChangeArrowheads="1"/>
          </p:cNvSpPr>
          <p:nvPr/>
        </p:nvSpPr>
        <p:spPr bwMode="auto">
          <a:xfrm>
            <a:off x="2695575" y="1235075"/>
            <a:ext cx="3390900" cy="1200150"/>
          </a:xfrm>
          <a:prstGeom prst="rect">
            <a:avLst/>
          </a:prstGeom>
          <a:noFill/>
          <a:ln w="9525">
            <a:noFill/>
            <a:miter lim="800000"/>
            <a:headEnd/>
            <a:tailEnd/>
          </a:ln>
        </p:spPr>
        <p:txBody>
          <a:bodyPr wrap="none">
            <a:spAutoFit/>
          </a:bodyPr>
          <a:lstStyle/>
          <a:p>
            <a:pPr eaLnBrk="0" hangingPunct="0"/>
            <a:r>
              <a:rPr lang="en-US" altLang="zh-CN" sz="7200" b="1">
                <a:solidFill>
                  <a:schemeClr val="bg1"/>
                </a:solidFill>
                <a:latin typeface="Avanti" pitchFamily="2" charset="0"/>
                <a:cs typeface="Aharoni" pitchFamily="2" charset="-79"/>
              </a:rPr>
              <a:t>ontents</a:t>
            </a:r>
            <a:endParaRPr lang="zh-CN" altLang="en-US" sz="7200" b="1">
              <a:solidFill>
                <a:schemeClr val="bg1"/>
              </a:solidFill>
              <a:latin typeface="Avanti" pitchFamily="2" charset="0"/>
              <a:cs typeface="Aharoni" pitchFamily="2" charset="-79"/>
            </a:endParaRPr>
          </a:p>
        </p:txBody>
      </p:sp>
      <p:sp>
        <p:nvSpPr>
          <p:cNvPr id="86023" name="任意多边形 8"/>
          <p:cNvSpPr>
            <a:spLocks noChangeArrowheads="1"/>
          </p:cNvSpPr>
          <p:nvPr/>
        </p:nvSpPr>
        <p:spPr bwMode="auto">
          <a:xfrm>
            <a:off x="-2454275" y="-39688"/>
            <a:ext cx="6845300" cy="6897688"/>
          </a:xfrm>
          <a:custGeom>
            <a:avLst/>
            <a:gdLst>
              <a:gd name="T0" fmla="*/ 4474237 w 6845300"/>
              <a:gd name="T1" fmla="*/ 1271935 h 6897688"/>
              <a:gd name="T2" fmla="*/ 4205077 w 6845300"/>
              <a:gd name="T3" fmla="*/ 1342677 h 6897688"/>
              <a:gd name="T4" fmla="*/ 4010680 w 6845300"/>
              <a:gd name="T5" fmla="*/ 1535077 h 6897688"/>
              <a:gd name="T6" fmla="*/ 3939460 w 6845300"/>
              <a:gd name="T7" fmla="*/ 1801755 h 6897688"/>
              <a:gd name="T8" fmla="*/ 4010670 w 6845300"/>
              <a:gd name="T9" fmla="*/ 2070722 h 6897688"/>
              <a:gd name="T10" fmla="*/ 4205221 w 6845300"/>
              <a:gd name="T11" fmla="*/ 2264774 h 6897688"/>
              <a:gd name="T12" fmla="*/ 4475641 w 6845300"/>
              <a:gd name="T13" fmla="*/ 2335754 h 6897688"/>
              <a:gd name="T14" fmla="*/ 4839369 w 6845300"/>
              <a:gd name="T15" fmla="*/ 2195316 h 6897688"/>
              <a:gd name="T16" fmla="*/ 4895213 w 6845300"/>
              <a:gd name="T17" fmla="*/ 2136032 h 6897688"/>
              <a:gd name="T18" fmla="*/ 4953213 w 6845300"/>
              <a:gd name="T19" fmla="*/ 2029050 h 6897688"/>
              <a:gd name="T20" fmla="*/ 4820369 w 6845300"/>
              <a:gd name="T21" fmla="*/ 2029050 h 6897688"/>
              <a:gd name="T22" fmla="*/ 4741505 w 6845300"/>
              <a:gd name="T23" fmla="*/ 2116414 h 6897688"/>
              <a:gd name="T24" fmla="*/ 4680233 w 6845300"/>
              <a:gd name="T25" fmla="*/ 2165174 h 6897688"/>
              <a:gd name="T26" fmla="*/ 4479741 w 6845300"/>
              <a:gd name="T27" fmla="*/ 2211938 h 6897688"/>
              <a:gd name="T28" fmla="*/ 4275753 w 6845300"/>
              <a:gd name="T29" fmla="*/ 2156000 h 6897688"/>
              <a:gd name="T30" fmla="*/ 4127596 w 6845300"/>
              <a:gd name="T31" fmla="*/ 2026793 h 6897688"/>
              <a:gd name="T32" fmla="*/ 4068970 w 6845300"/>
              <a:gd name="T33" fmla="*/ 1801755 h 6897688"/>
              <a:gd name="T34" fmla="*/ 4124422 w 6845300"/>
              <a:gd name="T35" fmla="*/ 1600359 h 6897688"/>
              <a:gd name="T36" fmla="*/ 4274121 w 6845300"/>
              <a:gd name="T37" fmla="*/ 1451499 h 6897688"/>
              <a:gd name="T38" fmla="*/ 4475561 w 6845300"/>
              <a:gd name="T39" fmla="*/ 1395751 h 6897688"/>
              <a:gd name="T40" fmla="*/ 4611173 w 6845300"/>
              <a:gd name="T41" fmla="*/ 1418099 h 6897688"/>
              <a:gd name="T42" fmla="*/ 4734833 w 6845300"/>
              <a:gd name="T43" fmla="*/ 1484599 h 6897688"/>
              <a:gd name="T44" fmla="*/ 4816409 w 6845300"/>
              <a:gd name="T45" fmla="*/ 1572936 h 6897688"/>
              <a:gd name="T46" fmla="*/ 4950421 w 6845300"/>
              <a:gd name="T47" fmla="*/ 1572936 h 6897688"/>
              <a:gd name="T48" fmla="*/ 4901569 w 6845300"/>
              <a:gd name="T49" fmla="*/ 1475226 h 6897688"/>
              <a:gd name="T50" fmla="*/ 4767165 w 6845300"/>
              <a:gd name="T51" fmla="*/ 1355257 h 6897688"/>
              <a:gd name="T52" fmla="*/ 4474237 w 6845300"/>
              <a:gd name="T53" fmla="*/ 1271935 h 6897688"/>
              <a:gd name="T54" fmla="*/ 2374976 w 6845300"/>
              <a:gd name="T55" fmla="*/ 0 h 6897688"/>
              <a:gd name="T56" fmla="*/ 4470321 w 6845300"/>
              <a:gd name="T57" fmla="*/ 0 h 6897688"/>
              <a:gd name="T58" fmla="*/ 6845300 w 6845300"/>
              <a:gd name="T59" fmla="*/ 6897688 h 6897688"/>
              <a:gd name="T60" fmla="*/ 0 w 6845300"/>
              <a:gd name="T61" fmla="*/ 6897688 h 6897688"/>
              <a:gd name="T62" fmla="*/ 2374976 w 6845300"/>
              <a:gd name="T63" fmla="*/ 0 h 689768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45300"/>
              <a:gd name="T97" fmla="*/ 0 h 6897688"/>
              <a:gd name="T98" fmla="*/ 6845300 w 6845300"/>
              <a:gd name="T99" fmla="*/ 6897688 h 689768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45300" h="6897688">
                <a:moveTo>
                  <a:pt x="4474239" y="1271935"/>
                </a:moveTo>
                <a:cubicBezTo>
                  <a:pt x="4376915" y="1271935"/>
                  <a:pt x="4287194" y="1295516"/>
                  <a:pt x="4205077" y="1342677"/>
                </a:cubicBezTo>
                <a:cubicBezTo>
                  <a:pt x="4122959" y="1389838"/>
                  <a:pt x="4058161" y="1453971"/>
                  <a:pt x="4010681" y="1535077"/>
                </a:cubicBezTo>
                <a:cubicBezTo>
                  <a:pt x="3963201" y="1616183"/>
                  <a:pt x="3939461" y="1705075"/>
                  <a:pt x="3939461" y="1801755"/>
                </a:cubicBezTo>
                <a:cubicBezTo>
                  <a:pt x="3939461" y="1899019"/>
                  <a:pt x="3963197" y="1988675"/>
                  <a:pt x="4010670" y="2070722"/>
                </a:cubicBezTo>
                <a:cubicBezTo>
                  <a:pt x="4058142" y="2152770"/>
                  <a:pt x="4122993" y="2217453"/>
                  <a:pt x="4205221" y="2264774"/>
                </a:cubicBezTo>
                <a:cubicBezTo>
                  <a:pt x="4287450" y="2312094"/>
                  <a:pt x="4377590" y="2335754"/>
                  <a:pt x="4475640" y="2335754"/>
                </a:cubicBezTo>
                <a:cubicBezTo>
                  <a:pt x="4610174" y="2335754"/>
                  <a:pt x="4731418" y="2288942"/>
                  <a:pt x="4839371" y="2195316"/>
                </a:cubicBezTo>
                <a:cubicBezTo>
                  <a:pt x="4860770" y="2175585"/>
                  <a:pt x="4879385" y="2155823"/>
                  <a:pt x="4895214" y="2136032"/>
                </a:cubicBezTo>
                <a:cubicBezTo>
                  <a:pt x="4911043" y="2116241"/>
                  <a:pt x="4930376" y="2080581"/>
                  <a:pt x="4953213" y="2029050"/>
                </a:cubicBezTo>
                <a:lnTo>
                  <a:pt x="4820369" y="2029050"/>
                </a:lnTo>
                <a:cubicBezTo>
                  <a:pt x="4787666" y="2070322"/>
                  <a:pt x="4761378" y="2099443"/>
                  <a:pt x="4741506" y="2116414"/>
                </a:cubicBezTo>
                <a:cubicBezTo>
                  <a:pt x="4721633" y="2133384"/>
                  <a:pt x="4701209" y="2149638"/>
                  <a:pt x="4680232" y="2165174"/>
                </a:cubicBezTo>
                <a:cubicBezTo>
                  <a:pt x="4609459" y="2196350"/>
                  <a:pt x="4542629" y="2211939"/>
                  <a:pt x="4479743" y="2211939"/>
                </a:cubicBezTo>
                <a:cubicBezTo>
                  <a:pt x="4407094" y="2211939"/>
                  <a:pt x="4339097" y="2193293"/>
                  <a:pt x="4275752" y="2156001"/>
                </a:cubicBezTo>
                <a:cubicBezTo>
                  <a:pt x="4213021" y="2118799"/>
                  <a:pt x="4163636" y="2075729"/>
                  <a:pt x="4127597" y="2026793"/>
                </a:cubicBezTo>
                <a:cubicBezTo>
                  <a:pt x="4088512" y="1949564"/>
                  <a:pt x="4068970" y="1874551"/>
                  <a:pt x="4068970" y="1801755"/>
                </a:cubicBezTo>
                <a:cubicBezTo>
                  <a:pt x="4068970" y="1729566"/>
                  <a:pt x="4087454" y="1662434"/>
                  <a:pt x="4124423" y="1600359"/>
                </a:cubicBezTo>
                <a:cubicBezTo>
                  <a:pt x="4161392" y="1538285"/>
                  <a:pt x="4211292" y="1488665"/>
                  <a:pt x="4274123" y="1451499"/>
                </a:cubicBezTo>
                <a:cubicBezTo>
                  <a:pt x="4336953" y="1414334"/>
                  <a:pt x="4404100" y="1395751"/>
                  <a:pt x="4475562" y="1395751"/>
                </a:cubicBezTo>
                <a:cubicBezTo>
                  <a:pt x="4521237" y="1395751"/>
                  <a:pt x="4566441" y="1403200"/>
                  <a:pt x="4611175" y="1418099"/>
                </a:cubicBezTo>
                <a:cubicBezTo>
                  <a:pt x="4656094" y="1433369"/>
                  <a:pt x="4697314" y="1455535"/>
                  <a:pt x="4734835" y="1484599"/>
                </a:cubicBezTo>
                <a:cubicBezTo>
                  <a:pt x="4758413" y="1502278"/>
                  <a:pt x="4785606" y="1531723"/>
                  <a:pt x="4816411" y="1572936"/>
                </a:cubicBezTo>
                <a:lnTo>
                  <a:pt x="4950423" y="1572936"/>
                </a:lnTo>
                <a:cubicBezTo>
                  <a:pt x="4934931" y="1528766"/>
                  <a:pt x="4918646" y="1496196"/>
                  <a:pt x="4901568" y="1475226"/>
                </a:cubicBezTo>
                <a:cubicBezTo>
                  <a:pt x="4867271" y="1432413"/>
                  <a:pt x="4822471" y="1392423"/>
                  <a:pt x="4767167" y="1355257"/>
                </a:cubicBezTo>
                <a:cubicBezTo>
                  <a:pt x="4679502" y="1299709"/>
                  <a:pt x="4581859" y="1271935"/>
                  <a:pt x="4474239" y="1271935"/>
                </a:cubicBezTo>
                <a:close/>
                <a:moveTo>
                  <a:pt x="2374977" y="0"/>
                </a:moveTo>
                <a:lnTo>
                  <a:pt x="4470323" y="0"/>
                </a:lnTo>
                <a:lnTo>
                  <a:pt x="6845300" y="6897688"/>
                </a:lnTo>
                <a:lnTo>
                  <a:pt x="0" y="6897688"/>
                </a:lnTo>
                <a:lnTo>
                  <a:pt x="2374977" y="0"/>
                </a:lnTo>
                <a:close/>
              </a:path>
            </a:pathLst>
          </a:custGeom>
          <a:solidFill>
            <a:schemeClr val="bg1">
              <a:alpha val="65881"/>
            </a:schemeClr>
          </a:solidFill>
          <a:ln w="9525">
            <a:noFill/>
            <a:round/>
            <a:headEnd/>
            <a:tailEnd/>
          </a:ln>
        </p:spPr>
        <p:txBody>
          <a:bodyPr/>
          <a:lstStyle/>
          <a:p>
            <a:endParaRPr lang="zh-CN" altLang="en-US"/>
          </a:p>
        </p:txBody>
      </p:sp>
      <p:sp>
        <p:nvSpPr>
          <p:cNvPr id="86024" name="Freeform 123"/>
          <p:cNvSpPr>
            <a:spLocks noChangeArrowheads="1"/>
          </p:cNvSpPr>
          <p:nvPr/>
        </p:nvSpPr>
        <p:spPr bwMode="auto">
          <a:xfrm rot="-152018">
            <a:off x="9980613" y="3124200"/>
            <a:ext cx="3641725" cy="3381375"/>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Tree>
  </p:cSld>
  <p:clrMapOvr>
    <a:masterClrMapping/>
  </p:clrMapOvr>
  <p:transition spd="med"/>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042" name="组合 1"/>
          <p:cNvGrpSpPr>
            <a:grpSpLocks/>
          </p:cNvGrpSpPr>
          <p:nvPr/>
        </p:nvGrpSpPr>
        <p:grpSpPr bwMode="auto">
          <a:xfrm>
            <a:off x="6272213" y="163513"/>
            <a:ext cx="5657850" cy="2025650"/>
            <a:chOff x="0" y="0"/>
            <a:chExt cx="5657712" cy="2026080"/>
          </a:xfrm>
        </p:grpSpPr>
        <p:grpSp>
          <p:nvGrpSpPr>
            <p:cNvPr id="87047" name="组合 39"/>
            <p:cNvGrpSpPr>
              <a:grpSpLocks/>
            </p:cNvGrpSpPr>
            <p:nvPr/>
          </p:nvGrpSpPr>
          <p:grpSpPr bwMode="auto">
            <a:xfrm>
              <a:off x="0" y="0"/>
              <a:ext cx="5657712" cy="995624"/>
              <a:chOff x="0" y="0"/>
              <a:chExt cx="5657712" cy="995624"/>
            </a:xfrm>
          </p:grpSpPr>
          <p:cxnSp>
            <p:nvCxnSpPr>
              <p:cNvPr id="8704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8705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705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705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8704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35" name="Rectangle 2"/>
          <p:cNvSpPr txBox="1">
            <a:spLocks noChangeArrowheads="1"/>
          </p:cNvSpPr>
          <p:nvPr/>
        </p:nvSpPr>
        <p:spPr>
          <a:xfrm>
            <a:off x="657225" y="1460500"/>
            <a:ext cx="5087938"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一、选购化妆品原则</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2" name="TextBox 1"/>
          <p:cNvSpPr txBox="1"/>
          <p:nvPr/>
        </p:nvSpPr>
        <p:spPr>
          <a:xfrm>
            <a:off x="438150" y="2416175"/>
            <a:ext cx="7620000" cy="3478213"/>
          </a:xfrm>
          <a:prstGeom prst="rect">
            <a:avLst/>
          </a:prstGeom>
          <a:noFill/>
        </p:spPr>
        <p:txBody>
          <a:bodyPr>
            <a:spAutoFit/>
          </a:bodyPr>
          <a:lstStyle/>
          <a:p>
            <a:pPr>
              <a:defRPr/>
            </a:pPr>
            <a:r>
              <a:rPr lang="en-US" altLang="zh-CN" sz="2000" dirty="0">
                <a:solidFill>
                  <a:schemeClr val="bg1"/>
                </a:solidFill>
                <a:latin typeface="+mn-ea"/>
                <a:ea typeface="+mn-ea"/>
              </a:rPr>
              <a:t>1</a:t>
            </a:r>
            <a:r>
              <a:rPr lang="zh-CN" altLang="en-US" sz="2000" dirty="0">
                <a:solidFill>
                  <a:schemeClr val="bg1"/>
                </a:solidFill>
                <a:latin typeface="+mn-ea"/>
                <a:ea typeface="+mn-ea"/>
              </a:rPr>
              <a:t>、化妆品的合法性：</a:t>
            </a:r>
            <a:endParaRPr lang="en-US" altLang="zh-CN" sz="2000" dirty="0">
              <a:solidFill>
                <a:schemeClr val="bg1"/>
              </a:solidFill>
              <a:latin typeface="+mn-ea"/>
              <a:ea typeface="+mn-ea"/>
            </a:endParaRPr>
          </a:p>
          <a:p>
            <a:pPr>
              <a:defRPr/>
            </a:pPr>
            <a:r>
              <a:rPr lang="zh-CN" altLang="en-US" sz="2000" dirty="0">
                <a:solidFill>
                  <a:schemeClr val="bg1"/>
                </a:solidFill>
                <a:latin typeface="+mn-ea"/>
                <a:ea typeface="+mn-ea"/>
              </a:rPr>
              <a:t>    商标、生产厂家、地址、合格证、使用说明书或者宣传文字，</a:t>
            </a:r>
            <a:endParaRPr lang="en-US" altLang="zh-CN" sz="2000" dirty="0">
              <a:solidFill>
                <a:schemeClr val="bg1"/>
              </a:solidFill>
              <a:latin typeface="+mn-ea"/>
              <a:ea typeface="+mn-ea"/>
            </a:endParaRPr>
          </a:p>
          <a:p>
            <a:pPr>
              <a:defRPr/>
            </a:pPr>
            <a:r>
              <a:rPr lang="zh-CN" altLang="en-US" sz="2000" dirty="0">
                <a:solidFill>
                  <a:schemeClr val="bg1"/>
                </a:solidFill>
                <a:latin typeface="+mn-ea"/>
                <a:ea typeface="+mn-ea"/>
              </a:rPr>
              <a:t>    有无卫生部门的批准文号</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2</a:t>
            </a:r>
            <a:r>
              <a:rPr lang="zh-CN" altLang="en-US" sz="2000" dirty="0">
                <a:solidFill>
                  <a:schemeClr val="bg1"/>
                </a:solidFill>
                <a:latin typeface="+mn-ea"/>
                <a:ea typeface="+mn-ea"/>
              </a:rPr>
              <a:t>、化妆品的品质：</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   </a:t>
            </a:r>
            <a:r>
              <a:rPr lang="zh-CN" altLang="en-US" sz="2000" dirty="0">
                <a:solidFill>
                  <a:schemeClr val="bg1"/>
                </a:solidFill>
                <a:latin typeface="+mn-ea"/>
                <a:ea typeface="+mn-ea"/>
              </a:rPr>
              <a:t>（</a:t>
            </a:r>
            <a:r>
              <a:rPr lang="en-US" altLang="zh-CN" sz="2000" dirty="0">
                <a:solidFill>
                  <a:schemeClr val="bg1"/>
                </a:solidFill>
                <a:latin typeface="+mn-ea"/>
                <a:ea typeface="+mn-ea"/>
              </a:rPr>
              <a:t>1</a:t>
            </a:r>
            <a:r>
              <a:rPr lang="zh-CN" altLang="en-US" sz="2000" dirty="0">
                <a:solidFill>
                  <a:schemeClr val="bg1"/>
                </a:solidFill>
                <a:latin typeface="+mn-ea"/>
                <a:ea typeface="+mn-ea"/>
              </a:rPr>
              <a:t>）质地细腻，黏度、湿度适当</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   </a:t>
            </a:r>
            <a:r>
              <a:rPr lang="zh-CN" altLang="en-US" sz="2000" dirty="0">
                <a:solidFill>
                  <a:schemeClr val="bg1"/>
                </a:solidFill>
                <a:latin typeface="+mn-ea"/>
                <a:ea typeface="+mn-ea"/>
              </a:rPr>
              <a:t>（</a:t>
            </a:r>
            <a:r>
              <a:rPr lang="en-US" altLang="zh-CN" sz="2000" dirty="0">
                <a:solidFill>
                  <a:schemeClr val="bg1"/>
                </a:solidFill>
                <a:latin typeface="+mn-ea"/>
                <a:ea typeface="+mn-ea"/>
              </a:rPr>
              <a:t>2</a:t>
            </a:r>
            <a:r>
              <a:rPr lang="zh-CN" altLang="en-US" sz="2000" dirty="0">
                <a:solidFill>
                  <a:schemeClr val="bg1"/>
                </a:solidFill>
                <a:latin typeface="+mn-ea"/>
                <a:ea typeface="+mn-ea"/>
              </a:rPr>
              <a:t>）色泽纯正，均匀一致</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   </a:t>
            </a:r>
            <a:r>
              <a:rPr lang="zh-CN" altLang="en-US" sz="2000" dirty="0">
                <a:solidFill>
                  <a:schemeClr val="bg1"/>
                </a:solidFill>
                <a:latin typeface="+mn-ea"/>
                <a:ea typeface="+mn-ea"/>
              </a:rPr>
              <a:t>（</a:t>
            </a:r>
            <a:r>
              <a:rPr lang="en-US" altLang="zh-CN" sz="2000" dirty="0">
                <a:solidFill>
                  <a:schemeClr val="bg1"/>
                </a:solidFill>
                <a:latin typeface="+mn-ea"/>
                <a:ea typeface="+mn-ea"/>
              </a:rPr>
              <a:t>3</a:t>
            </a:r>
            <a:r>
              <a:rPr lang="zh-CN" altLang="en-US" sz="2000" dirty="0">
                <a:solidFill>
                  <a:schemeClr val="bg1"/>
                </a:solidFill>
                <a:latin typeface="+mn-ea"/>
                <a:ea typeface="+mn-ea"/>
              </a:rPr>
              <a:t>）香气淡雅，无异味</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   </a:t>
            </a:r>
            <a:r>
              <a:rPr lang="zh-CN" altLang="en-US" sz="2000" dirty="0">
                <a:solidFill>
                  <a:schemeClr val="bg1"/>
                </a:solidFill>
                <a:latin typeface="+mn-ea"/>
                <a:ea typeface="+mn-ea"/>
              </a:rPr>
              <a:t>（</a:t>
            </a:r>
            <a:r>
              <a:rPr lang="en-US" altLang="zh-CN" sz="2000" dirty="0">
                <a:solidFill>
                  <a:schemeClr val="bg1"/>
                </a:solidFill>
                <a:latin typeface="+mn-ea"/>
                <a:ea typeface="+mn-ea"/>
              </a:rPr>
              <a:t>4</a:t>
            </a:r>
            <a:r>
              <a:rPr lang="zh-CN" altLang="en-US" sz="2000" dirty="0">
                <a:solidFill>
                  <a:schemeClr val="bg1"/>
                </a:solidFill>
                <a:latin typeface="+mn-ea"/>
                <a:ea typeface="+mn-ea"/>
              </a:rPr>
              <a:t>）接触皮肤后感觉自然、舒适、滑爽</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3</a:t>
            </a:r>
            <a:r>
              <a:rPr lang="zh-CN" altLang="en-US" sz="2000" dirty="0">
                <a:solidFill>
                  <a:schemeClr val="bg1"/>
                </a:solidFill>
                <a:latin typeface="+mn-ea"/>
                <a:ea typeface="+mn-ea"/>
              </a:rPr>
              <a:t>、化妆品的适用性：</a:t>
            </a:r>
            <a:endParaRPr lang="en-US" altLang="zh-CN" sz="2000" dirty="0">
              <a:solidFill>
                <a:schemeClr val="bg1"/>
              </a:solidFill>
              <a:latin typeface="+mn-ea"/>
              <a:ea typeface="+mn-ea"/>
            </a:endParaRPr>
          </a:p>
          <a:p>
            <a:pPr>
              <a:defRPr/>
            </a:pPr>
            <a:r>
              <a:rPr lang="en-US" altLang="zh-CN" sz="2000" dirty="0">
                <a:solidFill>
                  <a:schemeClr val="bg1"/>
                </a:solidFill>
                <a:latin typeface="+mn-ea"/>
                <a:ea typeface="+mn-ea"/>
              </a:rPr>
              <a:t>    </a:t>
            </a:r>
            <a:r>
              <a:rPr lang="zh-CN" altLang="en-US" sz="2000" dirty="0">
                <a:solidFill>
                  <a:schemeClr val="bg1"/>
                </a:solidFill>
                <a:latin typeface="+mn-ea"/>
                <a:ea typeface="+mn-ea"/>
              </a:rPr>
              <a:t>根据年龄、</a:t>
            </a:r>
            <a:r>
              <a:rPr lang="zh-CN" altLang="en-US" sz="2000" b="1" dirty="0">
                <a:solidFill>
                  <a:srgbClr val="FF0000"/>
                </a:solidFill>
                <a:effectLst>
                  <a:outerShdw blurRad="38100" dist="38100" dir="2700000" algn="tl">
                    <a:srgbClr val="000000">
                      <a:alpha val="43137"/>
                    </a:srgbClr>
                  </a:outerShdw>
                </a:effectLst>
                <a:latin typeface="+mn-ea"/>
                <a:ea typeface="+mn-ea"/>
              </a:rPr>
              <a:t>肤质特点、季节变化</a:t>
            </a:r>
            <a:r>
              <a:rPr lang="zh-CN" altLang="en-US" sz="2000" dirty="0">
                <a:solidFill>
                  <a:schemeClr val="bg1"/>
                </a:solidFill>
                <a:latin typeface="+mn-ea"/>
                <a:ea typeface="+mn-ea"/>
              </a:rPr>
              <a:t>和经济条件等因素</a:t>
            </a:r>
            <a:endParaRPr lang="en-US" altLang="zh-CN" sz="2000" dirty="0">
              <a:solidFill>
                <a:schemeClr val="bg1"/>
              </a:solidFill>
              <a:latin typeface="+mn-ea"/>
              <a:ea typeface="+mn-ea"/>
            </a:endParaRPr>
          </a:p>
          <a:p>
            <a:pPr>
              <a:defRPr/>
            </a:pPr>
            <a:endParaRPr lang="zh-CN" altLang="en-US" sz="2000" dirty="0">
              <a:solidFill>
                <a:schemeClr val="bg1"/>
              </a:solidFill>
              <a:latin typeface="+mn-ea"/>
              <a:ea typeface="+mn-ea"/>
            </a:endParaRPr>
          </a:p>
        </p:txBody>
      </p:sp>
      <p:pic>
        <p:nvPicPr>
          <p:cNvPr id="87046" name="Picture 12"/>
          <p:cNvPicPr>
            <a:picLocks noChangeAspect="1" noChangeArrowheads="1"/>
          </p:cNvPicPr>
          <p:nvPr/>
        </p:nvPicPr>
        <p:blipFill>
          <a:blip r:embed="rId2"/>
          <a:srcRect/>
          <a:stretch>
            <a:fillRect/>
          </a:stretch>
        </p:blipFill>
        <p:spPr bwMode="auto">
          <a:xfrm>
            <a:off x="8004175" y="1416050"/>
            <a:ext cx="4038600" cy="358775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32"/>
          <p:cNvSpPr>
            <a:spLocks noChangeArrowheads="1"/>
          </p:cNvSpPr>
          <p:nvPr/>
        </p:nvSpPr>
        <p:spPr bwMode="auto">
          <a:xfrm>
            <a:off x="4254500" y="1524000"/>
            <a:ext cx="12192000" cy="369888"/>
          </a:xfrm>
          <a:prstGeom prst="rect">
            <a:avLst/>
          </a:prstGeom>
          <a:noFill/>
          <a:ln w="9525">
            <a:noFill/>
            <a:miter lim="800000"/>
            <a:headEnd/>
            <a:tailEnd/>
          </a:ln>
        </p:spPr>
        <p:txBody>
          <a:bodyPr>
            <a:spAutoFit/>
          </a:bodyPr>
          <a:lstStyle/>
          <a:p>
            <a:endParaRPr lang="en-US" altLang="zh-CN">
              <a:latin typeface="Calibri" pitchFamily="34" charset="0"/>
            </a:endParaRPr>
          </a:p>
        </p:txBody>
      </p:sp>
      <p:sp>
        <p:nvSpPr>
          <p:cNvPr id="57347" name="Text Box 134"/>
          <p:cNvSpPr txBox="1">
            <a:spLocks noChangeArrowheads="1"/>
          </p:cNvSpPr>
          <p:nvPr/>
        </p:nvSpPr>
        <p:spPr bwMode="auto">
          <a:xfrm>
            <a:off x="249238" y="1163638"/>
            <a:ext cx="8737600" cy="823912"/>
          </a:xfrm>
          <a:prstGeom prst="rect">
            <a:avLst/>
          </a:prstGeom>
          <a:noFill/>
          <a:ln w="9525">
            <a:noFill/>
            <a:miter lim="800000"/>
            <a:headEnd/>
            <a:tailEnd/>
          </a:ln>
        </p:spPr>
        <p:txBody>
          <a:bodyPr>
            <a:spAutoFit/>
          </a:bodyPr>
          <a:lstStyle/>
          <a:p>
            <a:pPr>
              <a:defRPr/>
            </a:pPr>
            <a:r>
              <a:rPr lang="zh-CN" altLang="en-US" sz="4800" b="1" dirty="0">
                <a:solidFill>
                  <a:schemeClr val="bg1"/>
                </a:solidFill>
                <a:latin typeface="PMingLiU" pitchFamily="18" charset="-120"/>
                <a:ea typeface="PMingLiU" pitchFamily="18" charset="-120"/>
              </a:rPr>
              <a:t>  </a:t>
            </a:r>
            <a:r>
              <a:rPr lang="zh-CN" altLang="en-US" sz="4800" b="1" dirty="0">
                <a:solidFill>
                  <a:schemeClr val="bg1"/>
                </a:solidFill>
                <a:effectLst>
                  <a:outerShdw blurRad="38100" dist="38100" dir="2700000" algn="tl">
                    <a:srgbClr val="000000">
                      <a:alpha val="43137"/>
                    </a:srgbClr>
                  </a:outerShdw>
                </a:effectLst>
                <a:latin typeface="+mn-ea"/>
                <a:ea typeface="+mn-ea"/>
              </a:rPr>
              <a:t>皮  肤  类  型</a:t>
            </a:r>
          </a:p>
        </p:txBody>
      </p:sp>
      <p:sp>
        <p:nvSpPr>
          <p:cNvPr id="4" name="椭圆 3"/>
          <p:cNvSpPr/>
          <p:nvPr/>
        </p:nvSpPr>
        <p:spPr>
          <a:xfrm>
            <a:off x="2717800" y="2301875"/>
            <a:ext cx="6197600" cy="4114800"/>
          </a:xfrm>
          <a:prstGeom prst="ellips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3" name="直接连接符 12"/>
          <p:cNvCxnSpPr>
            <a:stCxn id="4" idx="0"/>
            <a:endCxn id="4" idx="4"/>
          </p:cNvCxnSpPr>
          <p:nvPr/>
        </p:nvCxnSpPr>
        <p:spPr>
          <a:xfrm>
            <a:off x="5816600" y="2301875"/>
            <a:ext cx="0" cy="411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4" idx="2"/>
            <a:endCxn id="4" idx="6"/>
          </p:cNvCxnSpPr>
          <p:nvPr/>
        </p:nvCxnSpPr>
        <p:spPr>
          <a:xfrm>
            <a:off x="2717800" y="4359275"/>
            <a:ext cx="6197600" cy="0"/>
          </a:xfrm>
          <a:prstGeom prst="line">
            <a:avLst/>
          </a:prstGeom>
        </p:spPr>
        <p:style>
          <a:lnRef idx="1">
            <a:schemeClr val="accent1"/>
          </a:lnRef>
          <a:fillRef idx="0">
            <a:schemeClr val="accent1"/>
          </a:fillRef>
          <a:effectRef idx="0">
            <a:schemeClr val="accent1"/>
          </a:effectRef>
          <a:fontRef idx="minor">
            <a:schemeClr val="tx1"/>
          </a:fontRef>
        </p:style>
      </p:cxnSp>
      <p:sp>
        <p:nvSpPr>
          <p:cNvPr id="88071" name="TextBox 18"/>
          <p:cNvSpPr txBox="1">
            <a:spLocks noChangeArrowheads="1"/>
          </p:cNvSpPr>
          <p:nvPr/>
        </p:nvSpPr>
        <p:spPr bwMode="auto">
          <a:xfrm>
            <a:off x="3530600" y="3248025"/>
            <a:ext cx="1828800" cy="400050"/>
          </a:xfrm>
          <a:prstGeom prst="rect">
            <a:avLst/>
          </a:prstGeom>
          <a:noFill/>
          <a:ln w="9525">
            <a:noFill/>
            <a:miter lim="800000"/>
            <a:headEnd/>
            <a:tailEnd/>
          </a:ln>
        </p:spPr>
        <p:txBody>
          <a:bodyPr>
            <a:spAutoFit/>
          </a:bodyPr>
          <a:lstStyle/>
          <a:p>
            <a:r>
              <a:rPr lang="zh-CN" altLang="en-US" sz="2000" b="1">
                <a:solidFill>
                  <a:srgbClr val="00B050"/>
                </a:solidFill>
                <a:latin typeface="微软雅黑" pitchFamily="34" charset="-122"/>
                <a:ea typeface="微软雅黑" pitchFamily="34" charset="-122"/>
              </a:rPr>
              <a:t>中性皮肤</a:t>
            </a:r>
          </a:p>
        </p:txBody>
      </p:sp>
      <p:sp>
        <p:nvSpPr>
          <p:cNvPr id="31" name="TextBox 30"/>
          <p:cNvSpPr txBox="1"/>
          <p:nvPr/>
        </p:nvSpPr>
        <p:spPr>
          <a:xfrm>
            <a:off x="6477000" y="3197225"/>
            <a:ext cx="1828800" cy="400050"/>
          </a:xfrm>
          <a:prstGeom prst="rect">
            <a:avLst/>
          </a:prstGeom>
          <a:noFill/>
        </p:spPr>
        <p:txBody>
          <a:bodyPr>
            <a:spAutoFit/>
          </a:bodyPr>
          <a:lstStyle/>
          <a:p>
            <a:pPr>
              <a:defRPr/>
            </a:pPr>
            <a:r>
              <a:rPr lang="zh-CN" altLang="en-US" sz="2000" b="1" dirty="0">
                <a:solidFill>
                  <a:schemeClr val="accent6">
                    <a:lumMod val="75000"/>
                  </a:schemeClr>
                </a:solidFill>
                <a:latin typeface="微软雅黑" pitchFamily="34" charset="-122"/>
                <a:ea typeface="微软雅黑" pitchFamily="34" charset="-122"/>
              </a:rPr>
              <a:t>油性皮肤</a:t>
            </a:r>
          </a:p>
        </p:txBody>
      </p:sp>
      <p:sp>
        <p:nvSpPr>
          <p:cNvPr id="88073" name="TextBox 31"/>
          <p:cNvSpPr txBox="1">
            <a:spLocks noChangeArrowheads="1"/>
          </p:cNvSpPr>
          <p:nvPr/>
        </p:nvSpPr>
        <p:spPr bwMode="auto">
          <a:xfrm>
            <a:off x="3530600" y="4873625"/>
            <a:ext cx="1828800" cy="400050"/>
          </a:xfrm>
          <a:prstGeom prst="rect">
            <a:avLst/>
          </a:prstGeom>
          <a:noFill/>
          <a:ln w="9525">
            <a:noFill/>
            <a:miter lim="800000"/>
            <a:headEnd/>
            <a:tailEnd/>
          </a:ln>
        </p:spPr>
        <p:txBody>
          <a:bodyPr>
            <a:spAutoFit/>
          </a:bodyPr>
          <a:lstStyle/>
          <a:p>
            <a:r>
              <a:rPr lang="zh-CN" altLang="en-US" sz="2000" b="1">
                <a:solidFill>
                  <a:srgbClr val="FF0000"/>
                </a:solidFill>
                <a:latin typeface="微软雅黑" pitchFamily="34" charset="-122"/>
                <a:ea typeface="微软雅黑" pitchFamily="34" charset="-122"/>
              </a:rPr>
              <a:t>干性皮肤</a:t>
            </a:r>
          </a:p>
        </p:txBody>
      </p:sp>
      <p:sp>
        <p:nvSpPr>
          <p:cNvPr id="88074" name="TextBox 32"/>
          <p:cNvSpPr txBox="1">
            <a:spLocks noChangeArrowheads="1"/>
          </p:cNvSpPr>
          <p:nvPr/>
        </p:nvSpPr>
        <p:spPr bwMode="auto">
          <a:xfrm>
            <a:off x="6477000" y="4873625"/>
            <a:ext cx="2641600" cy="400050"/>
          </a:xfrm>
          <a:prstGeom prst="rect">
            <a:avLst/>
          </a:prstGeom>
          <a:noFill/>
          <a:ln w="9525">
            <a:noFill/>
            <a:miter lim="800000"/>
            <a:headEnd/>
            <a:tailEnd/>
          </a:ln>
        </p:spPr>
        <p:txBody>
          <a:bodyPr>
            <a:spAutoFit/>
          </a:bodyPr>
          <a:lstStyle/>
          <a:p>
            <a:r>
              <a:rPr lang="zh-CN" altLang="en-US" sz="2000" b="1">
                <a:solidFill>
                  <a:srgbClr val="0070C0"/>
                </a:solidFill>
                <a:latin typeface="微软雅黑" pitchFamily="34" charset="-122"/>
                <a:ea typeface="微软雅黑" pitchFamily="34" charset="-122"/>
              </a:rPr>
              <a:t>混合性皮肤</a:t>
            </a:r>
          </a:p>
        </p:txBody>
      </p:sp>
      <p:sp>
        <p:nvSpPr>
          <p:cNvPr id="20" name="左右箭头 19"/>
          <p:cNvSpPr/>
          <p:nvPr/>
        </p:nvSpPr>
        <p:spPr>
          <a:xfrm>
            <a:off x="2413000" y="3825875"/>
            <a:ext cx="6908800" cy="971550"/>
          </a:xfrm>
          <a:prstGeom prst="lef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上下箭头 20"/>
          <p:cNvSpPr/>
          <p:nvPr/>
        </p:nvSpPr>
        <p:spPr>
          <a:xfrm>
            <a:off x="5156200" y="1997075"/>
            <a:ext cx="1320800" cy="4572000"/>
          </a:xfrm>
          <a:prstGeom prst="upDownArrow">
            <a:avLst/>
          </a:prstGeom>
          <a:solidFill>
            <a:srgbClr val="271FB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椭圆 17"/>
          <p:cNvSpPr/>
          <p:nvPr/>
        </p:nvSpPr>
        <p:spPr>
          <a:xfrm>
            <a:off x="5461000" y="4054475"/>
            <a:ext cx="711200" cy="457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8078" name="TextBox 21"/>
          <p:cNvSpPr txBox="1">
            <a:spLocks noChangeArrowheads="1"/>
          </p:cNvSpPr>
          <p:nvPr/>
        </p:nvSpPr>
        <p:spPr bwMode="auto">
          <a:xfrm>
            <a:off x="2717800" y="4141788"/>
            <a:ext cx="1219200" cy="369887"/>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皮脂少</a:t>
            </a:r>
          </a:p>
        </p:txBody>
      </p:sp>
      <p:sp>
        <p:nvSpPr>
          <p:cNvPr id="88079" name="TextBox 36"/>
          <p:cNvSpPr txBox="1">
            <a:spLocks noChangeArrowheads="1"/>
          </p:cNvSpPr>
          <p:nvPr/>
        </p:nvSpPr>
        <p:spPr bwMode="auto">
          <a:xfrm>
            <a:off x="7848600" y="4110038"/>
            <a:ext cx="1219200" cy="369887"/>
          </a:xfrm>
          <a:prstGeom prst="rect">
            <a:avLst/>
          </a:prstGeom>
          <a:noFill/>
          <a:ln w="9525">
            <a:noFill/>
            <a:miter lim="800000"/>
            <a:headEnd/>
            <a:tailEnd/>
          </a:ln>
        </p:spPr>
        <p:txBody>
          <a:bodyPr>
            <a:spAutoFit/>
          </a:bodyPr>
          <a:lstStyle/>
          <a:p>
            <a:r>
              <a:rPr lang="zh-CN" altLang="en-US" b="1">
                <a:solidFill>
                  <a:schemeClr val="bg1"/>
                </a:solidFill>
                <a:latin typeface="微软雅黑" pitchFamily="34" charset="-122"/>
                <a:ea typeface="微软雅黑" pitchFamily="34" charset="-122"/>
              </a:rPr>
              <a:t>皮脂多</a:t>
            </a:r>
          </a:p>
        </p:txBody>
      </p:sp>
      <p:sp>
        <p:nvSpPr>
          <p:cNvPr id="88080" name="TextBox 37"/>
          <p:cNvSpPr txBox="1">
            <a:spLocks noChangeArrowheads="1"/>
          </p:cNvSpPr>
          <p:nvPr/>
        </p:nvSpPr>
        <p:spPr bwMode="auto">
          <a:xfrm>
            <a:off x="5710238" y="2314575"/>
            <a:ext cx="461962" cy="933450"/>
          </a:xfrm>
          <a:prstGeom prst="rect">
            <a:avLst/>
          </a:prstGeom>
          <a:noFill/>
          <a:ln w="9525">
            <a:noFill/>
            <a:miter lim="800000"/>
            <a:headEnd/>
            <a:tailEnd/>
          </a:ln>
        </p:spPr>
        <p:txBody>
          <a:bodyPr vert="eaVert">
            <a:spAutoFit/>
          </a:bodyPr>
          <a:lstStyle/>
          <a:p>
            <a:r>
              <a:rPr lang="zh-CN" altLang="en-US" b="1">
                <a:solidFill>
                  <a:schemeClr val="bg1"/>
                </a:solidFill>
                <a:latin typeface="微软雅黑" pitchFamily="34" charset="-122"/>
                <a:ea typeface="微软雅黑" pitchFamily="34" charset="-122"/>
              </a:rPr>
              <a:t>水分多</a:t>
            </a:r>
          </a:p>
        </p:txBody>
      </p:sp>
      <p:sp>
        <p:nvSpPr>
          <p:cNvPr id="88081" name="TextBox 39"/>
          <p:cNvSpPr txBox="1">
            <a:spLocks noChangeArrowheads="1"/>
          </p:cNvSpPr>
          <p:nvPr/>
        </p:nvSpPr>
        <p:spPr bwMode="auto">
          <a:xfrm>
            <a:off x="5716588" y="5559425"/>
            <a:ext cx="461962" cy="933450"/>
          </a:xfrm>
          <a:prstGeom prst="rect">
            <a:avLst/>
          </a:prstGeom>
          <a:noFill/>
          <a:ln w="9525">
            <a:noFill/>
            <a:miter lim="800000"/>
            <a:headEnd/>
            <a:tailEnd/>
          </a:ln>
        </p:spPr>
        <p:txBody>
          <a:bodyPr vert="eaVert">
            <a:spAutoFit/>
          </a:bodyPr>
          <a:lstStyle/>
          <a:p>
            <a:r>
              <a:rPr lang="zh-CN" altLang="en-US" b="1">
                <a:solidFill>
                  <a:schemeClr val="bg1"/>
                </a:solidFill>
                <a:latin typeface="微软雅黑" pitchFamily="34" charset="-122"/>
                <a:ea typeface="微软雅黑" pitchFamily="34" charset="-122"/>
              </a:rPr>
              <a:t>水分少</a:t>
            </a:r>
          </a:p>
        </p:txBody>
      </p:sp>
      <p:grpSp>
        <p:nvGrpSpPr>
          <p:cNvPr id="88082" name="组合 1"/>
          <p:cNvGrpSpPr>
            <a:grpSpLocks/>
          </p:cNvGrpSpPr>
          <p:nvPr/>
        </p:nvGrpSpPr>
        <p:grpSpPr bwMode="auto">
          <a:xfrm>
            <a:off x="6272213" y="163513"/>
            <a:ext cx="5657850" cy="2025650"/>
            <a:chOff x="0" y="0"/>
            <a:chExt cx="5657712" cy="2026080"/>
          </a:xfrm>
        </p:grpSpPr>
        <p:grpSp>
          <p:nvGrpSpPr>
            <p:cNvPr id="88084" name="组合 39"/>
            <p:cNvGrpSpPr>
              <a:grpSpLocks/>
            </p:cNvGrpSpPr>
            <p:nvPr/>
          </p:nvGrpSpPr>
          <p:grpSpPr bwMode="auto">
            <a:xfrm>
              <a:off x="0" y="0"/>
              <a:ext cx="5657712" cy="995624"/>
              <a:chOff x="0" y="0"/>
              <a:chExt cx="5657712" cy="995624"/>
            </a:xfrm>
          </p:grpSpPr>
          <p:cxnSp>
            <p:nvCxnSpPr>
              <p:cNvPr id="8808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8808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808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808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8808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26"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xfrm>
            <a:off x="457200" y="1122363"/>
            <a:ext cx="4364038" cy="1050925"/>
          </a:xfrm>
        </p:spPr>
        <p:txBody>
          <a:bodyPr/>
          <a:lstStyle/>
          <a:p>
            <a:r>
              <a:rPr lang="en-US" altLang="zh-CN" sz="4000" u="sng" smtClean="0">
                <a:latin typeface="微软雅黑" pitchFamily="34" charset="-122"/>
                <a:ea typeface="微软雅黑" pitchFamily="34" charset="-122"/>
              </a:rPr>
              <a:t>1.</a:t>
            </a:r>
            <a:r>
              <a:rPr lang="zh-CN" altLang="en-US" sz="4000" u="sng" smtClean="0">
                <a:latin typeface="微软雅黑" pitchFamily="34" charset="-122"/>
                <a:ea typeface="微软雅黑" pitchFamily="34" charset="-122"/>
              </a:rPr>
              <a:t>干性皮肤</a:t>
            </a:r>
          </a:p>
        </p:txBody>
      </p:sp>
      <p:sp>
        <p:nvSpPr>
          <p:cNvPr id="5" name="Rectangle 3"/>
          <p:cNvSpPr txBox="1">
            <a:spLocks noRot="1" noChangeArrowheads="1"/>
          </p:cNvSpPr>
          <p:nvPr/>
        </p:nvSpPr>
        <p:spPr bwMode="auto">
          <a:xfrm>
            <a:off x="6350" y="2133600"/>
            <a:ext cx="8026400" cy="4191000"/>
          </a:xfrm>
          <a:prstGeom prst="rect">
            <a:avLst/>
          </a:prstGeom>
          <a:no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Ø"/>
              <a:defRPr/>
            </a:pPr>
            <a:r>
              <a:rPr lang="zh-CN" altLang="en-US" dirty="0" smtClean="0">
                <a:solidFill>
                  <a:schemeClr val="bg1"/>
                </a:solidFill>
              </a:rPr>
              <a:t>特征：</a:t>
            </a:r>
            <a:r>
              <a:rPr lang="zh-CN" altLang="en-US" sz="2800" dirty="0" smtClean="0">
                <a:solidFill>
                  <a:schemeClr val="bg1"/>
                </a:solidFill>
                <a:latin typeface="+mn-ea"/>
              </a:rPr>
              <a:t>皮肤</a:t>
            </a:r>
            <a:r>
              <a:rPr lang="zh-CN" altLang="en-US" b="1" dirty="0" smtClean="0">
                <a:solidFill>
                  <a:schemeClr val="bg1"/>
                </a:solidFill>
                <a:latin typeface="微软雅黑" pitchFamily="34" charset="-122"/>
                <a:ea typeface="微软雅黑" pitchFamily="34" charset="-122"/>
              </a:rPr>
              <a:t>水份</a:t>
            </a:r>
            <a:r>
              <a:rPr lang="en-US" altLang="zh-CN" b="1" dirty="0" smtClean="0">
                <a:solidFill>
                  <a:schemeClr val="bg1"/>
                </a:solidFill>
                <a:latin typeface="微软雅黑" pitchFamily="34" charset="-122"/>
                <a:ea typeface="微软雅黑" pitchFamily="34" charset="-122"/>
              </a:rPr>
              <a:t>/</a:t>
            </a:r>
            <a:r>
              <a:rPr lang="zh-CN" altLang="en-US" b="1" dirty="0" smtClean="0">
                <a:solidFill>
                  <a:schemeClr val="bg1"/>
                </a:solidFill>
                <a:latin typeface="微软雅黑" pitchFamily="34" charset="-122"/>
                <a:ea typeface="微软雅黑" pitchFamily="34" charset="-122"/>
              </a:rPr>
              <a:t>油份</a:t>
            </a:r>
            <a:r>
              <a:rPr lang="zh-CN" altLang="en-US" sz="2800" dirty="0" smtClean="0">
                <a:solidFill>
                  <a:schemeClr val="bg1"/>
                </a:solidFill>
                <a:latin typeface="+mn-ea"/>
              </a:rPr>
              <a:t>减少，皮肤的</a:t>
            </a:r>
            <a:r>
              <a:rPr lang="en-US" altLang="zh-CN" sz="2800" dirty="0" smtClean="0">
                <a:solidFill>
                  <a:schemeClr val="bg1"/>
                </a:solidFill>
                <a:latin typeface="+mn-ea"/>
              </a:rPr>
              <a:t>PH</a:t>
            </a:r>
            <a:r>
              <a:rPr lang="zh-CN" altLang="en-US" sz="2800" dirty="0" smtClean="0">
                <a:solidFill>
                  <a:schemeClr val="bg1"/>
                </a:solidFill>
                <a:latin typeface="+mn-ea"/>
              </a:rPr>
              <a:t>值偏碱性</a:t>
            </a:r>
            <a:r>
              <a:rPr lang="zh-CN" altLang="en-US" dirty="0" smtClean="0">
                <a:solidFill>
                  <a:schemeClr val="bg1"/>
                </a:solidFill>
                <a:latin typeface="+mn-ea"/>
              </a:rPr>
              <a:t>，</a:t>
            </a:r>
            <a:r>
              <a:rPr lang="zh-CN" altLang="en-US" sz="2800" dirty="0" smtClean="0">
                <a:solidFill>
                  <a:schemeClr val="bg1"/>
                </a:solidFill>
                <a:latin typeface="+mn-ea"/>
              </a:rPr>
              <a:t>缺乏弹性，皮脂排泄通畅</a:t>
            </a:r>
            <a:r>
              <a:rPr lang="zh-CN" altLang="en-US" dirty="0" smtClean="0">
                <a:solidFill>
                  <a:schemeClr val="bg1"/>
                </a:solidFill>
                <a:latin typeface="微软雅黑" pitchFamily="34" charset="-122"/>
                <a:ea typeface="微软雅黑" pitchFamily="34" charset="-122"/>
              </a:rPr>
              <a:t>。</a:t>
            </a:r>
            <a:endParaRPr lang="en-US" altLang="zh-CN" dirty="0" smtClean="0">
              <a:solidFill>
                <a:schemeClr val="bg1"/>
              </a:solidFill>
              <a:latin typeface="微软雅黑" pitchFamily="34" charset="-122"/>
              <a:ea typeface="微软雅黑" pitchFamily="34" charset="-122"/>
            </a:endParaRPr>
          </a:p>
          <a:p>
            <a:pPr>
              <a:lnSpc>
                <a:spcPct val="150000"/>
              </a:lnSpc>
              <a:buFont typeface="Wingdings" pitchFamily="2" charset="2"/>
              <a:buChar char="Ø"/>
              <a:defRPr/>
            </a:pPr>
            <a:r>
              <a:rPr lang="zh-CN" altLang="en-US" dirty="0" smtClean="0">
                <a:solidFill>
                  <a:schemeClr val="bg1"/>
                </a:solidFill>
              </a:rPr>
              <a:t>表现：</a:t>
            </a:r>
            <a:r>
              <a:rPr lang="zh-CN" altLang="en-US" sz="2400" dirty="0" smtClean="0">
                <a:solidFill>
                  <a:schemeClr val="bg1"/>
                </a:solidFill>
                <a:latin typeface="+mn-ea"/>
              </a:rPr>
              <a:t>面部肌肤干燥，粗糙，没有光泽，黯哑；纹理较细，毛孔较小，外观较干净，皮丘平坦，易上妆；脸部皮肤较薄，不耐晒，易敏感，易破裂、起皮屑、长斑；皮肤松驰，容易产生皱纹和老化现象。</a:t>
            </a:r>
            <a:endParaRPr lang="en-US" altLang="zh-CN" sz="2800" dirty="0" smtClean="0">
              <a:solidFill>
                <a:schemeClr val="bg1"/>
              </a:solidFill>
              <a:latin typeface="+mn-ea"/>
            </a:endParaRPr>
          </a:p>
        </p:txBody>
      </p:sp>
      <p:sp>
        <p:nvSpPr>
          <p:cNvPr id="7" name="TextBox 6"/>
          <p:cNvSpPr txBox="1"/>
          <p:nvPr/>
        </p:nvSpPr>
        <p:spPr>
          <a:xfrm>
            <a:off x="9575800" y="4794250"/>
            <a:ext cx="2146300" cy="461963"/>
          </a:xfrm>
          <a:prstGeom prst="rect">
            <a:avLst/>
          </a:prstGeom>
          <a:noFill/>
        </p:spPr>
        <p:txBody>
          <a:bodyPr>
            <a:spAutoFit/>
          </a:bodyPr>
          <a:lstStyle/>
          <a:p>
            <a:pPr>
              <a:defRPr/>
            </a:pPr>
            <a:r>
              <a:rPr lang="zh-CN" altLang="en-US" sz="2400" dirty="0">
                <a:solidFill>
                  <a:schemeClr val="bg1"/>
                </a:solidFill>
                <a:effectLst>
                  <a:outerShdw blurRad="38100" dist="38100" dir="2700000" algn="tl">
                    <a:srgbClr val="000000">
                      <a:alpha val="43137"/>
                    </a:srgbClr>
                  </a:outerShdw>
                </a:effectLst>
                <a:latin typeface="+mn-ea"/>
                <a:ea typeface="+mn-ea"/>
              </a:rPr>
              <a:t>皮肤类型分析</a:t>
            </a:r>
          </a:p>
        </p:txBody>
      </p:sp>
      <p:pic>
        <p:nvPicPr>
          <p:cNvPr id="89093" name="Picture 4"/>
          <p:cNvPicPr>
            <a:picLocks noChangeAspect="1" noChangeArrowheads="1"/>
          </p:cNvPicPr>
          <p:nvPr/>
        </p:nvPicPr>
        <p:blipFill>
          <a:blip r:embed="rId2"/>
          <a:srcRect l="25082" r="9344"/>
          <a:stretch>
            <a:fillRect/>
          </a:stretch>
        </p:blipFill>
        <p:spPr bwMode="auto">
          <a:xfrm>
            <a:off x="8239125" y="1676400"/>
            <a:ext cx="4156075" cy="3092450"/>
          </a:xfrm>
          <a:prstGeom prst="rect">
            <a:avLst/>
          </a:prstGeom>
          <a:noFill/>
          <a:ln w="9525">
            <a:noFill/>
            <a:miter lim="800000"/>
            <a:headEnd/>
            <a:tailEnd/>
          </a:ln>
        </p:spPr>
      </p:pic>
      <p:grpSp>
        <p:nvGrpSpPr>
          <p:cNvPr id="89094" name="组合 1"/>
          <p:cNvGrpSpPr>
            <a:grpSpLocks/>
          </p:cNvGrpSpPr>
          <p:nvPr/>
        </p:nvGrpSpPr>
        <p:grpSpPr bwMode="auto">
          <a:xfrm>
            <a:off x="6272213" y="163513"/>
            <a:ext cx="5657850" cy="2025650"/>
            <a:chOff x="0" y="0"/>
            <a:chExt cx="5657712" cy="2026080"/>
          </a:xfrm>
        </p:grpSpPr>
        <p:grpSp>
          <p:nvGrpSpPr>
            <p:cNvPr id="89096" name="组合 39"/>
            <p:cNvGrpSpPr>
              <a:grpSpLocks/>
            </p:cNvGrpSpPr>
            <p:nvPr/>
          </p:nvGrpSpPr>
          <p:grpSpPr bwMode="auto">
            <a:xfrm>
              <a:off x="0" y="0"/>
              <a:ext cx="5657712" cy="995624"/>
              <a:chOff x="0" y="0"/>
              <a:chExt cx="5657712" cy="995624"/>
            </a:xfrm>
          </p:grpSpPr>
          <p:cxnSp>
            <p:nvCxnSpPr>
              <p:cNvPr id="8909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8909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910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8910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8909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a:xfrm>
            <a:off x="401638" y="1562100"/>
            <a:ext cx="11388725" cy="1143000"/>
          </a:xfrm>
        </p:spPr>
        <p:txBody>
          <a:bodyPr/>
          <a:lstStyle/>
          <a:p>
            <a:r>
              <a:rPr lang="zh-CN" altLang="en-US" smtClean="0"/>
              <a:t>干性肌肤</a:t>
            </a:r>
          </a:p>
        </p:txBody>
      </p:sp>
      <p:sp>
        <p:nvSpPr>
          <p:cNvPr id="90115" name="Rectangle 3"/>
          <p:cNvSpPr>
            <a:spLocks noGrp="1" noRot="1" noChangeArrowheads="1"/>
          </p:cNvSpPr>
          <p:nvPr>
            <p:ph type="body" sz="half" idx="1"/>
          </p:nvPr>
        </p:nvSpPr>
        <p:spPr>
          <a:xfrm>
            <a:off x="428625" y="2762250"/>
            <a:ext cx="5592763" cy="3613150"/>
          </a:xfrm>
        </p:spPr>
        <p:txBody>
          <a:bodyPr/>
          <a:lstStyle/>
          <a:p>
            <a:pPr>
              <a:lnSpc>
                <a:spcPct val="100000"/>
              </a:lnSpc>
            </a:pPr>
            <a:r>
              <a:rPr lang="zh-CN" altLang="en-US" smtClean="0"/>
              <a:t>家庭保养建议：多喝水，多吃水果，蔬菜，洁面时间不宜过长，不要过于频繁沐浴；多做按摩，促进血液循环和皮脂分泌。干性皮肤抵抗力弱，一年四季都应做好防晒工作。</a:t>
            </a:r>
          </a:p>
          <a:p>
            <a:endParaRPr lang="en-US" altLang="zh-CN" smtClean="0"/>
          </a:p>
        </p:txBody>
      </p:sp>
      <p:grpSp>
        <p:nvGrpSpPr>
          <p:cNvPr id="90116" name="组合 1"/>
          <p:cNvGrpSpPr>
            <a:grpSpLocks/>
          </p:cNvGrpSpPr>
          <p:nvPr/>
        </p:nvGrpSpPr>
        <p:grpSpPr bwMode="auto">
          <a:xfrm>
            <a:off x="6272213" y="163513"/>
            <a:ext cx="5657850" cy="2025650"/>
            <a:chOff x="0" y="0"/>
            <a:chExt cx="5657712" cy="2026080"/>
          </a:xfrm>
        </p:grpSpPr>
        <p:grpSp>
          <p:nvGrpSpPr>
            <p:cNvPr id="90119" name="组合 39"/>
            <p:cNvGrpSpPr>
              <a:grpSpLocks/>
            </p:cNvGrpSpPr>
            <p:nvPr/>
          </p:nvGrpSpPr>
          <p:grpSpPr bwMode="auto">
            <a:xfrm>
              <a:off x="0" y="0"/>
              <a:ext cx="5657712" cy="995624"/>
              <a:chOff x="0" y="0"/>
              <a:chExt cx="5657712" cy="995624"/>
            </a:xfrm>
          </p:grpSpPr>
          <p:cxnSp>
            <p:nvCxnSpPr>
              <p:cNvPr id="9012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012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012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012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012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90117" name="Picture 13"/>
          <p:cNvPicPr>
            <a:picLocks noChangeAspect="1" noChangeArrowheads="1"/>
          </p:cNvPicPr>
          <p:nvPr/>
        </p:nvPicPr>
        <p:blipFill>
          <a:blip r:embed="rId2"/>
          <a:srcRect t="7478"/>
          <a:stretch>
            <a:fillRect/>
          </a:stretch>
        </p:blipFill>
        <p:spPr bwMode="auto">
          <a:xfrm>
            <a:off x="7002463" y="1673225"/>
            <a:ext cx="3581400" cy="4556125"/>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xfrm>
            <a:off x="401638" y="1354138"/>
            <a:ext cx="11388725" cy="1143000"/>
          </a:xfrm>
        </p:spPr>
        <p:txBody>
          <a:bodyPr/>
          <a:lstStyle/>
          <a:p>
            <a:r>
              <a:rPr lang="zh-CN" altLang="en-US" smtClean="0"/>
              <a:t>干性肌肤</a:t>
            </a:r>
          </a:p>
        </p:txBody>
      </p:sp>
      <p:sp>
        <p:nvSpPr>
          <p:cNvPr id="91139" name="Rectangle 3"/>
          <p:cNvSpPr>
            <a:spLocks noGrp="1" noRot="1" noChangeArrowheads="1"/>
          </p:cNvSpPr>
          <p:nvPr>
            <p:ph type="body" sz="half" idx="1"/>
          </p:nvPr>
        </p:nvSpPr>
        <p:spPr>
          <a:xfrm>
            <a:off x="365125" y="2589213"/>
            <a:ext cx="5592763" cy="3244850"/>
          </a:xfrm>
        </p:spPr>
        <p:txBody>
          <a:bodyPr/>
          <a:lstStyle/>
          <a:p>
            <a:pPr>
              <a:lnSpc>
                <a:spcPct val="100000"/>
              </a:lnSpc>
            </a:pPr>
            <a:r>
              <a:rPr lang="zh-CN" altLang="en-US" smtClean="0"/>
              <a:t>护肤品选择：勿过度清洁，选择低泡沫型、碱性度较低的清洁产品；注意补充肌肤的水份与营养成分，使用带保湿成分的化妆水，使用营养型的产品（滋润、美白、活性的修护霜和营养霜）。注意周护理和强化护理。</a:t>
            </a:r>
          </a:p>
          <a:p>
            <a:endParaRPr lang="en-US" altLang="zh-CN" smtClean="0"/>
          </a:p>
        </p:txBody>
      </p:sp>
      <p:grpSp>
        <p:nvGrpSpPr>
          <p:cNvPr id="91140" name="组合 1"/>
          <p:cNvGrpSpPr>
            <a:grpSpLocks/>
          </p:cNvGrpSpPr>
          <p:nvPr/>
        </p:nvGrpSpPr>
        <p:grpSpPr bwMode="auto">
          <a:xfrm>
            <a:off x="6272213" y="163513"/>
            <a:ext cx="5657850" cy="2025650"/>
            <a:chOff x="0" y="0"/>
            <a:chExt cx="5657712" cy="2026080"/>
          </a:xfrm>
        </p:grpSpPr>
        <p:grpSp>
          <p:nvGrpSpPr>
            <p:cNvPr id="91143" name="组合 39"/>
            <p:cNvGrpSpPr>
              <a:grpSpLocks/>
            </p:cNvGrpSpPr>
            <p:nvPr/>
          </p:nvGrpSpPr>
          <p:grpSpPr bwMode="auto">
            <a:xfrm>
              <a:off x="0" y="0"/>
              <a:ext cx="5657712" cy="995624"/>
              <a:chOff x="0" y="0"/>
              <a:chExt cx="5657712" cy="995624"/>
            </a:xfrm>
          </p:grpSpPr>
          <p:cxnSp>
            <p:nvCxnSpPr>
              <p:cNvPr id="9114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114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114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114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114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91141" name="Picture 13"/>
          <p:cNvPicPr>
            <a:picLocks noChangeAspect="1" noChangeArrowheads="1"/>
          </p:cNvPicPr>
          <p:nvPr/>
        </p:nvPicPr>
        <p:blipFill>
          <a:blip r:embed="rId2"/>
          <a:srcRect/>
          <a:stretch>
            <a:fillRect/>
          </a:stretch>
        </p:blipFill>
        <p:spPr bwMode="auto">
          <a:xfrm>
            <a:off x="6651625" y="1573213"/>
            <a:ext cx="4229100" cy="4752975"/>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879475" y="1219200"/>
            <a:ext cx="4364038" cy="1050925"/>
          </a:xfrm>
        </p:spPr>
        <p:txBody>
          <a:bodyPr/>
          <a:lstStyle/>
          <a:p>
            <a:pPr>
              <a:defRPr/>
            </a:pPr>
            <a:r>
              <a:rPr lang="en-US" altLang="zh-CN" sz="4000" u="sng" dirty="0" smtClean="0">
                <a:latin typeface="+mn-ea"/>
                <a:ea typeface="+mn-ea"/>
              </a:rPr>
              <a:t>2.</a:t>
            </a:r>
            <a:r>
              <a:rPr lang="zh-CN" altLang="en-US" sz="4000" u="sng" dirty="0" smtClean="0">
                <a:latin typeface="+mn-ea"/>
                <a:ea typeface="+mn-ea"/>
              </a:rPr>
              <a:t>油性皮肤</a:t>
            </a:r>
          </a:p>
        </p:txBody>
      </p:sp>
      <p:sp>
        <p:nvSpPr>
          <p:cNvPr id="5" name="Rectangle 3"/>
          <p:cNvSpPr txBox="1">
            <a:spLocks noRot="1" noChangeArrowheads="1"/>
          </p:cNvSpPr>
          <p:nvPr/>
        </p:nvSpPr>
        <p:spPr bwMode="auto">
          <a:xfrm>
            <a:off x="230188" y="2438400"/>
            <a:ext cx="8026400" cy="4191000"/>
          </a:xfrm>
          <a:prstGeom prst="rect">
            <a:avLst/>
          </a:prstGeom>
          <a:no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Ø"/>
              <a:defRPr/>
            </a:pPr>
            <a:r>
              <a:rPr lang="zh-CN" altLang="en-US" dirty="0" smtClean="0">
                <a:solidFill>
                  <a:schemeClr val="bg1"/>
                </a:solidFill>
              </a:rPr>
              <a:t>特征：</a:t>
            </a:r>
            <a:r>
              <a:rPr lang="zh-CN" altLang="en-US" sz="2800" dirty="0">
                <a:solidFill>
                  <a:schemeClr val="bg1"/>
                </a:solidFill>
                <a:latin typeface="+mn-ea"/>
              </a:rPr>
              <a:t>油脂分泌旺盛，皮肤的</a:t>
            </a:r>
            <a:r>
              <a:rPr lang="en-US" altLang="zh-CN" sz="2800" dirty="0">
                <a:solidFill>
                  <a:schemeClr val="bg1"/>
                </a:solidFill>
                <a:latin typeface="+mn-ea"/>
              </a:rPr>
              <a:t>PH</a:t>
            </a:r>
            <a:r>
              <a:rPr lang="zh-CN" altLang="en-US" sz="2800" dirty="0">
                <a:solidFill>
                  <a:schemeClr val="bg1"/>
                </a:solidFill>
                <a:latin typeface="+mn-ea"/>
              </a:rPr>
              <a:t>值</a:t>
            </a:r>
            <a:r>
              <a:rPr lang="zh-CN" altLang="en-US" sz="2800" dirty="0" smtClean="0">
                <a:solidFill>
                  <a:schemeClr val="bg1"/>
                </a:solidFill>
                <a:latin typeface="+mn-ea"/>
              </a:rPr>
              <a:t>偏酸性</a:t>
            </a:r>
            <a:r>
              <a:rPr lang="zh-CN" altLang="en-US" sz="2800" dirty="0">
                <a:solidFill>
                  <a:schemeClr val="bg1"/>
                </a:solidFill>
                <a:latin typeface="+mn-ea"/>
              </a:rPr>
              <a:t>，弹性佳，毛孔易堵塞。</a:t>
            </a:r>
            <a:endParaRPr lang="en-US" altLang="zh-CN" sz="2800" dirty="0">
              <a:solidFill>
                <a:schemeClr val="bg1"/>
              </a:solidFill>
              <a:latin typeface="+mn-ea"/>
            </a:endParaRPr>
          </a:p>
          <a:p>
            <a:pPr>
              <a:buFont typeface="Wingdings" pitchFamily="2" charset="2"/>
              <a:buChar char="Ø"/>
              <a:defRPr/>
            </a:pPr>
            <a:r>
              <a:rPr lang="zh-CN" altLang="en-US" sz="2800" dirty="0">
                <a:solidFill>
                  <a:schemeClr val="bg1"/>
                </a:solidFill>
                <a:latin typeface="+mn-ea"/>
              </a:rPr>
              <a:t>表现</a:t>
            </a:r>
            <a:r>
              <a:rPr lang="zh-CN" altLang="en-US" sz="2800" dirty="0" smtClean="0">
                <a:solidFill>
                  <a:schemeClr val="bg1"/>
                </a:solidFill>
                <a:latin typeface="+mn-ea"/>
              </a:rPr>
              <a:t>：肤色不均，</a:t>
            </a:r>
            <a:r>
              <a:rPr lang="en-US" altLang="zh-CN" sz="2800" dirty="0">
                <a:solidFill>
                  <a:schemeClr val="bg1"/>
                </a:solidFill>
                <a:latin typeface="+mn-ea"/>
              </a:rPr>
              <a:t>T</a:t>
            </a:r>
            <a:r>
              <a:rPr lang="zh-CN" altLang="en-US" sz="2800" dirty="0">
                <a:solidFill>
                  <a:schemeClr val="bg1"/>
                </a:solidFill>
                <a:latin typeface="+mn-ea"/>
              </a:rPr>
              <a:t>部位油光</a:t>
            </a:r>
            <a:r>
              <a:rPr lang="zh-CN" altLang="en-US" sz="2800" dirty="0" smtClean="0">
                <a:solidFill>
                  <a:schemeClr val="bg1"/>
                </a:solidFill>
                <a:latin typeface="+mn-ea"/>
              </a:rPr>
              <a:t>明显；角质</a:t>
            </a:r>
            <a:r>
              <a:rPr lang="zh-CN" altLang="en-US" sz="2800" dirty="0">
                <a:solidFill>
                  <a:schemeClr val="bg1"/>
                </a:solidFill>
                <a:latin typeface="+mn-ea"/>
              </a:rPr>
              <a:t>厚硬不光滑</a:t>
            </a:r>
            <a:r>
              <a:rPr lang="zh-CN" altLang="en-US" sz="2800" dirty="0" smtClean="0">
                <a:solidFill>
                  <a:schemeClr val="bg1"/>
                </a:solidFill>
                <a:latin typeface="+mn-ea"/>
              </a:rPr>
              <a:t>，毛孔大，纹理粗，多有黑头粉刺；对</a:t>
            </a:r>
            <a:r>
              <a:rPr lang="zh-CN" altLang="en-US" sz="2800" dirty="0">
                <a:solidFill>
                  <a:schemeClr val="bg1"/>
                </a:solidFill>
                <a:latin typeface="+mn-ea"/>
              </a:rPr>
              <a:t>外界刺激较不</a:t>
            </a:r>
            <a:r>
              <a:rPr lang="zh-CN" altLang="en-US" sz="2800" dirty="0" smtClean="0">
                <a:solidFill>
                  <a:schemeClr val="bg1"/>
                </a:solidFill>
                <a:latin typeface="+mn-ea"/>
              </a:rPr>
              <a:t>敏感，不易起皱纹、衰老。</a:t>
            </a:r>
            <a:r>
              <a:rPr lang="zh-CN" altLang="en-US" sz="2800" dirty="0">
                <a:solidFill>
                  <a:schemeClr val="bg1"/>
                </a:solidFill>
                <a:latin typeface="+mn-ea"/>
              </a:rPr>
              <a:t>易脱妆，易产生</a:t>
            </a:r>
            <a:r>
              <a:rPr lang="zh-CN" altLang="en-US" sz="2800" dirty="0" smtClean="0">
                <a:solidFill>
                  <a:schemeClr val="bg1"/>
                </a:solidFill>
                <a:latin typeface="+mn-ea"/>
              </a:rPr>
              <a:t>粉刺、暗疮</a:t>
            </a:r>
            <a:r>
              <a:rPr lang="zh-CN" altLang="en-US" sz="2800" dirty="0">
                <a:solidFill>
                  <a:schemeClr val="bg1"/>
                </a:solidFill>
                <a:latin typeface="+mn-ea"/>
              </a:rPr>
              <a:t>。</a:t>
            </a:r>
            <a:endParaRPr lang="en-US" altLang="zh-CN" sz="2800" dirty="0">
              <a:solidFill>
                <a:schemeClr val="bg1"/>
              </a:solidFill>
              <a:latin typeface="+mn-ea"/>
            </a:endParaRPr>
          </a:p>
        </p:txBody>
      </p:sp>
      <p:sp>
        <p:nvSpPr>
          <p:cNvPr id="7" name="TextBox 6"/>
          <p:cNvSpPr txBox="1"/>
          <p:nvPr/>
        </p:nvSpPr>
        <p:spPr>
          <a:xfrm>
            <a:off x="9148763" y="4508500"/>
            <a:ext cx="3043237" cy="522288"/>
          </a:xfrm>
          <a:prstGeom prst="rect">
            <a:avLst/>
          </a:prstGeom>
          <a:noFill/>
        </p:spPr>
        <p:txBody>
          <a:bodyPr>
            <a:spAutoFit/>
          </a:bodyPr>
          <a:lstStyle/>
          <a:p>
            <a:pPr>
              <a:defRPr/>
            </a:pPr>
            <a:r>
              <a:rPr lang="zh-CN" altLang="en-US" sz="2800" dirty="0">
                <a:solidFill>
                  <a:schemeClr val="bg1"/>
                </a:solidFill>
                <a:latin typeface="+mn-ea"/>
                <a:ea typeface="+mn-ea"/>
              </a:rPr>
              <a:t>皮肤类型分析</a:t>
            </a:r>
          </a:p>
        </p:txBody>
      </p:sp>
      <p:pic>
        <p:nvPicPr>
          <p:cNvPr id="92165" name="Picture 2"/>
          <p:cNvPicPr>
            <a:picLocks noChangeAspect="1" noChangeArrowheads="1"/>
          </p:cNvPicPr>
          <p:nvPr/>
        </p:nvPicPr>
        <p:blipFill>
          <a:blip r:embed="rId2"/>
          <a:srcRect r="55673"/>
          <a:stretch>
            <a:fillRect/>
          </a:stretch>
        </p:blipFill>
        <p:spPr bwMode="auto">
          <a:xfrm>
            <a:off x="8964613" y="1116013"/>
            <a:ext cx="3095625" cy="3467100"/>
          </a:xfrm>
          <a:prstGeom prst="rect">
            <a:avLst/>
          </a:prstGeom>
          <a:noFill/>
          <a:ln w="9525">
            <a:noFill/>
            <a:miter lim="800000"/>
            <a:headEnd/>
            <a:tailEnd/>
          </a:ln>
        </p:spPr>
      </p:pic>
      <p:pic>
        <p:nvPicPr>
          <p:cNvPr id="92166" name="Picture 3"/>
          <p:cNvPicPr>
            <a:picLocks noChangeAspect="1" noChangeArrowheads="1"/>
          </p:cNvPicPr>
          <p:nvPr/>
        </p:nvPicPr>
        <p:blipFill>
          <a:blip r:embed="rId3"/>
          <a:srcRect/>
          <a:stretch>
            <a:fillRect/>
          </a:stretch>
        </p:blipFill>
        <p:spPr bwMode="auto">
          <a:xfrm>
            <a:off x="5537200" y="4945063"/>
            <a:ext cx="6654800" cy="1419225"/>
          </a:xfrm>
          <a:prstGeom prst="rect">
            <a:avLst/>
          </a:prstGeom>
          <a:noFill/>
          <a:ln w="9525">
            <a:noFill/>
            <a:miter lim="800000"/>
            <a:headEnd/>
            <a:tailEnd/>
          </a:ln>
        </p:spPr>
      </p:pic>
      <p:grpSp>
        <p:nvGrpSpPr>
          <p:cNvPr id="92167" name="组合 1"/>
          <p:cNvGrpSpPr>
            <a:grpSpLocks/>
          </p:cNvGrpSpPr>
          <p:nvPr/>
        </p:nvGrpSpPr>
        <p:grpSpPr bwMode="auto">
          <a:xfrm>
            <a:off x="6272213" y="163513"/>
            <a:ext cx="5657850" cy="2025650"/>
            <a:chOff x="0" y="0"/>
            <a:chExt cx="5657712" cy="2026080"/>
          </a:xfrm>
        </p:grpSpPr>
        <p:grpSp>
          <p:nvGrpSpPr>
            <p:cNvPr id="92169" name="组合 39"/>
            <p:cNvGrpSpPr>
              <a:grpSpLocks/>
            </p:cNvGrpSpPr>
            <p:nvPr/>
          </p:nvGrpSpPr>
          <p:grpSpPr bwMode="auto">
            <a:xfrm>
              <a:off x="0" y="0"/>
              <a:ext cx="5657712" cy="995624"/>
              <a:chOff x="0" y="0"/>
              <a:chExt cx="5657712" cy="995624"/>
            </a:xfrm>
          </p:grpSpPr>
          <p:cxnSp>
            <p:nvCxnSpPr>
              <p:cNvPr id="9217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217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217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217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217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6"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a:xfrm>
            <a:off x="401638" y="1389063"/>
            <a:ext cx="4024312" cy="1143000"/>
          </a:xfrm>
        </p:spPr>
        <p:txBody>
          <a:bodyPr/>
          <a:lstStyle/>
          <a:p>
            <a:r>
              <a:rPr lang="zh-CN" altLang="en-US" smtClean="0"/>
              <a:t>油性肌肤</a:t>
            </a:r>
          </a:p>
        </p:txBody>
      </p:sp>
      <p:sp>
        <p:nvSpPr>
          <p:cNvPr id="93187" name="Rectangle 4"/>
          <p:cNvSpPr>
            <a:spLocks noGrp="1" noRot="1" noChangeArrowheads="1"/>
          </p:cNvSpPr>
          <p:nvPr>
            <p:ph type="body" sz="half" idx="1"/>
          </p:nvPr>
        </p:nvSpPr>
        <p:spPr>
          <a:xfrm>
            <a:off x="401638" y="2681288"/>
            <a:ext cx="6270625" cy="3014662"/>
          </a:xfrm>
        </p:spPr>
        <p:txBody>
          <a:bodyPr/>
          <a:lstStyle/>
          <a:p>
            <a:r>
              <a:rPr lang="zh-CN" altLang="en-US" smtClean="0"/>
              <a:t>家庭保养建议：少吃糖、咖啡、干酪等刺激性及油腻食物，多吃维生素</a:t>
            </a:r>
            <a:r>
              <a:rPr lang="en-US" altLang="zh-CN" smtClean="0"/>
              <a:t>B2/B6</a:t>
            </a:r>
            <a:r>
              <a:rPr lang="zh-CN" altLang="en-US" smtClean="0"/>
              <a:t>；保持良好作息规律；注意皮肤清洁、控油及补水，白天温水洗面，调节皮肤的水油平衡。</a:t>
            </a:r>
          </a:p>
        </p:txBody>
      </p:sp>
      <p:grpSp>
        <p:nvGrpSpPr>
          <p:cNvPr id="93188" name="组合 1"/>
          <p:cNvGrpSpPr>
            <a:grpSpLocks/>
          </p:cNvGrpSpPr>
          <p:nvPr/>
        </p:nvGrpSpPr>
        <p:grpSpPr bwMode="auto">
          <a:xfrm>
            <a:off x="6272213" y="163513"/>
            <a:ext cx="5657850" cy="2025650"/>
            <a:chOff x="0" y="0"/>
            <a:chExt cx="5657712" cy="2026080"/>
          </a:xfrm>
        </p:grpSpPr>
        <p:grpSp>
          <p:nvGrpSpPr>
            <p:cNvPr id="93191" name="组合 39"/>
            <p:cNvGrpSpPr>
              <a:grpSpLocks/>
            </p:cNvGrpSpPr>
            <p:nvPr/>
          </p:nvGrpSpPr>
          <p:grpSpPr bwMode="auto">
            <a:xfrm>
              <a:off x="0" y="0"/>
              <a:ext cx="5657712" cy="995624"/>
              <a:chOff x="0" y="0"/>
              <a:chExt cx="5657712" cy="995624"/>
            </a:xfrm>
          </p:grpSpPr>
          <p:cxnSp>
            <p:nvCxnSpPr>
              <p:cNvPr id="9319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319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319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319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319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93189" name="Picture 16" descr="http://b.hiphotos.baidu.com/baike/c0%3Dbaike150%2C5%2C5%2C150%2C50/sign=b8c7b507612762d09433acedc185639f/d62a6059252dd42a391f0b8f013b5bb5c9eab8fb.jpg"/>
          <p:cNvPicPr>
            <a:picLocks noChangeAspect="1" noChangeArrowheads="1"/>
          </p:cNvPicPr>
          <p:nvPr/>
        </p:nvPicPr>
        <p:blipFill>
          <a:blip r:embed="rId2"/>
          <a:srcRect/>
          <a:stretch>
            <a:fillRect/>
          </a:stretch>
        </p:blipFill>
        <p:spPr bwMode="auto">
          <a:xfrm>
            <a:off x="7307263" y="2998788"/>
            <a:ext cx="4457700" cy="3344862"/>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a:xfrm>
            <a:off x="401638" y="1354138"/>
            <a:ext cx="4783137" cy="1143000"/>
          </a:xfrm>
        </p:spPr>
        <p:txBody>
          <a:bodyPr/>
          <a:lstStyle/>
          <a:p>
            <a:r>
              <a:rPr lang="zh-CN" altLang="en-US" smtClean="0"/>
              <a:t>油性肌肤</a:t>
            </a:r>
          </a:p>
        </p:txBody>
      </p:sp>
      <p:sp>
        <p:nvSpPr>
          <p:cNvPr id="94211" name="Rectangle 4"/>
          <p:cNvSpPr>
            <a:spLocks noGrp="1" noRot="1" noChangeArrowheads="1"/>
          </p:cNvSpPr>
          <p:nvPr>
            <p:ph type="body" sz="half" idx="1"/>
          </p:nvPr>
        </p:nvSpPr>
        <p:spPr>
          <a:xfrm>
            <a:off x="401638" y="2646363"/>
            <a:ext cx="6237287" cy="2794000"/>
          </a:xfrm>
        </p:spPr>
        <p:txBody>
          <a:bodyPr/>
          <a:lstStyle/>
          <a:p>
            <a:r>
              <a:rPr lang="zh-CN" altLang="en-US" smtClean="0"/>
              <a:t>护肤品选择：少用油性护肤品，选择去油污强，清洁力好的洗面奶，保持毛孔畅通和皮肤清洁。选用保湿润肤的，油份较少、清爽性、抑制皮脂分泌、收敛作用较强的护肤品。暗疮处不可化妆，化妆用品经常清洗及更新。</a:t>
            </a:r>
          </a:p>
        </p:txBody>
      </p:sp>
      <p:grpSp>
        <p:nvGrpSpPr>
          <p:cNvPr id="94212" name="组合 1"/>
          <p:cNvGrpSpPr>
            <a:grpSpLocks/>
          </p:cNvGrpSpPr>
          <p:nvPr/>
        </p:nvGrpSpPr>
        <p:grpSpPr bwMode="auto">
          <a:xfrm>
            <a:off x="6272213" y="163513"/>
            <a:ext cx="5657850" cy="2025650"/>
            <a:chOff x="0" y="0"/>
            <a:chExt cx="5657712" cy="2026080"/>
          </a:xfrm>
        </p:grpSpPr>
        <p:grpSp>
          <p:nvGrpSpPr>
            <p:cNvPr id="94215" name="组合 39"/>
            <p:cNvGrpSpPr>
              <a:grpSpLocks/>
            </p:cNvGrpSpPr>
            <p:nvPr/>
          </p:nvGrpSpPr>
          <p:grpSpPr bwMode="auto">
            <a:xfrm>
              <a:off x="0" y="0"/>
              <a:ext cx="5657712" cy="995624"/>
              <a:chOff x="0" y="0"/>
              <a:chExt cx="5657712" cy="995624"/>
            </a:xfrm>
          </p:grpSpPr>
          <p:cxnSp>
            <p:nvCxnSpPr>
              <p:cNvPr id="9421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421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421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422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421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2"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化妆品使用、保存注意事项</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94214" name="Picture 20" descr="http://api.upload1.pimg.cn/user_upload/a4fb1cc7eb29415cbc7a1124b49784e5.png"/>
          <p:cNvPicPr>
            <a:picLocks noChangeAspect="1" noChangeArrowheads="1"/>
          </p:cNvPicPr>
          <p:nvPr/>
        </p:nvPicPr>
        <p:blipFill>
          <a:blip r:embed="rId2"/>
          <a:srcRect/>
          <a:stretch>
            <a:fillRect/>
          </a:stretch>
        </p:blipFill>
        <p:spPr bwMode="auto">
          <a:xfrm>
            <a:off x="7180263" y="1928813"/>
            <a:ext cx="3905250" cy="390525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1016000" y="1066800"/>
            <a:ext cx="4364038" cy="1050925"/>
          </a:xfrm>
        </p:spPr>
        <p:txBody>
          <a:bodyPr/>
          <a:lstStyle/>
          <a:p>
            <a:pPr>
              <a:defRPr/>
            </a:pPr>
            <a:r>
              <a:rPr lang="en-US" altLang="zh-CN" sz="4000" u="sng" dirty="0" smtClean="0">
                <a:latin typeface="+mn-ea"/>
                <a:ea typeface="+mn-ea"/>
              </a:rPr>
              <a:t>3.</a:t>
            </a:r>
            <a:r>
              <a:rPr lang="zh-CN" altLang="en-US" sz="4000" u="sng" dirty="0" smtClean="0">
                <a:latin typeface="+mn-ea"/>
                <a:ea typeface="+mn-ea"/>
              </a:rPr>
              <a:t>中性皮肤</a:t>
            </a:r>
          </a:p>
        </p:txBody>
      </p:sp>
      <p:sp>
        <p:nvSpPr>
          <p:cNvPr id="5" name="Rectangle 3"/>
          <p:cNvSpPr txBox="1">
            <a:spLocks noRot="1" noChangeArrowheads="1"/>
          </p:cNvSpPr>
          <p:nvPr/>
        </p:nvSpPr>
        <p:spPr bwMode="auto">
          <a:xfrm>
            <a:off x="117475" y="2076450"/>
            <a:ext cx="7800975" cy="4191000"/>
          </a:xfrm>
          <a:prstGeom prst="rect">
            <a:avLst/>
          </a:prstGeom>
          <a:noFill/>
          <a:ln>
            <a:noFill/>
          </a:ln>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Wingdings" pitchFamily="2" charset="2"/>
              <a:buChar char="Ø"/>
              <a:defRPr/>
            </a:pPr>
            <a:r>
              <a:rPr lang="zh-CN" altLang="en-US" dirty="0" smtClean="0">
                <a:solidFill>
                  <a:schemeClr val="bg1"/>
                </a:solidFill>
              </a:rPr>
              <a:t>特征：</a:t>
            </a:r>
            <a:r>
              <a:rPr lang="zh-CN" altLang="en-US" sz="2800" b="1" dirty="0">
                <a:solidFill>
                  <a:schemeClr val="bg1"/>
                </a:solidFill>
                <a:latin typeface="+mn-ea"/>
              </a:rPr>
              <a:t>水油平衡</a:t>
            </a:r>
            <a:r>
              <a:rPr lang="zh-CN" altLang="en-US" sz="2800" dirty="0">
                <a:solidFill>
                  <a:schemeClr val="bg1"/>
                </a:solidFill>
                <a:latin typeface="+mn-ea"/>
              </a:rPr>
              <a:t>，皮肤</a:t>
            </a:r>
            <a:r>
              <a:rPr lang="en-US" altLang="zh-CN" sz="2800" dirty="0">
                <a:solidFill>
                  <a:schemeClr val="bg1"/>
                </a:solidFill>
                <a:latin typeface="+mn-ea"/>
              </a:rPr>
              <a:t>PH</a:t>
            </a:r>
            <a:r>
              <a:rPr lang="zh-CN" altLang="en-US" sz="2800" dirty="0">
                <a:solidFill>
                  <a:schemeClr val="bg1"/>
                </a:solidFill>
                <a:latin typeface="+mn-ea"/>
              </a:rPr>
              <a:t>值</a:t>
            </a:r>
            <a:r>
              <a:rPr lang="en-US" altLang="zh-CN" sz="2800" dirty="0">
                <a:solidFill>
                  <a:schemeClr val="bg1"/>
                </a:solidFill>
                <a:latin typeface="+mn-ea"/>
              </a:rPr>
              <a:t>4.5~6.5</a:t>
            </a:r>
            <a:r>
              <a:rPr lang="zh-CN" altLang="en-US" sz="2800" dirty="0" smtClean="0">
                <a:solidFill>
                  <a:schemeClr val="bg1"/>
                </a:solidFill>
                <a:latin typeface="+mn-ea"/>
              </a:rPr>
              <a:t>，有弹性，</a:t>
            </a:r>
            <a:r>
              <a:rPr lang="zh-CN" altLang="en-US" sz="2800" dirty="0">
                <a:solidFill>
                  <a:schemeClr val="bg1"/>
                </a:solidFill>
                <a:latin typeface="+mn-ea"/>
              </a:rPr>
              <a:t>皮脂排泄</a:t>
            </a:r>
            <a:r>
              <a:rPr lang="zh-CN" altLang="en-US" sz="2800" dirty="0" smtClean="0">
                <a:solidFill>
                  <a:schemeClr val="bg1"/>
                </a:solidFill>
                <a:latin typeface="+mn-ea"/>
              </a:rPr>
              <a:t>通畅</a:t>
            </a:r>
            <a:endParaRPr lang="en-US" altLang="zh-CN" sz="2800" dirty="0">
              <a:solidFill>
                <a:schemeClr val="bg1"/>
              </a:solidFill>
              <a:latin typeface="+mn-ea"/>
            </a:endParaRPr>
          </a:p>
          <a:p>
            <a:pPr>
              <a:lnSpc>
                <a:spcPct val="150000"/>
              </a:lnSpc>
              <a:buFont typeface="Wingdings" pitchFamily="2" charset="2"/>
              <a:buChar char="Ø"/>
              <a:defRPr/>
            </a:pPr>
            <a:r>
              <a:rPr lang="zh-CN" altLang="en-US" sz="2800" dirty="0" smtClean="0">
                <a:solidFill>
                  <a:schemeClr val="bg1"/>
                </a:solidFill>
                <a:latin typeface="+mn-ea"/>
              </a:rPr>
              <a:t>表现：</a:t>
            </a:r>
            <a:r>
              <a:rPr lang="zh-CN" altLang="en-US" sz="2400" dirty="0" smtClean="0">
                <a:solidFill>
                  <a:schemeClr val="bg1"/>
                </a:solidFill>
                <a:latin typeface="+mn-ea"/>
              </a:rPr>
              <a:t>皮肤光滑</a:t>
            </a:r>
            <a:r>
              <a:rPr lang="zh-CN" altLang="en-US" sz="2400" dirty="0">
                <a:solidFill>
                  <a:schemeClr val="bg1"/>
                </a:solidFill>
                <a:latin typeface="+mn-ea"/>
              </a:rPr>
              <a:t>细致</a:t>
            </a:r>
            <a:r>
              <a:rPr lang="zh-CN" altLang="en-US" sz="2400" dirty="0" smtClean="0">
                <a:solidFill>
                  <a:schemeClr val="bg1"/>
                </a:solidFill>
                <a:latin typeface="+mn-ea"/>
              </a:rPr>
              <a:t>，红润有</a:t>
            </a:r>
            <a:r>
              <a:rPr lang="zh-CN" altLang="en-US" sz="2400" dirty="0">
                <a:solidFill>
                  <a:schemeClr val="bg1"/>
                </a:solidFill>
                <a:latin typeface="+mn-ea"/>
              </a:rPr>
              <a:t>光泽，毛孔细小</a:t>
            </a:r>
            <a:r>
              <a:rPr lang="zh-CN" altLang="en-US" sz="2400" dirty="0" smtClean="0">
                <a:solidFill>
                  <a:schemeClr val="bg1"/>
                </a:solidFill>
                <a:latin typeface="+mn-ea"/>
              </a:rPr>
              <a:t>，皮肤纹路排列整齐，无明显瑕疵；适应季节变化，较耐晒，对外界刺激不太敏感，不易脱妆；是健康理想的皮肤，婴儿的皮肤多属于中性皮肤。</a:t>
            </a:r>
            <a:endParaRPr lang="zh-CN" altLang="en-US" sz="2800" dirty="0">
              <a:solidFill>
                <a:schemeClr val="bg1"/>
              </a:solidFill>
              <a:latin typeface="+mn-ea"/>
            </a:endParaRPr>
          </a:p>
        </p:txBody>
      </p:sp>
      <p:sp>
        <p:nvSpPr>
          <p:cNvPr id="7" name="TextBox 6"/>
          <p:cNvSpPr txBox="1"/>
          <p:nvPr/>
        </p:nvSpPr>
        <p:spPr>
          <a:xfrm>
            <a:off x="212725" y="438150"/>
            <a:ext cx="7096125" cy="646113"/>
          </a:xfrm>
          <a:prstGeom prst="rect">
            <a:avLst/>
          </a:prstGeom>
          <a:noFill/>
        </p:spPr>
        <p:txBody>
          <a:bodyPr>
            <a:spAutoFit/>
          </a:bodyPr>
          <a:lstStyle/>
          <a:p>
            <a:pPr>
              <a:defRPr/>
            </a:pPr>
            <a:r>
              <a:rPr lang="zh-CN" altLang="en-US" sz="3600" dirty="0">
                <a:solidFill>
                  <a:schemeClr val="bg1"/>
                </a:solidFill>
                <a:effectLst>
                  <a:outerShdw blurRad="38100" dist="38100" dir="2700000" algn="tl">
                    <a:srgbClr val="000000">
                      <a:alpha val="43137"/>
                    </a:srgbClr>
                  </a:outerShdw>
                </a:effectLst>
                <a:latin typeface="黑体" pitchFamily="49" charset="-122"/>
                <a:ea typeface="黑体" pitchFamily="49" charset="-122"/>
              </a:rPr>
              <a:t>皮肤类型分析</a:t>
            </a:r>
          </a:p>
        </p:txBody>
      </p:sp>
      <p:pic>
        <p:nvPicPr>
          <p:cNvPr id="95237" name="Picture 2" descr="http://fashion.taiwan.cn/list/201504/W020150401590946559241.jpg"/>
          <p:cNvPicPr>
            <a:picLocks noChangeAspect="1" noChangeArrowheads="1"/>
          </p:cNvPicPr>
          <p:nvPr/>
        </p:nvPicPr>
        <p:blipFill>
          <a:blip r:embed="rId3"/>
          <a:srcRect l="15279" r="3200"/>
          <a:stretch>
            <a:fillRect/>
          </a:stretch>
        </p:blipFill>
        <p:spPr bwMode="auto">
          <a:xfrm>
            <a:off x="7934325" y="1116013"/>
            <a:ext cx="4597400" cy="4229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4"/>
          <p:cNvSpPr>
            <a:spLocks noGrp="1" noRot="1" noChangeArrowheads="1"/>
          </p:cNvSpPr>
          <p:nvPr>
            <p:ph type="title"/>
          </p:nvPr>
        </p:nvSpPr>
        <p:spPr>
          <a:xfrm>
            <a:off x="447675" y="1582738"/>
            <a:ext cx="11388725" cy="1143000"/>
          </a:xfrm>
        </p:spPr>
        <p:txBody>
          <a:bodyPr/>
          <a:lstStyle/>
          <a:p>
            <a:r>
              <a:rPr lang="zh-CN" altLang="en-US" smtClean="0"/>
              <a:t>中性皮肤</a:t>
            </a:r>
          </a:p>
        </p:txBody>
      </p:sp>
      <p:sp>
        <p:nvSpPr>
          <p:cNvPr id="96259" name="Rectangle 5"/>
          <p:cNvSpPr>
            <a:spLocks noGrp="1" noRot="1" noChangeArrowheads="1"/>
          </p:cNvSpPr>
          <p:nvPr>
            <p:ph type="body" sz="half" idx="1"/>
          </p:nvPr>
        </p:nvSpPr>
        <p:spPr>
          <a:xfrm>
            <a:off x="438150" y="2746375"/>
            <a:ext cx="6413500" cy="1998663"/>
          </a:xfrm>
        </p:spPr>
        <p:txBody>
          <a:bodyPr/>
          <a:lstStyle/>
          <a:p>
            <a:r>
              <a:rPr lang="zh-CN" altLang="en-US" smtClean="0"/>
              <a:t>保养要点：保持良好的饮食、生活、护肤习惯，维持皮肤的水油平衡，不过度清洁，不使用油性过大的护肤品。</a:t>
            </a:r>
          </a:p>
        </p:txBody>
      </p:sp>
      <p:sp>
        <p:nvSpPr>
          <p:cNvPr id="96260" name="AutoShape 7" descr="D9}48JnI_[8VEJET[4L$Y"/>
          <p:cNvSpPr>
            <a:spLocks noChangeAspect="1" noChangeArrowheads="1"/>
          </p:cNvSpPr>
          <p:nvPr/>
        </p:nvSpPr>
        <p:spPr bwMode="auto">
          <a:xfrm>
            <a:off x="5892800" y="4090988"/>
            <a:ext cx="406400" cy="304800"/>
          </a:xfrm>
          <a:prstGeom prst="rect">
            <a:avLst/>
          </a:prstGeom>
          <a:noFill/>
          <a:ln w="9525">
            <a:noFill/>
            <a:miter lim="800000"/>
            <a:headEnd/>
            <a:tailEnd/>
          </a:ln>
        </p:spPr>
        <p:txBody>
          <a:bodyPr/>
          <a:lstStyle/>
          <a:p>
            <a:endParaRPr lang="zh-CN" altLang="en-US">
              <a:solidFill>
                <a:schemeClr val="bg1"/>
              </a:solidFill>
            </a:endParaRPr>
          </a:p>
        </p:txBody>
      </p:sp>
      <p:sp>
        <p:nvSpPr>
          <p:cNvPr id="96261" name="AutoShape 8" descr="D9}48JnI_[8VEJET[4L$Y"/>
          <p:cNvSpPr>
            <a:spLocks noChangeAspect="1" noChangeArrowheads="1"/>
          </p:cNvSpPr>
          <p:nvPr/>
        </p:nvSpPr>
        <p:spPr bwMode="auto">
          <a:xfrm>
            <a:off x="5892800" y="4090988"/>
            <a:ext cx="406400" cy="304800"/>
          </a:xfrm>
          <a:prstGeom prst="rect">
            <a:avLst/>
          </a:prstGeom>
          <a:noFill/>
          <a:ln w="9525">
            <a:noFill/>
            <a:miter lim="800000"/>
            <a:headEnd/>
            <a:tailEnd/>
          </a:ln>
        </p:spPr>
        <p:txBody>
          <a:bodyPr/>
          <a:lstStyle/>
          <a:p>
            <a:endParaRPr lang="zh-CN" altLang="en-US">
              <a:solidFill>
                <a:schemeClr val="bg1"/>
              </a:solidFill>
            </a:endParaRPr>
          </a:p>
        </p:txBody>
      </p:sp>
      <p:grpSp>
        <p:nvGrpSpPr>
          <p:cNvPr id="96262" name="组合 1"/>
          <p:cNvGrpSpPr>
            <a:grpSpLocks/>
          </p:cNvGrpSpPr>
          <p:nvPr/>
        </p:nvGrpSpPr>
        <p:grpSpPr bwMode="auto">
          <a:xfrm>
            <a:off x="6272213" y="163513"/>
            <a:ext cx="5657850" cy="2025650"/>
            <a:chOff x="0" y="0"/>
            <a:chExt cx="5657712" cy="2026080"/>
          </a:xfrm>
        </p:grpSpPr>
        <p:grpSp>
          <p:nvGrpSpPr>
            <p:cNvPr id="96266" name="组合 39"/>
            <p:cNvGrpSpPr>
              <a:grpSpLocks/>
            </p:cNvGrpSpPr>
            <p:nvPr/>
          </p:nvGrpSpPr>
          <p:grpSpPr bwMode="auto">
            <a:xfrm>
              <a:off x="0" y="0"/>
              <a:ext cx="5657712" cy="995624"/>
              <a:chOff x="0" y="0"/>
              <a:chExt cx="5657712" cy="995624"/>
            </a:xfrm>
          </p:grpSpPr>
          <p:cxnSp>
            <p:nvCxnSpPr>
              <p:cNvPr id="9626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626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627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627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626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化妆品使用、保存注意事项</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6" name="TextBox 15"/>
          <p:cNvSpPr txBox="1"/>
          <p:nvPr/>
        </p:nvSpPr>
        <p:spPr>
          <a:xfrm>
            <a:off x="539750" y="4479925"/>
            <a:ext cx="6775450" cy="1146175"/>
          </a:xfrm>
          <a:prstGeom prst="rect">
            <a:avLst/>
          </a:prstGeom>
          <a:noFill/>
        </p:spPr>
        <p:txBody>
          <a:bodyPr>
            <a:spAutoFit/>
          </a:bodyPr>
          <a:lstStyle/>
          <a:p>
            <a:pPr marL="228600" indent="-228600" eaLnBrk="0" hangingPunct="0">
              <a:lnSpc>
                <a:spcPct val="90000"/>
              </a:lnSpc>
              <a:spcBef>
                <a:spcPts val="1000"/>
              </a:spcBef>
              <a:buFont typeface="Arial" pitchFamily="34" charset="0"/>
              <a:buChar char="•"/>
              <a:defRPr/>
            </a:pPr>
            <a:r>
              <a:rPr lang="zh-CN" altLang="en-US" sz="2800" dirty="0">
                <a:solidFill>
                  <a:srgbClr val="FFFFFF"/>
                </a:solidFill>
                <a:latin typeface="Arial"/>
                <a:ea typeface="宋体"/>
              </a:rPr>
              <a:t>护肤品选择：夏天可参照油性皮肤选择，冬天参照干性肌肤选择。</a:t>
            </a:r>
          </a:p>
          <a:p>
            <a:pPr>
              <a:defRPr/>
            </a:pPr>
            <a:endParaRPr lang="zh-CN" altLang="en-US" dirty="0"/>
          </a:p>
        </p:txBody>
      </p:sp>
      <p:pic>
        <p:nvPicPr>
          <p:cNvPr id="96265" name="Picture 2" descr="http://img1.dzwww.com:8080/tupian_pl/20160707/81/11260055872503819357.jpg"/>
          <p:cNvPicPr>
            <a:picLocks noChangeAspect="1" noChangeArrowheads="1"/>
          </p:cNvPicPr>
          <p:nvPr/>
        </p:nvPicPr>
        <p:blipFill>
          <a:blip r:embed="rId2"/>
          <a:srcRect/>
          <a:stretch>
            <a:fillRect/>
          </a:stretch>
        </p:blipFill>
        <p:spPr bwMode="auto">
          <a:xfrm>
            <a:off x="7315200" y="2189163"/>
            <a:ext cx="3797300" cy="3343275"/>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668338" y="1516063"/>
            <a:ext cx="4364037" cy="1050925"/>
          </a:xfrm>
        </p:spPr>
        <p:txBody>
          <a:bodyPr/>
          <a:lstStyle/>
          <a:p>
            <a:pPr>
              <a:defRPr/>
            </a:pPr>
            <a:r>
              <a:rPr lang="en-US" altLang="zh-CN" sz="4000" u="sng" dirty="0" smtClean="0">
                <a:latin typeface="+mn-ea"/>
                <a:ea typeface="+mn-ea"/>
              </a:rPr>
              <a:t>4.</a:t>
            </a:r>
            <a:r>
              <a:rPr lang="zh-CN" altLang="en-US" sz="4000" u="sng" dirty="0" smtClean="0">
                <a:latin typeface="+mn-ea"/>
                <a:ea typeface="+mn-ea"/>
              </a:rPr>
              <a:t>混合性皮肤</a:t>
            </a:r>
          </a:p>
        </p:txBody>
      </p:sp>
      <p:sp>
        <p:nvSpPr>
          <p:cNvPr id="97283" name="Rectangle 3"/>
          <p:cNvSpPr txBox="1">
            <a:spLocks noRot="1" noChangeArrowheads="1"/>
          </p:cNvSpPr>
          <p:nvPr/>
        </p:nvSpPr>
        <p:spPr bwMode="auto">
          <a:xfrm>
            <a:off x="320675" y="3419475"/>
            <a:ext cx="10741025" cy="2852738"/>
          </a:xfrm>
          <a:prstGeom prst="rect">
            <a:avLst/>
          </a:prstGeom>
          <a:noFill/>
          <a:ln w="9525">
            <a:noFill/>
            <a:miter lim="800000"/>
            <a:headEnd/>
            <a:tailEnd/>
          </a:ln>
        </p:spPr>
        <p:txBody>
          <a:bodyPr/>
          <a:lstStyle/>
          <a:p>
            <a:pPr marL="342900" indent="-342900" eaLnBrk="0" hangingPunct="0">
              <a:spcBef>
                <a:spcPct val="20000"/>
              </a:spcBef>
              <a:buFont typeface="Wingdings" pitchFamily="2" charset="2"/>
              <a:buChar char="Ø"/>
            </a:pPr>
            <a:r>
              <a:rPr lang="zh-CN" altLang="en-US" sz="3200">
                <a:solidFill>
                  <a:schemeClr val="bg1"/>
                </a:solidFill>
                <a:latin typeface="Calibri" pitchFamily="34" charset="0"/>
              </a:rPr>
              <a:t>特征：兼具油性皮肤（</a:t>
            </a:r>
            <a:r>
              <a:rPr lang="en-US" altLang="zh-CN" sz="3200">
                <a:solidFill>
                  <a:schemeClr val="bg1"/>
                </a:solidFill>
                <a:latin typeface="Calibri" pitchFamily="34" charset="0"/>
              </a:rPr>
              <a:t>T</a:t>
            </a:r>
            <a:r>
              <a:rPr lang="zh-CN" altLang="en-US" sz="3200">
                <a:solidFill>
                  <a:schemeClr val="bg1"/>
                </a:solidFill>
                <a:latin typeface="Calibri" pitchFamily="34" charset="0"/>
              </a:rPr>
              <a:t>区）和干性皮肤的特点（</a:t>
            </a:r>
            <a:r>
              <a:rPr lang="en-US" altLang="zh-CN" sz="3200">
                <a:solidFill>
                  <a:schemeClr val="bg1"/>
                </a:solidFill>
                <a:latin typeface="Calibri" pitchFamily="34" charset="0"/>
              </a:rPr>
              <a:t>U</a:t>
            </a:r>
            <a:r>
              <a:rPr lang="zh-CN" altLang="en-US" sz="3200">
                <a:solidFill>
                  <a:schemeClr val="bg1"/>
                </a:solidFill>
                <a:latin typeface="Calibri" pitchFamily="34" charset="0"/>
              </a:rPr>
              <a:t>区）</a:t>
            </a:r>
            <a:endParaRPr lang="en-US" altLang="zh-CN" sz="3200">
              <a:solidFill>
                <a:schemeClr val="bg1"/>
              </a:solidFill>
              <a:latin typeface="Calibri" pitchFamily="34" charset="0"/>
            </a:endParaRPr>
          </a:p>
          <a:p>
            <a:pPr marL="342900" indent="-342900" eaLnBrk="0" hangingPunct="0">
              <a:lnSpc>
                <a:spcPct val="150000"/>
              </a:lnSpc>
              <a:spcBef>
                <a:spcPct val="20000"/>
              </a:spcBef>
              <a:buFont typeface="Wingdings" pitchFamily="2" charset="2"/>
              <a:buChar char="Ø"/>
            </a:pPr>
            <a:r>
              <a:rPr lang="zh-CN" altLang="en-US" sz="2800">
                <a:solidFill>
                  <a:schemeClr val="bg1"/>
                </a:solidFill>
                <a:latin typeface="Calibri" pitchFamily="34" charset="0"/>
              </a:rPr>
              <a:t>表现：呈现两种或两种以上的外观</a:t>
            </a:r>
            <a:r>
              <a:rPr lang="en-US" altLang="zh-CN" sz="2800">
                <a:solidFill>
                  <a:schemeClr val="bg1"/>
                </a:solidFill>
                <a:latin typeface="Calibri" pitchFamily="34" charset="0"/>
              </a:rPr>
              <a:t>(</a:t>
            </a:r>
            <a:r>
              <a:rPr lang="zh-CN" altLang="en-US" sz="2800">
                <a:solidFill>
                  <a:schemeClr val="bg1"/>
                </a:solidFill>
                <a:latin typeface="Calibri" pitchFamily="34" charset="0"/>
              </a:rPr>
              <a:t>一半火山一半海水</a:t>
            </a:r>
            <a:r>
              <a:rPr lang="en-US" altLang="zh-CN" sz="2800">
                <a:solidFill>
                  <a:schemeClr val="bg1"/>
                </a:solidFill>
                <a:latin typeface="Calibri" pitchFamily="34" charset="0"/>
              </a:rPr>
              <a:t>)</a:t>
            </a:r>
            <a:r>
              <a:rPr lang="zh-CN" altLang="en-US" sz="2800">
                <a:solidFill>
                  <a:schemeClr val="bg1"/>
                </a:solidFill>
                <a:latin typeface="Calibri" pitchFamily="34" charset="0"/>
              </a:rPr>
              <a:t>，多见面部</a:t>
            </a:r>
            <a:r>
              <a:rPr lang="en-US" altLang="zh-CN" sz="2800">
                <a:solidFill>
                  <a:schemeClr val="bg1"/>
                </a:solidFill>
                <a:latin typeface="Calibri" pitchFamily="34" charset="0"/>
              </a:rPr>
              <a:t>T</a:t>
            </a:r>
            <a:r>
              <a:rPr lang="zh-CN" altLang="en-US" sz="2800">
                <a:solidFill>
                  <a:schemeClr val="bg1"/>
                </a:solidFill>
                <a:latin typeface="Calibri" pitchFamily="34" charset="0"/>
              </a:rPr>
              <a:t>字部位易出油，其余部分干燥，并时有粉刺发生。男性</a:t>
            </a:r>
            <a:r>
              <a:rPr lang="en-US" altLang="zh-CN" sz="2800">
                <a:solidFill>
                  <a:schemeClr val="bg1"/>
                </a:solidFill>
                <a:latin typeface="Calibri" pitchFamily="34" charset="0"/>
              </a:rPr>
              <a:t>80%</a:t>
            </a:r>
            <a:r>
              <a:rPr lang="zh-CN" altLang="en-US" sz="2800">
                <a:solidFill>
                  <a:schemeClr val="bg1"/>
                </a:solidFill>
                <a:latin typeface="Calibri" pitchFamily="34" charset="0"/>
              </a:rPr>
              <a:t>是混合性皮肤，多发生于</a:t>
            </a:r>
            <a:r>
              <a:rPr lang="en-US" altLang="zh-CN" sz="2800">
                <a:solidFill>
                  <a:schemeClr val="bg1"/>
                </a:solidFill>
                <a:latin typeface="Calibri" pitchFamily="34" charset="0"/>
              </a:rPr>
              <a:t>20-35</a:t>
            </a:r>
            <a:r>
              <a:rPr lang="zh-CN" altLang="en-US" sz="2800">
                <a:solidFill>
                  <a:schemeClr val="bg1"/>
                </a:solidFill>
                <a:latin typeface="Calibri" pitchFamily="34" charset="0"/>
              </a:rPr>
              <a:t>岁之间。</a:t>
            </a:r>
          </a:p>
        </p:txBody>
      </p:sp>
      <p:pic>
        <p:nvPicPr>
          <p:cNvPr id="97284" name="Picture 1"/>
          <p:cNvPicPr>
            <a:picLocks noChangeAspect="1" noChangeArrowheads="1"/>
          </p:cNvPicPr>
          <p:nvPr/>
        </p:nvPicPr>
        <p:blipFill>
          <a:blip r:embed="rId2"/>
          <a:srcRect/>
          <a:stretch>
            <a:fillRect/>
          </a:stretch>
        </p:blipFill>
        <p:spPr bwMode="auto">
          <a:xfrm>
            <a:off x="6181725" y="614363"/>
            <a:ext cx="5427663" cy="2759075"/>
          </a:xfrm>
          <a:prstGeom prst="rect">
            <a:avLst/>
          </a:prstGeom>
          <a:noFill/>
          <a:ln w="9525">
            <a:noFill/>
            <a:miter lim="800000"/>
            <a:headEnd/>
            <a:tailEnd/>
          </a:ln>
        </p:spPr>
      </p:pic>
      <p:grpSp>
        <p:nvGrpSpPr>
          <p:cNvPr id="97285" name="组合 1"/>
          <p:cNvGrpSpPr>
            <a:grpSpLocks/>
          </p:cNvGrpSpPr>
          <p:nvPr/>
        </p:nvGrpSpPr>
        <p:grpSpPr bwMode="auto">
          <a:xfrm>
            <a:off x="6272213" y="-19050"/>
            <a:ext cx="5657850" cy="2025650"/>
            <a:chOff x="0" y="0"/>
            <a:chExt cx="5657712" cy="2026080"/>
          </a:xfrm>
        </p:grpSpPr>
        <p:grpSp>
          <p:nvGrpSpPr>
            <p:cNvPr id="97287" name="组合 39"/>
            <p:cNvGrpSpPr>
              <a:grpSpLocks/>
            </p:cNvGrpSpPr>
            <p:nvPr/>
          </p:nvGrpSpPr>
          <p:grpSpPr bwMode="auto">
            <a:xfrm>
              <a:off x="0" y="0"/>
              <a:ext cx="5657712" cy="995624"/>
              <a:chOff x="0" y="0"/>
              <a:chExt cx="5657712" cy="995624"/>
            </a:xfrm>
          </p:grpSpPr>
          <p:cxnSp>
            <p:nvCxnSpPr>
              <p:cNvPr id="9728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729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729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729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728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4"/>
          <p:cNvSpPr>
            <a:spLocks noGrp="1" noRot="1" noChangeArrowheads="1"/>
          </p:cNvSpPr>
          <p:nvPr>
            <p:ph type="title"/>
          </p:nvPr>
        </p:nvSpPr>
        <p:spPr>
          <a:xfrm>
            <a:off x="447675" y="1582738"/>
            <a:ext cx="11388725" cy="1143000"/>
          </a:xfrm>
        </p:spPr>
        <p:txBody>
          <a:bodyPr/>
          <a:lstStyle/>
          <a:p>
            <a:r>
              <a:rPr lang="zh-CN" altLang="en-US" smtClean="0"/>
              <a:t>混合性皮肤</a:t>
            </a:r>
          </a:p>
        </p:txBody>
      </p:sp>
      <p:sp>
        <p:nvSpPr>
          <p:cNvPr id="98307" name="Rectangle 5"/>
          <p:cNvSpPr>
            <a:spLocks noGrp="1" noRot="1" noChangeArrowheads="1"/>
          </p:cNvSpPr>
          <p:nvPr>
            <p:ph type="body" sz="half" idx="1"/>
          </p:nvPr>
        </p:nvSpPr>
        <p:spPr>
          <a:xfrm>
            <a:off x="401638" y="2892425"/>
            <a:ext cx="6154737" cy="2000250"/>
          </a:xfrm>
        </p:spPr>
        <p:txBody>
          <a:bodyPr/>
          <a:lstStyle/>
          <a:p>
            <a:r>
              <a:rPr lang="zh-CN" altLang="en-US" smtClean="0"/>
              <a:t>保养要点：注意控油、保湿和滋润；分区差别对待，在使用护肤品时，先滋润较干燥的部位，其余部位较少量擦拭，注意调节皮肤的平衡。</a:t>
            </a:r>
          </a:p>
        </p:txBody>
      </p:sp>
      <p:sp>
        <p:nvSpPr>
          <p:cNvPr id="98308" name="AutoShape 7" descr="D9}48JnI_[8VEJET[4L$Y"/>
          <p:cNvSpPr>
            <a:spLocks noChangeAspect="1" noChangeArrowheads="1"/>
          </p:cNvSpPr>
          <p:nvPr/>
        </p:nvSpPr>
        <p:spPr bwMode="auto">
          <a:xfrm>
            <a:off x="5892800" y="4090988"/>
            <a:ext cx="406400" cy="304800"/>
          </a:xfrm>
          <a:prstGeom prst="rect">
            <a:avLst/>
          </a:prstGeom>
          <a:noFill/>
          <a:ln w="9525">
            <a:noFill/>
            <a:miter lim="800000"/>
            <a:headEnd/>
            <a:tailEnd/>
          </a:ln>
        </p:spPr>
        <p:txBody>
          <a:bodyPr/>
          <a:lstStyle/>
          <a:p>
            <a:endParaRPr lang="zh-CN" altLang="en-US">
              <a:solidFill>
                <a:schemeClr val="bg1"/>
              </a:solidFill>
            </a:endParaRPr>
          </a:p>
        </p:txBody>
      </p:sp>
      <p:sp>
        <p:nvSpPr>
          <p:cNvPr id="98309" name="AutoShape 8" descr="D9}48JnI_[8VEJET[4L$Y"/>
          <p:cNvSpPr>
            <a:spLocks noChangeAspect="1" noChangeArrowheads="1"/>
          </p:cNvSpPr>
          <p:nvPr/>
        </p:nvSpPr>
        <p:spPr bwMode="auto">
          <a:xfrm>
            <a:off x="5892800" y="4090988"/>
            <a:ext cx="406400" cy="304800"/>
          </a:xfrm>
          <a:prstGeom prst="rect">
            <a:avLst/>
          </a:prstGeom>
          <a:noFill/>
          <a:ln w="9525">
            <a:noFill/>
            <a:miter lim="800000"/>
            <a:headEnd/>
            <a:tailEnd/>
          </a:ln>
        </p:spPr>
        <p:txBody>
          <a:bodyPr/>
          <a:lstStyle/>
          <a:p>
            <a:endParaRPr lang="zh-CN" altLang="en-US">
              <a:solidFill>
                <a:schemeClr val="bg1"/>
              </a:solidFill>
            </a:endParaRPr>
          </a:p>
        </p:txBody>
      </p:sp>
      <p:grpSp>
        <p:nvGrpSpPr>
          <p:cNvPr id="98310" name="组合 1"/>
          <p:cNvGrpSpPr>
            <a:grpSpLocks/>
          </p:cNvGrpSpPr>
          <p:nvPr/>
        </p:nvGrpSpPr>
        <p:grpSpPr bwMode="auto">
          <a:xfrm>
            <a:off x="6272213" y="163513"/>
            <a:ext cx="5657850" cy="2025650"/>
            <a:chOff x="0" y="0"/>
            <a:chExt cx="5657712" cy="2026080"/>
          </a:xfrm>
        </p:grpSpPr>
        <p:grpSp>
          <p:nvGrpSpPr>
            <p:cNvPr id="98314" name="组合 39"/>
            <p:cNvGrpSpPr>
              <a:grpSpLocks/>
            </p:cNvGrpSpPr>
            <p:nvPr/>
          </p:nvGrpSpPr>
          <p:grpSpPr bwMode="auto">
            <a:xfrm>
              <a:off x="0" y="0"/>
              <a:ext cx="5657712" cy="995624"/>
              <a:chOff x="0" y="0"/>
              <a:chExt cx="5657712" cy="995624"/>
            </a:xfrm>
          </p:grpSpPr>
          <p:cxnSp>
            <p:nvCxnSpPr>
              <p:cNvPr id="98316"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8317"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8318"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8319"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8315"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98311" name="Picture 16" descr="http://dingyue.nosdn.127.net/wFmH8iHF8aqhfgAmLYEoPiaVMpDfK7wEwKsAKMybnas1b1479299333514.jpg"/>
          <p:cNvPicPr>
            <a:picLocks noChangeAspect="1" noChangeArrowheads="1"/>
          </p:cNvPicPr>
          <p:nvPr/>
        </p:nvPicPr>
        <p:blipFill>
          <a:blip r:embed="rId2"/>
          <a:srcRect/>
          <a:stretch>
            <a:fillRect/>
          </a:stretch>
        </p:blipFill>
        <p:spPr bwMode="auto">
          <a:xfrm>
            <a:off x="6765925" y="984250"/>
            <a:ext cx="5111750" cy="3800475"/>
          </a:xfrm>
          <a:prstGeom prst="rect">
            <a:avLst/>
          </a:prstGeom>
          <a:noFill/>
          <a:ln w="9525">
            <a:noFill/>
            <a:miter lim="800000"/>
            <a:headEnd/>
            <a:tailEnd/>
          </a:ln>
        </p:spPr>
      </p:pic>
      <p:sp>
        <p:nvSpPr>
          <p:cNvPr id="16" name="TextBox 15"/>
          <p:cNvSpPr txBox="1"/>
          <p:nvPr/>
        </p:nvSpPr>
        <p:spPr>
          <a:xfrm>
            <a:off x="612775" y="4946650"/>
            <a:ext cx="6775450" cy="1144588"/>
          </a:xfrm>
          <a:prstGeom prst="rect">
            <a:avLst/>
          </a:prstGeom>
          <a:noFill/>
        </p:spPr>
        <p:txBody>
          <a:bodyPr>
            <a:spAutoFit/>
          </a:bodyPr>
          <a:lstStyle/>
          <a:p>
            <a:pPr marL="228600" indent="-228600" eaLnBrk="0" hangingPunct="0">
              <a:lnSpc>
                <a:spcPct val="90000"/>
              </a:lnSpc>
              <a:spcBef>
                <a:spcPts val="1000"/>
              </a:spcBef>
              <a:buFont typeface="Arial" pitchFamily="34" charset="0"/>
              <a:buChar char="•"/>
              <a:defRPr/>
            </a:pPr>
            <a:r>
              <a:rPr lang="zh-CN" altLang="en-US" sz="2800" dirty="0">
                <a:solidFill>
                  <a:srgbClr val="FFFFFF"/>
                </a:solidFill>
                <a:latin typeface="Arial"/>
                <a:ea typeface="宋体"/>
              </a:rPr>
              <a:t>护肤品选择：夏天参照油性皮肤选择，冬天参照干性肌肤选择。</a:t>
            </a:r>
          </a:p>
          <a:p>
            <a:pPr>
              <a:defRPr/>
            </a:pPr>
            <a:endParaRPr lang="zh-CN" altLang="en-US" dirty="0"/>
          </a:p>
        </p:txBody>
      </p:sp>
      <p:sp>
        <p:nvSpPr>
          <p:cNvPr id="17"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401638" y="1408113"/>
            <a:ext cx="11388725" cy="1143000"/>
          </a:xfrm>
        </p:spPr>
        <p:txBody>
          <a:bodyPr/>
          <a:lstStyle/>
          <a:p>
            <a:r>
              <a:rPr lang="zh-CN" altLang="en-US" smtClean="0"/>
              <a:t>皮肤敏感</a:t>
            </a:r>
          </a:p>
        </p:txBody>
      </p:sp>
      <p:sp>
        <p:nvSpPr>
          <p:cNvPr id="99331" name="Rectangle 4"/>
          <p:cNvSpPr>
            <a:spLocks noGrp="1" noRot="1" noChangeArrowheads="1"/>
          </p:cNvSpPr>
          <p:nvPr>
            <p:ph type="body" sz="half" idx="1"/>
          </p:nvPr>
        </p:nvSpPr>
        <p:spPr>
          <a:xfrm>
            <a:off x="401638" y="2700338"/>
            <a:ext cx="5816600" cy="2109787"/>
          </a:xfrm>
        </p:spPr>
        <p:txBody>
          <a:bodyPr/>
          <a:lstStyle/>
          <a:p>
            <a:pPr>
              <a:lnSpc>
                <a:spcPct val="150000"/>
              </a:lnSpc>
            </a:pPr>
            <a:r>
              <a:rPr lang="zh-CN" altLang="en-US" smtClean="0"/>
              <a:t>表现特征：皮肤角质层、皮脂膜薄，皮肤的屏障功能差，自身保护能力较弱，易敏感，易出现红肿、刺痛、瘙痒和脱皮、脱水现象。</a:t>
            </a:r>
          </a:p>
        </p:txBody>
      </p:sp>
      <p:grpSp>
        <p:nvGrpSpPr>
          <p:cNvPr id="99332" name="组合 1"/>
          <p:cNvGrpSpPr>
            <a:grpSpLocks/>
          </p:cNvGrpSpPr>
          <p:nvPr/>
        </p:nvGrpSpPr>
        <p:grpSpPr bwMode="auto">
          <a:xfrm>
            <a:off x="6272213" y="163513"/>
            <a:ext cx="5657850" cy="2025650"/>
            <a:chOff x="0" y="0"/>
            <a:chExt cx="5657712" cy="2026080"/>
          </a:xfrm>
        </p:grpSpPr>
        <p:grpSp>
          <p:nvGrpSpPr>
            <p:cNvPr id="99335" name="组合 39"/>
            <p:cNvGrpSpPr>
              <a:grpSpLocks/>
            </p:cNvGrpSpPr>
            <p:nvPr/>
          </p:nvGrpSpPr>
          <p:grpSpPr bwMode="auto">
            <a:xfrm>
              <a:off x="0" y="0"/>
              <a:ext cx="5657712" cy="995624"/>
              <a:chOff x="0" y="0"/>
              <a:chExt cx="5657712" cy="995624"/>
            </a:xfrm>
          </p:grpSpPr>
          <p:cxnSp>
            <p:nvCxnSpPr>
              <p:cNvPr id="99337"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99338"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9339"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99340"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99336"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99333" name="Picture 16" descr="http://setmoney.blob.core.windows.net/newsimages/2014/08/28/132450.jpg"/>
          <p:cNvPicPr>
            <a:picLocks noChangeAspect="1" noChangeArrowheads="1"/>
          </p:cNvPicPr>
          <p:nvPr/>
        </p:nvPicPr>
        <p:blipFill>
          <a:blip r:embed="rId2"/>
          <a:srcRect b="12848"/>
          <a:stretch>
            <a:fillRect/>
          </a:stretch>
        </p:blipFill>
        <p:spPr bwMode="auto">
          <a:xfrm>
            <a:off x="6789738" y="1435100"/>
            <a:ext cx="4375150" cy="5084763"/>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4"/>
          <p:cNvSpPr>
            <a:spLocks noGrp="1" noRot="1" noChangeArrowheads="1"/>
          </p:cNvSpPr>
          <p:nvPr>
            <p:ph type="title"/>
          </p:nvPr>
        </p:nvSpPr>
        <p:spPr>
          <a:xfrm>
            <a:off x="401638" y="1325563"/>
            <a:ext cx="11388725" cy="1143000"/>
          </a:xfrm>
        </p:spPr>
        <p:txBody>
          <a:bodyPr/>
          <a:lstStyle/>
          <a:p>
            <a:r>
              <a:rPr lang="zh-CN" altLang="en-US" smtClean="0"/>
              <a:t>敏感性皮肤</a:t>
            </a:r>
          </a:p>
        </p:txBody>
      </p:sp>
      <p:sp>
        <p:nvSpPr>
          <p:cNvPr id="100355" name="Rectangle 5"/>
          <p:cNvSpPr>
            <a:spLocks noGrp="1" noRot="1" noChangeArrowheads="1"/>
          </p:cNvSpPr>
          <p:nvPr>
            <p:ph type="body" sz="half" idx="1"/>
          </p:nvPr>
        </p:nvSpPr>
        <p:spPr>
          <a:xfrm>
            <a:off x="401638" y="2497138"/>
            <a:ext cx="6557962" cy="3008312"/>
          </a:xfrm>
        </p:spPr>
        <p:txBody>
          <a:bodyPr/>
          <a:lstStyle/>
          <a:p>
            <a:r>
              <a:rPr lang="zh-CN" altLang="en-US" smtClean="0"/>
              <a:t>保养重点：饮食方面避免易引起过敏的食物；洗脸时不可过热或过冷，用温和洗面奶。出现过敏现象，立即停用化妆品，对皮肤进行观察和保养护理。白天合理选用防晒霜，避免日光伤害皮肤；晚上可用营养型护肤品增加皮肤的水份和油分。</a:t>
            </a:r>
          </a:p>
        </p:txBody>
      </p:sp>
      <p:grpSp>
        <p:nvGrpSpPr>
          <p:cNvPr id="100356" name="组合 1"/>
          <p:cNvGrpSpPr>
            <a:grpSpLocks/>
          </p:cNvGrpSpPr>
          <p:nvPr/>
        </p:nvGrpSpPr>
        <p:grpSpPr bwMode="auto">
          <a:xfrm>
            <a:off x="6272213" y="163513"/>
            <a:ext cx="5657850" cy="2025650"/>
            <a:chOff x="0" y="0"/>
            <a:chExt cx="5657712" cy="2026080"/>
          </a:xfrm>
        </p:grpSpPr>
        <p:grpSp>
          <p:nvGrpSpPr>
            <p:cNvPr id="100359" name="组合 39"/>
            <p:cNvGrpSpPr>
              <a:grpSpLocks/>
            </p:cNvGrpSpPr>
            <p:nvPr/>
          </p:nvGrpSpPr>
          <p:grpSpPr bwMode="auto">
            <a:xfrm>
              <a:off x="0" y="0"/>
              <a:ext cx="5657712" cy="995624"/>
              <a:chOff x="0" y="0"/>
              <a:chExt cx="5657712" cy="995624"/>
            </a:xfrm>
          </p:grpSpPr>
          <p:cxnSp>
            <p:nvCxnSpPr>
              <p:cNvPr id="10036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036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036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036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036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100357" name="Picture 16" descr="http://photocdn.sohu.com/20150925/mp33328258_1443161876334_1_th_fv23.jpeg"/>
          <p:cNvPicPr>
            <a:picLocks noChangeAspect="1" noChangeArrowheads="1"/>
          </p:cNvPicPr>
          <p:nvPr/>
        </p:nvPicPr>
        <p:blipFill>
          <a:blip r:embed="rId2"/>
          <a:srcRect/>
          <a:stretch>
            <a:fillRect/>
          </a:stretch>
        </p:blipFill>
        <p:spPr bwMode="auto">
          <a:xfrm>
            <a:off x="7507288" y="1495425"/>
            <a:ext cx="3390900" cy="4152900"/>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4"/>
          <p:cNvSpPr>
            <a:spLocks noGrp="1" noRot="1" noChangeArrowheads="1"/>
          </p:cNvSpPr>
          <p:nvPr>
            <p:ph type="title"/>
          </p:nvPr>
        </p:nvSpPr>
        <p:spPr>
          <a:xfrm>
            <a:off x="401638" y="1525588"/>
            <a:ext cx="11388725" cy="884237"/>
          </a:xfrm>
        </p:spPr>
        <p:txBody>
          <a:bodyPr/>
          <a:lstStyle/>
          <a:p>
            <a:r>
              <a:rPr lang="zh-CN" altLang="en-US" smtClean="0"/>
              <a:t>敏感性皮肤</a:t>
            </a:r>
          </a:p>
        </p:txBody>
      </p:sp>
      <p:sp>
        <p:nvSpPr>
          <p:cNvPr id="101379" name="Rectangle 5"/>
          <p:cNvSpPr>
            <a:spLocks noGrp="1" noRot="1" noChangeArrowheads="1"/>
          </p:cNvSpPr>
          <p:nvPr>
            <p:ph type="body" sz="half" idx="1"/>
          </p:nvPr>
        </p:nvSpPr>
        <p:spPr>
          <a:xfrm>
            <a:off x="401638" y="2817813"/>
            <a:ext cx="5592762" cy="4270375"/>
          </a:xfrm>
        </p:spPr>
        <p:txBody>
          <a:bodyPr/>
          <a:lstStyle/>
          <a:p>
            <a:r>
              <a:rPr lang="zh-CN" altLang="en-US" smtClean="0"/>
              <a:t>护肤品选择：使用温和，少添加的产品，应先进行</a:t>
            </a:r>
            <a:r>
              <a:rPr lang="zh-CN" altLang="en-US" b="1" smtClean="0">
                <a:solidFill>
                  <a:srgbClr val="FF0000"/>
                </a:solidFill>
              </a:rPr>
              <a:t>过敏试验</a:t>
            </a:r>
            <a:r>
              <a:rPr lang="zh-CN" altLang="en-US" smtClean="0"/>
              <a:t>，皮肤无明显反应的情况下方可使用；忌使用劣质化妆品或同时使用多重化妆品，不要频繁更换化妆品，含香料过多及过酸过碱的护肤品不能用。</a:t>
            </a:r>
          </a:p>
        </p:txBody>
      </p:sp>
      <p:grpSp>
        <p:nvGrpSpPr>
          <p:cNvPr id="101380" name="组合 1"/>
          <p:cNvGrpSpPr>
            <a:grpSpLocks/>
          </p:cNvGrpSpPr>
          <p:nvPr/>
        </p:nvGrpSpPr>
        <p:grpSpPr bwMode="auto">
          <a:xfrm>
            <a:off x="6272213" y="163513"/>
            <a:ext cx="5657850" cy="2025650"/>
            <a:chOff x="0" y="0"/>
            <a:chExt cx="5657712" cy="2026080"/>
          </a:xfrm>
        </p:grpSpPr>
        <p:grpSp>
          <p:nvGrpSpPr>
            <p:cNvPr id="101383" name="组合 39"/>
            <p:cNvGrpSpPr>
              <a:grpSpLocks/>
            </p:cNvGrpSpPr>
            <p:nvPr/>
          </p:nvGrpSpPr>
          <p:grpSpPr bwMode="auto">
            <a:xfrm>
              <a:off x="0" y="0"/>
              <a:ext cx="5657712" cy="995624"/>
              <a:chOff x="0" y="0"/>
              <a:chExt cx="5657712" cy="995624"/>
            </a:xfrm>
          </p:grpSpPr>
          <p:cxnSp>
            <p:nvCxnSpPr>
              <p:cNvPr id="10138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138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138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138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138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101381" name="Picture 14" descr="http://ci.xiaohongshu.com/74b0af89-5d51-4fae-a51a-0941162d4a41@r_640w_640h.jpg"/>
          <p:cNvPicPr>
            <a:picLocks noChangeAspect="1" noChangeArrowheads="1"/>
          </p:cNvPicPr>
          <p:nvPr/>
        </p:nvPicPr>
        <p:blipFill>
          <a:blip r:embed="rId2"/>
          <a:srcRect l="10349" t="6300" r="10452" b="700"/>
          <a:stretch>
            <a:fillRect/>
          </a:stretch>
        </p:blipFill>
        <p:spPr bwMode="auto">
          <a:xfrm>
            <a:off x="7089775" y="1809750"/>
            <a:ext cx="3425825" cy="4024313"/>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Picture 14" descr="C:\Users\Administrator\Desktop\亭\000-oTRaGjhYTtcM.jpg"/>
          <p:cNvPicPr>
            <a:picLocks noChangeAspect="1" noChangeArrowheads="1"/>
          </p:cNvPicPr>
          <p:nvPr/>
        </p:nvPicPr>
        <p:blipFill>
          <a:blip r:embed="rId2"/>
          <a:srcRect l="5666" t="-114" r="5322"/>
          <a:stretch>
            <a:fillRect/>
          </a:stretch>
        </p:blipFill>
        <p:spPr bwMode="auto">
          <a:xfrm>
            <a:off x="7292975" y="3544888"/>
            <a:ext cx="4457700" cy="3167062"/>
          </a:xfrm>
          <a:prstGeom prst="rect">
            <a:avLst/>
          </a:prstGeom>
          <a:noFill/>
          <a:ln w="9525">
            <a:noFill/>
            <a:miter lim="800000"/>
            <a:headEnd/>
            <a:tailEnd/>
          </a:ln>
        </p:spPr>
      </p:pic>
      <p:sp>
        <p:nvSpPr>
          <p:cNvPr id="102403" name="TextBox 6"/>
          <p:cNvSpPr txBox="1">
            <a:spLocks noChangeArrowheads="1"/>
          </p:cNvSpPr>
          <p:nvPr/>
        </p:nvSpPr>
        <p:spPr bwMode="auto">
          <a:xfrm>
            <a:off x="539750" y="1503363"/>
            <a:ext cx="5778500" cy="5354637"/>
          </a:xfrm>
          <a:prstGeom prst="rect">
            <a:avLst/>
          </a:prstGeom>
          <a:noFill/>
          <a:ln w="9525">
            <a:noFill/>
            <a:miter lim="800000"/>
            <a:headEnd/>
            <a:tailEnd/>
          </a:ln>
        </p:spPr>
        <p:txBody>
          <a:bodyPr>
            <a:spAutoFit/>
          </a:bodyPr>
          <a:lstStyle/>
          <a:p>
            <a:pPr>
              <a:lnSpc>
                <a:spcPct val="150000"/>
              </a:lnSpc>
            </a:pPr>
            <a:r>
              <a:rPr lang="zh-CN" altLang="en-US">
                <a:solidFill>
                  <a:schemeClr val="bg1"/>
                </a:solidFill>
                <a:latin typeface="微软雅黑" pitchFamily="34" charset="-122"/>
                <a:ea typeface="微软雅黑" pitchFamily="34" charset="-122"/>
              </a:rPr>
              <a:t>意义：检测接触过敏原的经典试验。</a:t>
            </a:r>
          </a:p>
          <a:p>
            <a:pPr>
              <a:lnSpc>
                <a:spcPct val="150000"/>
              </a:lnSpc>
            </a:pPr>
            <a:r>
              <a:rPr lang="zh-CN" altLang="en-US">
                <a:solidFill>
                  <a:schemeClr val="bg1"/>
                </a:solidFill>
                <a:latin typeface="微软雅黑" pitchFamily="34" charset="-122"/>
                <a:ea typeface="微软雅黑" pitchFamily="34" charset="-122"/>
              </a:rPr>
              <a:t>部位：前臂屈侧或背部。</a:t>
            </a:r>
          </a:p>
          <a:p>
            <a:pPr>
              <a:lnSpc>
                <a:spcPct val="150000"/>
              </a:lnSpc>
            </a:pPr>
            <a:r>
              <a:rPr lang="zh-CN" altLang="en-US">
                <a:solidFill>
                  <a:schemeClr val="bg1"/>
                </a:solidFill>
                <a:latin typeface="微软雅黑" pitchFamily="34" charset="-122"/>
                <a:ea typeface="微软雅黑" pitchFamily="34" charset="-122"/>
              </a:rPr>
              <a:t>准备：急性期后二周，试验前</a:t>
            </a:r>
            <a:r>
              <a:rPr lang="en-US" altLang="zh-CN">
                <a:solidFill>
                  <a:schemeClr val="bg1"/>
                </a:solidFill>
                <a:latin typeface="微软雅黑" pitchFamily="34" charset="-122"/>
                <a:ea typeface="微软雅黑" pitchFamily="34" charset="-122"/>
              </a:rPr>
              <a:t>1</a:t>
            </a:r>
            <a:r>
              <a:rPr lang="zh-CN" altLang="en-US">
                <a:solidFill>
                  <a:schemeClr val="bg1"/>
                </a:solidFill>
                <a:latin typeface="微软雅黑" pitchFamily="34" charset="-122"/>
                <a:ea typeface="微软雅黑" pitchFamily="34" charset="-122"/>
              </a:rPr>
              <a:t>周停服皮质类固醇，试验前</a:t>
            </a:r>
            <a:r>
              <a:rPr lang="en-US" altLang="zh-CN">
                <a:solidFill>
                  <a:schemeClr val="bg1"/>
                </a:solidFill>
                <a:latin typeface="微软雅黑" pitchFamily="34" charset="-122"/>
                <a:ea typeface="微软雅黑" pitchFamily="34" charset="-122"/>
              </a:rPr>
              <a:t>2</a:t>
            </a:r>
            <a:r>
              <a:rPr lang="zh-CN" altLang="en-US">
                <a:solidFill>
                  <a:schemeClr val="bg1"/>
                </a:solidFill>
                <a:latin typeface="微软雅黑" pitchFamily="34" charset="-122"/>
                <a:ea typeface="微软雅黑" pitchFamily="34" charset="-122"/>
              </a:rPr>
              <a:t>天停用抗组胺药物。</a:t>
            </a:r>
          </a:p>
          <a:p>
            <a:pPr>
              <a:lnSpc>
                <a:spcPct val="150000"/>
              </a:lnSpc>
            </a:pPr>
            <a:r>
              <a:rPr lang="zh-CN" altLang="en-US">
                <a:solidFill>
                  <a:schemeClr val="bg1"/>
                </a:solidFill>
                <a:latin typeface="微软雅黑" pitchFamily="34" charset="-122"/>
                <a:ea typeface="微软雅黑" pitchFamily="34" charset="-122"/>
              </a:rPr>
              <a:t>方法：用</a:t>
            </a:r>
            <a:r>
              <a:rPr lang="en-US" altLang="zh-CN">
                <a:solidFill>
                  <a:schemeClr val="bg1"/>
                </a:solidFill>
                <a:latin typeface="微软雅黑" pitchFamily="34" charset="-122"/>
                <a:ea typeface="微软雅黑" pitchFamily="34" charset="-122"/>
              </a:rPr>
              <a:t>4</a:t>
            </a:r>
            <a:r>
              <a:rPr lang="zh-CN" altLang="en-US">
                <a:solidFill>
                  <a:schemeClr val="bg1"/>
                </a:solidFill>
                <a:latin typeface="微软雅黑" pitchFamily="34" charset="-122"/>
                <a:ea typeface="微软雅黑" pitchFamily="34" charset="-122"/>
              </a:rPr>
              <a:t>层</a:t>
            </a:r>
            <a:r>
              <a:rPr lang="en-US" altLang="zh-CN">
                <a:solidFill>
                  <a:schemeClr val="bg1"/>
                </a:solidFill>
                <a:latin typeface="微软雅黑" pitchFamily="34" charset="-122"/>
                <a:ea typeface="微软雅黑" pitchFamily="34" charset="-122"/>
              </a:rPr>
              <a:t>1cm</a:t>
            </a:r>
            <a:r>
              <a:rPr lang="en-US" altLang="zh-CN" baseline="30000">
                <a:solidFill>
                  <a:schemeClr val="bg1"/>
                </a:solidFill>
                <a:latin typeface="微软雅黑" pitchFamily="34" charset="-122"/>
                <a:ea typeface="微软雅黑" pitchFamily="34" charset="-122"/>
              </a:rPr>
              <a:t>2</a:t>
            </a:r>
            <a:r>
              <a:rPr lang="zh-CN" altLang="en-US">
                <a:solidFill>
                  <a:schemeClr val="bg1"/>
                </a:solidFill>
                <a:latin typeface="微软雅黑" pitchFamily="34" charset="-122"/>
                <a:ea typeface="微软雅黑" pitchFamily="34" charset="-122"/>
              </a:rPr>
              <a:t>小纱布或市售斑贴铝制小室，涂上要试验的物质，贴敷后</a:t>
            </a:r>
            <a:r>
              <a:rPr lang="en-US" altLang="zh-CN">
                <a:solidFill>
                  <a:schemeClr val="bg1"/>
                </a:solidFill>
                <a:latin typeface="微软雅黑" pitchFamily="34" charset="-122"/>
                <a:ea typeface="微软雅黑" pitchFamily="34" charset="-122"/>
              </a:rPr>
              <a:t>24</a:t>
            </a: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48</a:t>
            </a:r>
            <a:r>
              <a:rPr lang="zh-CN" altLang="en-US">
                <a:solidFill>
                  <a:schemeClr val="bg1"/>
                </a:solidFill>
                <a:latin typeface="微软雅黑" pitchFamily="34" charset="-122"/>
                <a:ea typeface="微软雅黑" pitchFamily="34" charset="-122"/>
              </a:rPr>
              <a:t>小时除去，观察皮肤反应。</a:t>
            </a:r>
          </a:p>
          <a:p>
            <a:pPr>
              <a:lnSpc>
                <a:spcPct val="150000"/>
              </a:lnSpc>
            </a:pPr>
            <a:r>
              <a:rPr lang="zh-CN" altLang="en-US">
                <a:solidFill>
                  <a:schemeClr val="bg1"/>
                </a:solidFill>
                <a:latin typeface="微软雅黑" pitchFamily="34" charset="-122"/>
                <a:ea typeface="微软雅黑" pitchFamily="34" charset="-122"/>
              </a:rPr>
              <a:t>结果判定</a:t>
            </a:r>
            <a:r>
              <a:rPr lang="en-US" altLang="zh-CN">
                <a:solidFill>
                  <a:schemeClr val="bg1"/>
                </a:solidFill>
                <a:latin typeface="微软雅黑" pitchFamily="34" charset="-122"/>
                <a:ea typeface="微软雅黑" pitchFamily="34" charset="-122"/>
              </a:rPr>
              <a:t>:</a:t>
            </a:r>
          </a:p>
          <a:p>
            <a:pPr>
              <a:lnSpc>
                <a:spcPct val="150000"/>
              </a:lnSpc>
            </a:pPr>
            <a:r>
              <a:rPr lang="zh-CN" altLang="en-US">
                <a:solidFill>
                  <a:schemeClr val="bg1"/>
                </a:solidFill>
                <a:latin typeface="微软雅黑" pitchFamily="34" charset="-122"/>
                <a:ea typeface="微软雅黑" pitchFamily="34" charset="-122"/>
              </a:rPr>
              <a:t>（－）    受试部位无任何反应；</a:t>
            </a:r>
          </a:p>
          <a:p>
            <a:pPr>
              <a:lnSpc>
                <a:spcPct val="150000"/>
              </a:lnSpc>
            </a:pP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a:t>
            </a:r>
            <a:r>
              <a:rPr lang="zh-CN" altLang="en-US">
                <a:solidFill>
                  <a:schemeClr val="bg1"/>
                </a:solidFill>
                <a:latin typeface="微软雅黑" pitchFamily="34" charset="-122"/>
                <a:ea typeface="微软雅黑" pitchFamily="34" charset="-122"/>
              </a:rPr>
              <a:t>）    可疑阳性：皮肤出现瘙痒或轻微发红；</a:t>
            </a:r>
          </a:p>
          <a:p>
            <a:pPr>
              <a:lnSpc>
                <a:spcPct val="150000"/>
              </a:lnSpc>
            </a:pP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a:t>
            </a:r>
            <a:r>
              <a:rPr lang="zh-CN" altLang="en-US">
                <a:solidFill>
                  <a:schemeClr val="bg1"/>
                </a:solidFill>
                <a:latin typeface="微软雅黑" pitchFamily="34" charset="-122"/>
                <a:ea typeface="微软雅黑" pitchFamily="34" charset="-122"/>
              </a:rPr>
              <a:t>）      弱阳性：皮肤出现单纯红斑、瘙痒；</a:t>
            </a:r>
          </a:p>
          <a:p>
            <a:pPr>
              <a:lnSpc>
                <a:spcPct val="150000"/>
              </a:lnSpc>
            </a:pP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a:t>
            </a:r>
            <a:r>
              <a:rPr lang="zh-CN" altLang="en-US">
                <a:solidFill>
                  <a:schemeClr val="bg1"/>
                </a:solidFill>
                <a:latin typeface="微软雅黑" pitchFamily="34" charset="-122"/>
                <a:ea typeface="微软雅黑" pitchFamily="34" charset="-122"/>
              </a:rPr>
              <a:t>）    中度阳性：皮肤出现水肿性红斑、丘疹；</a:t>
            </a:r>
          </a:p>
          <a:p>
            <a:pPr>
              <a:lnSpc>
                <a:spcPct val="150000"/>
              </a:lnSpc>
            </a:pPr>
            <a:r>
              <a:rPr lang="zh-CN" altLang="en-US">
                <a:solidFill>
                  <a:schemeClr val="bg1"/>
                </a:solidFill>
                <a:latin typeface="微软雅黑" pitchFamily="34" charset="-122"/>
                <a:ea typeface="微软雅黑" pitchFamily="34" charset="-122"/>
              </a:rPr>
              <a:t>（</a:t>
            </a:r>
            <a:r>
              <a:rPr lang="en-US" altLang="zh-CN">
                <a:solidFill>
                  <a:schemeClr val="bg1"/>
                </a:solidFill>
                <a:latin typeface="微软雅黑" pitchFamily="34" charset="-122"/>
                <a:ea typeface="微软雅黑" pitchFamily="34" charset="-122"/>
              </a:rPr>
              <a:t>+++</a:t>
            </a:r>
            <a:r>
              <a:rPr lang="zh-CN" altLang="en-US">
                <a:solidFill>
                  <a:schemeClr val="bg1"/>
                </a:solidFill>
                <a:latin typeface="微软雅黑" pitchFamily="34" charset="-122"/>
                <a:ea typeface="微软雅黑" pitchFamily="34" charset="-122"/>
              </a:rPr>
              <a:t>）  强阳性：皮肤出现显著红斑、丘疹及水疱。</a:t>
            </a:r>
          </a:p>
          <a:p>
            <a:endParaRPr lang="zh-CN" altLang="en-US">
              <a:solidFill>
                <a:schemeClr val="bg1"/>
              </a:solidFill>
            </a:endParaRPr>
          </a:p>
        </p:txBody>
      </p:sp>
      <p:sp>
        <p:nvSpPr>
          <p:cNvPr id="102404" name="TextBox 7"/>
          <p:cNvSpPr txBox="1">
            <a:spLocks noChangeArrowheads="1"/>
          </p:cNvSpPr>
          <p:nvPr/>
        </p:nvSpPr>
        <p:spPr bwMode="auto">
          <a:xfrm>
            <a:off x="457200" y="539750"/>
            <a:ext cx="5284788" cy="584200"/>
          </a:xfrm>
          <a:prstGeom prst="rect">
            <a:avLst/>
          </a:prstGeom>
          <a:noFill/>
          <a:ln w="9525">
            <a:noFill/>
            <a:miter lim="800000"/>
            <a:headEnd/>
            <a:tailEnd/>
          </a:ln>
        </p:spPr>
        <p:txBody>
          <a:bodyPr>
            <a:spAutoFit/>
          </a:bodyPr>
          <a:lstStyle/>
          <a:p>
            <a:r>
              <a:rPr kumimoji="1" lang="zh-CN" altLang="en-US" sz="3200" b="1">
                <a:solidFill>
                  <a:schemeClr val="bg1"/>
                </a:solidFill>
                <a:latin typeface="微软雅黑" pitchFamily="34" charset="-122"/>
                <a:ea typeface="微软雅黑" pitchFamily="34" charset="-122"/>
              </a:rPr>
              <a:t>皮肤过敏试验</a:t>
            </a:r>
            <a:r>
              <a:rPr kumimoji="1" lang="zh-CN" altLang="en-US" sz="2800">
                <a:solidFill>
                  <a:srgbClr val="FF0000"/>
                </a:solidFill>
                <a:latin typeface="微软雅黑" pitchFamily="34" charset="-122"/>
                <a:ea typeface="微软雅黑" pitchFamily="34" charset="-122"/>
              </a:rPr>
              <a:t>（皮肤斑贴试验）</a:t>
            </a:r>
            <a:endParaRPr lang="zh-CN" altLang="en-US" sz="2800"/>
          </a:p>
        </p:txBody>
      </p:sp>
      <p:grpSp>
        <p:nvGrpSpPr>
          <p:cNvPr id="102405" name="组合 1"/>
          <p:cNvGrpSpPr>
            <a:grpSpLocks/>
          </p:cNvGrpSpPr>
          <p:nvPr/>
        </p:nvGrpSpPr>
        <p:grpSpPr bwMode="auto">
          <a:xfrm>
            <a:off x="6272213" y="163513"/>
            <a:ext cx="5657850" cy="2025650"/>
            <a:chOff x="0" y="0"/>
            <a:chExt cx="5657712" cy="2026080"/>
          </a:xfrm>
        </p:grpSpPr>
        <p:grpSp>
          <p:nvGrpSpPr>
            <p:cNvPr id="102407" name="组合 39"/>
            <p:cNvGrpSpPr>
              <a:grpSpLocks/>
            </p:cNvGrpSpPr>
            <p:nvPr/>
          </p:nvGrpSpPr>
          <p:grpSpPr bwMode="auto">
            <a:xfrm>
              <a:off x="0" y="0"/>
              <a:ext cx="5657712" cy="995624"/>
              <a:chOff x="0" y="0"/>
              <a:chExt cx="5657712" cy="995624"/>
            </a:xfrm>
          </p:grpSpPr>
          <p:cxnSp>
            <p:nvCxnSpPr>
              <p:cNvPr id="102409"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2410"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2411"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2412"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2408"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pic>
        <p:nvPicPr>
          <p:cNvPr id="102406" name="Picture 13" descr="http://img.blog.163.com/photo/2phpm_CePgAqR4iJf_4Bcg==/902127300358100305.jpg"/>
          <p:cNvPicPr>
            <a:picLocks noChangeAspect="1" noChangeArrowheads="1"/>
          </p:cNvPicPr>
          <p:nvPr/>
        </p:nvPicPr>
        <p:blipFill>
          <a:blip r:embed="rId3"/>
          <a:srcRect l="7997" r="20602" b="4524"/>
          <a:stretch>
            <a:fillRect/>
          </a:stretch>
        </p:blipFill>
        <p:spPr bwMode="auto">
          <a:xfrm>
            <a:off x="7918450" y="785813"/>
            <a:ext cx="2762250" cy="267176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426" name="组合 1"/>
          <p:cNvGrpSpPr>
            <a:grpSpLocks/>
          </p:cNvGrpSpPr>
          <p:nvPr/>
        </p:nvGrpSpPr>
        <p:grpSpPr bwMode="auto">
          <a:xfrm>
            <a:off x="6272213" y="163513"/>
            <a:ext cx="5657850" cy="2025650"/>
            <a:chOff x="0" y="0"/>
            <a:chExt cx="5657712" cy="2026080"/>
          </a:xfrm>
        </p:grpSpPr>
        <p:grpSp>
          <p:nvGrpSpPr>
            <p:cNvPr id="103431" name="组合 39"/>
            <p:cNvGrpSpPr>
              <a:grpSpLocks/>
            </p:cNvGrpSpPr>
            <p:nvPr/>
          </p:nvGrpSpPr>
          <p:grpSpPr bwMode="auto">
            <a:xfrm>
              <a:off x="0" y="0"/>
              <a:ext cx="5657712" cy="995624"/>
              <a:chOff x="0" y="0"/>
              <a:chExt cx="5657712" cy="995624"/>
            </a:xfrm>
          </p:grpSpPr>
          <p:cxnSp>
            <p:nvCxnSpPr>
              <p:cNvPr id="103433"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3434"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3435"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3436"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3432"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2"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3" name="Rectangle 2"/>
          <p:cNvSpPr txBox="1">
            <a:spLocks noChangeArrowheads="1"/>
          </p:cNvSpPr>
          <p:nvPr/>
        </p:nvSpPr>
        <p:spPr>
          <a:xfrm>
            <a:off x="657225" y="1460500"/>
            <a:ext cx="5087938"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二、化妆品使用注意事项</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3429" name="Rectangle 4"/>
          <p:cNvSpPr>
            <a:spLocks noChangeArrowheads="1"/>
          </p:cNvSpPr>
          <p:nvPr/>
        </p:nvSpPr>
        <p:spPr bwMode="auto">
          <a:xfrm>
            <a:off x="1414463" y="2325688"/>
            <a:ext cx="5778500" cy="2862262"/>
          </a:xfrm>
          <a:prstGeom prst="rect">
            <a:avLst/>
          </a:prstGeom>
          <a:noFill/>
          <a:ln w="9525">
            <a:noFill/>
            <a:miter lim="800000"/>
            <a:headEnd/>
            <a:tailEnd/>
          </a:ln>
        </p:spPr>
        <p:txBody>
          <a:bodyPr>
            <a:spAutoFit/>
          </a:bodyPr>
          <a:lstStyle/>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注意清洁</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注意用量</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注意使用时间</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不要滥用化妆品（激素</a:t>
            </a:r>
            <a:r>
              <a:rPr kumimoji="1" lang="en-US" altLang="zh-CN" sz="2400">
                <a:solidFill>
                  <a:schemeClr val="bg1"/>
                </a:solidFill>
                <a:latin typeface="微软雅黑" pitchFamily="34" charset="-122"/>
                <a:ea typeface="微软雅黑" pitchFamily="34" charset="-122"/>
              </a:rPr>
              <a:t>/</a:t>
            </a:r>
            <a:r>
              <a:rPr kumimoji="1" lang="zh-CN" altLang="en-US" sz="2400">
                <a:solidFill>
                  <a:schemeClr val="bg1"/>
                </a:solidFill>
                <a:latin typeface="微软雅黑" pitchFamily="34" charset="-122"/>
                <a:ea typeface="微软雅黑" pitchFamily="34" charset="-122"/>
              </a:rPr>
              <a:t>药品类、儿童）</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注意有效期</a:t>
            </a:r>
            <a:r>
              <a:rPr kumimoji="1" lang="en-US" altLang="zh-CN" sz="2400">
                <a:solidFill>
                  <a:schemeClr val="bg1"/>
                </a:solidFill>
                <a:latin typeface="微软雅黑" pitchFamily="34" charset="-122"/>
                <a:ea typeface="微软雅黑" pitchFamily="34" charset="-122"/>
              </a:rPr>
              <a:t>/</a:t>
            </a:r>
            <a:r>
              <a:rPr kumimoji="1" lang="zh-CN" altLang="en-US" sz="2400">
                <a:solidFill>
                  <a:schemeClr val="bg1"/>
                </a:solidFill>
                <a:latin typeface="微软雅黑" pitchFamily="34" charset="-122"/>
                <a:ea typeface="微软雅黑" pitchFamily="34" charset="-122"/>
              </a:rPr>
              <a:t>保质期</a:t>
            </a:r>
          </a:p>
        </p:txBody>
      </p:sp>
      <p:pic>
        <p:nvPicPr>
          <p:cNvPr id="103430" name="Picture 2"/>
          <p:cNvPicPr>
            <a:picLocks noChangeAspect="1" noChangeArrowheads="1"/>
          </p:cNvPicPr>
          <p:nvPr/>
        </p:nvPicPr>
        <p:blipFill>
          <a:blip r:embed="rId2"/>
          <a:srcRect/>
          <a:stretch>
            <a:fillRect/>
          </a:stretch>
        </p:blipFill>
        <p:spPr bwMode="auto">
          <a:xfrm>
            <a:off x="7459663" y="4583113"/>
            <a:ext cx="4456112" cy="1981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idx="4294967295"/>
          </p:nvPr>
        </p:nvSpPr>
        <p:spPr>
          <a:xfrm>
            <a:off x="895350" y="2025650"/>
            <a:ext cx="10972800" cy="4530725"/>
          </a:xfrm>
        </p:spPr>
        <p:txBody>
          <a:bodyPr/>
          <a:lstStyle/>
          <a:p>
            <a:pPr>
              <a:lnSpc>
                <a:spcPct val="80000"/>
              </a:lnSpc>
              <a:buFont typeface="Wingdings" pitchFamily="2" charset="2"/>
              <a:buNone/>
            </a:pPr>
            <a:r>
              <a:rPr lang="zh-CN" altLang="en-US" b="1" smtClean="0"/>
              <a:t>常用化妆品变质的特征：</a:t>
            </a:r>
          </a:p>
          <a:p>
            <a:pPr>
              <a:lnSpc>
                <a:spcPct val="80000"/>
              </a:lnSpc>
              <a:buFont typeface="Wingdings" pitchFamily="2" charset="2"/>
              <a:buNone/>
            </a:pPr>
            <a:r>
              <a:rPr lang="zh-CN" altLang="zh-CN" smtClean="0"/>
              <a:t>    </a:t>
            </a:r>
            <a:r>
              <a:rPr lang="zh-CN" altLang="en-US" u="sng" smtClean="0"/>
              <a:t>因化妆品成分复杂，有些还含有蛋白质、维生素等营养成分，如果存放过久或保管不当，微生物易依靠这些营养成分生长繁殖，化妆品就会变质。变质的化妆品，其颜色、形状、气味和性能均会发生变化。</a:t>
            </a:r>
            <a:endParaRPr lang="en-US" altLang="zh-CN" u="sng" smtClean="0"/>
          </a:p>
          <a:p>
            <a:pPr>
              <a:lnSpc>
                <a:spcPct val="80000"/>
              </a:lnSpc>
              <a:buFont typeface="Wingdings" pitchFamily="2" charset="2"/>
              <a:buNone/>
            </a:pPr>
            <a:endParaRPr lang="en-US" altLang="zh-CN" b="1" smtClean="0"/>
          </a:p>
          <a:p>
            <a:pPr>
              <a:lnSpc>
                <a:spcPct val="80000"/>
              </a:lnSpc>
              <a:buFont typeface="Wingdings" pitchFamily="2" charset="2"/>
              <a:buNone/>
            </a:pPr>
            <a:r>
              <a:rPr lang="zh-CN" altLang="en-US" b="1" smtClean="0"/>
              <a:t>其</a:t>
            </a:r>
            <a:r>
              <a:rPr lang="zh-CN" altLang="en-US" b="1" smtClean="0">
                <a:solidFill>
                  <a:srgbClr val="FF0000"/>
                </a:solidFill>
              </a:rPr>
              <a:t>变质</a:t>
            </a:r>
            <a:r>
              <a:rPr lang="zh-CN" altLang="en-US" b="1" smtClean="0"/>
              <a:t>特征有：</a:t>
            </a:r>
          </a:p>
          <a:p>
            <a:pPr lvl="1">
              <a:lnSpc>
                <a:spcPct val="80000"/>
              </a:lnSpc>
              <a:buFont typeface="Wingdings" pitchFamily="2" charset="2"/>
              <a:buNone/>
            </a:pPr>
            <a:r>
              <a:rPr lang="zh-CN" altLang="zh-CN" u="sng" smtClean="0"/>
              <a:t>1</a:t>
            </a:r>
            <a:r>
              <a:rPr lang="zh-CN" altLang="en-US" u="sng" smtClean="0"/>
              <a:t>、气味异常</a:t>
            </a:r>
          </a:p>
          <a:p>
            <a:pPr lvl="1">
              <a:lnSpc>
                <a:spcPct val="80000"/>
              </a:lnSpc>
              <a:buFont typeface="Wingdings" pitchFamily="2" charset="2"/>
              <a:buNone/>
            </a:pPr>
            <a:r>
              <a:rPr lang="zh-CN" altLang="zh-CN" u="sng" smtClean="0"/>
              <a:t>2</a:t>
            </a:r>
            <a:r>
              <a:rPr lang="zh-CN" altLang="en-US" u="sng" smtClean="0"/>
              <a:t>、颜色灰暗</a:t>
            </a:r>
          </a:p>
          <a:p>
            <a:pPr lvl="1">
              <a:lnSpc>
                <a:spcPct val="80000"/>
              </a:lnSpc>
              <a:buFont typeface="Wingdings" pitchFamily="2" charset="2"/>
              <a:buNone/>
            </a:pPr>
            <a:r>
              <a:rPr lang="zh-CN" altLang="zh-CN" u="sng" smtClean="0"/>
              <a:t>3</a:t>
            </a:r>
            <a:r>
              <a:rPr lang="zh-CN" altLang="en-US" u="sng" smtClean="0"/>
              <a:t>、膏体变形</a:t>
            </a:r>
          </a:p>
          <a:p>
            <a:pPr lvl="1">
              <a:lnSpc>
                <a:spcPct val="80000"/>
              </a:lnSpc>
              <a:buFont typeface="Wingdings" pitchFamily="2" charset="2"/>
              <a:buNone/>
            </a:pPr>
            <a:r>
              <a:rPr lang="zh-CN" altLang="zh-CN" u="sng" smtClean="0"/>
              <a:t>4</a:t>
            </a:r>
            <a:r>
              <a:rPr lang="zh-CN" altLang="en-US" u="sng" smtClean="0"/>
              <a:t>、功能丧失</a:t>
            </a:r>
          </a:p>
        </p:txBody>
      </p:sp>
      <p:sp>
        <p:nvSpPr>
          <p:cNvPr id="6" name="灯片编号占位符 5"/>
          <p:cNvSpPr>
            <a:spLocks noGrp="1"/>
          </p:cNvSpPr>
          <p:nvPr>
            <p:ph type="sldNum" sz="quarter" idx="12"/>
          </p:nvPr>
        </p:nvSpPr>
        <p:spPr>
          <a:xfrm>
            <a:off x="8737600" y="6356350"/>
            <a:ext cx="2844800" cy="365125"/>
          </a:xfrm>
        </p:spPr>
        <p:txBody>
          <a:bodyPr rtlCol="0"/>
          <a:lstStyle/>
          <a:p>
            <a:pPr>
              <a:defRPr/>
            </a:pPr>
            <a:fld id="{80503F1B-6E09-411C-A13D-0603E50E47B8}" type="slidenum">
              <a:rPr lang="zh-CN" altLang="zh-CN">
                <a:solidFill>
                  <a:schemeClr val="tx1">
                    <a:tint val="75000"/>
                  </a:schemeClr>
                </a:solidFill>
                <a:latin typeface="Arial" charset="0"/>
                <a:ea typeface="宋体" charset="-122"/>
              </a:rPr>
              <a:pPr>
                <a:defRPr/>
              </a:pPr>
              <a:t>88</a:t>
            </a:fld>
            <a:endParaRPr lang="zh-CN" altLang="zh-CN">
              <a:solidFill>
                <a:schemeClr val="tx1">
                  <a:tint val="75000"/>
                </a:schemeClr>
              </a:solidFill>
              <a:latin typeface="Arial" charset="0"/>
              <a:ea typeface="宋体" charset="-122"/>
            </a:endParaRPr>
          </a:p>
        </p:txBody>
      </p:sp>
      <p:grpSp>
        <p:nvGrpSpPr>
          <p:cNvPr id="104452" name="组合 1"/>
          <p:cNvGrpSpPr>
            <a:grpSpLocks/>
          </p:cNvGrpSpPr>
          <p:nvPr/>
        </p:nvGrpSpPr>
        <p:grpSpPr bwMode="auto">
          <a:xfrm>
            <a:off x="6097588" y="0"/>
            <a:ext cx="5657850" cy="2025650"/>
            <a:chOff x="0" y="0"/>
            <a:chExt cx="5657712" cy="2026080"/>
          </a:xfrm>
        </p:grpSpPr>
        <p:grpSp>
          <p:nvGrpSpPr>
            <p:cNvPr id="104458" name="组合 39"/>
            <p:cNvGrpSpPr>
              <a:grpSpLocks/>
            </p:cNvGrpSpPr>
            <p:nvPr/>
          </p:nvGrpSpPr>
          <p:grpSpPr bwMode="auto">
            <a:xfrm>
              <a:off x="0" y="0"/>
              <a:ext cx="5657712" cy="995624"/>
              <a:chOff x="0" y="0"/>
              <a:chExt cx="5657712" cy="995624"/>
            </a:xfrm>
          </p:grpSpPr>
          <p:cxnSp>
            <p:nvCxnSpPr>
              <p:cNvPr id="104460"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4461"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4462"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4463"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4459"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Rectangle 2"/>
          <p:cNvSpPr txBox="1">
            <a:spLocks noChangeArrowheads="1"/>
          </p:cNvSpPr>
          <p:nvPr/>
        </p:nvSpPr>
        <p:spPr>
          <a:xfrm>
            <a:off x="498475" y="1289050"/>
            <a:ext cx="7620000"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三、化妆品保存注意事项</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pic>
        <p:nvPicPr>
          <p:cNvPr id="104454" name="图片 14" descr="p26777239.jpg"/>
          <p:cNvPicPr>
            <a:picLocks noChangeAspect="1"/>
          </p:cNvPicPr>
          <p:nvPr/>
        </p:nvPicPr>
        <p:blipFill>
          <a:blip r:embed="rId2"/>
          <a:srcRect t="34502" r="22096" b="9677"/>
          <a:stretch>
            <a:fillRect/>
          </a:stretch>
        </p:blipFill>
        <p:spPr bwMode="auto">
          <a:xfrm>
            <a:off x="4800600" y="3848100"/>
            <a:ext cx="2825750" cy="2836863"/>
          </a:xfrm>
          <a:prstGeom prst="rect">
            <a:avLst/>
          </a:prstGeom>
          <a:noFill/>
          <a:ln w="9525">
            <a:noFill/>
            <a:miter lim="800000"/>
            <a:headEnd/>
            <a:tailEnd/>
          </a:ln>
        </p:spPr>
      </p:pic>
      <p:pic>
        <p:nvPicPr>
          <p:cNvPr id="104455" name="图片 15" descr="20150125121455_0750.jpg"/>
          <p:cNvPicPr>
            <a:picLocks noChangeAspect="1"/>
          </p:cNvPicPr>
          <p:nvPr/>
        </p:nvPicPr>
        <p:blipFill>
          <a:blip r:embed="rId3"/>
          <a:srcRect l="2267" t="13100" r="2933" b="4700"/>
          <a:stretch>
            <a:fillRect/>
          </a:stretch>
        </p:blipFill>
        <p:spPr bwMode="auto">
          <a:xfrm>
            <a:off x="8274050" y="3848100"/>
            <a:ext cx="2359025" cy="2836863"/>
          </a:xfrm>
          <a:prstGeom prst="rect">
            <a:avLst/>
          </a:prstGeom>
          <a:noFill/>
          <a:ln w="9525">
            <a:noFill/>
            <a:miter lim="800000"/>
            <a:headEnd/>
            <a:tailEnd/>
          </a:ln>
        </p:spPr>
      </p:pic>
      <p:sp>
        <p:nvSpPr>
          <p:cNvPr id="17" name="矩形 16"/>
          <p:cNvSpPr/>
          <p:nvPr/>
        </p:nvSpPr>
        <p:spPr>
          <a:xfrm>
            <a:off x="8275638" y="4591050"/>
            <a:ext cx="2451100" cy="384175"/>
          </a:xfrm>
          <a:prstGeom prst="rect">
            <a:avLst/>
          </a:prstGeom>
          <a:solidFill>
            <a:schemeClr val="accent4">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idx="4294967295"/>
          </p:nvPr>
        </p:nvSpPr>
        <p:spPr>
          <a:xfrm>
            <a:off x="895350" y="1808163"/>
            <a:ext cx="10972800" cy="4597400"/>
          </a:xfrm>
          <a:solidFill>
            <a:srgbClr val="1A304D">
              <a:alpha val="39999"/>
            </a:srgbClr>
          </a:solidFill>
        </p:spPr>
        <p:txBody>
          <a:bodyPr/>
          <a:lstStyle/>
          <a:p>
            <a:pPr>
              <a:lnSpc>
                <a:spcPct val="80000"/>
              </a:lnSpc>
              <a:buFont typeface="Wingdings" pitchFamily="2" charset="2"/>
              <a:buNone/>
            </a:pPr>
            <a:endParaRPr lang="zh-CN" altLang="zh-CN" sz="900" b="1" smtClean="0"/>
          </a:p>
          <a:p>
            <a:pPr>
              <a:lnSpc>
                <a:spcPct val="80000"/>
              </a:lnSpc>
              <a:buFont typeface="Wingdings" pitchFamily="2" charset="2"/>
              <a:buNone/>
            </a:pPr>
            <a:r>
              <a:rPr lang="zh-CN" altLang="zh-CN" sz="2000" b="1" smtClean="0"/>
              <a:t>1</a:t>
            </a:r>
            <a:r>
              <a:rPr lang="zh-CN" altLang="en-US" sz="2000" b="1" smtClean="0"/>
              <a:t>、化妆品变色</a:t>
            </a:r>
          </a:p>
          <a:p>
            <a:pPr>
              <a:lnSpc>
                <a:spcPct val="80000"/>
              </a:lnSpc>
              <a:buFont typeface="Wingdings" pitchFamily="2" charset="2"/>
              <a:buNone/>
            </a:pPr>
            <a:r>
              <a:rPr lang="zh-CN" altLang="zh-CN" sz="2000" smtClean="0"/>
              <a:t>    </a:t>
            </a:r>
            <a:r>
              <a:rPr lang="zh-CN" altLang="en-US" sz="2000" smtClean="0"/>
              <a:t>化妆品原有颜色发生变化，是由于</a:t>
            </a:r>
            <a:r>
              <a:rPr lang="zh-CN" altLang="en-US" sz="2000" b="1" smtClean="0">
                <a:solidFill>
                  <a:srgbClr val="FF0000"/>
                </a:solidFill>
              </a:rPr>
              <a:t>氧化</a:t>
            </a:r>
            <a:r>
              <a:rPr lang="zh-CN" altLang="en-US" sz="2000" b="1" smtClean="0"/>
              <a:t>、</a:t>
            </a:r>
            <a:r>
              <a:rPr lang="zh-CN" altLang="en-US" sz="2000" b="1" smtClean="0">
                <a:solidFill>
                  <a:srgbClr val="FF0000"/>
                </a:solidFill>
              </a:rPr>
              <a:t>细菌</a:t>
            </a:r>
            <a:r>
              <a:rPr lang="zh-CN" altLang="en-US" sz="2000" smtClean="0"/>
              <a:t>产生色素，使化妆品变黄、发褐和发黑。</a:t>
            </a:r>
            <a:endParaRPr lang="zh-CN" altLang="en-US" sz="2000" b="1" smtClean="0"/>
          </a:p>
          <a:p>
            <a:pPr>
              <a:lnSpc>
                <a:spcPct val="80000"/>
              </a:lnSpc>
              <a:buFontTx/>
              <a:buNone/>
            </a:pPr>
            <a:r>
              <a:rPr lang="zh-CN" altLang="zh-CN" sz="2000" b="1" smtClean="0"/>
              <a:t>2、化妆品发酵</a:t>
            </a:r>
          </a:p>
          <a:p>
            <a:pPr>
              <a:lnSpc>
                <a:spcPct val="80000"/>
              </a:lnSpc>
              <a:buFont typeface="Wingdings" pitchFamily="2" charset="2"/>
              <a:buNone/>
            </a:pPr>
            <a:r>
              <a:rPr lang="zh-CN" altLang="en-US" sz="2000" smtClean="0"/>
              <a:t>    化妆品产生气泡和怪味，是由于</a:t>
            </a:r>
            <a:r>
              <a:rPr lang="zh-CN" altLang="en-US" sz="2000" b="1" smtClean="0">
                <a:solidFill>
                  <a:srgbClr val="FF0000"/>
                </a:solidFill>
              </a:rPr>
              <a:t>细菌</a:t>
            </a:r>
            <a:r>
              <a:rPr lang="zh-CN" altLang="en-US" sz="2000" smtClean="0"/>
              <a:t>发酵，使化妆品中的有机物分解产酸、产气、使化妆品变味而有气泡。</a:t>
            </a:r>
            <a:endParaRPr lang="zh-CN" altLang="en-US" sz="2000" b="1" smtClean="0"/>
          </a:p>
          <a:p>
            <a:pPr>
              <a:lnSpc>
                <a:spcPct val="80000"/>
              </a:lnSpc>
              <a:buFontTx/>
              <a:buNone/>
            </a:pPr>
            <a:r>
              <a:rPr lang="zh-CN" altLang="zh-CN" sz="2000" b="1" smtClean="0"/>
              <a:t>3、化妆品出斑</a:t>
            </a:r>
          </a:p>
          <a:p>
            <a:pPr>
              <a:lnSpc>
                <a:spcPct val="80000"/>
              </a:lnSpc>
              <a:buFont typeface="Wingdings" pitchFamily="2" charset="2"/>
              <a:buNone/>
            </a:pPr>
            <a:r>
              <a:rPr lang="zh-CN" altLang="en-US" sz="2000" smtClean="0"/>
              <a:t>    化妆品出现绿色、黄色、黑色等霉菌是由于</a:t>
            </a:r>
            <a:r>
              <a:rPr lang="zh-CN" altLang="en-US" sz="2000" b="1" smtClean="0">
                <a:solidFill>
                  <a:srgbClr val="FF0000"/>
                </a:solidFill>
              </a:rPr>
              <a:t>潮湿</a:t>
            </a:r>
            <a:r>
              <a:rPr lang="zh-CN" altLang="en-US" sz="2000" smtClean="0"/>
              <a:t>使</a:t>
            </a:r>
            <a:r>
              <a:rPr lang="zh-CN" altLang="en-US" sz="2000" smtClean="0">
                <a:solidFill>
                  <a:srgbClr val="FF0000"/>
                </a:solidFill>
              </a:rPr>
              <a:t>霉菌</a:t>
            </a:r>
            <a:r>
              <a:rPr lang="zh-CN" altLang="en-US" sz="2000" b="1" smtClean="0">
                <a:solidFill>
                  <a:srgbClr val="FF0000"/>
                </a:solidFill>
              </a:rPr>
              <a:t>污染</a:t>
            </a:r>
            <a:r>
              <a:rPr lang="zh-CN" altLang="en-US" sz="2000" smtClean="0"/>
              <a:t>化妆品，导致化妆品变质。</a:t>
            </a:r>
            <a:endParaRPr lang="zh-CN" altLang="en-US" sz="2000" b="1" smtClean="0"/>
          </a:p>
          <a:p>
            <a:pPr>
              <a:lnSpc>
                <a:spcPct val="80000"/>
              </a:lnSpc>
              <a:buFontTx/>
              <a:buNone/>
            </a:pPr>
            <a:r>
              <a:rPr lang="zh-CN" altLang="zh-CN" sz="2000" b="1" smtClean="0"/>
              <a:t>4、化妆品油水分离</a:t>
            </a:r>
          </a:p>
          <a:p>
            <a:pPr>
              <a:lnSpc>
                <a:spcPct val="80000"/>
              </a:lnSpc>
              <a:buFont typeface="Wingdings" pitchFamily="2" charset="2"/>
              <a:buNone/>
            </a:pPr>
            <a:r>
              <a:rPr lang="zh-CN" altLang="en-US" sz="2000" smtClean="0"/>
              <a:t>     化妆品变稀出水，是由于</a:t>
            </a:r>
            <a:r>
              <a:rPr lang="zh-CN" altLang="en-US" sz="2000" b="1" smtClean="0">
                <a:solidFill>
                  <a:srgbClr val="FF0000"/>
                </a:solidFill>
              </a:rPr>
              <a:t>细</a:t>
            </a:r>
            <a:r>
              <a:rPr lang="zh-CN" altLang="en-US" sz="2000" smtClean="0">
                <a:solidFill>
                  <a:srgbClr val="FF0000"/>
                </a:solidFill>
              </a:rPr>
              <a:t>菌</a:t>
            </a:r>
            <a:r>
              <a:rPr lang="zh-CN" altLang="en-US" sz="2000" smtClean="0"/>
              <a:t>含有水解蛋白质和脂类的酶，使化妆品的蛋白质和脂类分解，乳化程度受到破坏，化妆品变质。</a:t>
            </a:r>
            <a:endParaRPr lang="zh-CN" altLang="en-US" sz="2000" b="1" smtClean="0"/>
          </a:p>
          <a:p>
            <a:pPr>
              <a:lnSpc>
                <a:spcPct val="80000"/>
              </a:lnSpc>
              <a:buFontTx/>
              <a:buNone/>
            </a:pPr>
            <a:r>
              <a:rPr lang="zh-CN" altLang="zh-CN" sz="2000" b="1" smtClean="0"/>
              <a:t>5、化妆品霉变与发胀</a:t>
            </a:r>
          </a:p>
          <a:p>
            <a:pPr>
              <a:lnSpc>
                <a:spcPct val="80000"/>
              </a:lnSpc>
              <a:buFont typeface="Wingdings" pitchFamily="2" charset="2"/>
              <a:buNone/>
            </a:pPr>
            <a:r>
              <a:rPr lang="zh-CN" altLang="en-US" sz="2000" smtClean="0"/>
              <a:t>     化妆品出现絮状或发散是由于膏体内的</a:t>
            </a:r>
            <a:r>
              <a:rPr lang="zh-CN" altLang="en-US" sz="2000" smtClean="0">
                <a:solidFill>
                  <a:srgbClr val="FF0000"/>
                </a:solidFill>
              </a:rPr>
              <a:t>微生物</a:t>
            </a:r>
            <a:r>
              <a:rPr lang="zh-CN" altLang="en-US" sz="2000" smtClean="0"/>
              <a:t>在</a:t>
            </a:r>
            <a:r>
              <a:rPr lang="zh-CN" altLang="en-US" sz="2000" b="1" smtClean="0">
                <a:solidFill>
                  <a:srgbClr val="FF0000"/>
                </a:solidFill>
              </a:rPr>
              <a:t>温度较高</a:t>
            </a:r>
            <a:r>
              <a:rPr lang="zh-CN" altLang="en-US" sz="2000" smtClean="0"/>
              <a:t>的情况下，细菌繁殖产生二氧化碳气体而产生的现象。</a:t>
            </a:r>
          </a:p>
        </p:txBody>
      </p:sp>
      <p:sp>
        <p:nvSpPr>
          <p:cNvPr id="5" name="灯片编号占位符 5"/>
          <p:cNvSpPr>
            <a:spLocks noGrp="1"/>
          </p:cNvSpPr>
          <p:nvPr>
            <p:ph type="sldNum" sz="quarter" idx="12"/>
          </p:nvPr>
        </p:nvSpPr>
        <p:spPr>
          <a:xfrm>
            <a:off x="8737600" y="6356350"/>
            <a:ext cx="2844800" cy="365125"/>
          </a:xfrm>
        </p:spPr>
        <p:txBody>
          <a:bodyPr rtlCol="0"/>
          <a:lstStyle/>
          <a:p>
            <a:pPr>
              <a:defRPr/>
            </a:pPr>
            <a:fld id="{C33DD202-4A7E-4F6B-8F96-EEA49F4CE884}" type="slidenum">
              <a:rPr lang="zh-CN" altLang="zh-CN">
                <a:solidFill>
                  <a:schemeClr val="tx1">
                    <a:tint val="75000"/>
                  </a:schemeClr>
                </a:solidFill>
                <a:latin typeface="Arial" charset="0"/>
                <a:ea typeface="宋体" charset="-122"/>
              </a:rPr>
              <a:pPr>
                <a:defRPr/>
              </a:pPr>
              <a:t>89</a:t>
            </a:fld>
            <a:endParaRPr lang="zh-CN" altLang="zh-CN">
              <a:solidFill>
                <a:schemeClr val="tx1">
                  <a:tint val="75000"/>
                </a:schemeClr>
              </a:solidFill>
              <a:latin typeface="Arial" charset="0"/>
              <a:ea typeface="宋体" charset="-122"/>
            </a:endParaRPr>
          </a:p>
        </p:txBody>
      </p:sp>
      <p:sp>
        <p:nvSpPr>
          <p:cNvPr id="104452" name="矩形 3"/>
          <p:cNvSpPr>
            <a:spLocks noChangeArrowheads="1"/>
          </p:cNvSpPr>
          <p:nvPr/>
        </p:nvSpPr>
        <p:spPr bwMode="auto">
          <a:xfrm>
            <a:off x="436563" y="1111250"/>
            <a:ext cx="6094412" cy="438150"/>
          </a:xfrm>
          <a:prstGeom prst="rect">
            <a:avLst/>
          </a:prstGeom>
          <a:noFill/>
          <a:ln>
            <a:noFill/>
          </a:ln>
          <a:extLst>
            <a:ext uri="{909E8E84-426E-40DD-AFC4-6F175D3DCCD1}"/>
            <a:ext uri="{91240B29-F687-4F45-9708-019B960494DF}"/>
          </a:extLst>
        </p:spPr>
        <p:txBody>
          <a:bodyPr>
            <a:spAutoFit/>
          </a:bodyPr>
          <a:lstStyle/>
          <a:p>
            <a:pPr marL="342900" indent="-342900">
              <a:lnSpc>
                <a:spcPct val="80000"/>
              </a:lnSpc>
              <a:spcBef>
                <a:spcPct val="20000"/>
              </a:spcBef>
              <a:defRPr/>
            </a:pP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化妆品变质问题及原因</a:t>
            </a:r>
          </a:p>
        </p:txBody>
      </p:sp>
      <p:grpSp>
        <p:nvGrpSpPr>
          <p:cNvPr id="105477" name="组合 1"/>
          <p:cNvGrpSpPr>
            <a:grpSpLocks/>
          </p:cNvGrpSpPr>
          <p:nvPr/>
        </p:nvGrpSpPr>
        <p:grpSpPr bwMode="auto">
          <a:xfrm>
            <a:off x="6097588" y="0"/>
            <a:ext cx="5657850" cy="2025650"/>
            <a:chOff x="0" y="0"/>
            <a:chExt cx="5657712" cy="2026080"/>
          </a:xfrm>
        </p:grpSpPr>
        <p:grpSp>
          <p:nvGrpSpPr>
            <p:cNvPr id="105479" name="组合 39"/>
            <p:cNvGrpSpPr>
              <a:grpSpLocks/>
            </p:cNvGrpSpPr>
            <p:nvPr/>
          </p:nvGrpSpPr>
          <p:grpSpPr bwMode="auto">
            <a:xfrm>
              <a:off x="0" y="0"/>
              <a:ext cx="5657712" cy="995624"/>
              <a:chOff x="0" y="0"/>
              <a:chExt cx="5657712" cy="995624"/>
            </a:xfrm>
          </p:grpSpPr>
          <p:cxnSp>
            <p:nvCxnSpPr>
              <p:cNvPr id="105481"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5482"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5483"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5484"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5480"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14" name="文本框 6"/>
          <p:cNvSpPr txBox="1">
            <a:spLocks noChangeArrowheads="1"/>
          </p:cNvSpPr>
          <p:nvPr/>
        </p:nvSpPr>
        <p:spPr bwMode="auto">
          <a:xfrm>
            <a:off x="174625" y="16192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498" name="组合 1"/>
          <p:cNvGrpSpPr>
            <a:grpSpLocks/>
          </p:cNvGrpSpPr>
          <p:nvPr/>
        </p:nvGrpSpPr>
        <p:grpSpPr bwMode="auto">
          <a:xfrm>
            <a:off x="6272213" y="163513"/>
            <a:ext cx="5657850" cy="2025650"/>
            <a:chOff x="0" y="0"/>
            <a:chExt cx="5657712" cy="2026080"/>
          </a:xfrm>
        </p:grpSpPr>
        <p:grpSp>
          <p:nvGrpSpPr>
            <p:cNvPr id="106503" name="组合 39"/>
            <p:cNvGrpSpPr>
              <a:grpSpLocks/>
            </p:cNvGrpSpPr>
            <p:nvPr/>
          </p:nvGrpSpPr>
          <p:grpSpPr bwMode="auto">
            <a:xfrm>
              <a:off x="0" y="0"/>
              <a:ext cx="5657712" cy="995624"/>
              <a:chOff x="0" y="0"/>
              <a:chExt cx="5657712" cy="995624"/>
            </a:xfrm>
          </p:grpSpPr>
          <p:cxnSp>
            <p:nvCxnSpPr>
              <p:cNvPr id="106505"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6506"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6507"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6508"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6504"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5" name="Rectangle 2"/>
          <p:cNvSpPr txBox="1">
            <a:spLocks noChangeArrowheads="1"/>
          </p:cNvSpPr>
          <p:nvPr/>
        </p:nvSpPr>
        <p:spPr>
          <a:xfrm>
            <a:off x="409575" y="1460500"/>
            <a:ext cx="7620000"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2800" dirty="0" smtClean="0">
                <a:latin typeface="微软雅黑" pitchFamily="34" charset="-122"/>
                <a:ea typeface="微软雅黑" pitchFamily="34" charset="-122"/>
              </a:rPr>
              <a:t>三、化妆品保存注意事项：</a:t>
            </a:r>
            <a:endParaRPr lang="zh-CN" altLang="en-US" b="1" dirty="0">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6500" name="Rectangle 4"/>
          <p:cNvSpPr>
            <a:spLocks noChangeArrowheads="1"/>
          </p:cNvSpPr>
          <p:nvPr/>
        </p:nvSpPr>
        <p:spPr bwMode="auto">
          <a:xfrm>
            <a:off x="573088" y="2312988"/>
            <a:ext cx="4154487" cy="3508375"/>
          </a:xfrm>
          <a:prstGeom prst="rect">
            <a:avLst/>
          </a:prstGeom>
          <a:noFill/>
          <a:ln w="9525">
            <a:noFill/>
            <a:miter lim="800000"/>
            <a:headEnd/>
            <a:tailEnd/>
          </a:ln>
        </p:spPr>
        <p:txBody>
          <a:bodyPr>
            <a:spAutoFit/>
          </a:bodyPr>
          <a:lstStyle/>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防污染</a:t>
            </a:r>
            <a:r>
              <a:rPr kumimoji="1" lang="zh-CN" altLang="en-US">
                <a:solidFill>
                  <a:schemeClr val="bg1"/>
                </a:solidFill>
                <a:latin typeface="微软雅黑" pitchFamily="34" charset="-122"/>
                <a:ea typeface="微软雅黑" pitchFamily="34" charset="-122"/>
              </a:rPr>
              <a:t>（氧化</a:t>
            </a:r>
            <a:r>
              <a:rPr kumimoji="1" lang="en-US" altLang="zh-CN">
                <a:solidFill>
                  <a:schemeClr val="bg1"/>
                </a:solidFill>
                <a:latin typeface="微软雅黑" pitchFamily="34" charset="-122"/>
                <a:ea typeface="微软雅黑" pitchFamily="34" charset="-122"/>
              </a:rPr>
              <a:t>/</a:t>
            </a:r>
            <a:r>
              <a:rPr kumimoji="1" lang="zh-CN" altLang="en-US">
                <a:solidFill>
                  <a:schemeClr val="bg1"/>
                </a:solidFill>
                <a:latin typeface="微软雅黑" pitchFamily="34" charset="-122"/>
                <a:ea typeface="微软雅黑" pitchFamily="34" charset="-122"/>
              </a:rPr>
              <a:t>微生物）</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防晒</a:t>
            </a:r>
            <a:r>
              <a:rPr kumimoji="1" lang="zh-CN" altLang="en-US">
                <a:solidFill>
                  <a:schemeClr val="bg1"/>
                </a:solidFill>
                <a:latin typeface="微软雅黑" pitchFamily="34" charset="-122"/>
                <a:ea typeface="微软雅黑" pitchFamily="34" charset="-122"/>
              </a:rPr>
              <a:t>（氧化）</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防潮</a:t>
            </a:r>
            <a:r>
              <a:rPr kumimoji="1" lang="zh-CN" altLang="en-US">
                <a:solidFill>
                  <a:schemeClr val="bg1"/>
                </a:solidFill>
                <a:latin typeface="微软雅黑" pitchFamily="34" charset="-122"/>
                <a:ea typeface="微软雅黑" pitchFamily="34" charset="-122"/>
              </a:rPr>
              <a:t>（微生物）</a:t>
            </a:r>
            <a:endParaRPr kumimoji="1" lang="en-US" altLang="zh-CN">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防热</a:t>
            </a:r>
            <a:r>
              <a:rPr kumimoji="1" lang="zh-CN" altLang="en-US">
                <a:solidFill>
                  <a:schemeClr val="bg1"/>
                </a:solidFill>
                <a:latin typeface="微软雅黑" pitchFamily="34" charset="-122"/>
                <a:ea typeface="微软雅黑" pitchFamily="34" charset="-122"/>
              </a:rPr>
              <a:t>（乳化体系）</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防冻</a:t>
            </a:r>
            <a:r>
              <a:rPr kumimoji="1" lang="zh-CN" altLang="en-US">
                <a:solidFill>
                  <a:schemeClr val="bg1"/>
                </a:solidFill>
                <a:latin typeface="微软雅黑" pitchFamily="34" charset="-122"/>
                <a:ea typeface="微软雅黑" pitchFamily="34" charset="-122"/>
              </a:rPr>
              <a:t>（水分结冰，乳化体系）</a:t>
            </a:r>
            <a:endParaRPr kumimoji="1" lang="en-US" altLang="zh-CN" sz="2400">
              <a:solidFill>
                <a:schemeClr val="bg1"/>
              </a:solidFill>
              <a:latin typeface="微软雅黑" pitchFamily="34" charset="-122"/>
              <a:ea typeface="微软雅黑" pitchFamily="34" charset="-122"/>
            </a:endParaRPr>
          </a:p>
          <a:p>
            <a:pPr>
              <a:lnSpc>
                <a:spcPct val="150000"/>
              </a:lnSpc>
              <a:buFont typeface="Wingdings" pitchFamily="2" charset="2"/>
              <a:buChar char="ü"/>
            </a:pPr>
            <a:r>
              <a:rPr kumimoji="1" lang="zh-CN" altLang="en-US" sz="2400">
                <a:solidFill>
                  <a:schemeClr val="bg1"/>
                </a:solidFill>
                <a:latin typeface="微软雅黑" pitchFamily="34" charset="-122"/>
                <a:ea typeface="微软雅黑" pitchFamily="34" charset="-122"/>
              </a:rPr>
              <a:t>防挤压</a:t>
            </a:r>
            <a:r>
              <a:rPr kumimoji="1" lang="zh-CN" altLang="en-US">
                <a:solidFill>
                  <a:schemeClr val="bg1"/>
                </a:solidFill>
                <a:latin typeface="微软雅黑" pitchFamily="34" charset="-122"/>
                <a:ea typeface="微软雅黑" pitchFamily="34" charset="-122"/>
              </a:rPr>
              <a:t>（氧化</a:t>
            </a:r>
            <a:r>
              <a:rPr kumimoji="1" lang="en-US" altLang="zh-CN">
                <a:solidFill>
                  <a:schemeClr val="bg1"/>
                </a:solidFill>
                <a:latin typeface="微软雅黑" pitchFamily="34" charset="-122"/>
                <a:ea typeface="微软雅黑" pitchFamily="34" charset="-122"/>
              </a:rPr>
              <a:t>/</a:t>
            </a:r>
            <a:r>
              <a:rPr kumimoji="1" lang="zh-CN" altLang="en-US">
                <a:solidFill>
                  <a:schemeClr val="bg1"/>
                </a:solidFill>
                <a:latin typeface="微软雅黑" pitchFamily="34" charset="-122"/>
                <a:ea typeface="微软雅黑" pitchFamily="34" charset="-122"/>
              </a:rPr>
              <a:t>污染</a:t>
            </a:r>
            <a:r>
              <a:rPr kumimoji="1" lang="zh-CN" altLang="en-US" sz="2000">
                <a:solidFill>
                  <a:schemeClr val="bg1"/>
                </a:solidFill>
                <a:latin typeface="微软雅黑" pitchFamily="34" charset="-122"/>
                <a:ea typeface="微软雅黑" pitchFamily="34" charset="-122"/>
              </a:rPr>
              <a:t>）</a:t>
            </a:r>
            <a:endParaRPr kumimoji="1" lang="en-US" altLang="zh-CN" sz="2400">
              <a:solidFill>
                <a:schemeClr val="bg1"/>
              </a:solidFill>
              <a:latin typeface="微软雅黑" pitchFamily="34" charset="-122"/>
              <a:ea typeface="微软雅黑" pitchFamily="34" charset="-122"/>
            </a:endParaRPr>
          </a:p>
        </p:txBody>
      </p:sp>
      <p:pic>
        <p:nvPicPr>
          <p:cNvPr id="106501" name="Picture 2"/>
          <p:cNvPicPr>
            <a:picLocks noChangeAspect="1" noChangeArrowheads="1"/>
          </p:cNvPicPr>
          <p:nvPr/>
        </p:nvPicPr>
        <p:blipFill>
          <a:blip r:embed="rId2"/>
          <a:srcRect/>
          <a:stretch>
            <a:fillRect/>
          </a:stretch>
        </p:blipFill>
        <p:spPr bwMode="auto">
          <a:xfrm>
            <a:off x="4906963" y="1492250"/>
            <a:ext cx="7021512" cy="5365750"/>
          </a:xfrm>
          <a:prstGeom prst="rect">
            <a:avLst/>
          </a:prstGeom>
          <a:noFill/>
          <a:ln w="9525">
            <a:noFill/>
            <a:miter lim="800000"/>
            <a:headEnd/>
            <a:tailEnd/>
          </a:ln>
        </p:spPr>
      </p:pic>
      <p:sp>
        <p:nvSpPr>
          <p:cNvPr id="13" name="文本框 6"/>
          <p:cNvSpPr txBox="1">
            <a:spLocks noChangeArrowheads="1"/>
          </p:cNvSpPr>
          <p:nvPr/>
        </p:nvSpPr>
        <p:spPr bwMode="auto">
          <a:xfrm>
            <a:off x="174625" y="320675"/>
            <a:ext cx="7018338" cy="584200"/>
          </a:xfrm>
          <a:prstGeom prst="rect">
            <a:avLst/>
          </a:prstGeom>
          <a:noFill/>
          <a:ln>
            <a:noFill/>
          </a:ln>
          <a:extLst/>
        </p:spPr>
        <p:txBody>
          <a:bodyPr>
            <a:spAutoFit/>
          </a:bodyPr>
          <a:lstStyle/>
          <a:p>
            <a:pPr>
              <a:spcBef>
                <a:spcPct val="50000"/>
              </a:spcBef>
              <a:defRPr/>
            </a:pPr>
            <a:r>
              <a:rPr lang="en-US" altLang="zh-CN" sz="3200" dirty="0">
                <a:solidFill>
                  <a:srgbClr val="FFFFFF"/>
                </a:solidFill>
                <a:effectLst>
                  <a:outerShdw blurRad="38100" dist="38100" dir="2700000" algn="tl">
                    <a:srgbClr val="000000"/>
                  </a:outerShdw>
                </a:effectLst>
                <a:latin typeface="微软雅黑" pitchFamily="34" charset="-122"/>
                <a:ea typeface="微软雅黑" pitchFamily="34" charset="-122"/>
              </a:rPr>
              <a:t>Part.4 </a:t>
            </a:r>
            <a:r>
              <a:rPr lang="zh-CN" altLang="en-US" sz="32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28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化妆品的选择和使用</a:t>
            </a:r>
            <a:endPar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Tree>
  </p:cSld>
  <p:clrMapOvr>
    <a:masterClrMapping/>
  </p:clrMapOvr>
  <p:transition spd="med"/>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22" name="组合 1"/>
          <p:cNvGrpSpPr>
            <a:grpSpLocks/>
          </p:cNvGrpSpPr>
          <p:nvPr/>
        </p:nvGrpSpPr>
        <p:grpSpPr bwMode="auto">
          <a:xfrm>
            <a:off x="6272213" y="163513"/>
            <a:ext cx="5657850" cy="2025650"/>
            <a:chOff x="0" y="0"/>
            <a:chExt cx="5657712" cy="2026080"/>
          </a:xfrm>
        </p:grpSpPr>
        <p:grpSp>
          <p:nvGrpSpPr>
            <p:cNvPr id="107526" name="组合 39"/>
            <p:cNvGrpSpPr>
              <a:grpSpLocks/>
            </p:cNvGrpSpPr>
            <p:nvPr/>
          </p:nvGrpSpPr>
          <p:grpSpPr bwMode="auto">
            <a:xfrm>
              <a:off x="0" y="0"/>
              <a:ext cx="5657712" cy="995624"/>
              <a:chOff x="0" y="0"/>
              <a:chExt cx="5657712" cy="995624"/>
            </a:xfrm>
          </p:grpSpPr>
          <p:cxnSp>
            <p:nvCxnSpPr>
              <p:cNvPr id="107528" name="直接连接符 219"/>
              <p:cNvCxnSpPr>
                <a:cxnSpLocks noChangeShapeType="1"/>
              </p:cNvCxnSpPr>
              <p:nvPr/>
            </p:nvCxnSpPr>
            <p:spPr bwMode="auto">
              <a:xfrm>
                <a:off x="0" y="497812"/>
                <a:ext cx="5111750" cy="0"/>
              </a:xfrm>
              <a:prstGeom prst="line">
                <a:avLst/>
              </a:prstGeom>
              <a:noFill/>
              <a:ln w="25400">
                <a:solidFill>
                  <a:srgbClr val="FBF7EC"/>
                </a:solidFill>
                <a:round/>
                <a:headEnd/>
                <a:tailEnd/>
              </a:ln>
            </p:spPr>
          </p:cxnSp>
          <p:sp>
            <p:nvSpPr>
              <p:cNvPr id="107529" name="Freeform 119"/>
              <p:cNvSpPr>
                <a:spLocks noChangeArrowheads="1"/>
              </p:cNvSpPr>
              <p:nvPr/>
            </p:nvSpPr>
            <p:spPr bwMode="auto">
              <a:xfrm rot="-914136">
                <a:off x="2556355" y="220076"/>
                <a:ext cx="562762" cy="555472"/>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7530" name="Freeform 119"/>
              <p:cNvSpPr>
                <a:spLocks noChangeArrowheads="1"/>
              </p:cNvSpPr>
              <p:nvPr/>
            </p:nvSpPr>
            <p:spPr bwMode="auto">
              <a:xfrm rot="-914136">
                <a:off x="3499710" y="127955"/>
                <a:ext cx="749422" cy="73971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sp>
            <p:nvSpPr>
              <p:cNvPr id="107531" name="Freeform 119"/>
              <p:cNvSpPr>
                <a:spLocks noChangeArrowheads="1"/>
              </p:cNvSpPr>
              <p:nvPr/>
            </p:nvSpPr>
            <p:spPr bwMode="auto">
              <a:xfrm rot="-914136">
                <a:off x="4649022" y="0"/>
                <a:ext cx="1008690" cy="995624"/>
              </a:xfrm>
              <a:custGeom>
                <a:avLst/>
                <a:gdLst>
                  <a:gd name="T0" fmla="*/ 2147483647 w 229"/>
                  <a:gd name="T1" fmla="*/ 2147483647 h 226"/>
                  <a:gd name="T2" fmla="*/ 2147483647 w 229"/>
                  <a:gd name="T3" fmla="*/ 2147483647 h 226"/>
                  <a:gd name="T4" fmla="*/ 2147483647 w 229"/>
                  <a:gd name="T5" fmla="*/ 2147483647 h 226"/>
                  <a:gd name="T6" fmla="*/ 2147483647 w 229"/>
                  <a:gd name="T7" fmla="*/ 2147483647 h 226"/>
                  <a:gd name="T8" fmla="*/ 2147483647 w 229"/>
                  <a:gd name="T9" fmla="*/ 2147483647 h 226"/>
                  <a:gd name="T10" fmla="*/ 2147483647 w 229"/>
                  <a:gd name="T11" fmla="*/ 2147483647 h 226"/>
                  <a:gd name="T12" fmla="*/ 2147483647 w 229"/>
                  <a:gd name="T13" fmla="*/ 2147483647 h 226"/>
                  <a:gd name="T14" fmla="*/ 2147483647 w 229"/>
                  <a:gd name="T15" fmla="*/ 2147483647 h 226"/>
                  <a:gd name="T16" fmla="*/ 2147483647 w 229"/>
                  <a:gd name="T17" fmla="*/ 2147483647 h 226"/>
                  <a:gd name="T18" fmla="*/ 2147483647 w 229"/>
                  <a:gd name="T19" fmla="*/ 2147483647 h 226"/>
                  <a:gd name="T20" fmla="*/ 2147483647 w 229"/>
                  <a:gd name="T21" fmla="*/ 2147483647 h 226"/>
                  <a:gd name="T22" fmla="*/ 2147483647 w 229"/>
                  <a:gd name="T23" fmla="*/ 2147483647 h 226"/>
                  <a:gd name="T24" fmla="*/ 2147483647 w 229"/>
                  <a:gd name="T25" fmla="*/ 2147483647 h 226"/>
                  <a:gd name="T26" fmla="*/ 2147483647 w 229"/>
                  <a:gd name="T27" fmla="*/ 2147483647 h 226"/>
                  <a:gd name="T28" fmla="*/ 2147483647 w 229"/>
                  <a:gd name="T29" fmla="*/ 2147483647 h 226"/>
                  <a:gd name="T30" fmla="*/ 2147483647 w 229"/>
                  <a:gd name="T31" fmla="*/ 2147483647 h 226"/>
                  <a:gd name="T32" fmla="*/ 2147483647 w 229"/>
                  <a:gd name="T33" fmla="*/ 2147483647 h 226"/>
                  <a:gd name="T34" fmla="*/ 2147483647 w 229"/>
                  <a:gd name="T35" fmla="*/ 2147483647 h 226"/>
                  <a:gd name="T36" fmla="*/ 2147483647 w 229"/>
                  <a:gd name="T37" fmla="*/ 2147483647 h 226"/>
                  <a:gd name="T38" fmla="*/ 2147483647 w 229"/>
                  <a:gd name="T39" fmla="*/ 2147483647 h 226"/>
                  <a:gd name="T40" fmla="*/ 2147483647 w 229"/>
                  <a:gd name="T41" fmla="*/ 2147483647 h 226"/>
                  <a:gd name="T42" fmla="*/ 2147483647 w 229"/>
                  <a:gd name="T43" fmla="*/ 2147483647 h 226"/>
                  <a:gd name="T44" fmla="*/ 2147483647 w 229"/>
                  <a:gd name="T45" fmla="*/ 2147483647 h 226"/>
                  <a:gd name="T46" fmla="*/ 2147483647 w 229"/>
                  <a:gd name="T47" fmla="*/ 2147483647 h 226"/>
                  <a:gd name="T48" fmla="*/ 2147483647 w 229"/>
                  <a:gd name="T49" fmla="*/ 2147483647 h 226"/>
                  <a:gd name="T50" fmla="*/ 2147483647 w 229"/>
                  <a:gd name="T51" fmla="*/ 2147483647 h 226"/>
                  <a:gd name="T52" fmla="*/ 2147483647 w 229"/>
                  <a:gd name="T53" fmla="*/ 2147483647 h 226"/>
                  <a:gd name="T54" fmla="*/ 2147483647 w 229"/>
                  <a:gd name="T55" fmla="*/ 2147483647 h 226"/>
                  <a:gd name="T56" fmla="*/ 2147483647 w 229"/>
                  <a:gd name="T57" fmla="*/ 2147483647 h 226"/>
                  <a:gd name="T58" fmla="*/ 2147483647 w 229"/>
                  <a:gd name="T59" fmla="*/ 2147483647 h 226"/>
                  <a:gd name="T60" fmla="*/ 2147483647 w 229"/>
                  <a:gd name="T61" fmla="*/ 2147483647 h 226"/>
                  <a:gd name="T62" fmla="*/ 2147483647 w 229"/>
                  <a:gd name="T63" fmla="*/ 2147483647 h 226"/>
                  <a:gd name="T64" fmla="*/ 2147483647 w 229"/>
                  <a:gd name="T65" fmla="*/ 2147483647 h 226"/>
                  <a:gd name="T66" fmla="*/ 2147483647 w 229"/>
                  <a:gd name="T67" fmla="*/ 2147483647 h 226"/>
                  <a:gd name="T68" fmla="*/ 2147483647 w 229"/>
                  <a:gd name="T69" fmla="*/ 2147483647 h 226"/>
                  <a:gd name="T70" fmla="*/ 2147483647 w 229"/>
                  <a:gd name="T71" fmla="*/ 2147483647 h 226"/>
                  <a:gd name="T72" fmla="*/ 2147483647 w 229"/>
                  <a:gd name="T73" fmla="*/ 2147483647 h 226"/>
                  <a:gd name="T74" fmla="*/ 2147483647 w 229"/>
                  <a:gd name="T75" fmla="*/ 2147483647 h 226"/>
                  <a:gd name="T76" fmla="*/ 2147483647 w 229"/>
                  <a:gd name="T77" fmla="*/ 2147483647 h 226"/>
                  <a:gd name="T78" fmla="*/ 2147483647 w 229"/>
                  <a:gd name="T79" fmla="*/ 2147483647 h 226"/>
                  <a:gd name="T80" fmla="*/ 2147483647 w 229"/>
                  <a:gd name="T81" fmla="*/ 2147483647 h 226"/>
                  <a:gd name="T82" fmla="*/ 2147483647 w 229"/>
                  <a:gd name="T83" fmla="*/ 2147483647 h 226"/>
                  <a:gd name="T84" fmla="*/ 2147483647 w 229"/>
                  <a:gd name="T85" fmla="*/ 2147483647 h 226"/>
                  <a:gd name="T86" fmla="*/ 2147483647 w 229"/>
                  <a:gd name="T87" fmla="*/ 2147483647 h 226"/>
                  <a:gd name="T88" fmla="*/ 2147483647 w 229"/>
                  <a:gd name="T89" fmla="*/ 2147483647 h 226"/>
                  <a:gd name="T90" fmla="*/ 2147483647 w 229"/>
                  <a:gd name="T91" fmla="*/ 2147483647 h 226"/>
                  <a:gd name="T92" fmla="*/ 2147483647 w 229"/>
                  <a:gd name="T93" fmla="*/ 2147483647 h 226"/>
                  <a:gd name="T94" fmla="*/ 2147483647 w 229"/>
                  <a:gd name="T95" fmla="*/ 2147483647 h 226"/>
                  <a:gd name="T96" fmla="*/ 2147483647 w 229"/>
                  <a:gd name="T97" fmla="*/ 2147483647 h 226"/>
                  <a:gd name="T98" fmla="*/ 2147483647 w 229"/>
                  <a:gd name="T99" fmla="*/ 2147483647 h 226"/>
                  <a:gd name="T100" fmla="*/ 2147483647 w 229"/>
                  <a:gd name="T101" fmla="*/ 2147483647 h 226"/>
                  <a:gd name="T102" fmla="*/ 2147483647 w 229"/>
                  <a:gd name="T103" fmla="*/ 2147483647 h 226"/>
                  <a:gd name="T104" fmla="*/ 2147483647 w 229"/>
                  <a:gd name="T105" fmla="*/ 2147483647 h 226"/>
                  <a:gd name="T106" fmla="*/ 2147483647 w 229"/>
                  <a:gd name="T107" fmla="*/ 2147483647 h 226"/>
                  <a:gd name="T108" fmla="*/ 2147483647 w 229"/>
                  <a:gd name="T109" fmla="*/ 2147483647 h 226"/>
                  <a:gd name="T110" fmla="*/ 2147483647 w 229"/>
                  <a:gd name="T111" fmla="*/ 2147483647 h 226"/>
                  <a:gd name="T112" fmla="*/ 2147483647 w 229"/>
                  <a:gd name="T113" fmla="*/ 2147483647 h 22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9"/>
                  <a:gd name="T172" fmla="*/ 0 h 226"/>
                  <a:gd name="T173" fmla="*/ 229 w 229"/>
                  <a:gd name="T174" fmla="*/ 226 h 22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9" h="226">
                    <a:moveTo>
                      <a:pt x="83" y="0"/>
                    </a:moveTo>
                    <a:cubicBezTo>
                      <a:pt x="82" y="0"/>
                      <a:pt x="82" y="1"/>
                      <a:pt x="82" y="1"/>
                    </a:cubicBezTo>
                    <a:cubicBezTo>
                      <a:pt x="80" y="1"/>
                      <a:pt x="79" y="3"/>
                      <a:pt x="80" y="5"/>
                    </a:cubicBezTo>
                    <a:cubicBezTo>
                      <a:pt x="84" y="19"/>
                      <a:pt x="84" y="19"/>
                      <a:pt x="84" y="19"/>
                    </a:cubicBezTo>
                    <a:cubicBezTo>
                      <a:pt x="74" y="14"/>
                      <a:pt x="74" y="14"/>
                      <a:pt x="74" y="14"/>
                    </a:cubicBezTo>
                    <a:cubicBezTo>
                      <a:pt x="74" y="13"/>
                      <a:pt x="73" y="13"/>
                      <a:pt x="72" y="13"/>
                    </a:cubicBezTo>
                    <a:cubicBezTo>
                      <a:pt x="71" y="13"/>
                      <a:pt x="70" y="14"/>
                      <a:pt x="69" y="15"/>
                    </a:cubicBezTo>
                    <a:cubicBezTo>
                      <a:pt x="69" y="17"/>
                      <a:pt x="69" y="19"/>
                      <a:pt x="71" y="20"/>
                    </a:cubicBezTo>
                    <a:cubicBezTo>
                      <a:pt x="86" y="28"/>
                      <a:pt x="86" y="28"/>
                      <a:pt x="86" y="28"/>
                    </a:cubicBezTo>
                    <a:cubicBezTo>
                      <a:pt x="86" y="29"/>
                      <a:pt x="86" y="29"/>
                      <a:pt x="86" y="29"/>
                    </a:cubicBezTo>
                    <a:cubicBezTo>
                      <a:pt x="91" y="43"/>
                      <a:pt x="91" y="43"/>
                      <a:pt x="91" y="43"/>
                    </a:cubicBezTo>
                    <a:cubicBezTo>
                      <a:pt x="55" y="23"/>
                      <a:pt x="55" y="23"/>
                      <a:pt x="55" y="23"/>
                    </a:cubicBezTo>
                    <a:cubicBezTo>
                      <a:pt x="54" y="23"/>
                      <a:pt x="54" y="23"/>
                      <a:pt x="53" y="23"/>
                    </a:cubicBezTo>
                    <a:cubicBezTo>
                      <a:pt x="52" y="23"/>
                      <a:pt x="51" y="23"/>
                      <a:pt x="50" y="24"/>
                    </a:cubicBezTo>
                    <a:cubicBezTo>
                      <a:pt x="49" y="26"/>
                      <a:pt x="50" y="28"/>
                      <a:pt x="51" y="29"/>
                    </a:cubicBezTo>
                    <a:cubicBezTo>
                      <a:pt x="93" y="52"/>
                      <a:pt x="93" y="52"/>
                      <a:pt x="93" y="52"/>
                    </a:cubicBezTo>
                    <a:cubicBezTo>
                      <a:pt x="108" y="102"/>
                      <a:pt x="108" y="102"/>
                      <a:pt x="108" y="102"/>
                    </a:cubicBezTo>
                    <a:cubicBezTo>
                      <a:pt x="87" y="82"/>
                      <a:pt x="87" y="82"/>
                      <a:pt x="87" y="82"/>
                    </a:cubicBezTo>
                    <a:cubicBezTo>
                      <a:pt x="88" y="71"/>
                      <a:pt x="88" y="71"/>
                      <a:pt x="88" y="71"/>
                    </a:cubicBezTo>
                    <a:cubicBezTo>
                      <a:pt x="88" y="69"/>
                      <a:pt x="87" y="67"/>
                      <a:pt x="85" y="67"/>
                    </a:cubicBezTo>
                    <a:cubicBezTo>
                      <a:pt x="85" y="67"/>
                      <a:pt x="85" y="67"/>
                      <a:pt x="85" y="67"/>
                    </a:cubicBezTo>
                    <a:cubicBezTo>
                      <a:pt x="83" y="67"/>
                      <a:pt x="81" y="69"/>
                      <a:pt x="81" y="71"/>
                    </a:cubicBezTo>
                    <a:cubicBezTo>
                      <a:pt x="81" y="76"/>
                      <a:pt x="81" y="76"/>
                      <a:pt x="81" y="76"/>
                    </a:cubicBezTo>
                    <a:cubicBezTo>
                      <a:pt x="74" y="69"/>
                      <a:pt x="74" y="69"/>
                      <a:pt x="74" y="69"/>
                    </a:cubicBezTo>
                    <a:cubicBezTo>
                      <a:pt x="73" y="69"/>
                      <a:pt x="72" y="68"/>
                      <a:pt x="71" y="68"/>
                    </a:cubicBezTo>
                    <a:cubicBezTo>
                      <a:pt x="70" y="68"/>
                      <a:pt x="70" y="69"/>
                      <a:pt x="69" y="69"/>
                    </a:cubicBezTo>
                    <a:cubicBezTo>
                      <a:pt x="68" y="71"/>
                      <a:pt x="68" y="73"/>
                      <a:pt x="69" y="74"/>
                    </a:cubicBezTo>
                    <a:cubicBezTo>
                      <a:pt x="77" y="82"/>
                      <a:pt x="77" y="82"/>
                      <a:pt x="77" y="82"/>
                    </a:cubicBezTo>
                    <a:cubicBezTo>
                      <a:pt x="71" y="83"/>
                      <a:pt x="71" y="83"/>
                      <a:pt x="71" y="83"/>
                    </a:cubicBezTo>
                    <a:cubicBezTo>
                      <a:pt x="70" y="83"/>
                      <a:pt x="68" y="85"/>
                      <a:pt x="69" y="87"/>
                    </a:cubicBezTo>
                    <a:cubicBezTo>
                      <a:pt x="69" y="88"/>
                      <a:pt x="71" y="89"/>
                      <a:pt x="72" y="89"/>
                    </a:cubicBezTo>
                    <a:cubicBezTo>
                      <a:pt x="72" y="89"/>
                      <a:pt x="73" y="89"/>
                      <a:pt x="73" y="89"/>
                    </a:cubicBezTo>
                    <a:cubicBezTo>
                      <a:pt x="83" y="87"/>
                      <a:pt x="83" y="87"/>
                      <a:pt x="83" y="87"/>
                    </a:cubicBezTo>
                    <a:cubicBezTo>
                      <a:pt x="103" y="107"/>
                      <a:pt x="103" y="107"/>
                      <a:pt x="103" y="107"/>
                    </a:cubicBezTo>
                    <a:cubicBezTo>
                      <a:pt x="53" y="94"/>
                      <a:pt x="53" y="94"/>
                      <a:pt x="53" y="94"/>
                    </a:cubicBezTo>
                    <a:cubicBezTo>
                      <a:pt x="28" y="54"/>
                      <a:pt x="28" y="54"/>
                      <a:pt x="28" y="54"/>
                    </a:cubicBezTo>
                    <a:cubicBezTo>
                      <a:pt x="27" y="53"/>
                      <a:pt x="26" y="52"/>
                      <a:pt x="25" y="52"/>
                    </a:cubicBezTo>
                    <a:cubicBezTo>
                      <a:pt x="24" y="52"/>
                      <a:pt x="24" y="52"/>
                      <a:pt x="23" y="52"/>
                    </a:cubicBezTo>
                    <a:cubicBezTo>
                      <a:pt x="22" y="53"/>
                      <a:pt x="21" y="56"/>
                      <a:pt x="22" y="57"/>
                    </a:cubicBezTo>
                    <a:cubicBezTo>
                      <a:pt x="43" y="92"/>
                      <a:pt x="43" y="92"/>
                      <a:pt x="43" y="92"/>
                    </a:cubicBezTo>
                    <a:cubicBezTo>
                      <a:pt x="29" y="89"/>
                      <a:pt x="29" y="89"/>
                      <a:pt x="29" y="89"/>
                    </a:cubicBezTo>
                    <a:cubicBezTo>
                      <a:pt x="28" y="88"/>
                      <a:pt x="28" y="88"/>
                      <a:pt x="28" y="88"/>
                    </a:cubicBezTo>
                    <a:cubicBezTo>
                      <a:pt x="19" y="73"/>
                      <a:pt x="19" y="73"/>
                      <a:pt x="19" y="73"/>
                    </a:cubicBezTo>
                    <a:cubicBezTo>
                      <a:pt x="19" y="72"/>
                      <a:pt x="18" y="72"/>
                      <a:pt x="16" y="72"/>
                    </a:cubicBezTo>
                    <a:cubicBezTo>
                      <a:pt x="16" y="72"/>
                      <a:pt x="15" y="72"/>
                      <a:pt x="15" y="72"/>
                    </a:cubicBezTo>
                    <a:cubicBezTo>
                      <a:pt x="13" y="73"/>
                      <a:pt x="13" y="75"/>
                      <a:pt x="14" y="77"/>
                    </a:cubicBezTo>
                    <a:cubicBezTo>
                      <a:pt x="19" y="86"/>
                      <a:pt x="19" y="86"/>
                      <a:pt x="19" y="86"/>
                    </a:cubicBezTo>
                    <a:cubicBezTo>
                      <a:pt x="5" y="83"/>
                      <a:pt x="5" y="83"/>
                      <a:pt x="5" y="83"/>
                    </a:cubicBezTo>
                    <a:cubicBezTo>
                      <a:pt x="5" y="83"/>
                      <a:pt x="4" y="83"/>
                      <a:pt x="4" y="83"/>
                    </a:cubicBezTo>
                    <a:cubicBezTo>
                      <a:pt x="3" y="83"/>
                      <a:pt x="1" y="84"/>
                      <a:pt x="1" y="85"/>
                    </a:cubicBezTo>
                    <a:cubicBezTo>
                      <a:pt x="0" y="87"/>
                      <a:pt x="2" y="89"/>
                      <a:pt x="3" y="89"/>
                    </a:cubicBezTo>
                    <a:cubicBezTo>
                      <a:pt x="18" y="93"/>
                      <a:pt x="18" y="93"/>
                      <a:pt x="18" y="93"/>
                    </a:cubicBezTo>
                    <a:cubicBezTo>
                      <a:pt x="8" y="99"/>
                      <a:pt x="8" y="99"/>
                      <a:pt x="8" y="99"/>
                    </a:cubicBezTo>
                    <a:cubicBezTo>
                      <a:pt x="7" y="100"/>
                      <a:pt x="6" y="102"/>
                      <a:pt x="7" y="103"/>
                    </a:cubicBezTo>
                    <a:cubicBezTo>
                      <a:pt x="8" y="104"/>
                      <a:pt x="9" y="105"/>
                      <a:pt x="10" y="105"/>
                    </a:cubicBezTo>
                    <a:cubicBezTo>
                      <a:pt x="11" y="105"/>
                      <a:pt x="11" y="105"/>
                      <a:pt x="12" y="104"/>
                    </a:cubicBezTo>
                    <a:cubicBezTo>
                      <a:pt x="27" y="95"/>
                      <a:pt x="27" y="95"/>
                      <a:pt x="27" y="95"/>
                    </a:cubicBezTo>
                    <a:cubicBezTo>
                      <a:pt x="27" y="95"/>
                      <a:pt x="27" y="95"/>
                      <a:pt x="27" y="95"/>
                    </a:cubicBezTo>
                    <a:cubicBezTo>
                      <a:pt x="42" y="99"/>
                      <a:pt x="42" y="99"/>
                      <a:pt x="42" y="99"/>
                    </a:cubicBezTo>
                    <a:cubicBezTo>
                      <a:pt x="7" y="120"/>
                      <a:pt x="7" y="120"/>
                      <a:pt x="7" y="120"/>
                    </a:cubicBezTo>
                    <a:cubicBezTo>
                      <a:pt x="5" y="121"/>
                      <a:pt x="5" y="123"/>
                      <a:pt x="6" y="125"/>
                    </a:cubicBezTo>
                    <a:cubicBezTo>
                      <a:pt x="6" y="126"/>
                      <a:pt x="7" y="126"/>
                      <a:pt x="8" y="126"/>
                    </a:cubicBezTo>
                    <a:cubicBezTo>
                      <a:pt x="9" y="126"/>
                      <a:pt x="10" y="126"/>
                      <a:pt x="10" y="126"/>
                    </a:cubicBezTo>
                    <a:cubicBezTo>
                      <a:pt x="51" y="101"/>
                      <a:pt x="51" y="101"/>
                      <a:pt x="51" y="101"/>
                    </a:cubicBezTo>
                    <a:cubicBezTo>
                      <a:pt x="102" y="113"/>
                      <a:pt x="102" y="113"/>
                      <a:pt x="102" y="113"/>
                    </a:cubicBezTo>
                    <a:cubicBezTo>
                      <a:pt x="74" y="121"/>
                      <a:pt x="74" y="121"/>
                      <a:pt x="74" y="121"/>
                    </a:cubicBezTo>
                    <a:cubicBezTo>
                      <a:pt x="65" y="115"/>
                      <a:pt x="65" y="115"/>
                      <a:pt x="65" y="115"/>
                    </a:cubicBezTo>
                    <a:cubicBezTo>
                      <a:pt x="64" y="115"/>
                      <a:pt x="64" y="115"/>
                      <a:pt x="63" y="115"/>
                    </a:cubicBezTo>
                    <a:cubicBezTo>
                      <a:pt x="62" y="115"/>
                      <a:pt x="61" y="115"/>
                      <a:pt x="60" y="116"/>
                    </a:cubicBezTo>
                    <a:cubicBezTo>
                      <a:pt x="59" y="118"/>
                      <a:pt x="60" y="120"/>
                      <a:pt x="61" y="121"/>
                    </a:cubicBezTo>
                    <a:cubicBezTo>
                      <a:pt x="66" y="124"/>
                      <a:pt x="66" y="124"/>
                      <a:pt x="66" y="124"/>
                    </a:cubicBezTo>
                    <a:cubicBezTo>
                      <a:pt x="56" y="127"/>
                      <a:pt x="56" y="127"/>
                      <a:pt x="56" y="127"/>
                    </a:cubicBezTo>
                    <a:cubicBezTo>
                      <a:pt x="54" y="127"/>
                      <a:pt x="53" y="129"/>
                      <a:pt x="54" y="131"/>
                    </a:cubicBezTo>
                    <a:cubicBezTo>
                      <a:pt x="54" y="132"/>
                      <a:pt x="56" y="133"/>
                      <a:pt x="57" y="133"/>
                    </a:cubicBezTo>
                    <a:cubicBezTo>
                      <a:pt x="57" y="133"/>
                      <a:pt x="58" y="133"/>
                      <a:pt x="58" y="133"/>
                    </a:cubicBezTo>
                    <a:cubicBezTo>
                      <a:pt x="68" y="130"/>
                      <a:pt x="68" y="130"/>
                      <a:pt x="68" y="130"/>
                    </a:cubicBezTo>
                    <a:cubicBezTo>
                      <a:pt x="67" y="135"/>
                      <a:pt x="67" y="135"/>
                      <a:pt x="67" y="135"/>
                    </a:cubicBezTo>
                    <a:cubicBezTo>
                      <a:pt x="66" y="137"/>
                      <a:pt x="67" y="139"/>
                      <a:pt x="69" y="140"/>
                    </a:cubicBezTo>
                    <a:cubicBezTo>
                      <a:pt x="69" y="140"/>
                      <a:pt x="70" y="140"/>
                      <a:pt x="70" y="140"/>
                    </a:cubicBezTo>
                    <a:cubicBezTo>
                      <a:pt x="71" y="140"/>
                      <a:pt x="73" y="139"/>
                      <a:pt x="73" y="138"/>
                    </a:cubicBezTo>
                    <a:cubicBezTo>
                      <a:pt x="76" y="128"/>
                      <a:pt x="76" y="128"/>
                      <a:pt x="76" y="128"/>
                    </a:cubicBezTo>
                    <a:cubicBezTo>
                      <a:pt x="104" y="120"/>
                      <a:pt x="104" y="120"/>
                      <a:pt x="104" y="120"/>
                    </a:cubicBezTo>
                    <a:cubicBezTo>
                      <a:pt x="68" y="158"/>
                      <a:pt x="68" y="158"/>
                      <a:pt x="68" y="158"/>
                    </a:cubicBezTo>
                    <a:cubicBezTo>
                      <a:pt x="20" y="159"/>
                      <a:pt x="20" y="159"/>
                      <a:pt x="20" y="159"/>
                    </a:cubicBezTo>
                    <a:cubicBezTo>
                      <a:pt x="18" y="159"/>
                      <a:pt x="16" y="160"/>
                      <a:pt x="16" y="162"/>
                    </a:cubicBezTo>
                    <a:cubicBezTo>
                      <a:pt x="16" y="164"/>
                      <a:pt x="18" y="165"/>
                      <a:pt x="20" y="165"/>
                    </a:cubicBezTo>
                    <a:cubicBezTo>
                      <a:pt x="20" y="165"/>
                      <a:pt x="20" y="165"/>
                      <a:pt x="20" y="165"/>
                    </a:cubicBezTo>
                    <a:cubicBezTo>
                      <a:pt x="61" y="164"/>
                      <a:pt x="61" y="164"/>
                      <a:pt x="61" y="164"/>
                    </a:cubicBezTo>
                    <a:cubicBezTo>
                      <a:pt x="51" y="175"/>
                      <a:pt x="51" y="175"/>
                      <a:pt x="51" y="175"/>
                    </a:cubicBezTo>
                    <a:cubicBezTo>
                      <a:pt x="50" y="176"/>
                      <a:pt x="50" y="176"/>
                      <a:pt x="50" y="176"/>
                    </a:cubicBezTo>
                    <a:cubicBezTo>
                      <a:pt x="33" y="176"/>
                      <a:pt x="33" y="176"/>
                      <a:pt x="33" y="176"/>
                    </a:cubicBezTo>
                    <a:cubicBezTo>
                      <a:pt x="31" y="176"/>
                      <a:pt x="29" y="178"/>
                      <a:pt x="29" y="179"/>
                    </a:cubicBezTo>
                    <a:cubicBezTo>
                      <a:pt x="29" y="181"/>
                      <a:pt x="31" y="183"/>
                      <a:pt x="33" y="183"/>
                    </a:cubicBezTo>
                    <a:cubicBezTo>
                      <a:pt x="33" y="183"/>
                      <a:pt x="33" y="183"/>
                      <a:pt x="33" y="183"/>
                    </a:cubicBezTo>
                    <a:cubicBezTo>
                      <a:pt x="44" y="182"/>
                      <a:pt x="44" y="182"/>
                      <a:pt x="44" y="182"/>
                    </a:cubicBezTo>
                    <a:cubicBezTo>
                      <a:pt x="34" y="193"/>
                      <a:pt x="34" y="193"/>
                      <a:pt x="34" y="193"/>
                    </a:cubicBezTo>
                    <a:cubicBezTo>
                      <a:pt x="32" y="194"/>
                      <a:pt x="32" y="197"/>
                      <a:pt x="34" y="198"/>
                    </a:cubicBezTo>
                    <a:cubicBezTo>
                      <a:pt x="34" y="198"/>
                      <a:pt x="35" y="199"/>
                      <a:pt x="36" y="199"/>
                    </a:cubicBezTo>
                    <a:cubicBezTo>
                      <a:pt x="37" y="199"/>
                      <a:pt x="38" y="198"/>
                      <a:pt x="39" y="198"/>
                    </a:cubicBezTo>
                    <a:cubicBezTo>
                      <a:pt x="49" y="187"/>
                      <a:pt x="49" y="187"/>
                      <a:pt x="49" y="187"/>
                    </a:cubicBezTo>
                    <a:cubicBezTo>
                      <a:pt x="49" y="198"/>
                      <a:pt x="49" y="198"/>
                      <a:pt x="49" y="198"/>
                    </a:cubicBezTo>
                    <a:cubicBezTo>
                      <a:pt x="49" y="200"/>
                      <a:pt x="50" y="201"/>
                      <a:pt x="52" y="201"/>
                    </a:cubicBezTo>
                    <a:cubicBezTo>
                      <a:pt x="52" y="201"/>
                      <a:pt x="52" y="201"/>
                      <a:pt x="52" y="201"/>
                    </a:cubicBezTo>
                    <a:cubicBezTo>
                      <a:pt x="54" y="201"/>
                      <a:pt x="56" y="200"/>
                      <a:pt x="56" y="198"/>
                    </a:cubicBezTo>
                    <a:cubicBezTo>
                      <a:pt x="55" y="181"/>
                      <a:pt x="55" y="181"/>
                      <a:pt x="55" y="181"/>
                    </a:cubicBezTo>
                    <a:cubicBezTo>
                      <a:pt x="56" y="180"/>
                      <a:pt x="56" y="180"/>
                      <a:pt x="56" y="180"/>
                    </a:cubicBezTo>
                    <a:cubicBezTo>
                      <a:pt x="66" y="169"/>
                      <a:pt x="66" y="169"/>
                      <a:pt x="66" y="169"/>
                    </a:cubicBezTo>
                    <a:cubicBezTo>
                      <a:pt x="67" y="210"/>
                      <a:pt x="67" y="210"/>
                      <a:pt x="67" y="210"/>
                    </a:cubicBezTo>
                    <a:cubicBezTo>
                      <a:pt x="67" y="212"/>
                      <a:pt x="68" y="213"/>
                      <a:pt x="70" y="213"/>
                    </a:cubicBezTo>
                    <a:cubicBezTo>
                      <a:pt x="70" y="213"/>
                      <a:pt x="70" y="213"/>
                      <a:pt x="70" y="213"/>
                    </a:cubicBezTo>
                    <a:cubicBezTo>
                      <a:pt x="72" y="213"/>
                      <a:pt x="74" y="212"/>
                      <a:pt x="74" y="210"/>
                    </a:cubicBezTo>
                    <a:cubicBezTo>
                      <a:pt x="72" y="162"/>
                      <a:pt x="72" y="162"/>
                      <a:pt x="72" y="162"/>
                    </a:cubicBezTo>
                    <a:cubicBezTo>
                      <a:pt x="108" y="125"/>
                      <a:pt x="108" y="125"/>
                      <a:pt x="108" y="125"/>
                    </a:cubicBezTo>
                    <a:cubicBezTo>
                      <a:pt x="102" y="152"/>
                      <a:pt x="102" y="152"/>
                      <a:pt x="102" y="152"/>
                    </a:cubicBezTo>
                    <a:cubicBezTo>
                      <a:pt x="92" y="157"/>
                      <a:pt x="92" y="157"/>
                      <a:pt x="92" y="157"/>
                    </a:cubicBezTo>
                    <a:cubicBezTo>
                      <a:pt x="90" y="158"/>
                      <a:pt x="89" y="160"/>
                      <a:pt x="90" y="162"/>
                    </a:cubicBezTo>
                    <a:cubicBezTo>
                      <a:pt x="91" y="163"/>
                      <a:pt x="92" y="164"/>
                      <a:pt x="93" y="164"/>
                    </a:cubicBezTo>
                    <a:cubicBezTo>
                      <a:pt x="94" y="164"/>
                      <a:pt x="94" y="164"/>
                      <a:pt x="95" y="163"/>
                    </a:cubicBezTo>
                    <a:cubicBezTo>
                      <a:pt x="100" y="161"/>
                      <a:pt x="100" y="161"/>
                      <a:pt x="100" y="161"/>
                    </a:cubicBezTo>
                    <a:cubicBezTo>
                      <a:pt x="97" y="171"/>
                      <a:pt x="97" y="171"/>
                      <a:pt x="97" y="171"/>
                    </a:cubicBezTo>
                    <a:cubicBezTo>
                      <a:pt x="97" y="172"/>
                      <a:pt x="98" y="174"/>
                      <a:pt x="100" y="175"/>
                    </a:cubicBezTo>
                    <a:cubicBezTo>
                      <a:pt x="100" y="175"/>
                      <a:pt x="100" y="175"/>
                      <a:pt x="101" y="175"/>
                    </a:cubicBezTo>
                    <a:cubicBezTo>
                      <a:pt x="102" y="175"/>
                      <a:pt x="103" y="174"/>
                      <a:pt x="104" y="172"/>
                    </a:cubicBezTo>
                    <a:cubicBezTo>
                      <a:pt x="106" y="162"/>
                      <a:pt x="106" y="162"/>
                      <a:pt x="106" y="162"/>
                    </a:cubicBezTo>
                    <a:cubicBezTo>
                      <a:pt x="110" y="166"/>
                      <a:pt x="110" y="166"/>
                      <a:pt x="110" y="166"/>
                    </a:cubicBezTo>
                    <a:cubicBezTo>
                      <a:pt x="111" y="167"/>
                      <a:pt x="112" y="167"/>
                      <a:pt x="113" y="167"/>
                    </a:cubicBezTo>
                    <a:cubicBezTo>
                      <a:pt x="113" y="167"/>
                      <a:pt x="114" y="167"/>
                      <a:pt x="115" y="166"/>
                    </a:cubicBezTo>
                    <a:cubicBezTo>
                      <a:pt x="116" y="165"/>
                      <a:pt x="116" y="163"/>
                      <a:pt x="115" y="161"/>
                    </a:cubicBezTo>
                    <a:cubicBezTo>
                      <a:pt x="108" y="154"/>
                      <a:pt x="108" y="154"/>
                      <a:pt x="108" y="154"/>
                    </a:cubicBezTo>
                    <a:cubicBezTo>
                      <a:pt x="115" y="126"/>
                      <a:pt x="115" y="126"/>
                      <a:pt x="115" y="126"/>
                    </a:cubicBezTo>
                    <a:cubicBezTo>
                      <a:pt x="130" y="176"/>
                      <a:pt x="130" y="176"/>
                      <a:pt x="130" y="176"/>
                    </a:cubicBezTo>
                    <a:cubicBezTo>
                      <a:pt x="107" y="218"/>
                      <a:pt x="107" y="218"/>
                      <a:pt x="107" y="218"/>
                    </a:cubicBezTo>
                    <a:cubicBezTo>
                      <a:pt x="106" y="220"/>
                      <a:pt x="106" y="222"/>
                      <a:pt x="108" y="223"/>
                    </a:cubicBezTo>
                    <a:cubicBezTo>
                      <a:pt x="109" y="223"/>
                      <a:pt x="109" y="223"/>
                      <a:pt x="110" y="223"/>
                    </a:cubicBezTo>
                    <a:cubicBezTo>
                      <a:pt x="111" y="223"/>
                      <a:pt x="112" y="222"/>
                      <a:pt x="113" y="221"/>
                    </a:cubicBezTo>
                    <a:cubicBezTo>
                      <a:pt x="132" y="185"/>
                      <a:pt x="132" y="185"/>
                      <a:pt x="132" y="185"/>
                    </a:cubicBezTo>
                    <a:cubicBezTo>
                      <a:pt x="136" y="200"/>
                      <a:pt x="136" y="200"/>
                      <a:pt x="136" y="200"/>
                    </a:cubicBezTo>
                    <a:cubicBezTo>
                      <a:pt x="136" y="200"/>
                      <a:pt x="136" y="200"/>
                      <a:pt x="136" y="200"/>
                    </a:cubicBezTo>
                    <a:cubicBezTo>
                      <a:pt x="128" y="216"/>
                      <a:pt x="128" y="216"/>
                      <a:pt x="128" y="216"/>
                    </a:cubicBezTo>
                    <a:cubicBezTo>
                      <a:pt x="127" y="217"/>
                      <a:pt x="128" y="219"/>
                      <a:pt x="129" y="220"/>
                    </a:cubicBezTo>
                    <a:cubicBezTo>
                      <a:pt x="130" y="220"/>
                      <a:pt x="131" y="221"/>
                      <a:pt x="131" y="221"/>
                    </a:cubicBezTo>
                    <a:cubicBezTo>
                      <a:pt x="132" y="221"/>
                      <a:pt x="133" y="220"/>
                      <a:pt x="134" y="219"/>
                    </a:cubicBezTo>
                    <a:cubicBezTo>
                      <a:pt x="139" y="209"/>
                      <a:pt x="139" y="209"/>
                      <a:pt x="139" y="209"/>
                    </a:cubicBezTo>
                    <a:cubicBezTo>
                      <a:pt x="143" y="223"/>
                      <a:pt x="143" y="223"/>
                      <a:pt x="143" y="223"/>
                    </a:cubicBezTo>
                    <a:cubicBezTo>
                      <a:pt x="144" y="225"/>
                      <a:pt x="145" y="226"/>
                      <a:pt x="147" y="226"/>
                    </a:cubicBezTo>
                    <a:cubicBezTo>
                      <a:pt x="147" y="226"/>
                      <a:pt x="147" y="226"/>
                      <a:pt x="148" y="226"/>
                    </a:cubicBezTo>
                    <a:cubicBezTo>
                      <a:pt x="149" y="225"/>
                      <a:pt x="150" y="223"/>
                      <a:pt x="150" y="221"/>
                    </a:cubicBezTo>
                    <a:cubicBezTo>
                      <a:pt x="146" y="207"/>
                      <a:pt x="146" y="207"/>
                      <a:pt x="146" y="207"/>
                    </a:cubicBezTo>
                    <a:cubicBezTo>
                      <a:pt x="155" y="213"/>
                      <a:pt x="155" y="213"/>
                      <a:pt x="155" y="213"/>
                    </a:cubicBezTo>
                    <a:cubicBezTo>
                      <a:pt x="156" y="213"/>
                      <a:pt x="156" y="213"/>
                      <a:pt x="157" y="213"/>
                    </a:cubicBezTo>
                    <a:cubicBezTo>
                      <a:pt x="158" y="213"/>
                      <a:pt x="159" y="212"/>
                      <a:pt x="160" y="211"/>
                    </a:cubicBezTo>
                    <a:cubicBezTo>
                      <a:pt x="161" y="210"/>
                      <a:pt x="160" y="207"/>
                      <a:pt x="159" y="207"/>
                    </a:cubicBezTo>
                    <a:cubicBezTo>
                      <a:pt x="143" y="198"/>
                      <a:pt x="143" y="198"/>
                      <a:pt x="143" y="198"/>
                    </a:cubicBezTo>
                    <a:cubicBezTo>
                      <a:pt x="143" y="198"/>
                      <a:pt x="143" y="198"/>
                      <a:pt x="143" y="198"/>
                    </a:cubicBezTo>
                    <a:cubicBezTo>
                      <a:pt x="139" y="183"/>
                      <a:pt x="139" y="183"/>
                      <a:pt x="139" y="183"/>
                    </a:cubicBezTo>
                    <a:cubicBezTo>
                      <a:pt x="175" y="203"/>
                      <a:pt x="175" y="203"/>
                      <a:pt x="175" y="203"/>
                    </a:cubicBezTo>
                    <a:cubicBezTo>
                      <a:pt x="175" y="203"/>
                      <a:pt x="176" y="204"/>
                      <a:pt x="176" y="204"/>
                    </a:cubicBezTo>
                    <a:cubicBezTo>
                      <a:pt x="178" y="204"/>
                      <a:pt x="179" y="203"/>
                      <a:pt x="179" y="202"/>
                    </a:cubicBezTo>
                    <a:cubicBezTo>
                      <a:pt x="180" y="200"/>
                      <a:pt x="180" y="198"/>
                      <a:pt x="178" y="197"/>
                    </a:cubicBezTo>
                    <a:cubicBezTo>
                      <a:pt x="136" y="174"/>
                      <a:pt x="136" y="174"/>
                      <a:pt x="136" y="174"/>
                    </a:cubicBezTo>
                    <a:cubicBezTo>
                      <a:pt x="122" y="124"/>
                      <a:pt x="122" y="124"/>
                      <a:pt x="122" y="124"/>
                    </a:cubicBezTo>
                    <a:cubicBezTo>
                      <a:pt x="142" y="144"/>
                      <a:pt x="142" y="144"/>
                      <a:pt x="142" y="144"/>
                    </a:cubicBezTo>
                    <a:cubicBezTo>
                      <a:pt x="141" y="155"/>
                      <a:pt x="141" y="155"/>
                      <a:pt x="141" y="155"/>
                    </a:cubicBezTo>
                    <a:cubicBezTo>
                      <a:pt x="141" y="157"/>
                      <a:pt x="143" y="159"/>
                      <a:pt x="145" y="159"/>
                    </a:cubicBezTo>
                    <a:cubicBezTo>
                      <a:pt x="145" y="159"/>
                      <a:pt x="145" y="159"/>
                      <a:pt x="145" y="159"/>
                    </a:cubicBezTo>
                    <a:cubicBezTo>
                      <a:pt x="147" y="159"/>
                      <a:pt x="148" y="157"/>
                      <a:pt x="148" y="156"/>
                    </a:cubicBezTo>
                    <a:cubicBezTo>
                      <a:pt x="149" y="150"/>
                      <a:pt x="149" y="150"/>
                      <a:pt x="149" y="150"/>
                    </a:cubicBezTo>
                    <a:cubicBezTo>
                      <a:pt x="156" y="157"/>
                      <a:pt x="156" y="157"/>
                      <a:pt x="156" y="157"/>
                    </a:cubicBezTo>
                    <a:cubicBezTo>
                      <a:pt x="156" y="158"/>
                      <a:pt x="157" y="158"/>
                      <a:pt x="158" y="158"/>
                    </a:cubicBezTo>
                    <a:cubicBezTo>
                      <a:pt x="159" y="158"/>
                      <a:pt x="160" y="158"/>
                      <a:pt x="161" y="157"/>
                    </a:cubicBezTo>
                    <a:cubicBezTo>
                      <a:pt x="162" y="156"/>
                      <a:pt x="162" y="153"/>
                      <a:pt x="160" y="152"/>
                    </a:cubicBezTo>
                    <a:cubicBezTo>
                      <a:pt x="153" y="145"/>
                      <a:pt x="153" y="145"/>
                      <a:pt x="153" y="145"/>
                    </a:cubicBezTo>
                    <a:cubicBezTo>
                      <a:pt x="158" y="143"/>
                      <a:pt x="158" y="143"/>
                      <a:pt x="158" y="143"/>
                    </a:cubicBezTo>
                    <a:cubicBezTo>
                      <a:pt x="160" y="143"/>
                      <a:pt x="161" y="141"/>
                      <a:pt x="161" y="139"/>
                    </a:cubicBezTo>
                    <a:cubicBezTo>
                      <a:pt x="160" y="138"/>
                      <a:pt x="159" y="137"/>
                      <a:pt x="157" y="137"/>
                    </a:cubicBezTo>
                    <a:cubicBezTo>
                      <a:pt x="157" y="137"/>
                      <a:pt x="157" y="137"/>
                      <a:pt x="157" y="137"/>
                    </a:cubicBezTo>
                    <a:cubicBezTo>
                      <a:pt x="147" y="139"/>
                      <a:pt x="147" y="139"/>
                      <a:pt x="147" y="139"/>
                    </a:cubicBezTo>
                    <a:cubicBezTo>
                      <a:pt x="126" y="119"/>
                      <a:pt x="126" y="119"/>
                      <a:pt x="126" y="119"/>
                    </a:cubicBezTo>
                    <a:cubicBezTo>
                      <a:pt x="177" y="132"/>
                      <a:pt x="177" y="132"/>
                      <a:pt x="177" y="132"/>
                    </a:cubicBezTo>
                    <a:cubicBezTo>
                      <a:pt x="202" y="173"/>
                      <a:pt x="202" y="173"/>
                      <a:pt x="202" y="173"/>
                    </a:cubicBezTo>
                    <a:cubicBezTo>
                      <a:pt x="202" y="174"/>
                      <a:pt x="203" y="174"/>
                      <a:pt x="205" y="174"/>
                    </a:cubicBezTo>
                    <a:cubicBezTo>
                      <a:pt x="205" y="174"/>
                      <a:pt x="206" y="174"/>
                      <a:pt x="206" y="174"/>
                    </a:cubicBezTo>
                    <a:cubicBezTo>
                      <a:pt x="208" y="173"/>
                      <a:pt x="208" y="171"/>
                      <a:pt x="207" y="169"/>
                    </a:cubicBezTo>
                    <a:cubicBezTo>
                      <a:pt x="186" y="134"/>
                      <a:pt x="186" y="134"/>
                      <a:pt x="186" y="134"/>
                    </a:cubicBezTo>
                    <a:cubicBezTo>
                      <a:pt x="200" y="137"/>
                      <a:pt x="200" y="137"/>
                      <a:pt x="200" y="137"/>
                    </a:cubicBezTo>
                    <a:cubicBezTo>
                      <a:pt x="201" y="138"/>
                      <a:pt x="201" y="138"/>
                      <a:pt x="201" y="138"/>
                    </a:cubicBezTo>
                    <a:cubicBezTo>
                      <a:pt x="210" y="153"/>
                      <a:pt x="210" y="153"/>
                      <a:pt x="210" y="153"/>
                    </a:cubicBezTo>
                    <a:cubicBezTo>
                      <a:pt x="211" y="154"/>
                      <a:pt x="212" y="154"/>
                      <a:pt x="213" y="154"/>
                    </a:cubicBezTo>
                    <a:cubicBezTo>
                      <a:pt x="214" y="154"/>
                      <a:pt x="214" y="154"/>
                      <a:pt x="215" y="154"/>
                    </a:cubicBezTo>
                    <a:cubicBezTo>
                      <a:pt x="216" y="153"/>
                      <a:pt x="217" y="151"/>
                      <a:pt x="216" y="149"/>
                    </a:cubicBezTo>
                    <a:cubicBezTo>
                      <a:pt x="210" y="140"/>
                      <a:pt x="210" y="140"/>
                      <a:pt x="210" y="140"/>
                    </a:cubicBezTo>
                    <a:cubicBezTo>
                      <a:pt x="224" y="143"/>
                      <a:pt x="224" y="143"/>
                      <a:pt x="224" y="143"/>
                    </a:cubicBezTo>
                    <a:cubicBezTo>
                      <a:pt x="225" y="143"/>
                      <a:pt x="225" y="143"/>
                      <a:pt x="225" y="143"/>
                    </a:cubicBezTo>
                    <a:cubicBezTo>
                      <a:pt x="227" y="143"/>
                      <a:pt x="228" y="142"/>
                      <a:pt x="229" y="141"/>
                    </a:cubicBezTo>
                    <a:cubicBezTo>
                      <a:pt x="229" y="139"/>
                      <a:pt x="228" y="137"/>
                      <a:pt x="226" y="137"/>
                    </a:cubicBezTo>
                    <a:cubicBezTo>
                      <a:pt x="212" y="133"/>
                      <a:pt x="212" y="133"/>
                      <a:pt x="212" y="133"/>
                    </a:cubicBezTo>
                    <a:cubicBezTo>
                      <a:pt x="221" y="128"/>
                      <a:pt x="221" y="128"/>
                      <a:pt x="221" y="128"/>
                    </a:cubicBezTo>
                    <a:cubicBezTo>
                      <a:pt x="223" y="127"/>
                      <a:pt x="223" y="125"/>
                      <a:pt x="222" y="123"/>
                    </a:cubicBezTo>
                    <a:cubicBezTo>
                      <a:pt x="222" y="122"/>
                      <a:pt x="221" y="121"/>
                      <a:pt x="219" y="121"/>
                    </a:cubicBezTo>
                    <a:cubicBezTo>
                      <a:pt x="219" y="121"/>
                      <a:pt x="218" y="121"/>
                      <a:pt x="218" y="122"/>
                    </a:cubicBezTo>
                    <a:cubicBezTo>
                      <a:pt x="203" y="131"/>
                      <a:pt x="203" y="131"/>
                      <a:pt x="203" y="131"/>
                    </a:cubicBezTo>
                    <a:cubicBezTo>
                      <a:pt x="202" y="131"/>
                      <a:pt x="202" y="131"/>
                      <a:pt x="202" y="131"/>
                    </a:cubicBezTo>
                    <a:cubicBezTo>
                      <a:pt x="188" y="127"/>
                      <a:pt x="188" y="127"/>
                      <a:pt x="188" y="127"/>
                    </a:cubicBezTo>
                    <a:cubicBezTo>
                      <a:pt x="223" y="106"/>
                      <a:pt x="223" y="106"/>
                      <a:pt x="223" y="106"/>
                    </a:cubicBezTo>
                    <a:cubicBezTo>
                      <a:pt x="224" y="105"/>
                      <a:pt x="225" y="103"/>
                      <a:pt x="224" y="101"/>
                    </a:cubicBezTo>
                    <a:cubicBezTo>
                      <a:pt x="223" y="100"/>
                      <a:pt x="222" y="100"/>
                      <a:pt x="221" y="100"/>
                    </a:cubicBezTo>
                    <a:cubicBezTo>
                      <a:pt x="220" y="100"/>
                      <a:pt x="220" y="100"/>
                      <a:pt x="219" y="100"/>
                    </a:cubicBezTo>
                    <a:cubicBezTo>
                      <a:pt x="178" y="125"/>
                      <a:pt x="178" y="125"/>
                      <a:pt x="178" y="125"/>
                    </a:cubicBezTo>
                    <a:cubicBezTo>
                      <a:pt x="128" y="113"/>
                      <a:pt x="128" y="113"/>
                      <a:pt x="128" y="113"/>
                    </a:cubicBezTo>
                    <a:cubicBezTo>
                      <a:pt x="155" y="105"/>
                      <a:pt x="155" y="105"/>
                      <a:pt x="155" y="105"/>
                    </a:cubicBezTo>
                    <a:cubicBezTo>
                      <a:pt x="165" y="111"/>
                      <a:pt x="165" y="111"/>
                      <a:pt x="165" y="111"/>
                    </a:cubicBezTo>
                    <a:cubicBezTo>
                      <a:pt x="165" y="111"/>
                      <a:pt x="166" y="112"/>
                      <a:pt x="166" y="112"/>
                    </a:cubicBezTo>
                    <a:cubicBezTo>
                      <a:pt x="168" y="112"/>
                      <a:pt x="169" y="111"/>
                      <a:pt x="169" y="110"/>
                    </a:cubicBezTo>
                    <a:cubicBezTo>
                      <a:pt x="170" y="108"/>
                      <a:pt x="170" y="106"/>
                      <a:pt x="168" y="105"/>
                    </a:cubicBezTo>
                    <a:cubicBezTo>
                      <a:pt x="164" y="102"/>
                      <a:pt x="164" y="102"/>
                      <a:pt x="164" y="102"/>
                    </a:cubicBezTo>
                    <a:cubicBezTo>
                      <a:pt x="173" y="99"/>
                      <a:pt x="173" y="99"/>
                      <a:pt x="173" y="99"/>
                    </a:cubicBezTo>
                    <a:cubicBezTo>
                      <a:pt x="175" y="99"/>
                      <a:pt x="176" y="97"/>
                      <a:pt x="176" y="95"/>
                    </a:cubicBezTo>
                    <a:cubicBezTo>
                      <a:pt x="175" y="94"/>
                      <a:pt x="174" y="93"/>
                      <a:pt x="172" y="93"/>
                    </a:cubicBezTo>
                    <a:cubicBezTo>
                      <a:pt x="172" y="93"/>
                      <a:pt x="172" y="93"/>
                      <a:pt x="171" y="93"/>
                    </a:cubicBezTo>
                    <a:cubicBezTo>
                      <a:pt x="161" y="96"/>
                      <a:pt x="161" y="96"/>
                      <a:pt x="161" y="96"/>
                    </a:cubicBezTo>
                    <a:cubicBezTo>
                      <a:pt x="163" y="91"/>
                      <a:pt x="163" y="91"/>
                      <a:pt x="163" y="91"/>
                    </a:cubicBezTo>
                    <a:cubicBezTo>
                      <a:pt x="163" y="89"/>
                      <a:pt x="162" y="87"/>
                      <a:pt x="161" y="87"/>
                    </a:cubicBezTo>
                    <a:cubicBezTo>
                      <a:pt x="160" y="86"/>
                      <a:pt x="160" y="86"/>
                      <a:pt x="159" y="86"/>
                    </a:cubicBezTo>
                    <a:cubicBezTo>
                      <a:pt x="158" y="86"/>
                      <a:pt x="157" y="87"/>
                      <a:pt x="156" y="89"/>
                    </a:cubicBezTo>
                    <a:cubicBezTo>
                      <a:pt x="153" y="98"/>
                      <a:pt x="153" y="98"/>
                      <a:pt x="153" y="98"/>
                    </a:cubicBezTo>
                    <a:cubicBezTo>
                      <a:pt x="126" y="106"/>
                      <a:pt x="126" y="106"/>
                      <a:pt x="126" y="106"/>
                    </a:cubicBezTo>
                    <a:cubicBezTo>
                      <a:pt x="162" y="69"/>
                      <a:pt x="162" y="69"/>
                      <a:pt x="162" y="69"/>
                    </a:cubicBezTo>
                    <a:cubicBezTo>
                      <a:pt x="210" y="68"/>
                      <a:pt x="210" y="68"/>
                      <a:pt x="210" y="68"/>
                    </a:cubicBezTo>
                    <a:cubicBezTo>
                      <a:pt x="212" y="68"/>
                      <a:pt x="213" y="66"/>
                      <a:pt x="213" y="64"/>
                    </a:cubicBezTo>
                    <a:cubicBezTo>
                      <a:pt x="213" y="62"/>
                      <a:pt x="211" y="61"/>
                      <a:pt x="210" y="61"/>
                    </a:cubicBezTo>
                    <a:cubicBezTo>
                      <a:pt x="210" y="61"/>
                      <a:pt x="210" y="61"/>
                      <a:pt x="210" y="61"/>
                    </a:cubicBezTo>
                    <a:cubicBezTo>
                      <a:pt x="168" y="62"/>
                      <a:pt x="168" y="62"/>
                      <a:pt x="168" y="62"/>
                    </a:cubicBezTo>
                    <a:cubicBezTo>
                      <a:pt x="179" y="51"/>
                      <a:pt x="179" y="51"/>
                      <a:pt x="179" y="51"/>
                    </a:cubicBezTo>
                    <a:cubicBezTo>
                      <a:pt x="179" y="51"/>
                      <a:pt x="179" y="51"/>
                      <a:pt x="179" y="51"/>
                    </a:cubicBezTo>
                    <a:cubicBezTo>
                      <a:pt x="197" y="50"/>
                      <a:pt x="197" y="50"/>
                      <a:pt x="197" y="50"/>
                    </a:cubicBezTo>
                    <a:cubicBezTo>
                      <a:pt x="199" y="50"/>
                      <a:pt x="200" y="49"/>
                      <a:pt x="200" y="47"/>
                    </a:cubicBezTo>
                    <a:cubicBezTo>
                      <a:pt x="200" y="45"/>
                      <a:pt x="198" y="44"/>
                      <a:pt x="197" y="44"/>
                    </a:cubicBezTo>
                    <a:cubicBezTo>
                      <a:pt x="197" y="44"/>
                      <a:pt x="197" y="44"/>
                      <a:pt x="197" y="44"/>
                    </a:cubicBezTo>
                    <a:cubicBezTo>
                      <a:pt x="186" y="44"/>
                      <a:pt x="186" y="44"/>
                      <a:pt x="186" y="44"/>
                    </a:cubicBezTo>
                    <a:cubicBezTo>
                      <a:pt x="196" y="33"/>
                      <a:pt x="196" y="33"/>
                      <a:pt x="196" y="33"/>
                    </a:cubicBezTo>
                    <a:cubicBezTo>
                      <a:pt x="197" y="32"/>
                      <a:pt x="197" y="30"/>
                      <a:pt x="196" y="28"/>
                    </a:cubicBezTo>
                    <a:cubicBezTo>
                      <a:pt x="195" y="28"/>
                      <a:pt x="194" y="27"/>
                      <a:pt x="193" y="27"/>
                    </a:cubicBezTo>
                    <a:cubicBezTo>
                      <a:pt x="192" y="27"/>
                      <a:pt x="192" y="28"/>
                      <a:pt x="191" y="28"/>
                    </a:cubicBezTo>
                    <a:cubicBezTo>
                      <a:pt x="181" y="39"/>
                      <a:pt x="181" y="39"/>
                      <a:pt x="181" y="39"/>
                    </a:cubicBezTo>
                    <a:cubicBezTo>
                      <a:pt x="180" y="28"/>
                      <a:pt x="180" y="28"/>
                      <a:pt x="180" y="28"/>
                    </a:cubicBezTo>
                    <a:cubicBezTo>
                      <a:pt x="180" y="26"/>
                      <a:pt x="179" y="25"/>
                      <a:pt x="177" y="25"/>
                    </a:cubicBezTo>
                    <a:cubicBezTo>
                      <a:pt x="177" y="25"/>
                      <a:pt x="177" y="25"/>
                      <a:pt x="177" y="25"/>
                    </a:cubicBezTo>
                    <a:cubicBezTo>
                      <a:pt x="175" y="25"/>
                      <a:pt x="174" y="26"/>
                      <a:pt x="174" y="28"/>
                    </a:cubicBezTo>
                    <a:cubicBezTo>
                      <a:pt x="174" y="46"/>
                      <a:pt x="174" y="46"/>
                      <a:pt x="174" y="46"/>
                    </a:cubicBezTo>
                    <a:cubicBezTo>
                      <a:pt x="174" y="46"/>
                      <a:pt x="174" y="46"/>
                      <a:pt x="174" y="46"/>
                    </a:cubicBezTo>
                    <a:cubicBezTo>
                      <a:pt x="164" y="57"/>
                      <a:pt x="164" y="57"/>
                      <a:pt x="164" y="57"/>
                    </a:cubicBezTo>
                    <a:cubicBezTo>
                      <a:pt x="163" y="16"/>
                      <a:pt x="163" y="16"/>
                      <a:pt x="163" y="16"/>
                    </a:cubicBezTo>
                    <a:cubicBezTo>
                      <a:pt x="163" y="14"/>
                      <a:pt x="161" y="13"/>
                      <a:pt x="159" y="13"/>
                    </a:cubicBezTo>
                    <a:cubicBezTo>
                      <a:pt x="159" y="13"/>
                      <a:pt x="159" y="13"/>
                      <a:pt x="159" y="13"/>
                    </a:cubicBezTo>
                    <a:cubicBezTo>
                      <a:pt x="157" y="13"/>
                      <a:pt x="156" y="14"/>
                      <a:pt x="156" y="16"/>
                    </a:cubicBezTo>
                    <a:cubicBezTo>
                      <a:pt x="157" y="64"/>
                      <a:pt x="157" y="64"/>
                      <a:pt x="157" y="64"/>
                    </a:cubicBezTo>
                    <a:cubicBezTo>
                      <a:pt x="121" y="102"/>
                      <a:pt x="121" y="102"/>
                      <a:pt x="121" y="102"/>
                    </a:cubicBezTo>
                    <a:cubicBezTo>
                      <a:pt x="128" y="74"/>
                      <a:pt x="128" y="74"/>
                      <a:pt x="128" y="74"/>
                    </a:cubicBezTo>
                    <a:cubicBezTo>
                      <a:pt x="138" y="69"/>
                      <a:pt x="138" y="69"/>
                      <a:pt x="138" y="69"/>
                    </a:cubicBezTo>
                    <a:cubicBezTo>
                      <a:pt x="139" y="68"/>
                      <a:pt x="140" y="66"/>
                      <a:pt x="139" y="64"/>
                    </a:cubicBezTo>
                    <a:cubicBezTo>
                      <a:pt x="139" y="63"/>
                      <a:pt x="138" y="62"/>
                      <a:pt x="136" y="62"/>
                    </a:cubicBezTo>
                    <a:cubicBezTo>
                      <a:pt x="136" y="62"/>
                      <a:pt x="135" y="63"/>
                      <a:pt x="135" y="63"/>
                    </a:cubicBezTo>
                    <a:cubicBezTo>
                      <a:pt x="130" y="65"/>
                      <a:pt x="130" y="65"/>
                      <a:pt x="130" y="65"/>
                    </a:cubicBezTo>
                    <a:cubicBezTo>
                      <a:pt x="132" y="56"/>
                      <a:pt x="132" y="56"/>
                      <a:pt x="132" y="56"/>
                    </a:cubicBezTo>
                    <a:cubicBezTo>
                      <a:pt x="133" y="54"/>
                      <a:pt x="132" y="52"/>
                      <a:pt x="130" y="52"/>
                    </a:cubicBezTo>
                    <a:cubicBezTo>
                      <a:pt x="129" y="51"/>
                      <a:pt x="129" y="51"/>
                      <a:pt x="129" y="51"/>
                    </a:cubicBezTo>
                    <a:cubicBezTo>
                      <a:pt x="127" y="51"/>
                      <a:pt x="126" y="52"/>
                      <a:pt x="126" y="54"/>
                    </a:cubicBezTo>
                    <a:cubicBezTo>
                      <a:pt x="123" y="64"/>
                      <a:pt x="123" y="64"/>
                      <a:pt x="123" y="64"/>
                    </a:cubicBezTo>
                    <a:cubicBezTo>
                      <a:pt x="119" y="60"/>
                      <a:pt x="119" y="60"/>
                      <a:pt x="119" y="60"/>
                    </a:cubicBezTo>
                    <a:cubicBezTo>
                      <a:pt x="119" y="60"/>
                      <a:pt x="118" y="59"/>
                      <a:pt x="117" y="59"/>
                    </a:cubicBezTo>
                    <a:cubicBezTo>
                      <a:pt x="116" y="59"/>
                      <a:pt x="115" y="60"/>
                      <a:pt x="115" y="60"/>
                    </a:cubicBezTo>
                    <a:cubicBezTo>
                      <a:pt x="113" y="61"/>
                      <a:pt x="113" y="64"/>
                      <a:pt x="114" y="65"/>
                    </a:cubicBezTo>
                    <a:cubicBezTo>
                      <a:pt x="121" y="72"/>
                      <a:pt x="121" y="72"/>
                      <a:pt x="121" y="72"/>
                    </a:cubicBezTo>
                    <a:cubicBezTo>
                      <a:pt x="114" y="100"/>
                      <a:pt x="114" y="100"/>
                      <a:pt x="114" y="100"/>
                    </a:cubicBezTo>
                    <a:cubicBezTo>
                      <a:pt x="100" y="50"/>
                      <a:pt x="100" y="50"/>
                      <a:pt x="100" y="50"/>
                    </a:cubicBezTo>
                    <a:cubicBezTo>
                      <a:pt x="123" y="8"/>
                      <a:pt x="123" y="8"/>
                      <a:pt x="123" y="8"/>
                    </a:cubicBezTo>
                    <a:cubicBezTo>
                      <a:pt x="124" y="6"/>
                      <a:pt x="123" y="4"/>
                      <a:pt x="121" y="4"/>
                    </a:cubicBezTo>
                    <a:cubicBezTo>
                      <a:pt x="121" y="3"/>
                      <a:pt x="120" y="3"/>
                      <a:pt x="120" y="3"/>
                    </a:cubicBezTo>
                    <a:cubicBezTo>
                      <a:pt x="119" y="3"/>
                      <a:pt x="117" y="4"/>
                      <a:pt x="117" y="5"/>
                    </a:cubicBezTo>
                    <a:cubicBezTo>
                      <a:pt x="97" y="41"/>
                      <a:pt x="97" y="41"/>
                      <a:pt x="97" y="41"/>
                    </a:cubicBezTo>
                    <a:cubicBezTo>
                      <a:pt x="93" y="27"/>
                      <a:pt x="93" y="27"/>
                      <a:pt x="93" y="27"/>
                    </a:cubicBezTo>
                    <a:cubicBezTo>
                      <a:pt x="93" y="26"/>
                      <a:pt x="93" y="26"/>
                      <a:pt x="93" y="26"/>
                    </a:cubicBezTo>
                    <a:cubicBezTo>
                      <a:pt x="101" y="11"/>
                      <a:pt x="101" y="11"/>
                      <a:pt x="101" y="11"/>
                    </a:cubicBezTo>
                    <a:cubicBezTo>
                      <a:pt x="102" y="9"/>
                      <a:pt x="102" y="7"/>
                      <a:pt x="100" y="6"/>
                    </a:cubicBezTo>
                    <a:cubicBezTo>
                      <a:pt x="99" y="6"/>
                      <a:pt x="99" y="6"/>
                      <a:pt x="98" y="6"/>
                    </a:cubicBezTo>
                    <a:cubicBezTo>
                      <a:pt x="97" y="6"/>
                      <a:pt x="96" y="6"/>
                      <a:pt x="95" y="7"/>
                    </a:cubicBezTo>
                    <a:cubicBezTo>
                      <a:pt x="90" y="17"/>
                      <a:pt x="90" y="17"/>
                      <a:pt x="90" y="17"/>
                    </a:cubicBezTo>
                    <a:cubicBezTo>
                      <a:pt x="86" y="3"/>
                      <a:pt x="86" y="3"/>
                      <a:pt x="86" y="3"/>
                    </a:cubicBezTo>
                    <a:cubicBezTo>
                      <a:pt x="86" y="1"/>
                      <a:pt x="84" y="0"/>
                      <a:pt x="83" y="0"/>
                    </a:cubicBezTo>
                  </a:path>
                </a:pathLst>
              </a:custGeom>
              <a:solidFill>
                <a:schemeClr val="bg1"/>
              </a:solidFill>
              <a:ln w="9525">
                <a:noFill/>
                <a:round/>
                <a:headEnd/>
                <a:tailEnd/>
              </a:ln>
            </p:spPr>
            <p:txBody>
              <a:bodyPr/>
              <a:lstStyle/>
              <a:p>
                <a:endParaRPr lang="zh-CN" altLang="en-US"/>
              </a:p>
            </p:txBody>
          </p:sp>
        </p:grpSp>
        <p:cxnSp>
          <p:nvCxnSpPr>
            <p:cNvPr id="107527" name="直接连接符 219"/>
            <p:cNvCxnSpPr>
              <a:cxnSpLocks noChangeShapeType="1"/>
            </p:cNvCxnSpPr>
            <p:nvPr/>
          </p:nvCxnSpPr>
          <p:spPr bwMode="auto">
            <a:xfrm flipV="1">
              <a:off x="5154300" y="497812"/>
              <a:ext cx="0" cy="1528268"/>
            </a:xfrm>
            <a:prstGeom prst="line">
              <a:avLst/>
            </a:prstGeom>
            <a:noFill/>
            <a:ln w="25400">
              <a:solidFill>
                <a:srgbClr val="FBF7EC"/>
              </a:solidFill>
              <a:round/>
              <a:headEnd/>
              <a:tailEnd/>
            </a:ln>
          </p:spPr>
        </p:cxnSp>
      </p:grpSp>
      <p:sp>
        <p:nvSpPr>
          <p:cNvPr id="35" name="Rectangle 2"/>
          <p:cNvSpPr txBox="1">
            <a:spLocks noChangeArrowheads="1"/>
          </p:cNvSpPr>
          <p:nvPr/>
        </p:nvSpPr>
        <p:spPr>
          <a:xfrm>
            <a:off x="882650" y="330200"/>
            <a:ext cx="7620000" cy="736600"/>
          </a:xfrm>
          <a:prstGeom prst="rect">
            <a:avLst/>
          </a:prstGeom>
        </p:spPr>
        <p:txBody>
          <a:bodyPr/>
          <a:lstStyle>
            <a:lvl1pPr algn="l" rtl="0" eaLnBrk="0" fontAlgn="base" hangingPunct="0">
              <a:lnSpc>
                <a:spcPct val="90000"/>
              </a:lnSpc>
              <a:spcBef>
                <a:spcPct val="0"/>
              </a:spcBef>
              <a:spcAft>
                <a:spcPct val="0"/>
              </a:spcAft>
              <a:buFont typeface="Arial" pitchFamily="34" charset="0"/>
              <a:defRPr sz="4400" kern="1200">
                <a:solidFill>
                  <a:schemeClr val="bg1"/>
                </a:solidFill>
                <a:latin typeface="+mj-lt"/>
                <a:ea typeface="+mj-ea"/>
                <a:cs typeface="+mj-cs"/>
              </a:defRPr>
            </a:lvl1pPr>
            <a:lvl2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2pPr>
            <a:lvl3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3pPr>
            <a:lvl4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4pPr>
            <a:lvl5pPr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5pPr>
            <a:lvl6pPr marL="4572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6pPr>
            <a:lvl7pPr marL="9144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7pPr>
            <a:lvl8pPr marL="13716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8pPr>
            <a:lvl9pPr marL="1828800" algn="l" rtl="0" eaLnBrk="0" fontAlgn="base" hangingPunct="0">
              <a:lnSpc>
                <a:spcPct val="90000"/>
              </a:lnSpc>
              <a:spcBef>
                <a:spcPct val="0"/>
              </a:spcBef>
              <a:spcAft>
                <a:spcPct val="0"/>
              </a:spcAft>
              <a:buFont typeface="Arial" pitchFamily="34" charset="0"/>
              <a:defRPr sz="4400">
                <a:solidFill>
                  <a:schemeClr val="bg1"/>
                </a:solidFill>
                <a:latin typeface="Arial" pitchFamily="34" charset="0"/>
                <a:ea typeface="宋体" pitchFamily="2" charset="-122"/>
              </a:defRPr>
            </a:lvl9pPr>
          </a:lstStyle>
          <a:p>
            <a:pPr>
              <a:defRPr/>
            </a:pPr>
            <a:r>
              <a:rPr lang="zh-CN" altLang="en-US" sz="6600" b="1" dirty="0" smtClean="0">
                <a:solidFill>
                  <a:srgbClr val="FF0000"/>
                </a:solidFill>
                <a:effectLst>
                  <a:outerShdw blurRad="38100" dist="38100" dir="2700000" algn="tl">
                    <a:srgbClr val="000000">
                      <a:alpha val="43137"/>
                    </a:srgbClr>
                  </a:outerShdw>
                </a:effectLst>
                <a:latin typeface="微软雅黑" pitchFamily="34" charset="-122"/>
                <a:ea typeface="微软雅黑" pitchFamily="34" charset="-122"/>
              </a:rPr>
              <a:t>思考与讨论：</a:t>
            </a:r>
            <a:endParaRPr lang="zh-CN" altLang="en-US" sz="6600" b="1" dirty="0">
              <a:solidFill>
                <a:srgbClr val="FF0000"/>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7524" name="Rectangle 4"/>
          <p:cNvSpPr>
            <a:spLocks noChangeArrowheads="1"/>
          </p:cNvSpPr>
          <p:nvPr/>
        </p:nvSpPr>
        <p:spPr bwMode="auto">
          <a:xfrm>
            <a:off x="2898775" y="2244725"/>
            <a:ext cx="7131050" cy="2676525"/>
          </a:xfrm>
          <a:prstGeom prst="rect">
            <a:avLst/>
          </a:prstGeom>
          <a:noFill/>
          <a:ln w="9525">
            <a:noFill/>
            <a:miter lim="800000"/>
            <a:headEnd/>
            <a:tailEnd/>
          </a:ln>
        </p:spPr>
        <p:txBody>
          <a:bodyPr>
            <a:spAutoFit/>
          </a:bodyPr>
          <a:lstStyle/>
          <a:p>
            <a:pPr>
              <a:lnSpc>
                <a:spcPct val="150000"/>
              </a:lnSpc>
            </a:pPr>
            <a:r>
              <a:rPr kumimoji="1" lang="zh-CN" altLang="en-US" sz="2800">
                <a:solidFill>
                  <a:schemeClr val="bg1"/>
                </a:solidFill>
                <a:latin typeface="微软雅黑" pitchFamily="34" charset="-122"/>
                <a:ea typeface="微软雅黑" pitchFamily="34" charset="-122"/>
              </a:rPr>
              <a:t>学生</a:t>
            </a:r>
            <a:r>
              <a:rPr kumimoji="1" lang="en-US" altLang="zh-CN" sz="2800">
                <a:solidFill>
                  <a:schemeClr val="bg1"/>
                </a:solidFill>
                <a:latin typeface="微软雅黑" pitchFamily="34" charset="-122"/>
                <a:ea typeface="微软雅黑" pitchFamily="34" charset="-122"/>
              </a:rPr>
              <a:t>2</a:t>
            </a:r>
            <a:r>
              <a:rPr kumimoji="1" lang="zh-CN" altLang="en-US" sz="2800">
                <a:solidFill>
                  <a:schemeClr val="bg1"/>
                </a:solidFill>
                <a:latin typeface="微软雅黑" pitchFamily="34" charset="-122"/>
                <a:ea typeface="微软雅黑" pitchFamily="34" charset="-122"/>
              </a:rPr>
              <a:t>人一组，通过分析肤质特点、职业、年龄、护肤习惯、消费能力等，选择一套含有清洁、爽肤、润肤的化妆品，并说明选择的原因和简要功效解析</a:t>
            </a:r>
            <a:r>
              <a:rPr kumimoji="1" lang="zh-CN" altLang="en-US" sz="2400">
                <a:solidFill>
                  <a:schemeClr val="bg1"/>
                </a:solidFill>
                <a:latin typeface="微软雅黑" pitchFamily="34" charset="-122"/>
                <a:ea typeface="微软雅黑" pitchFamily="34" charset="-122"/>
              </a:rPr>
              <a:t>。</a:t>
            </a:r>
            <a:endParaRPr kumimoji="1" lang="en-US" altLang="zh-CN" sz="2400">
              <a:solidFill>
                <a:schemeClr val="bg1"/>
              </a:solidFill>
              <a:latin typeface="微软雅黑" pitchFamily="34" charset="-122"/>
              <a:ea typeface="微软雅黑" pitchFamily="34" charset="-122"/>
            </a:endParaRPr>
          </a:p>
        </p:txBody>
      </p:sp>
      <p:sp>
        <p:nvSpPr>
          <p:cNvPr id="107525" name="Freeform 123"/>
          <p:cNvSpPr>
            <a:spLocks noChangeArrowheads="1"/>
          </p:cNvSpPr>
          <p:nvPr/>
        </p:nvSpPr>
        <p:spPr bwMode="auto">
          <a:xfrm rot="-152018">
            <a:off x="-930275" y="4156075"/>
            <a:ext cx="3641725" cy="3381375"/>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Tree>
  </p:cSld>
  <p:clrMapOvr>
    <a:masterClrMapping/>
  </p:clrMapOvr>
  <p:transition spd="med"/>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文本框 191"/>
          <p:cNvSpPr txBox="1">
            <a:spLocks noChangeArrowheads="1"/>
          </p:cNvSpPr>
          <p:nvPr/>
        </p:nvSpPr>
        <p:spPr bwMode="auto">
          <a:xfrm>
            <a:off x="9267825" y="6003925"/>
            <a:ext cx="6665913" cy="461963"/>
          </a:xfrm>
          <a:prstGeom prst="rect">
            <a:avLst/>
          </a:prstGeom>
          <a:noFill/>
          <a:ln w="9525">
            <a:noFill/>
            <a:miter lim="800000"/>
            <a:headEnd/>
            <a:tailEnd/>
          </a:ln>
        </p:spPr>
        <p:txBody>
          <a:bodyPr>
            <a:spAutoFit/>
          </a:bodyPr>
          <a:lstStyle/>
          <a:p>
            <a:r>
              <a:rPr lang="en-US" altLang="zh-CN" sz="2400">
                <a:solidFill>
                  <a:schemeClr val="bg1"/>
                </a:solidFill>
                <a:latin typeface="French Script MT" pitchFamily="66" charset="0"/>
                <a:ea typeface="hakuyoxingshu7000"/>
                <a:cs typeface="hakuyoxingshu7000"/>
              </a:rPr>
              <a:t>Mrs.wang</a:t>
            </a:r>
            <a:endParaRPr lang="zh-CN" altLang="en-US" sz="2400">
              <a:solidFill>
                <a:schemeClr val="bg1"/>
              </a:solidFill>
              <a:latin typeface="French Script MT" pitchFamily="66" charset="0"/>
              <a:ea typeface="hakuyoxingshu7000"/>
              <a:cs typeface="hakuyoxingshu7000"/>
            </a:endParaRPr>
          </a:p>
        </p:txBody>
      </p:sp>
      <p:grpSp>
        <p:nvGrpSpPr>
          <p:cNvPr id="2" name="组合 192"/>
          <p:cNvGrpSpPr>
            <a:grpSpLocks/>
          </p:cNvGrpSpPr>
          <p:nvPr/>
        </p:nvGrpSpPr>
        <p:grpSpPr bwMode="auto">
          <a:xfrm>
            <a:off x="8650288" y="6026150"/>
            <a:ext cx="617537" cy="433388"/>
            <a:chOff x="0" y="0"/>
            <a:chExt cx="704088" cy="493776"/>
          </a:xfrm>
        </p:grpSpPr>
        <p:sp>
          <p:nvSpPr>
            <p:cNvPr id="108553" name="等腰三角形 193"/>
            <p:cNvSpPr>
              <a:spLocks noChangeArrowheads="1"/>
            </p:cNvSpPr>
            <p:nvPr/>
          </p:nvSpPr>
          <p:spPr bwMode="auto">
            <a:xfrm rot="5400000">
              <a:off x="228600" y="18288"/>
              <a:ext cx="493776" cy="457200"/>
            </a:xfrm>
            <a:prstGeom prst="triangle">
              <a:avLst>
                <a:gd name="adj" fmla="val 50000"/>
              </a:avLst>
            </a:prstGeom>
            <a:noFill/>
            <a:ln w="15875">
              <a:solidFill>
                <a:schemeClr val="bg1"/>
              </a:solidFill>
              <a:miter lim="800000"/>
              <a:headEnd/>
              <a:tailEnd/>
            </a:ln>
          </p:spPr>
          <p:txBody>
            <a:bodyPr anchor="ctr"/>
            <a:lstStyle/>
            <a:p>
              <a:pPr algn="ctr"/>
              <a:endParaRPr lang="zh-CN" altLang="en-US" sz="1400">
                <a:solidFill>
                  <a:srgbClr val="FFFFFF"/>
                </a:solidFill>
                <a:latin typeface="Calibri" pitchFamily="34" charset="0"/>
              </a:endParaRPr>
            </a:p>
          </p:txBody>
        </p:sp>
        <p:sp>
          <p:nvSpPr>
            <p:cNvPr id="108554" name="等腰三角形 194"/>
            <p:cNvSpPr>
              <a:spLocks noChangeArrowheads="1"/>
            </p:cNvSpPr>
            <p:nvPr/>
          </p:nvSpPr>
          <p:spPr bwMode="auto">
            <a:xfrm rot="5400000">
              <a:off x="-18288" y="18288"/>
              <a:ext cx="493776" cy="457200"/>
            </a:xfrm>
            <a:prstGeom prst="triangle">
              <a:avLst>
                <a:gd name="adj" fmla="val 50000"/>
              </a:avLst>
            </a:prstGeom>
            <a:noFill/>
            <a:ln w="9525">
              <a:solidFill>
                <a:schemeClr val="bg1"/>
              </a:solidFill>
              <a:miter lim="800000"/>
              <a:headEnd/>
              <a:tailEnd/>
            </a:ln>
          </p:spPr>
          <p:txBody>
            <a:bodyPr anchor="ctr"/>
            <a:lstStyle/>
            <a:p>
              <a:pPr algn="ctr"/>
              <a:endParaRPr lang="zh-CN" altLang="en-US" sz="1400">
                <a:solidFill>
                  <a:srgbClr val="FFFFFF"/>
                </a:solidFill>
                <a:latin typeface="Calibri" pitchFamily="34" charset="0"/>
              </a:endParaRPr>
            </a:p>
          </p:txBody>
        </p:sp>
      </p:grpSp>
      <p:sp>
        <p:nvSpPr>
          <p:cNvPr id="108549" name="Freeform 123"/>
          <p:cNvSpPr>
            <a:spLocks noChangeArrowheads="1"/>
          </p:cNvSpPr>
          <p:nvPr/>
        </p:nvSpPr>
        <p:spPr bwMode="auto">
          <a:xfrm rot="-152018">
            <a:off x="7586663" y="-1719263"/>
            <a:ext cx="3641725" cy="3381376"/>
          </a:xfrm>
          <a:custGeom>
            <a:avLst/>
            <a:gdLst>
              <a:gd name="T0" fmla="*/ 2147483647 w 404"/>
              <a:gd name="T1" fmla="*/ 2147483647 h 375"/>
              <a:gd name="T2" fmla="*/ 2147483647 w 404"/>
              <a:gd name="T3" fmla="*/ 2147483647 h 375"/>
              <a:gd name="T4" fmla="*/ 2147483647 w 404"/>
              <a:gd name="T5" fmla="*/ 2147483647 h 375"/>
              <a:gd name="T6" fmla="*/ 2147483647 w 404"/>
              <a:gd name="T7" fmla="*/ 2147483647 h 375"/>
              <a:gd name="T8" fmla="*/ 2147483647 w 404"/>
              <a:gd name="T9" fmla="*/ 2147483647 h 375"/>
              <a:gd name="T10" fmla="*/ 2147483647 w 404"/>
              <a:gd name="T11" fmla="*/ 2147483647 h 375"/>
              <a:gd name="T12" fmla="*/ 2147483647 w 404"/>
              <a:gd name="T13" fmla="*/ 2147483647 h 375"/>
              <a:gd name="T14" fmla="*/ 2147483647 w 404"/>
              <a:gd name="T15" fmla="*/ 2147483647 h 375"/>
              <a:gd name="T16" fmla="*/ 2147483647 w 404"/>
              <a:gd name="T17" fmla="*/ 2147483647 h 375"/>
              <a:gd name="T18" fmla="*/ 2147483647 w 404"/>
              <a:gd name="T19" fmla="*/ 2147483647 h 375"/>
              <a:gd name="T20" fmla="*/ 2147483647 w 404"/>
              <a:gd name="T21" fmla="*/ 2147483647 h 375"/>
              <a:gd name="T22" fmla="*/ 2147483647 w 404"/>
              <a:gd name="T23" fmla="*/ 2147483647 h 375"/>
              <a:gd name="T24" fmla="*/ 2147483647 w 404"/>
              <a:gd name="T25" fmla="*/ 2147483647 h 375"/>
              <a:gd name="T26" fmla="*/ 2147483647 w 404"/>
              <a:gd name="T27" fmla="*/ 2147483647 h 375"/>
              <a:gd name="T28" fmla="*/ 2147483647 w 404"/>
              <a:gd name="T29" fmla="*/ 2147483647 h 375"/>
              <a:gd name="T30" fmla="*/ 2147483647 w 404"/>
              <a:gd name="T31" fmla="*/ 2147483647 h 375"/>
              <a:gd name="T32" fmla="*/ 2147483647 w 404"/>
              <a:gd name="T33" fmla="*/ 2147483647 h 375"/>
              <a:gd name="T34" fmla="*/ 2147483647 w 404"/>
              <a:gd name="T35" fmla="*/ 2147483647 h 375"/>
              <a:gd name="T36" fmla="*/ 2147483647 w 404"/>
              <a:gd name="T37" fmla="*/ 2147483647 h 375"/>
              <a:gd name="T38" fmla="*/ 2147483647 w 404"/>
              <a:gd name="T39" fmla="*/ 2147483647 h 375"/>
              <a:gd name="T40" fmla="*/ 2147483647 w 404"/>
              <a:gd name="T41" fmla="*/ 2147483647 h 375"/>
              <a:gd name="T42" fmla="*/ 2147483647 w 404"/>
              <a:gd name="T43" fmla="*/ 2147483647 h 375"/>
              <a:gd name="T44" fmla="*/ 2147483647 w 404"/>
              <a:gd name="T45" fmla="*/ 2147483647 h 375"/>
              <a:gd name="T46" fmla="*/ 2147483647 w 404"/>
              <a:gd name="T47" fmla="*/ 2147483647 h 375"/>
              <a:gd name="T48" fmla="*/ 2147483647 w 404"/>
              <a:gd name="T49" fmla="*/ 2147483647 h 375"/>
              <a:gd name="T50" fmla="*/ 2147483647 w 404"/>
              <a:gd name="T51" fmla="*/ 2147483647 h 375"/>
              <a:gd name="T52" fmla="*/ 2147483647 w 404"/>
              <a:gd name="T53" fmla="*/ 2147483647 h 375"/>
              <a:gd name="T54" fmla="*/ 2147483647 w 404"/>
              <a:gd name="T55" fmla="*/ 2147483647 h 375"/>
              <a:gd name="T56" fmla="*/ 2147483647 w 404"/>
              <a:gd name="T57" fmla="*/ 2147483647 h 375"/>
              <a:gd name="T58" fmla="*/ 2147483647 w 404"/>
              <a:gd name="T59" fmla="*/ 2147483647 h 375"/>
              <a:gd name="T60" fmla="*/ 2147483647 w 404"/>
              <a:gd name="T61" fmla="*/ 2147483647 h 375"/>
              <a:gd name="T62" fmla="*/ 2147483647 w 404"/>
              <a:gd name="T63" fmla="*/ 2147483647 h 375"/>
              <a:gd name="T64" fmla="*/ 2147483647 w 404"/>
              <a:gd name="T65" fmla="*/ 2147483647 h 375"/>
              <a:gd name="T66" fmla="*/ 2147483647 w 404"/>
              <a:gd name="T67" fmla="*/ 2147483647 h 375"/>
              <a:gd name="T68" fmla="*/ 2147483647 w 404"/>
              <a:gd name="T69" fmla="*/ 2147483647 h 375"/>
              <a:gd name="T70" fmla="*/ 2147483647 w 404"/>
              <a:gd name="T71" fmla="*/ 2147483647 h 375"/>
              <a:gd name="T72" fmla="*/ 2147483647 w 404"/>
              <a:gd name="T73" fmla="*/ 2147483647 h 375"/>
              <a:gd name="T74" fmla="*/ 2147483647 w 404"/>
              <a:gd name="T75" fmla="*/ 2147483647 h 375"/>
              <a:gd name="T76" fmla="*/ 2147483647 w 404"/>
              <a:gd name="T77" fmla="*/ 2147483647 h 375"/>
              <a:gd name="T78" fmla="*/ 2147483647 w 404"/>
              <a:gd name="T79" fmla="*/ 2147483647 h 375"/>
              <a:gd name="T80" fmla="*/ 2147483647 w 404"/>
              <a:gd name="T81" fmla="*/ 2147483647 h 375"/>
              <a:gd name="T82" fmla="*/ 2147483647 w 404"/>
              <a:gd name="T83" fmla="*/ 2147483647 h 375"/>
              <a:gd name="T84" fmla="*/ 2147483647 w 404"/>
              <a:gd name="T85" fmla="*/ 2147483647 h 375"/>
              <a:gd name="T86" fmla="*/ 2147483647 w 404"/>
              <a:gd name="T87" fmla="*/ 2147483647 h 375"/>
              <a:gd name="T88" fmla="*/ 2147483647 w 404"/>
              <a:gd name="T89" fmla="*/ 2147483647 h 375"/>
              <a:gd name="T90" fmla="*/ 2147483647 w 404"/>
              <a:gd name="T91" fmla="*/ 2147483647 h 375"/>
              <a:gd name="T92" fmla="*/ 2147483647 w 404"/>
              <a:gd name="T93" fmla="*/ 2147483647 h 375"/>
              <a:gd name="T94" fmla="*/ 2147483647 w 404"/>
              <a:gd name="T95" fmla="*/ 2147483647 h 375"/>
              <a:gd name="T96" fmla="*/ 2147483647 w 404"/>
              <a:gd name="T97" fmla="*/ 2147483647 h 375"/>
              <a:gd name="T98" fmla="*/ 2147483647 w 404"/>
              <a:gd name="T99" fmla="*/ 2147483647 h 375"/>
              <a:gd name="T100" fmla="*/ 2147483647 w 404"/>
              <a:gd name="T101" fmla="*/ 2147483647 h 375"/>
              <a:gd name="T102" fmla="*/ 2147483647 w 404"/>
              <a:gd name="T103" fmla="*/ 2147483647 h 375"/>
              <a:gd name="T104" fmla="*/ 2147483647 w 404"/>
              <a:gd name="T105" fmla="*/ 2147483647 h 375"/>
              <a:gd name="T106" fmla="*/ 2147483647 w 404"/>
              <a:gd name="T107" fmla="*/ 2147483647 h 375"/>
              <a:gd name="T108" fmla="*/ 2147483647 w 404"/>
              <a:gd name="T109" fmla="*/ 2147483647 h 375"/>
              <a:gd name="T110" fmla="*/ 2147483647 w 404"/>
              <a:gd name="T111" fmla="*/ 2147483647 h 375"/>
              <a:gd name="T112" fmla="*/ 2147483647 w 404"/>
              <a:gd name="T113" fmla="*/ 2147483647 h 37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375"/>
              <a:gd name="T173" fmla="*/ 404 w 404"/>
              <a:gd name="T174" fmla="*/ 375 h 37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375">
                <a:moveTo>
                  <a:pt x="172" y="0"/>
                </a:moveTo>
                <a:cubicBezTo>
                  <a:pt x="169" y="0"/>
                  <a:pt x="167" y="2"/>
                  <a:pt x="166" y="4"/>
                </a:cubicBezTo>
                <a:cubicBezTo>
                  <a:pt x="146" y="72"/>
                  <a:pt x="146" y="72"/>
                  <a:pt x="146" y="72"/>
                </a:cubicBezTo>
                <a:cubicBezTo>
                  <a:pt x="134" y="50"/>
                  <a:pt x="134" y="50"/>
                  <a:pt x="134" y="50"/>
                </a:cubicBezTo>
                <a:cubicBezTo>
                  <a:pt x="134" y="49"/>
                  <a:pt x="134" y="49"/>
                  <a:pt x="133" y="48"/>
                </a:cubicBezTo>
                <a:cubicBezTo>
                  <a:pt x="142" y="20"/>
                  <a:pt x="142" y="20"/>
                  <a:pt x="142" y="20"/>
                </a:cubicBezTo>
                <a:cubicBezTo>
                  <a:pt x="143" y="17"/>
                  <a:pt x="141" y="13"/>
                  <a:pt x="138" y="12"/>
                </a:cubicBezTo>
                <a:cubicBezTo>
                  <a:pt x="137" y="12"/>
                  <a:pt x="137" y="12"/>
                  <a:pt x="136" y="12"/>
                </a:cubicBezTo>
                <a:cubicBezTo>
                  <a:pt x="134" y="12"/>
                  <a:pt x="131" y="14"/>
                  <a:pt x="131" y="16"/>
                </a:cubicBezTo>
                <a:cubicBezTo>
                  <a:pt x="125" y="34"/>
                  <a:pt x="125" y="34"/>
                  <a:pt x="125" y="34"/>
                </a:cubicBezTo>
                <a:cubicBezTo>
                  <a:pt x="113" y="12"/>
                  <a:pt x="113" y="12"/>
                  <a:pt x="113" y="12"/>
                </a:cubicBezTo>
                <a:cubicBezTo>
                  <a:pt x="112" y="10"/>
                  <a:pt x="110" y="9"/>
                  <a:pt x="108" y="9"/>
                </a:cubicBezTo>
                <a:cubicBezTo>
                  <a:pt x="107" y="9"/>
                  <a:pt x="106" y="9"/>
                  <a:pt x="105" y="10"/>
                </a:cubicBezTo>
                <a:cubicBezTo>
                  <a:pt x="103" y="11"/>
                  <a:pt x="101" y="15"/>
                  <a:pt x="103" y="18"/>
                </a:cubicBezTo>
                <a:cubicBezTo>
                  <a:pt x="115" y="40"/>
                  <a:pt x="115" y="40"/>
                  <a:pt x="115" y="40"/>
                </a:cubicBezTo>
                <a:cubicBezTo>
                  <a:pt x="97" y="35"/>
                  <a:pt x="97" y="35"/>
                  <a:pt x="97" y="35"/>
                </a:cubicBezTo>
                <a:cubicBezTo>
                  <a:pt x="96" y="35"/>
                  <a:pt x="96" y="34"/>
                  <a:pt x="95" y="34"/>
                </a:cubicBezTo>
                <a:cubicBezTo>
                  <a:pt x="93" y="34"/>
                  <a:pt x="90" y="36"/>
                  <a:pt x="90" y="39"/>
                </a:cubicBezTo>
                <a:cubicBezTo>
                  <a:pt x="89" y="42"/>
                  <a:pt x="91" y="45"/>
                  <a:pt x="94" y="46"/>
                </a:cubicBezTo>
                <a:cubicBezTo>
                  <a:pt x="122" y="54"/>
                  <a:pt x="122" y="54"/>
                  <a:pt x="122" y="54"/>
                </a:cubicBezTo>
                <a:cubicBezTo>
                  <a:pt x="123" y="55"/>
                  <a:pt x="123" y="55"/>
                  <a:pt x="123" y="55"/>
                </a:cubicBezTo>
                <a:cubicBezTo>
                  <a:pt x="136" y="78"/>
                  <a:pt x="136" y="78"/>
                  <a:pt x="136" y="78"/>
                </a:cubicBezTo>
                <a:cubicBezTo>
                  <a:pt x="68" y="58"/>
                  <a:pt x="68" y="58"/>
                  <a:pt x="68" y="58"/>
                </a:cubicBezTo>
                <a:cubicBezTo>
                  <a:pt x="67" y="57"/>
                  <a:pt x="66" y="57"/>
                  <a:pt x="66" y="57"/>
                </a:cubicBezTo>
                <a:cubicBezTo>
                  <a:pt x="63" y="57"/>
                  <a:pt x="61" y="59"/>
                  <a:pt x="60" y="62"/>
                </a:cubicBezTo>
                <a:cubicBezTo>
                  <a:pt x="59" y="65"/>
                  <a:pt x="61" y="68"/>
                  <a:pt x="64" y="69"/>
                </a:cubicBezTo>
                <a:cubicBezTo>
                  <a:pt x="143" y="92"/>
                  <a:pt x="143" y="92"/>
                  <a:pt x="143" y="92"/>
                </a:cubicBezTo>
                <a:cubicBezTo>
                  <a:pt x="186" y="171"/>
                  <a:pt x="186" y="171"/>
                  <a:pt x="186" y="171"/>
                </a:cubicBezTo>
                <a:cubicBezTo>
                  <a:pt x="144" y="146"/>
                  <a:pt x="144" y="146"/>
                  <a:pt x="144" y="146"/>
                </a:cubicBezTo>
                <a:cubicBezTo>
                  <a:pt x="141" y="126"/>
                  <a:pt x="141" y="126"/>
                  <a:pt x="141" y="126"/>
                </a:cubicBezTo>
                <a:cubicBezTo>
                  <a:pt x="141" y="123"/>
                  <a:pt x="138" y="121"/>
                  <a:pt x="136" y="121"/>
                </a:cubicBezTo>
                <a:cubicBezTo>
                  <a:pt x="135" y="121"/>
                  <a:pt x="135" y="121"/>
                  <a:pt x="135" y="121"/>
                </a:cubicBezTo>
                <a:cubicBezTo>
                  <a:pt x="131" y="122"/>
                  <a:pt x="129" y="125"/>
                  <a:pt x="130" y="128"/>
                </a:cubicBezTo>
                <a:cubicBezTo>
                  <a:pt x="131" y="138"/>
                  <a:pt x="131" y="138"/>
                  <a:pt x="131" y="138"/>
                </a:cubicBezTo>
                <a:cubicBezTo>
                  <a:pt x="117" y="129"/>
                  <a:pt x="117" y="129"/>
                  <a:pt x="117" y="129"/>
                </a:cubicBezTo>
                <a:cubicBezTo>
                  <a:pt x="116" y="128"/>
                  <a:pt x="115" y="128"/>
                  <a:pt x="114" y="128"/>
                </a:cubicBezTo>
                <a:cubicBezTo>
                  <a:pt x="112" y="128"/>
                  <a:pt x="110" y="129"/>
                  <a:pt x="109" y="131"/>
                </a:cubicBezTo>
                <a:cubicBezTo>
                  <a:pt x="107" y="133"/>
                  <a:pt x="108" y="137"/>
                  <a:pt x="111" y="139"/>
                </a:cubicBezTo>
                <a:cubicBezTo>
                  <a:pt x="126" y="148"/>
                  <a:pt x="126" y="148"/>
                  <a:pt x="126" y="148"/>
                </a:cubicBezTo>
                <a:cubicBezTo>
                  <a:pt x="118" y="152"/>
                  <a:pt x="118" y="152"/>
                  <a:pt x="118" y="152"/>
                </a:cubicBezTo>
                <a:cubicBezTo>
                  <a:pt x="115" y="154"/>
                  <a:pt x="113" y="157"/>
                  <a:pt x="115" y="160"/>
                </a:cubicBezTo>
                <a:cubicBezTo>
                  <a:pt x="116" y="162"/>
                  <a:pt x="118" y="163"/>
                  <a:pt x="120" y="163"/>
                </a:cubicBezTo>
                <a:cubicBezTo>
                  <a:pt x="121" y="163"/>
                  <a:pt x="122" y="163"/>
                  <a:pt x="122" y="163"/>
                </a:cubicBezTo>
                <a:cubicBezTo>
                  <a:pt x="138" y="156"/>
                  <a:pt x="138" y="156"/>
                  <a:pt x="138" y="156"/>
                </a:cubicBezTo>
                <a:cubicBezTo>
                  <a:pt x="180" y="181"/>
                  <a:pt x="180" y="181"/>
                  <a:pt x="180" y="181"/>
                </a:cubicBezTo>
                <a:cubicBezTo>
                  <a:pt x="90" y="179"/>
                  <a:pt x="90" y="179"/>
                  <a:pt x="90" y="179"/>
                </a:cubicBezTo>
                <a:cubicBezTo>
                  <a:pt x="34" y="119"/>
                  <a:pt x="34" y="119"/>
                  <a:pt x="34" y="119"/>
                </a:cubicBezTo>
                <a:cubicBezTo>
                  <a:pt x="32" y="118"/>
                  <a:pt x="31" y="117"/>
                  <a:pt x="29" y="117"/>
                </a:cubicBezTo>
                <a:cubicBezTo>
                  <a:pt x="28" y="117"/>
                  <a:pt x="26" y="118"/>
                  <a:pt x="25" y="119"/>
                </a:cubicBezTo>
                <a:cubicBezTo>
                  <a:pt x="23" y="121"/>
                  <a:pt x="23" y="125"/>
                  <a:pt x="25" y="127"/>
                </a:cubicBezTo>
                <a:cubicBezTo>
                  <a:pt x="74" y="178"/>
                  <a:pt x="74" y="178"/>
                  <a:pt x="74" y="178"/>
                </a:cubicBezTo>
                <a:cubicBezTo>
                  <a:pt x="48" y="178"/>
                  <a:pt x="48" y="178"/>
                  <a:pt x="48" y="178"/>
                </a:cubicBezTo>
                <a:cubicBezTo>
                  <a:pt x="48" y="178"/>
                  <a:pt x="47" y="177"/>
                  <a:pt x="47" y="177"/>
                </a:cubicBezTo>
                <a:cubicBezTo>
                  <a:pt x="26" y="156"/>
                  <a:pt x="26" y="156"/>
                  <a:pt x="26" y="156"/>
                </a:cubicBezTo>
                <a:cubicBezTo>
                  <a:pt x="25" y="154"/>
                  <a:pt x="24" y="154"/>
                  <a:pt x="22" y="154"/>
                </a:cubicBezTo>
                <a:cubicBezTo>
                  <a:pt x="21" y="154"/>
                  <a:pt x="19" y="154"/>
                  <a:pt x="18" y="155"/>
                </a:cubicBezTo>
                <a:cubicBezTo>
                  <a:pt x="16" y="158"/>
                  <a:pt x="16" y="161"/>
                  <a:pt x="18" y="164"/>
                </a:cubicBezTo>
                <a:cubicBezTo>
                  <a:pt x="31" y="177"/>
                  <a:pt x="31" y="177"/>
                  <a:pt x="31" y="177"/>
                </a:cubicBezTo>
                <a:cubicBezTo>
                  <a:pt x="6" y="177"/>
                  <a:pt x="6" y="177"/>
                  <a:pt x="6" y="177"/>
                </a:cubicBezTo>
                <a:cubicBezTo>
                  <a:pt x="6" y="177"/>
                  <a:pt x="5" y="177"/>
                  <a:pt x="5" y="177"/>
                </a:cubicBezTo>
                <a:cubicBezTo>
                  <a:pt x="2" y="177"/>
                  <a:pt x="0" y="179"/>
                  <a:pt x="0" y="182"/>
                </a:cubicBezTo>
                <a:cubicBezTo>
                  <a:pt x="0" y="186"/>
                  <a:pt x="2" y="188"/>
                  <a:pt x="5" y="188"/>
                </a:cubicBezTo>
                <a:cubicBezTo>
                  <a:pt x="31" y="189"/>
                  <a:pt x="31" y="189"/>
                  <a:pt x="31" y="189"/>
                </a:cubicBezTo>
                <a:cubicBezTo>
                  <a:pt x="17" y="202"/>
                  <a:pt x="17" y="202"/>
                  <a:pt x="17" y="202"/>
                </a:cubicBezTo>
                <a:cubicBezTo>
                  <a:pt x="15" y="204"/>
                  <a:pt x="14" y="208"/>
                  <a:pt x="17" y="210"/>
                </a:cubicBezTo>
                <a:cubicBezTo>
                  <a:pt x="18" y="212"/>
                  <a:pt x="19" y="212"/>
                  <a:pt x="21" y="212"/>
                </a:cubicBezTo>
                <a:cubicBezTo>
                  <a:pt x="22" y="212"/>
                  <a:pt x="24" y="212"/>
                  <a:pt x="25" y="211"/>
                </a:cubicBezTo>
                <a:cubicBezTo>
                  <a:pt x="47" y="190"/>
                  <a:pt x="47" y="190"/>
                  <a:pt x="47" y="190"/>
                </a:cubicBezTo>
                <a:cubicBezTo>
                  <a:pt x="47" y="190"/>
                  <a:pt x="48" y="190"/>
                  <a:pt x="48" y="190"/>
                </a:cubicBezTo>
                <a:cubicBezTo>
                  <a:pt x="74" y="190"/>
                  <a:pt x="74" y="190"/>
                  <a:pt x="74" y="190"/>
                </a:cubicBezTo>
                <a:cubicBezTo>
                  <a:pt x="22" y="239"/>
                  <a:pt x="22" y="239"/>
                  <a:pt x="22" y="239"/>
                </a:cubicBezTo>
                <a:cubicBezTo>
                  <a:pt x="20" y="241"/>
                  <a:pt x="20" y="245"/>
                  <a:pt x="22" y="247"/>
                </a:cubicBezTo>
                <a:cubicBezTo>
                  <a:pt x="23" y="248"/>
                  <a:pt x="25" y="249"/>
                  <a:pt x="26" y="249"/>
                </a:cubicBezTo>
                <a:cubicBezTo>
                  <a:pt x="28" y="249"/>
                  <a:pt x="29" y="249"/>
                  <a:pt x="30" y="247"/>
                </a:cubicBezTo>
                <a:cubicBezTo>
                  <a:pt x="90" y="191"/>
                  <a:pt x="90" y="191"/>
                  <a:pt x="90" y="191"/>
                </a:cubicBezTo>
                <a:cubicBezTo>
                  <a:pt x="180" y="193"/>
                  <a:pt x="180" y="193"/>
                  <a:pt x="180" y="193"/>
                </a:cubicBezTo>
                <a:cubicBezTo>
                  <a:pt x="137" y="217"/>
                  <a:pt x="137" y="217"/>
                  <a:pt x="137" y="217"/>
                </a:cubicBezTo>
                <a:cubicBezTo>
                  <a:pt x="118" y="209"/>
                  <a:pt x="118" y="209"/>
                  <a:pt x="118" y="209"/>
                </a:cubicBezTo>
                <a:cubicBezTo>
                  <a:pt x="118" y="209"/>
                  <a:pt x="117" y="209"/>
                  <a:pt x="116" y="209"/>
                </a:cubicBezTo>
                <a:cubicBezTo>
                  <a:pt x="114" y="209"/>
                  <a:pt x="112" y="210"/>
                  <a:pt x="111" y="213"/>
                </a:cubicBezTo>
                <a:cubicBezTo>
                  <a:pt x="110" y="216"/>
                  <a:pt x="111" y="219"/>
                  <a:pt x="114" y="220"/>
                </a:cubicBezTo>
                <a:cubicBezTo>
                  <a:pt x="123" y="224"/>
                  <a:pt x="123" y="224"/>
                  <a:pt x="123" y="224"/>
                </a:cubicBezTo>
                <a:cubicBezTo>
                  <a:pt x="108" y="232"/>
                  <a:pt x="108" y="232"/>
                  <a:pt x="108" y="232"/>
                </a:cubicBezTo>
                <a:cubicBezTo>
                  <a:pt x="105" y="234"/>
                  <a:pt x="104" y="237"/>
                  <a:pt x="106" y="240"/>
                </a:cubicBezTo>
                <a:cubicBezTo>
                  <a:pt x="107" y="242"/>
                  <a:pt x="109" y="243"/>
                  <a:pt x="111" y="243"/>
                </a:cubicBezTo>
                <a:cubicBezTo>
                  <a:pt x="112" y="243"/>
                  <a:pt x="113" y="243"/>
                  <a:pt x="114" y="242"/>
                </a:cubicBezTo>
                <a:cubicBezTo>
                  <a:pt x="130" y="233"/>
                  <a:pt x="130" y="233"/>
                  <a:pt x="130" y="233"/>
                </a:cubicBezTo>
                <a:cubicBezTo>
                  <a:pt x="129" y="243"/>
                  <a:pt x="129" y="243"/>
                  <a:pt x="129" y="243"/>
                </a:cubicBezTo>
                <a:cubicBezTo>
                  <a:pt x="129" y="246"/>
                  <a:pt x="131" y="249"/>
                  <a:pt x="134" y="249"/>
                </a:cubicBezTo>
                <a:cubicBezTo>
                  <a:pt x="134" y="249"/>
                  <a:pt x="135" y="249"/>
                  <a:pt x="135" y="249"/>
                </a:cubicBezTo>
                <a:cubicBezTo>
                  <a:pt x="138" y="249"/>
                  <a:pt x="140" y="247"/>
                  <a:pt x="141" y="244"/>
                </a:cubicBezTo>
                <a:cubicBezTo>
                  <a:pt x="142" y="227"/>
                  <a:pt x="142" y="227"/>
                  <a:pt x="142" y="227"/>
                </a:cubicBezTo>
                <a:cubicBezTo>
                  <a:pt x="186" y="203"/>
                  <a:pt x="186" y="203"/>
                  <a:pt x="186" y="203"/>
                </a:cubicBezTo>
                <a:cubicBezTo>
                  <a:pt x="139" y="280"/>
                  <a:pt x="139" y="280"/>
                  <a:pt x="139" y="280"/>
                </a:cubicBezTo>
                <a:cubicBezTo>
                  <a:pt x="58" y="299"/>
                  <a:pt x="58" y="299"/>
                  <a:pt x="58" y="299"/>
                </a:cubicBezTo>
                <a:cubicBezTo>
                  <a:pt x="55" y="300"/>
                  <a:pt x="53" y="303"/>
                  <a:pt x="54" y="306"/>
                </a:cubicBezTo>
                <a:cubicBezTo>
                  <a:pt x="55" y="309"/>
                  <a:pt x="57" y="311"/>
                  <a:pt x="60" y="311"/>
                </a:cubicBezTo>
                <a:cubicBezTo>
                  <a:pt x="60" y="311"/>
                  <a:pt x="60" y="311"/>
                  <a:pt x="61" y="311"/>
                </a:cubicBezTo>
                <a:cubicBezTo>
                  <a:pt x="130" y="294"/>
                  <a:pt x="130" y="294"/>
                  <a:pt x="130" y="294"/>
                </a:cubicBezTo>
                <a:cubicBezTo>
                  <a:pt x="117" y="316"/>
                  <a:pt x="117" y="316"/>
                  <a:pt x="117" y="316"/>
                </a:cubicBezTo>
                <a:cubicBezTo>
                  <a:pt x="116" y="316"/>
                  <a:pt x="116" y="316"/>
                  <a:pt x="116" y="317"/>
                </a:cubicBezTo>
                <a:cubicBezTo>
                  <a:pt x="86" y="324"/>
                  <a:pt x="86" y="324"/>
                  <a:pt x="86" y="324"/>
                </a:cubicBezTo>
                <a:cubicBezTo>
                  <a:pt x="83" y="324"/>
                  <a:pt x="81" y="328"/>
                  <a:pt x="82" y="331"/>
                </a:cubicBezTo>
                <a:cubicBezTo>
                  <a:pt x="83" y="333"/>
                  <a:pt x="85" y="335"/>
                  <a:pt x="88" y="335"/>
                </a:cubicBezTo>
                <a:cubicBezTo>
                  <a:pt x="88" y="335"/>
                  <a:pt x="89" y="335"/>
                  <a:pt x="89" y="335"/>
                </a:cubicBezTo>
                <a:cubicBezTo>
                  <a:pt x="107" y="331"/>
                  <a:pt x="107" y="331"/>
                  <a:pt x="107" y="331"/>
                </a:cubicBezTo>
                <a:cubicBezTo>
                  <a:pt x="94" y="352"/>
                  <a:pt x="94" y="352"/>
                  <a:pt x="94" y="352"/>
                </a:cubicBezTo>
                <a:cubicBezTo>
                  <a:pt x="93" y="355"/>
                  <a:pt x="93" y="359"/>
                  <a:pt x="96" y="360"/>
                </a:cubicBezTo>
                <a:cubicBezTo>
                  <a:pt x="97" y="361"/>
                  <a:pt x="98" y="361"/>
                  <a:pt x="99" y="361"/>
                </a:cubicBezTo>
                <a:cubicBezTo>
                  <a:pt x="101" y="361"/>
                  <a:pt x="103" y="360"/>
                  <a:pt x="104" y="358"/>
                </a:cubicBezTo>
                <a:cubicBezTo>
                  <a:pt x="117" y="337"/>
                  <a:pt x="117" y="337"/>
                  <a:pt x="117" y="337"/>
                </a:cubicBezTo>
                <a:cubicBezTo>
                  <a:pt x="122" y="355"/>
                  <a:pt x="122" y="355"/>
                  <a:pt x="122" y="355"/>
                </a:cubicBezTo>
                <a:cubicBezTo>
                  <a:pt x="122" y="358"/>
                  <a:pt x="125" y="360"/>
                  <a:pt x="128" y="360"/>
                </a:cubicBezTo>
                <a:cubicBezTo>
                  <a:pt x="128" y="360"/>
                  <a:pt x="128" y="359"/>
                  <a:pt x="129" y="359"/>
                </a:cubicBezTo>
                <a:cubicBezTo>
                  <a:pt x="132" y="359"/>
                  <a:pt x="134" y="355"/>
                  <a:pt x="133" y="352"/>
                </a:cubicBezTo>
                <a:cubicBezTo>
                  <a:pt x="126" y="323"/>
                  <a:pt x="126" y="323"/>
                  <a:pt x="126" y="323"/>
                </a:cubicBezTo>
                <a:cubicBezTo>
                  <a:pt x="126" y="323"/>
                  <a:pt x="126" y="322"/>
                  <a:pt x="127" y="322"/>
                </a:cubicBezTo>
                <a:cubicBezTo>
                  <a:pt x="140" y="300"/>
                  <a:pt x="140" y="300"/>
                  <a:pt x="140" y="300"/>
                </a:cubicBezTo>
                <a:cubicBezTo>
                  <a:pt x="156" y="369"/>
                  <a:pt x="156" y="369"/>
                  <a:pt x="156" y="369"/>
                </a:cubicBezTo>
                <a:cubicBezTo>
                  <a:pt x="157" y="372"/>
                  <a:pt x="159" y="374"/>
                  <a:pt x="162" y="374"/>
                </a:cubicBezTo>
                <a:cubicBezTo>
                  <a:pt x="163" y="374"/>
                  <a:pt x="163" y="373"/>
                  <a:pt x="164" y="373"/>
                </a:cubicBezTo>
                <a:cubicBezTo>
                  <a:pt x="167" y="373"/>
                  <a:pt x="169" y="369"/>
                  <a:pt x="168" y="366"/>
                </a:cubicBezTo>
                <a:cubicBezTo>
                  <a:pt x="149" y="286"/>
                  <a:pt x="149" y="286"/>
                  <a:pt x="149" y="286"/>
                </a:cubicBezTo>
                <a:cubicBezTo>
                  <a:pt x="196" y="209"/>
                  <a:pt x="196" y="209"/>
                  <a:pt x="196" y="209"/>
                </a:cubicBezTo>
                <a:cubicBezTo>
                  <a:pt x="194" y="259"/>
                  <a:pt x="194" y="259"/>
                  <a:pt x="194" y="259"/>
                </a:cubicBezTo>
                <a:cubicBezTo>
                  <a:pt x="179" y="271"/>
                  <a:pt x="179" y="271"/>
                  <a:pt x="179" y="271"/>
                </a:cubicBezTo>
                <a:cubicBezTo>
                  <a:pt x="177" y="273"/>
                  <a:pt x="176" y="277"/>
                  <a:pt x="178" y="279"/>
                </a:cubicBezTo>
                <a:cubicBezTo>
                  <a:pt x="179" y="281"/>
                  <a:pt x="181" y="281"/>
                  <a:pt x="183" y="281"/>
                </a:cubicBezTo>
                <a:cubicBezTo>
                  <a:pt x="184" y="281"/>
                  <a:pt x="185" y="281"/>
                  <a:pt x="186" y="280"/>
                </a:cubicBezTo>
                <a:cubicBezTo>
                  <a:pt x="194" y="274"/>
                  <a:pt x="194" y="274"/>
                  <a:pt x="194" y="274"/>
                </a:cubicBezTo>
                <a:cubicBezTo>
                  <a:pt x="193" y="291"/>
                  <a:pt x="193" y="291"/>
                  <a:pt x="193" y="291"/>
                </a:cubicBezTo>
                <a:cubicBezTo>
                  <a:pt x="193" y="294"/>
                  <a:pt x="196" y="297"/>
                  <a:pt x="199" y="297"/>
                </a:cubicBezTo>
                <a:cubicBezTo>
                  <a:pt x="199" y="297"/>
                  <a:pt x="199" y="297"/>
                  <a:pt x="199" y="297"/>
                </a:cubicBezTo>
                <a:cubicBezTo>
                  <a:pt x="202" y="297"/>
                  <a:pt x="205" y="295"/>
                  <a:pt x="205" y="291"/>
                </a:cubicBezTo>
                <a:cubicBezTo>
                  <a:pt x="206" y="273"/>
                  <a:pt x="206" y="273"/>
                  <a:pt x="206" y="273"/>
                </a:cubicBezTo>
                <a:cubicBezTo>
                  <a:pt x="213" y="278"/>
                  <a:pt x="213" y="278"/>
                  <a:pt x="213" y="278"/>
                </a:cubicBezTo>
                <a:cubicBezTo>
                  <a:pt x="214" y="279"/>
                  <a:pt x="215" y="279"/>
                  <a:pt x="217" y="279"/>
                </a:cubicBezTo>
                <a:cubicBezTo>
                  <a:pt x="218" y="279"/>
                  <a:pt x="220" y="279"/>
                  <a:pt x="221" y="277"/>
                </a:cubicBezTo>
                <a:cubicBezTo>
                  <a:pt x="223" y="274"/>
                  <a:pt x="223" y="271"/>
                  <a:pt x="220" y="269"/>
                </a:cubicBezTo>
                <a:cubicBezTo>
                  <a:pt x="206" y="259"/>
                  <a:pt x="206" y="259"/>
                  <a:pt x="206" y="259"/>
                </a:cubicBezTo>
                <a:cubicBezTo>
                  <a:pt x="207" y="210"/>
                  <a:pt x="207" y="210"/>
                  <a:pt x="207" y="210"/>
                </a:cubicBezTo>
                <a:cubicBezTo>
                  <a:pt x="250" y="289"/>
                  <a:pt x="250" y="289"/>
                  <a:pt x="250" y="289"/>
                </a:cubicBezTo>
                <a:cubicBezTo>
                  <a:pt x="227" y="368"/>
                  <a:pt x="227" y="368"/>
                  <a:pt x="227" y="368"/>
                </a:cubicBezTo>
                <a:cubicBezTo>
                  <a:pt x="226" y="371"/>
                  <a:pt x="227" y="374"/>
                  <a:pt x="231" y="375"/>
                </a:cubicBezTo>
                <a:cubicBezTo>
                  <a:pt x="231" y="375"/>
                  <a:pt x="232" y="375"/>
                  <a:pt x="232" y="375"/>
                </a:cubicBezTo>
                <a:cubicBezTo>
                  <a:pt x="235" y="375"/>
                  <a:pt x="237" y="374"/>
                  <a:pt x="238" y="371"/>
                </a:cubicBezTo>
                <a:cubicBezTo>
                  <a:pt x="258" y="303"/>
                  <a:pt x="258" y="303"/>
                  <a:pt x="258" y="303"/>
                </a:cubicBezTo>
                <a:cubicBezTo>
                  <a:pt x="270" y="326"/>
                  <a:pt x="270" y="326"/>
                  <a:pt x="270" y="326"/>
                </a:cubicBezTo>
                <a:cubicBezTo>
                  <a:pt x="270" y="326"/>
                  <a:pt x="270" y="327"/>
                  <a:pt x="270" y="327"/>
                </a:cubicBezTo>
                <a:cubicBezTo>
                  <a:pt x="262" y="356"/>
                  <a:pt x="262" y="356"/>
                  <a:pt x="262" y="356"/>
                </a:cubicBezTo>
                <a:cubicBezTo>
                  <a:pt x="261" y="359"/>
                  <a:pt x="263" y="362"/>
                  <a:pt x="266" y="363"/>
                </a:cubicBezTo>
                <a:cubicBezTo>
                  <a:pt x="266" y="363"/>
                  <a:pt x="267" y="363"/>
                  <a:pt x="268" y="363"/>
                </a:cubicBezTo>
                <a:cubicBezTo>
                  <a:pt x="270" y="363"/>
                  <a:pt x="272" y="362"/>
                  <a:pt x="273" y="359"/>
                </a:cubicBezTo>
                <a:cubicBezTo>
                  <a:pt x="278" y="341"/>
                  <a:pt x="278" y="341"/>
                  <a:pt x="278" y="341"/>
                </a:cubicBezTo>
                <a:cubicBezTo>
                  <a:pt x="291" y="363"/>
                  <a:pt x="291" y="363"/>
                  <a:pt x="291" y="363"/>
                </a:cubicBezTo>
                <a:cubicBezTo>
                  <a:pt x="292" y="365"/>
                  <a:pt x="294" y="366"/>
                  <a:pt x="296" y="366"/>
                </a:cubicBezTo>
                <a:cubicBezTo>
                  <a:pt x="297" y="366"/>
                  <a:pt x="298" y="366"/>
                  <a:pt x="298" y="366"/>
                </a:cubicBezTo>
                <a:cubicBezTo>
                  <a:pt x="301" y="364"/>
                  <a:pt x="302" y="360"/>
                  <a:pt x="301" y="358"/>
                </a:cubicBezTo>
                <a:cubicBezTo>
                  <a:pt x="289" y="335"/>
                  <a:pt x="289" y="335"/>
                  <a:pt x="289" y="335"/>
                </a:cubicBezTo>
                <a:cubicBezTo>
                  <a:pt x="307" y="341"/>
                  <a:pt x="307" y="341"/>
                  <a:pt x="307" y="341"/>
                </a:cubicBezTo>
                <a:cubicBezTo>
                  <a:pt x="307" y="341"/>
                  <a:pt x="308" y="341"/>
                  <a:pt x="308" y="341"/>
                </a:cubicBezTo>
                <a:cubicBezTo>
                  <a:pt x="311" y="341"/>
                  <a:pt x="313" y="339"/>
                  <a:pt x="314" y="337"/>
                </a:cubicBezTo>
                <a:cubicBezTo>
                  <a:pt x="315" y="334"/>
                  <a:pt x="313" y="330"/>
                  <a:pt x="310" y="330"/>
                </a:cubicBezTo>
                <a:cubicBezTo>
                  <a:pt x="281" y="321"/>
                  <a:pt x="281" y="321"/>
                  <a:pt x="281" y="321"/>
                </a:cubicBezTo>
                <a:cubicBezTo>
                  <a:pt x="281" y="321"/>
                  <a:pt x="281" y="320"/>
                  <a:pt x="280" y="320"/>
                </a:cubicBezTo>
                <a:cubicBezTo>
                  <a:pt x="268" y="298"/>
                  <a:pt x="268" y="298"/>
                  <a:pt x="268" y="298"/>
                </a:cubicBezTo>
                <a:cubicBezTo>
                  <a:pt x="336" y="318"/>
                  <a:pt x="336" y="318"/>
                  <a:pt x="336" y="318"/>
                </a:cubicBezTo>
                <a:cubicBezTo>
                  <a:pt x="337" y="318"/>
                  <a:pt x="337" y="318"/>
                  <a:pt x="338" y="318"/>
                </a:cubicBezTo>
                <a:cubicBezTo>
                  <a:pt x="340" y="318"/>
                  <a:pt x="343" y="316"/>
                  <a:pt x="344" y="314"/>
                </a:cubicBezTo>
                <a:cubicBezTo>
                  <a:pt x="344" y="311"/>
                  <a:pt x="343" y="307"/>
                  <a:pt x="340" y="307"/>
                </a:cubicBezTo>
                <a:cubicBezTo>
                  <a:pt x="260" y="283"/>
                  <a:pt x="260" y="283"/>
                  <a:pt x="260" y="283"/>
                </a:cubicBezTo>
                <a:cubicBezTo>
                  <a:pt x="217" y="204"/>
                  <a:pt x="217" y="204"/>
                  <a:pt x="217" y="204"/>
                </a:cubicBezTo>
                <a:cubicBezTo>
                  <a:pt x="260" y="230"/>
                  <a:pt x="260" y="230"/>
                  <a:pt x="260" y="230"/>
                </a:cubicBezTo>
                <a:cubicBezTo>
                  <a:pt x="263" y="249"/>
                  <a:pt x="263" y="249"/>
                  <a:pt x="263" y="249"/>
                </a:cubicBezTo>
                <a:cubicBezTo>
                  <a:pt x="263" y="252"/>
                  <a:pt x="265" y="254"/>
                  <a:pt x="268" y="254"/>
                </a:cubicBezTo>
                <a:cubicBezTo>
                  <a:pt x="269" y="254"/>
                  <a:pt x="269" y="254"/>
                  <a:pt x="269" y="254"/>
                </a:cubicBezTo>
                <a:cubicBezTo>
                  <a:pt x="272" y="254"/>
                  <a:pt x="275" y="251"/>
                  <a:pt x="274" y="247"/>
                </a:cubicBezTo>
                <a:cubicBezTo>
                  <a:pt x="273" y="238"/>
                  <a:pt x="273" y="238"/>
                  <a:pt x="273" y="238"/>
                </a:cubicBezTo>
                <a:cubicBezTo>
                  <a:pt x="287" y="247"/>
                  <a:pt x="287" y="247"/>
                  <a:pt x="287" y="247"/>
                </a:cubicBezTo>
                <a:cubicBezTo>
                  <a:pt x="288" y="247"/>
                  <a:pt x="289" y="248"/>
                  <a:pt x="290" y="248"/>
                </a:cubicBezTo>
                <a:cubicBezTo>
                  <a:pt x="292" y="248"/>
                  <a:pt x="294" y="247"/>
                  <a:pt x="295" y="245"/>
                </a:cubicBezTo>
                <a:cubicBezTo>
                  <a:pt x="297" y="242"/>
                  <a:pt x="296" y="239"/>
                  <a:pt x="293" y="237"/>
                </a:cubicBezTo>
                <a:cubicBezTo>
                  <a:pt x="277" y="227"/>
                  <a:pt x="277" y="227"/>
                  <a:pt x="277" y="227"/>
                </a:cubicBezTo>
                <a:cubicBezTo>
                  <a:pt x="286" y="223"/>
                  <a:pt x="286" y="223"/>
                  <a:pt x="286" y="223"/>
                </a:cubicBezTo>
                <a:cubicBezTo>
                  <a:pt x="289" y="222"/>
                  <a:pt x="290" y="218"/>
                  <a:pt x="289" y="215"/>
                </a:cubicBezTo>
                <a:cubicBezTo>
                  <a:pt x="288" y="213"/>
                  <a:pt x="286" y="212"/>
                  <a:pt x="284" y="212"/>
                </a:cubicBezTo>
                <a:cubicBezTo>
                  <a:pt x="283" y="212"/>
                  <a:pt x="282" y="212"/>
                  <a:pt x="281" y="213"/>
                </a:cubicBezTo>
                <a:cubicBezTo>
                  <a:pt x="265" y="220"/>
                  <a:pt x="265" y="220"/>
                  <a:pt x="265" y="220"/>
                </a:cubicBezTo>
                <a:cubicBezTo>
                  <a:pt x="224" y="194"/>
                  <a:pt x="224" y="194"/>
                  <a:pt x="224" y="194"/>
                </a:cubicBezTo>
                <a:cubicBezTo>
                  <a:pt x="313" y="196"/>
                  <a:pt x="313" y="196"/>
                  <a:pt x="313" y="196"/>
                </a:cubicBezTo>
                <a:cubicBezTo>
                  <a:pt x="370" y="256"/>
                  <a:pt x="370" y="256"/>
                  <a:pt x="370" y="256"/>
                </a:cubicBezTo>
                <a:cubicBezTo>
                  <a:pt x="371" y="258"/>
                  <a:pt x="373" y="258"/>
                  <a:pt x="375" y="258"/>
                </a:cubicBezTo>
                <a:cubicBezTo>
                  <a:pt x="376" y="258"/>
                  <a:pt x="377" y="258"/>
                  <a:pt x="379" y="257"/>
                </a:cubicBezTo>
                <a:cubicBezTo>
                  <a:pt x="381" y="254"/>
                  <a:pt x="381" y="251"/>
                  <a:pt x="379" y="248"/>
                </a:cubicBezTo>
                <a:cubicBezTo>
                  <a:pt x="330" y="197"/>
                  <a:pt x="330" y="197"/>
                  <a:pt x="330" y="197"/>
                </a:cubicBezTo>
                <a:cubicBezTo>
                  <a:pt x="356" y="198"/>
                  <a:pt x="356" y="198"/>
                  <a:pt x="356" y="198"/>
                </a:cubicBezTo>
                <a:cubicBezTo>
                  <a:pt x="356" y="198"/>
                  <a:pt x="356" y="198"/>
                  <a:pt x="357" y="198"/>
                </a:cubicBezTo>
                <a:cubicBezTo>
                  <a:pt x="377" y="220"/>
                  <a:pt x="377" y="220"/>
                  <a:pt x="377" y="220"/>
                </a:cubicBezTo>
                <a:cubicBezTo>
                  <a:pt x="379" y="221"/>
                  <a:pt x="380" y="222"/>
                  <a:pt x="382" y="222"/>
                </a:cubicBezTo>
                <a:cubicBezTo>
                  <a:pt x="383" y="222"/>
                  <a:pt x="385" y="221"/>
                  <a:pt x="386" y="220"/>
                </a:cubicBezTo>
                <a:cubicBezTo>
                  <a:pt x="388" y="218"/>
                  <a:pt x="388" y="214"/>
                  <a:pt x="386" y="212"/>
                </a:cubicBezTo>
                <a:cubicBezTo>
                  <a:pt x="373" y="198"/>
                  <a:pt x="373" y="198"/>
                  <a:pt x="373" y="198"/>
                </a:cubicBezTo>
                <a:cubicBezTo>
                  <a:pt x="398" y="199"/>
                  <a:pt x="398" y="199"/>
                  <a:pt x="398" y="199"/>
                </a:cubicBezTo>
                <a:cubicBezTo>
                  <a:pt x="398" y="199"/>
                  <a:pt x="398" y="199"/>
                  <a:pt x="398" y="199"/>
                </a:cubicBezTo>
                <a:cubicBezTo>
                  <a:pt x="402" y="199"/>
                  <a:pt x="404" y="196"/>
                  <a:pt x="404" y="193"/>
                </a:cubicBezTo>
                <a:cubicBezTo>
                  <a:pt x="404" y="190"/>
                  <a:pt x="402" y="187"/>
                  <a:pt x="399" y="187"/>
                </a:cubicBezTo>
                <a:cubicBezTo>
                  <a:pt x="373" y="186"/>
                  <a:pt x="373" y="186"/>
                  <a:pt x="373" y="186"/>
                </a:cubicBezTo>
                <a:cubicBezTo>
                  <a:pt x="387" y="173"/>
                  <a:pt x="387" y="173"/>
                  <a:pt x="387" y="173"/>
                </a:cubicBezTo>
                <a:cubicBezTo>
                  <a:pt x="389" y="171"/>
                  <a:pt x="389" y="167"/>
                  <a:pt x="387" y="165"/>
                </a:cubicBezTo>
                <a:cubicBezTo>
                  <a:pt x="386" y="164"/>
                  <a:pt x="384" y="163"/>
                  <a:pt x="383" y="163"/>
                </a:cubicBezTo>
                <a:cubicBezTo>
                  <a:pt x="381" y="163"/>
                  <a:pt x="380" y="164"/>
                  <a:pt x="379" y="165"/>
                </a:cubicBezTo>
                <a:cubicBezTo>
                  <a:pt x="357" y="185"/>
                  <a:pt x="357" y="185"/>
                  <a:pt x="357" y="185"/>
                </a:cubicBezTo>
                <a:cubicBezTo>
                  <a:pt x="357" y="186"/>
                  <a:pt x="356" y="186"/>
                  <a:pt x="356" y="186"/>
                </a:cubicBezTo>
                <a:cubicBezTo>
                  <a:pt x="330" y="185"/>
                  <a:pt x="330" y="185"/>
                  <a:pt x="330" y="185"/>
                </a:cubicBezTo>
                <a:cubicBezTo>
                  <a:pt x="382" y="136"/>
                  <a:pt x="382" y="136"/>
                  <a:pt x="382" y="136"/>
                </a:cubicBezTo>
                <a:cubicBezTo>
                  <a:pt x="384" y="134"/>
                  <a:pt x="384" y="130"/>
                  <a:pt x="382" y="128"/>
                </a:cubicBezTo>
                <a:cubicBezTo>
                  <a:pt x="381" y="127"/>
                  <a:pt x="379" y="126"/>
                  <a:pt x="378" y="126"/>
                </a:cubicBezTo>
                <a:cubicBezTo>
                  <a:pt x="376" y="126"/>
                  <a:pt x="375" y="127"/>
                  <a:pt x="374" y="128"/>
                </a:cubicBezTo>
                <a:cubicBezTo>
                  <a:pt x="314" y="185"/>
                  <a:pt x="314" y="185"/>
                  <a:pt x="314" y="185"/>
                </a:cubicBezTo>
                <a:cubicBezTo>
                  <a:pt x="224" y="182"/>
                  <a:pt x="224" y="182"/>
                  <a:pt x="224" y="182"/>
                </a:cubicBezTo>
                <a:cubicBezTo>
                  <a:pt x="267" y="159"/>
                  <a:pt x="267" y="159"/>
                  <a:pt x="267" y="159"/>
                </a:cubicBezTo>
                <a:cubicBezTo>
                  <a:pt x="285" y="166"/>
                  <a:pt x="285" y="166"/>
                  <a:pt x="285" y="166"/>
                </a:cubicBezTo>
                <a:cubicBezTo>
                  <a:pt x="286" y="166"/>
                  <a:pt x="287" y="166"/>
                  <a:pt x="288" y="166"/>
                </a:cubicBezTo>
                <a:cubicBezTo>
                  <a:pt x="290" y="166"/>
                  <a:pt x="292" y="165"/>
                  <a:pt x="293" y="163"/>
                </a:cubicBezTo>
                <a:cubicBezTo>
                  <a:pt x="294" y="160"/>
                  <a:pt x="293" y="156"/>
                  <a:pt x="290" y="155"/>
                </a:cubicBezTo>
                <a:cubicBezTo>
                  <a:pt x="281" y="152"/>
                  <a:pt x="281" y="152"/>
                  <a:pt x="281" y="152"/>
                </a:cubicBezTo>
                <a:cubicBezTo>
                  <a:pt x="296" y="143"/>
                  <a:pt x="296" y="143"/>
                  <a:pt x="296" y="143"/>
                </a:cubicBezTo>
                <a:cubicBezTo>
                  <a:pt x="299" y="142"/>
                  <a:pt x="300" y="138"/>
                  <a:pt x="298" y="135"/>
                </a:cubicBezTo>
                <a:cubicBezTo>
                  <a:pt x="297" y="134"/>
                  <a:pt x="295" y="132"/>
                  <a:pt x="293" y="132"/>
                </a:cubicBezTo>
                <a:cubicBezTo>
                  <a:pt x="292" y="132"/>
                  <a:pt x="291" y="133"/>
                  <a:pt x="290" y="133"/>
                </a:cubicBezTo>
                <a:cubicBezTo>
                  <a:pt x="274" y="142"/>
                  <a:pt x="274" y="142"/>
                  <a:pt x="274" y="142"/>
                </a:cubicBezTo>
                <a:cubicBezTo>
                  <a:pt x="275" y="133"/>
                  <a:pt x="275" y="133"/>
                  <a:pt x="275" y="133"/>
                </a:cubicBezTo>
                <a:cubicBezTo>
                  <a:pt x="275" y="129"/>
                  <a:pt x="273" y="126"/>
                  <a:pt x="270" y="126"/>
                </a:cubicBezTo>
                <a:cubicBezTo>
                  <a:pt x="269" y="126"/>
                  <a:pt x="269" y="126"/>
                  <a:pt x="269" y="126"/>
                </a:cubicBezTo>
                <a:cubicBezTo>
                  <a:pt x="266" y="126"/>
                  <a:pt x="263" y="128"/>
                  <a:pt x="263" y="131"/>
                </a:cubicBezTo>
                <a:cubicBezTo>
                  <a:pt x="261" y="149"/>
                  <a:pt x="261" y="149"/>
                  <a:pt x="261" y="149"/>
                </a:cubicBezTo>
                <a:cubicBezTo>
                  <a:pt x="218" y="172"/>
                  <a:pt x="218" y="172"/>
                  <a:pt x="218" y="172"/>
                </a:cubicBezTo>
                <a:cubicBezTo>
                  <a:pt x="265" y="95"/>
                  <a:pt x="265" y="95"/>
                  <a:pt x="265" y="95"/>
                </a:cubicBezTo>
                <a:cubicBezTo>
                  <a:pt x="346" y="76"/>
                  <a:pt x="346" y="76"/>
                  <a:pt x="346" y="76"/>
                </a:cubicBezTo>
                <a:cubicBezTo>
                  <a:pt x="349" y="75"/>
                  <a:pt x="351" y="72"/>
                  <a:pt x="350" y="69"/>
                </a:cubicBezTo>
                <a:cubicBezTo>
                  <a:pt x="349" y="66"/>
                  <a:pt x="347" y="65"/>
                  <a:pt x="344" y="65"/>
                </a:cubicBezTo>
                <a:cubicBezTo>
                  <a:pt x="344" y="65"/>
                  <a:pt x="343" y="65"/>
                  <a:pt x="343" y="65"/>
                </a:cubicBezTo>
                <a:cubicBezTo>
                  <a:pt x="274" y="81"/>
                  <a:pt x="274" y="81"/>
                  <a:pt x="274" y="81"/>
                </a:cubicBezTo>
                <a:cubicBezTo>
                  <a:pt x="287" y="60"/>
                  <a:pt x="287" y="60"/>
                  <a:pt x="287" y="60"/>
                </a:cubicBezTo>
                <a:cubicBezTo>
                  <a:pt x="288" y="59"/>
                  <a:pt x="288" y="59"/>
                  <a:pt x="288" y="59"/>
                </a:cubicBezTo>
                <a:cubicBezTo>
                  <a:pt x="317" y="52"/>
                  <a:pt x="317" y="52"/>
                  <a:pt x="317" y="52"/>
                </a:cubicBezTo>
                <a:cubicBezTo>
                  <a:pt x="321" y="51"/>
                  <a:pt x="322" y="48"/>
                  <a:pt x="322" y="45"/>
                </a:cubicBezTo>
                <a:cubicBezTo>
                  <a:pt x="321" y="42"/>
                  <a:pt x="319" y="40"/>
                  <a:pt x="316" y="40"/>
                </a:cubicBezTo>
                <a:cubicBezTo>
                  <a:pt x="316" y="40"/>
                  <a:pt x="315" y="40"/>
                  <a:pt x="315" y="40"/>
                </a:cubicBezTo>
                <a:cubicBezTo>
                  <a:pt x="296" y="45"/>
                  <a:pt x="296" y="45"/>
                  <a:pt x="296" y="45"/>
                </a:cubicBezTo>
                <a:cubicBezTo>
                  <a:pt x="310" y="23"/>
                  <a:pt x="310" y="23"/>
                  <a:pt x="310" y="23"/>
                </a:cubicBezTo>
                <a:cubicBezTo>
                  <a:pt x="311" y="20"/>
                  <a:pt x="310" y="17"/>
                  <a:pt x="308" y="15"/>
                </a:cubicBezTo>
                <a:cubicBezTo>
                  <a:pt x="307" y="15"/>
                  <a:pt x="306" y="14"/>
                  <a:pt x="305" y="14"/>
                </a:cubicBezTo>
                <a:cubicBezTo>
                  <a:pt x="303" y="14"/>
                  <a:pt x="301" y="15"/>
                  <a:pt x="300" y="17"/>
                </a:cubicBezTo>
                <a:cubicBezTo>
                  <a:pt x="286" y="39"/>
                  <a:pt x="286" y="39"/>
                  <a:pt x="286" y="39"/>
                </a:cubicBezTo>
                <a:cubicBezTo>
                  <a:pt x="282" y="20"/>
                  <a:pt x="282" y="20"/>
                  <a:pt x="282" y="20"/>
                </a:cubicBezTo>
                <a:cubicBezTo>
                  <a:pt x="281" y="18"/>
                  <a:pt x="279" y="16"/>
                  <a:pt x="276" y="16"/>
                </a:cubicBezTo>
                <a:cubicBezTo>
                  <a:pt x="276" y="16"/>
                  <a:pt x="275" y="16"/>
                  <a:pt x="275" y="16"/>
                </a:cubicBezTo>
                <a:cubicBezTo>
                  <a:pt x="272" y="17"/>
                  <a:pt x="270" y="20"/>
                  <a:pt x="271" y="23"/>
                </a:cubicBezTo>
                <a:cubicBezTo>
                  <a:pt x="278" y="52"/>
                  <a:pt x="278" y="52"/>
                  <a:pt x="278" y="52"/>
                </a:cubicBezTo>
                <a:cubicBezTo>
                  <a:pt x="277" y="53"/>
                  <a:pt x="277" y="53"/>
                  <a:pt x="277" y="53"/>
                </a:cubicBezTo>
                <a:cubicBezTo>
                  <a:pt x="264" y="75"/>
                  <a:pt x="264" y="75"/>
                  <a:pt x="264" y="75"/>
                </a:cubicBezTo>
                <a:cubicBezTo>
                  <a:pt x="247" y="6"/>
                  <a:pt x="247" y="6"/>
                  <a:pt x="247" y="6"/>
                </a:cubicBezTo>
                <a:cubicBezTo>
                  <a:pt x="247" y="4"/>
                  <a:pt x="244" y="2"/>
                  <a:pt x="242" y="2"/>
                </a:cubicBezTo>
                <a:cubicBezTo>
                  <a:pt x="241" y="2"/>
                  <a:pt x="241" y="2"/>
                  <a:pt x="240" y="2"/>
                </a:cubicBezTo>
                <a:cubicBezTo>
                  <a:pt x="237" y="3"/>
                  <a:pt x="235" y="6"/>
                  <a:pt x="236" y="9"/>
                </a:cubicBezTo>
                <a:cubicBezTo>
                  <a:pt x="255" y="89"/>
                  <a:pt x="255" y="89"/>
                  <a:pt x="255" y="89"/>
                </a:cubicBezTo>
                <a:cubicBezTo>
                  <a:pt x="208" y="166"/>
                  <a:pt x="208" y="166"/>
                  <a:pt x="208" y="166"/>
                </a:cubicBezTo>
                <a:cubicBezTo>
                  <a:pt x="210" y="117"/>
                  <a:pt x="210" y="117"/>
                  <a:pt x="210" y="117"/>
                </a:cubicBezTo>
                <a:cubicBezTo>
                  <a:pt x="225" y="105"/>
                  <a:pt x="225" y="105"/>
                  <a:pt x="225" y="105"/>
                </a:cubicBezTo>
                <a:cubicBezTo>
                  <a:pt x="227" y="103"/>
                  <a:pt x="228" y="99"/>
                  <a:pt x="226" y="96"/>
                </a:cubicBezTo>
                <a:cubicBezTo>
                  <a:pt x="225" y="95"/>
                  <a:pt x="223" y="94"/>
                  <a:pt x="221" y="94"/>
                </a:cubicBezTo>
                <a:cubicBezTo>
                  <a:pt x="220" y="94"/>
                  <a:pt x="219" y="95"/>
                  <a:pt x="217" y="95"/>
                </a:cubicBezTo>
                <a:cubicBezTo>
                  <a:pt x="210" y="101"/>
                  <a:pt x="210" y="101"/>
                  <a:pt x="210" y="101"/>
                </a:cubicBezTo>
                <a:cubicBezTo>
                  <a:pt x="210" y="84"/>
                  <a:pt x="210" y="84"/>
                  <a:pt x="210" y="84"/>
                </a:cubicBezTo>
                <a:cubicBezTo>
                  <a:pt x="211" y="81"/>
                  <a:pt x="208" y="78"/>
                  <a:pt x="205" y="78"/>
                </a:cubicBezTo>
                <a:cubicBezTo>
                  <a:pt x="205" y="78"/>
                  <a:pt x="205" y="78"/>
                  <a:pt x="205" y="78"/>
                </a:cubicBezTo>
                <a:cubicBezTo>
                  <a:pt x="201" y="78"/>
                  <a:pt x="199" y="81"/>
                  <a:pt x="199" y="84"/>
                </a:cubicBezTo>
                <a:cubicBezTo>
                  <a:pt x="198" y="103"/>
                  <a:pt x="198" y="103"/>
                  <a:pt x="198" y="103"/>
                </a:cubicBezTo>
                <a:cubicBezTo>
                  <a:pt x="191" y="97"/>
                  <a:pt x="191" y="97"/>
                  <a:pt x="191" y="97"/>
                </a:cubicBezTo>
                <a:cubicBezTo>
                  <a:pt x="190" y="96"/>
                  <a:pt x="188" y="96"/>
                  <a:pt x="187" y="96"/>
                </a:cubicBezTo>
                <a:cubicBezTo>
                  <a:pt x="185" y="96"/>
                  <a:pt x="184" y="97"/>
                  <a:pt x="182" y="98"/>
                </a:cubicBezTo>
                <a:cubicBezTo>
                  <a:pt x="181" y="101"/>
                  <a:pt x="181" y="105"/>
                  <a:pt x="184" y="106"/>
                </a:cubicBezTo>
                <a:cubicBezTo>
                  <a:pt x="198" y="117"/>
                  <a:pt x="198" y="117"/>
                  <a:pt x="198" y="117"/>
                </a:cubicBezTo>
                <a:cubicBezTo>
                  <a:pt x="197" y="166"/>
                  <a:pt x="197" y="166"/>
                  <a:pt x="197" y="166"/>
                </a:cubicBezTo>
                <a:cubicBezTo>
                  <a:pt x="154" y="87"/>
                  <a:pt x="154" y="87"/>
                  <a:pt x="154" y="87"/>
                </a:cubicBezTo>
                <a:cubicBezTo>
                  <a:pt x="177" y="8"/>
                  <a:pt x="177" y="8"/>
                  <a:pt x="177" y="8"/>
                </a:cubicBezTo>
                <a:cubicBezTo>
                  <a:pt x="178" y="4"/>
                  <a:pt x="176" y="1"/>
                  <a:pt x="173" y="0"/>
                </a:cubicBezTo>
                <a:cubicBezTo>
                  <a:pt x="173" y="0"/>
                  <a:pt x="172" y="0"/>
                  <a:pt x="172" y="0"/>
                </a:cubicBezTo>
              </a:path>
            </a:pathLst>
          </a:custGeom>
          <a:solidFill>
            <a:srgbClr val="FFFFFF">
              <a:alpha val="34117"/>
            </a:srgbClr>
          </a:solidFill>
          <a:ln w="9525">
            <a:noFill/>
            <a:round/>
            <a:headEnd/>
            <a:tailEnd/>
          </a:ln>
        </p:spPr>
        <p:txBody>
          <a:bodyPr/>
          <a:lstStyle/>
          <a:p>
            <a:endParaRPr lang="zh-CN" altLang="en-US"/>
          </a:p>
        </p:txBody>
      </p:sp>
      <p:sp>
        <p:nvSpPr>
          <p:cNvPr id="11" name="TextBox 10"/>
          <p:cNvSpPr txBox="1"/>
          <p:nvPr/>
        </p:nvSpPr>
        <p:spPr>
          <a:xfrm>
            <a:off x="2074460" y="859809"/>
            <a:ext cx="7366119" cy="707886"/>
          </a:xfrm>
          <a:prstGeom prst="rect">
            <a:avLst/>
          </a:prstGeom>
          <a:noFill/>
        </p:spPr>
        <p:txBody>
          <a:bodyPr wrap="none" rtlCol="0">
            <a:spAutoFit/>
          </a:bodyPr>
          <a:lstStyle/>
          <a:p>
            <a:r>
              <a:rPr lang="zh-CN" altLang="en-US" sz="4000" b="1" dirty="0" smtClean="0">
                <a:solidFill>
                  <a:srgbClr val="FF0000"/>
                </a:solidFill>
                <a:latin typeface="微软雅黑" pitchFamily="34" charset="-122"/>
                <a:ea typeface="微软雅黑" pitchFamily="34" charset="-122"/>
              </a:rPr>
              <a:t>微信扫一扫，关注更多美业知识</a:t>
            </a:r>
            <a:endParaRPr lang="zh-CN" altLang="en-US" sz="4000" b="1" dirty="0">
              <a:solidFill>
                <a:srgbClr val="FF0000"/>
              </a:solidFill>
              <a:latin typeface="微软雅黑" pitchFamily="34" charset="-122"/>
              <a:ea typeface="微软雅黑" pitchFamily="34" charset="-122"/>
            </a:endParaRPr>
          </a:p>
        </p:txBody>
      </p:sp>
      <p:pic>
        <p:nvPicPr>
          <p:cNvPr id="12" name="图片 11" descr="说明.jpg"/>
          <p:cNvPicPr>
            <a:picLocks noChangeAspect="1"/>
          </p:cNvPicPr>
          <p:nvPr/>
        </p:nvPicPr>
        <p:blipFill>
          <a:blip r:embed="rId2"/>
          <a:stretch>
            <a:fillRect/>
          </a:stretch>
        </p:blipFill>
        <p:spPr>
          <a:xfrm>
            <a:off x="3558866" y="1898075"/>
            <a:ext cx="4124823" cy="4711847"/>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6">
                                            <p:txEl>
                                              <p:pRg st="0" end="0"/>
                                            </p:txEl>
                                          </p:spTgt>
                                        </p:tgtEl>
                                        <p:attrNameLst>
                                          <p:attrName>style.visibility</p:attrName>
                                        </p:attrNameLst>
                                      </p:cBhvr>
                                      <p:to>
                                        <p:strVal val="visible"/>
                                      </p:to>
                                    </p:set>
                                    <p:animEffect transition="in" filter="fade">
                                      <p:cBhvr>
                                        <p:cTn id="12" dur="2000"/>
                                        <p:tgtEl>
                                          <p:spTgt spid="215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allAtOnce"/>
    </p:bldLst>
  </p:timing>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6CBE6"/>
      </a:accent5>
      <a:accent6>
        <a:srgbClr val="D4702B"/>
      </a:accent6>
      <a:hlink>
        <a:srgbClr val="0563C1"/>
      </a:hlink>
      <a:folHlink>
        <a:srgbClr val="954F72"/>
      </a:folHlink>
    </a:clrScheme>
    <a:fontScheme name="">
      <a:majorFont>
        <a:latin typeface="Arial"/>
        <a:ea typeface="宋体"/>
        <a:cs typeface=""/>
      </a:majorFont>
      <a:minorFont>
        <a:latin typeface="Arial"/>
        <a:ea typeface="宋体"/>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2215</TotalTime>
  <Pages>0</Pages>
  <Words>7945</Words>
  <Characters>0</Characters>
  <Application>Microsoft Office PowerPoint</Application>
  <DocSecurity>0</DocSecurity>
  <PresentationFormat>自定义</PresentationFormat>
  <Lines>0</Lines>
  <Paragraphs>738</Paragraphs>
  <Slides>92</Slides>
  <Notes>12</Notes>
  <HiddenSlides>0</HiddenSlides>
  <MMClips>0</MMClips>
  <ScaleCrop>false</ScaleCrop>
  <HeadingPairs>
    <vt:vector size="8" baseType="variant">
      <vt:variant>
        <vt:lpstr>已用的字体</vt:lpstr>
      </vt:variant>
      <vt:variant>
        <vt:i4>20</vt:i4>
      </vt:variant>
      <vt:variant>
        <vt:lpstr>主题</vt:lpstr>
      </vt:variant>
      <vt:variant>
        <vt:i4>1</vt:i4>
      </vt:variant>
      <vt:variant>
        <vt:lpstr>嵌入 OLE 服务器</vt:lpstr>
      </vt:variant>
      <vt:variant>
        <vt:i4>1</vt:i4>
      </vt:variant>
      <vt:variant>
        <vt:lpstr>幻灯片标题</vt:lpstr>
      </vt:variant>
      <vt:variant>
        <vt:i4>92</vt:i4>
      </vt:variant>
    </vt:vector>
  </HeadingPairs>
  <TitlesOfParts>
    <vt:vector size="114" baseType="lpstr">
      <vt:lpstr>Arial</vt:lpstr>
      <vt:lpstr>宋体</vt:lpstr>
      <vt:lpstr>方正兰亭粗黑简体</vt:lpstr>
      <vt:lpstr>Calibri</vt:lpstr>
      <vt:lpstr>华文彩云</vt:lpstr>
      <vt:lpstr>Calibri Light</vt:lpstr>
      <vt:lpstr>方正姚体</vt:lpstr>
      <vt:lpstr>Avanti</vt:lpstr>
      <vt:lpstr>Aharoni</vt:lpstr>
      <vt:lpstr>微软雅黑</vt:lpstr>
      <vt:lpstr>黑体</vt:lpstr>
      <vt:lpstr>Tahoma</vt:lpstr>
      <vt:lpstr>Verdana</vt:lpstr>
      <vt:lpstr>Times New Roman</vt:lpstr>
      <vt:lpstr>Wingdings</vt:lpstr>
      <vt:lpstr>PMingLiU</vt:lpstr>
      <vt:lpstr>Arial Unicode MS</vt:lpstr>
      <vt:lpstr>楷体_GB2312</vt:lpstr>
      <vt:lpstr>French Script MT</vt:lpstr>
      <vt:lpstr>hakuyoxingshu7000</vt:lpstr>
      <vt:lpstr>Office 主题</vt:lpstr>
      <vt:lpstr>Microsoft Photo Editor 3.0 照片</vt:lpstr>
      <vt:lpstr>幻灯片 1</vt:lpstr>
      <vt:lpstr>幻灯片 2</vt:lpstr>
      <vt:lpstr>哪些属于化妆品？</vt:lpstr>
      <vt:lpstr>幻灯片 4</vt:lpstr>
      <vt:lpstr>幻灯片 5</vt:lpstr>
      <vt:lpstr>哪些属于化妆品？</vt:lpstr>
      <vt:lpstr>幻灯片 7</vt:lpstr>
      <vt:lpstr>化妆品的流行发展趋势</vt:lpstr>
      <vt:lpstr>幻灯片 9</vt:lpstr>
      <vt:lpstr>幻灯片 10</vt:lpstr>
      <vt:lpstr>幻灯片 11</vt:lpstr>
      <vt:lpstr>幻灯片 12</vt:lpstr>
      <vt:lpstr>（一）油性原料 </vt:lpstr>
      <vt:lpstr>幻灯片 14</vt:lpstr>
      <vt:lpstr>幻灯片 15</vt:lpstr>
      <vt:lpstr>（二）粉末原料 </vt:lpstr>
      <vt:lpstr>（三）溶剂类 </vt:lpstr>
      <vt:lpstr>二、辅助原料 </vt:lpstr>
      <vt:lpstr>幻灯片 19</vt:lpstr>
      <vt:lpstr>（二）表面活性剂</vt:lpstr>
      <vt:lpstr>（三）水溶性高分子</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幻灯片 53</vt:lpstr>
      <vt:lpstr>幻灯片 54</vt:lpstr>
      <vt:lpstr>幻灯片 55</vt:lpstr>
      <vt:lpstr>幻灯片 56</vt:lpstr>
      <vt:lpstr>幻灯片 57</vt:lpstr>
      <vt:lpstr>幻灯片 58</vt:lpstr>
      <vt:lpstr>幻灯片 59</vt:lpstr>
      <vt:lpstr>幻灯片 60</vt:lpstr>
      <vt:lpstr>幻灯片 61</vt:lpstr>
      <vt:lpstr>幻灯片 62</vt:lpstr>
      <vt:lpstr> </vt:lpstr>
      <vt:lpstr>幻灯片 64</vt:lpstr>
      <vt:lpstr>幻灯片 65</vt:lpstr>
      <vt:lpstr>SPF和PA</vt:lpstr>
      <vt:lpstr>幻灯片 67</vt:lpstr>
      <vt:lpstr> 为防御UVA的能力,预防晒黑  PA –Protection Grade of UVA→日本指数，通行于亚洲地区  PPD –Persistent Pigment Darkening(持久预防晒黑反应)→欧洲指数                       →特别针对晒黑所发展的更精密指标</vt:lpstr>
      <vt:lpstr>幻灯片 69</vt:lpstr>
      <vt:lpstr>幻灯片 70</vt:lpstr>
      <vt:lpstr>幻灯片 71</vt:lpstr>
      <vt:lpstr>幻灯片 72</vt:lpstr>
      <vt:lpstr>1.干性皮肤</vt:lpstr>
      <vt:lpstr>干性肌肤</vt:lpstr>
      <vt:lpstr>干性肌肤</vt:lpstr>
      <vt:lpstr>2.油性皮肤</vt:lpstr>
      <vt:lpstr>油性肌肤</vt:lpstr>
      <vt:lpstr>油性肌肤</vt:lpstr>
      <vt:lpstr>3.中性皮肤</vt:lpstr>
      <vt:lpstr>中性皮肤</vt:lpstr>
      <vt:lpstr>4.混合性皮肤</vt:lpstr>
      <vt:lpstr>混合性皮肤</vt:lpstr>
      <vt:lpstr>皮肤敏感</vt:lpstr>
      <vt:lpstr>敏感性皮肤</vt:lpstr>
      <vt:lpstr>敏感性皮肤</vt:lpstr>
      <vt:lpstr>幻灯片 86</vt:lpstr>
      <vt:lpstr>幻灯片 87</vt:lpstr>
      <vt:lpstr>幻灯片 88</vt:lpstr>
      <vt:lpstr>幻灯片 89</vt:lpstr>
      <vt:lpstr>幻灯片 90</vt:lpstr>
      <vt:lpstr>幻灯片 91</vt:lpstr>
      <vt:lpstr>幻灯片 92</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mm</dc:creator>
  <cp:lastModifiedBy>Sky123.Org</cp:lastModifiedBy>
  <cp:revision>242</cp:revision>
  <dcterms:created xsi:type="dcterms:W3CDTF">2014-06-01T18:07:42Z</dcterms:created>
  <dcterms:modified xsi:type="dcterms:W3CDTF">2019-12-09T12:48:29Z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2052-10.1.0.5511</vt:lpwstr>
  </property>
</Properties>
</file>